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0" r:id="rId2"/>
    <p:sldId id="307" r:id="rId3"/>
    <p:sldId id="309" r:id="rId4"/>
    <p:sldId id="31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CDC"/>
    <a:srgbClr val="21A7D1"/>
    <a:srgbClr val="1CD64D"/>
    <a:srgbClr val="17DF85"/>
    <a:srgbClr val="5FDF93"/>
    <a:srgbClr val="67E5D1"/>
    <a:srgbClr val="A2D767"/>
    <a:srgbClr val="A8D971"/>
    <a:srgbClr val="99D359"/>
    <a:srgbClr val="5E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1186363"/>
            <a:ext cx="12192000" cy="44852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86875" y="2788441"/>
            <a:ext cx="7296811" cy="72277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86875" y="3521199"/>
            <a:ext cx="7296811" cy="36891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867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880971" y="2095343"/>
            <a:ext cx="2527035" cy="2677807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20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dirty="0"/>
              <a:t>This text can be replaced with your own text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53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394"/>
            <a:ext cx="12192000" cy="1035373"/>
          </a:xfrm>
          <a:solidFill>
            <a:srgbClr val="1FD3CA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71178" y="4572086"/>
            <a:ext cx="2854297" cy="1384959"/>
            <a:chOff x="4320398" y="1245513"/>
            <a:chExt cx="2874451" cy="1038718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790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219170">
                <a:lnSpc>
                  <a:spcPct val="107000"/>
                </a:lnSpc>
                <a:spcAft>
                  <a:spcPts val="1067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1219170">
                <a:lnSpc>
                  <a:spcPct val="107000"/>
                </a:lnSpc>
                <a:spcAft>
                  <a:spcPts val="1067"/>
                </a:spcAft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Restrictions on the use of multi-use facilities due to COVID-19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400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COVID-19</a:t>
              </a:r>
              <a:endParaRPr lang="ko-KR" altLang="en-US" sz="2400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09BCFB-0835-4DE0-9B0A-C4056C5A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79" y="2051809"/>
            <a:ext cx="2313708" cy="2313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C0DC7-1C71-43AF-9BE3-A5C3D81BD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013" y="1989598"/>
            <a:ext cx="2313708" cy="2313708"/>
          </a:xfrm>
          <a:prstGeom prst="rect">
            <a:avLst/>
          </a:prstGeom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E8B78994-A50D-4DD2-96DC-371827776B73}"/>
              </a:ext>
            </a:extLst>
          </p:cNvPr>
          <p:cNvGrpSpPr/>
          <p:nvPr/>
        </p:nvGrpSpPr>
        <p:grpSpPr>
          <a:xfrm>
            <a:off x="8366524" y="4572049"/>
            <a:ext cx="2854297" cy="1615535"/>
            <a:chOff x="4320398" y="1245513"/>
            <a:chExt cx="2874451" cy="1211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89081-C0BD-464D-9166-7C12230B3C20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63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219170">
                <a:lnSpc>
                  <a:spcPct val="107000"/>
                </a:lnSpc>
                <a:spcAft>
                  <a:spcPts val="1067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1219170">
                <a:lnSpc>
                  <a:spcPct val="107000"/>
                </a:lnSpc>
                <a:spcAft>
                  <a:spcPts val="1067"/>
                </a:spcAft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 multiple functions such as online meeting, media room, and chatbot in the metaverse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DA60F-3D21-4070-9101-16BE6A0E39F6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400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Metaverse</a:t>
              </a:r>
              <a:endParaRPr lang="ko-KR" altLang="en-US" sz="2400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570F470-28EB-45D8-A7D4-DE048296C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2051809"/>
            <a:ext cx="2251498" cy="2251498"/>
          </a:xfrm>
          <a:prstGeom prst="rect">
            <a:avLst/>
          </a:pr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BBABE396-7E29-494A-944F-DD60A0F20E90}"/>
              </a:ext>
            </a:extLst>
          </p:cNvPr>
          <p:cNvGrpSpPr/>
          <p:nvPr/>
        </p:nvGrpSpPr>
        <p:grpSpPr>
          <a:xfrm>
            <a:off x="4668850" y="4572049"/>
            <a:ext cx="2854297" cy="1615535"/>
            <a:chOff x="4320398" y="1245513"/>
            <a:chExt cx="2874451" cy="121165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0A772-851C-4B0E-A018-5F995DDE0006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63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219170">
                <a:lnSpc>
                  <a:spcPct val="107000"/>
                </a:lnSpc>
                <a:spcAft>
                  <a:spcPts val="1067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1219170">
                <a:lnSpc>
                  <a:spcPct val="107000"/>
                </a:lnSpc>
                <a:spcAft>
                  <a:spcPts val="1067"/>
                </a:spcAft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the user base by connecting various media materials in the library to a virtual community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B08396-C2BA-4394-B50D-520F2E8C48B9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ko-KR" sz="2400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Library</a:t>
              </a:r>
              <a:endParaRPr lang="ko-KR" altLang="en-US" sz="2400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49343-D20B-465C-9035-16302E87D7F6}"/>
              </a:ext>
            </a:extLst>
          </p:cNvPr>
          <p:cNvSpPr/>
          <p:nvPr/>
        </p:nvSpPr>
        <p:spPr>
          <a:xfrm flipV="1">
            <a:off x="0" y="6483876"/>
            <a:ext cx="12192000" cy="69324"/>
          </a:xfrm>
          <a:prstGeom prst="rect">
            <a:avLst/>
          </a:prstGeom>
          <a:solidFill>
            <a:srgbClr val="1FD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37617DC-1410-4AE4-B401-B855DDED7D52}"/>
              </a:ext>
            </a:extLst>
          </p:cNvPr>
          <p:cNvSpPr/>
          <p:nvPr/>
        </p:nvSpPr>
        <p:spPr>
          <a:xfrm rot="5400000">
            <a:off x="3927918" y="3127315"/>
            <a:ext cx="576296" cy="246872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0CA01BE-B303-4FA9-B9F8-2EA4FFBF5489}"/>
              </a:ext>
            </a:extLst>
          </p:cNvPr>
          <p:cNvSpPr/>
          <p:nvPr/>
        </p:nvSpPr>
        <p:spPr>
          <a:xfrm rot="5400000">
            <a:off x="7659709" y="3127315"/>
            <a:ext cx="576296" cy="246872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9325"/>
            <a:ext cx="12192000" cy="811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9932" y="3276644"/>
            <a:ext cx="960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42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01.</a:t>
            </a:r>
            <a:endParaRPr lang="ko-KR" altLang="en-US" sz="4267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1127775" y="3168624"/>
            <a:ext cx="3057473" cy="5087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ONLINE MEETING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3F17D05A-C37C-4275-B6CC-5BFC4109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36924"/>
            <a:ext cx="1429736" cy="1429736"/>
          </a:xfrm>
          <a:prstGeom prst="rect">
            <a:avLst/>
          </a:prstGeom>
        </p:spPr>
      </p:pic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1163409" y="1332614"/>
            <a:ext cx="2986208" cy="2868974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711827" y="4100412"/>
            <a:ext cx="2564084" cy="13027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262291"/>
            <a:ext cx="4364182" cy="830997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3600" dirty="0">
                <a:solidFill>
                  <a:schemeClr val="bg1"/>
                </a:solidFill>
              </a:rPr>
              <a:t>    Background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3835390" y="169649"/>
            <a:ext cx="528792" cy="10357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4799268" y="1724052"/>
            <a:ext cx="6035606" cy="105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Online meeting service grow 3.3 times more than before VOCID-19 as non-face-to-face requests increase after the pandemic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6B3FB85-2D6E-4EB3-980D-A1899E800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69" y="3714899"/>
            <a:ext cx="1482458" cy="1482458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8078813" y="3255906"/>
            <a:ext cx="2985412" cy="2868974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6979726" y="6026991"/>
            <a:ext cx="2564084" cy="122713"/>
          </a:xfrm>
          <a:prstGeom prst="rightArrow">
            <a:avLst/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8078813" y="5243578"/>
            <a:ext cx="3057473" cy="5087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E-BOOK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7131755" y="5237347"/>
            <a:ext cx="960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4267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02.</a:t>
            </a:r>
            <a:endParaRPr lang="ko-KR" altLang="en-US" sz="4267" b="1" dirty="0">
              <a:solidFill>
                <a:srgbClr val="67C5DB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6793340"/>
            <a:ext cx="12192000" cy="69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7131755" y="6300028"/>
            <a:ext cx="4965792" cy="39081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4169065" y="828209"/>
            <a:ext cx="528792" cy="103577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777158" y="4290739"/>
            <a:ext cx="5805053" cy="169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r>
              <a:rPr lang="en-US" altLang="ko-KR" b="1" dirty="0">
                <a:solidFill>
                  <a:srgbClr val="5BBFD7"/>
                </a:solidFill>
              </a:rPr>
              <a:t>     The e-book usage rate is growing at an average annual rate of 303%, reaching $20.8 billion in the global publishing market, accounting for 18% of the total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5BBFD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09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9325"/>
            <a:ext cx="12192000" cy="811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9932" y="3276644"/>
            <a:ext cx="960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4267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03.</a:t>
            </a:r>
            <a:endParaRPr lang="ko-KR" altLang="en-US" sz="4267" b="1" dirty="0">
              <a:solidFill>
                <a:srgbClr val="5FDF93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1127775" y="3168624"/>
            <a:ext cx="3057473" cy="5087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OTT SERVICE</a:t>
            </a: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1163409" y="1332614"/>
            <a:ext cx="2986208" cy="2868974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711827" y="4100412"/>
            <a:ext cx="2564084" cy="130276"/>
          </a:xfrm>
          <a:prstGeom prst="rightArrow">
            <a:avLst/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262291"/>
            <a:ext cx="4364182" cy="830997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3600" dirty="0">
                <a:solidFill>
                  <a:schemeClr val="bg1"/>
                </a:solidFill>
              </a:rPr>
              <a:t>    Background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3835390" y="169649"/>
            <a:ext cx="528792" cy="10357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4799268" y="1724052"/>
            <a:ext cx="6589168" cy="128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r>
              <a:rPr lang="en-US" altLang="ko-KR" sz="2000" b="1" dirty="0">
                <a:solidFill>
                  <a:srgbClr val="5FDF93"/>
                </a:solidFill>
              </a:rPr>
              <a:t> </a:t>
            </a:r>
            <a:r>
              <a:rPr lang="en-US" altLang="ko-KR" b="1" dirty="0">
                <a:solidFill>
                  <a:srgbClr val="5FDF93"/>
                </a:solidFill>
              </a:rPr>
              <a:t>    OTT captivates people’s eyes and ears among non-face-to-face services, allowing users to consume desired contents anytime, anywhere, transcending time and space constraints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5FDF93"/>
              </a:solidFill>
              <a:effectLst/>
            </a:endParaRPr>
          </a:p>
        </p:txBody>
      </p:sp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8078813" y="3255906"/>
            <a:ext cx="2985412" cy="2868974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6979726" y="6026991"/>
            <a:ext cx="2564084" cy="122713"/>
          </a:xfrm>
          <a:prstGeom prst="rightArrow">
            <a:avLst/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8078813" y="5243578"/>
            <a:ext cx="3057473" cy="50871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CHATBOT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7131755" y="5237347"/>
            <a:ext cx="960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4267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04.</a:t>
            </a:r>
            <a:endParaRPr lang="ko-KR" altLang="en-US" sz="4267" b="1" dirty="0">
              <a:solidFill>
                <a:srgbClr val="55BCDC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6793340"/>
            <a:ext cx="12192000" cy="69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7131755" y="6300028"/>
            <a:ext cx="4965792" cy="39081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4169065" y="828209"/>
            <a:ext cx="528792" cy="103577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777158" y="4290739"/>
            <a:ext cx="5805053" cy="17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endParaRPr lang="en-US" altLang="ko-KR" sz="1900" b="1" dirty="0">
              <a:solidFill>
                <a:srgbClr val="67E5D1"/>
              </a:solidFill>
            </a:endParaRPr>
          </a:p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r>
              <a:rPr lang="en-US" altLang="ko-KR" sz="1900" b="1" dirty="0">
                <a:solidFill>
                  <a:srgbClr val="55BCDC"/>
                </a:solidFill>
              </a:rPr>
              <a:t>     Chatbot creates virtual customer service agent that provide 24/7 service, and play a variety of roles including marketing, sales, and daily tasks</a:t>
            </a:r>
            <a:endParaRPr kumimoji="0" lang="ko-KR" altLang="ko-KR" sz="1900" b="1" i="0" u="none" strike="noStrike" cap="none" normalizeH="0" baseline="0" dirty="0">
              <a:ln>
                <a:noFill/>
              </a:ln>
              <a:solidFill>
                <a:srgbClr val="55BCDC"/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D176E-B253-4DDD-A79E-F3E8EA024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69" y="1888481"/>
            <a:ext cx="1291716" cy="1291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6E110-1A78-4CEF-9AAF-29A3E885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36" y="3709359"/>
            <a:ext cx="1464225" cy="14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2227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190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Section Break Slide Master</vt:lpstr>
      <vt:lpstr>1. Overview</vt:lpstr>
      <vt:lpstr>Background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Overview</dc:title>
  <dc:creator>조현석</dc:creator>
  <cp:lastModifiedBy>조현석</cp:lastModifiedBy>
  <cp:revision>2</cp:revision>
  <dcterms:created xsi:type="dcterms:W3CDTF">2021-09-25T17:09:27Z</dcterms:created>
  <dcterms:modified xsi:type="dcterms:W3CDTF">2021-09-25T18:40:51Z</dcterms:modified>
</cp:coreProperties>
</file>