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4" r:id="rId5"/>
    <p:sldId id="260" r:id="rId6"/>
    <p:sldId id="307" r:id="rId7"/>
    <p:sldId id="309" r:id="rId8"/>
    <p:sldId id="321" r:id="rId9"/>
    <p:sldId id="304" r:id="rId10"/>
    <p:sldId id="261" r:id="rId11"/>
    <p:sldId id="311" r:id="rId12"/>
    <p:sldId id="312" r:id="rId13"/>
    <p:sldId id="313" r:id="rId14"/>
    <p:sldId id="314" r:id="rId15"/>
    <p:sldId id="270" r:id="rId16"/>
    <p:sldId id="305" r:id="rId17"/>
    <p:sldId id="317" r:id="rId18"/>
    <p:sldId id="316" r:id="rId19"/>
    <p:sldId id="319" r:id="rId20"/>
    <p:sldId id="320" r:id="rId21"/>
    <p:sldId id="306" r:id="rId22"/>
    <p:sldId id="318" r:id="rId23"/>
    <p:sldId id="30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558ED5"/>
    <a:srgbClr val="5FDF93"/>
    <a:srgbClr val="67C5DB"/>
    <a:srgbClr val="21A7D1"/>
    <a:srgbClr val="FEB856"/>
    <a:srgbClr val="9FEDF0"/>
    <a:srgbClr val="EDC373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360" autoAdjust="0"/>
  </p:normalViewPr>
  <p:slideViewPr>
    <p:cSldViewPr showGuides="1">
      <p:cViewPr>
        <p:scale>
          <a:sx n="108" d="100"/>
          <a:sy n="108" d="100"/>
        </p:scale>
        <p:origin x="73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7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7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9" y="1571508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06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219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  <p:sldLayoutId id="2147483683" r:id="rId17"/>
    <p:sldLayoutId id="214748368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Smart Digital Library, Metaverse Dido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2" y="1971777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60F359D-A4FB-426E-A95E-B542C1E94319}"/>
              </a:ext>
            </a:extLst>
          </p:cNvPr>
          <p:cNvSpPr/>
          <p:nvPr/>
        </p:nvSpPr>
        <p:spPr>
          <a:xfrm>
            <a:off x="5341485" y="251435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F790566-B00A-4805-98C4-B6CF0081D001}"/>
              </a:ext>
            </a:extLst>
          </p:cNvPr>
          <p:cNvGrpSpPr/>
          <p:nvPr/>
        </p:nvGrpSpPr>
        <p:grpSpPr>
          <a:xfrm>
            <a:off x="6397851" y="2427734"/>
            <a:ext cx="2075443" cy="740746"/>
            <a:chOff x="3233962" y="1892322"/>
            <a:chExt cx="1694471" cy="740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7D2C02-89D1-40FB-A71E-4EBA8A01294F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24-hour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EE209D-E8D7-4559-B882-B88F73E321A8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School Life and Academic-related Inquiries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5464869" y="2684879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EDC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691680" y="2107387"/>
            <a:ext cx="1584176" cy="14829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34F083C4-2162-4A6D-9F9C-C01A54445F7E}"/>
              </a:ext>
            </a:extLst>
          </p:cNvPr>
          <p:cNvSpPr/>
          <p:nvPr/>
        </p:nvSpPr>
        <p:spPr>
          <a:xfrm>
            <a:off x="5356931" y="3185269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49990BF-7B4E-4953-BD1C-6DEC00B9DF47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F642960E-0235-4AF0-AE56-658F0A2138A9}"/>
              </a:ext>
            </a:extLst>
          </p:cNvPr>
          <p:cNvGrpSpPr/>
          <p:nvPr/>
        </p:nvGrpSpPr>
        <p:grpSpPr>
          <a:xfrm>
            <a:off x="6397851" y="1909064"/>
            <a:ext cx="2075443" cy="740746"/>
            <a:chOff x="3233962" y="1892322"/>
            <a:chExt cx="1694471" cy="7407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5F92CA-2C4D-4E54-B061-EFB7A3E672F5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71D4D0-AA1C-4F01-B09E-9E601439DCFA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Metaverse room reservation for private  use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743E667-5F79-4319-A24F-DA269D6285C0}"/>
              </a:ext>
            </a:extLst>
          </p:cNvPr>
          <p:cNvGrpSpPr/>
          <p:nvPr/>
        </p:nvGrpSpPr>
        <p:grpSpPr>
          <a:xfrm>
            <a:off x="6619052" y="3080443"/>
            <a:ext cx="1633041" cy="740705"/>
            <a:chOff x="3233964" y="1935528"/>
            <a:chExt cx="1400519" cy="5391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BFFA9-CF70-4838-BDA6-3967F79D1FD1}"/>
                </a:ext>
              </a:extLst>
            </p:cNvPr>
            <p:cNvSpPr txBox="1"/>
            <p:nvPr/>
          </p:nvSpPr>
          <p:spPr>
            <a:xfrm>
              <a:off x="3233964" y="1935528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7E396B-833B-4F32-BEEA-BB1A6D52F5D1}"/>
                </a:ext>
              </a:extLst>
            </p:cNvPr>
            <p:cNvSpPr txBox="1"/>
            <p:nvPr/>
          </p:nvSpPr>
          <p:spPr>
            <a:xfrm>
              <a:off x="3233964" y="2138639"/>
              <a:ext cx="1400519" cy="33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24/7 Accessible reading material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id="{46CE23D4-AFA9-49A7-8536-120224770B9F}"/>
              </a:ext>
            </a:extLst>
          </p:cNvPr>
          <p:cNvSpPr/>
          <p:nvPr/>
        </p:nvSpPr>
        <p:spPr>
          <a:xfrm>
            <a:off x="5482874" y="3321572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Graphic 25" descr="Boardroom with solid fill">
            <a:extLst>
              <a:ext uri="{FF2B5EF4-FFF2-40B4-BE49-F238E27FC236}">
                <a16:creationId xmlns:a16="http://schemas.microsoft.com/office/drawing/2014/main" id="{6B6EB5FD-6B8B-4AA0-B878-97AC8440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456" y="2058658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4" y="215059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2D08A587-4138-442E-8ACB-3D4C3E9667AC}"/>
              </a:ext>
            </a:extLst>
          </p:cNvPr>
          <p:cNvSpPr/>
          <p:nvPr/>
        </p:nvSpPr>
        <p:spPr>
          <a:xfrm>
            <a:off x="5357923" y="3174739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0218A1DB-0BF4-44A3-BF1B-20A027059B01}"/>
              </a:ext>
            </a:extLst>
          </p:cNvPr>
          <p:cNvGrpSpPr/>
          <p:nvPr/>
        </p:nvGrpSpPr>
        <p:grpSpPr>
          <a:xfrm>
            <a:off x="6437315" y="1916892"/>
            <a:ext cx="1859418" cy="745662"/>
            <a:chOff x="3183561" y="1954419"/>
            <a:chExt cx="1518100" cy="745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AF6F53-9DEA-4202-BB59-60AAB2D3FEA0}"/>
                </a:ext>
              </a:extLst>
            </p:cNvPr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Streaming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99CB7-B26D-4D63-8732-1A242BD5F997}"/>
                </a:ext>
              </a:extLst>
            </p:cNvPr>
            <p:cNvSpPr txBox="1"/>
            <p:nvPr/>
          </p:nvSpPr>
          <p:spPr>
            <a:xfrm>
              <a:off x="3183561" y="2238416"/>
              <a:ext cx="151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Screening by utilizing public API (e.g.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6C2D126F-8AAA-496D-A079-C6102FE95650}"/>
              </a:ext>
            </a:extLst>
          </p:cNvPr>
          <p:cNvGrpSpPr/>
          <p:nvPr/>
        </p:nvGrpSpPr>
        <p:grpSpPr>
          <a:xfrm>
            <a:off x="6373269" y="3033965"/>
            <a:ext cx="1987509" cy="734633"/>
            <a:chOff x="3233964" y="1775458"/>
            <a:chExt cx="1457086" cy="7346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177A59-A208-4EFB-B9C7-E66F9491D02E}"/>
                </a:ext>
              </a:extLst>
            </p:cNvPr>
            <p:cNvSpPr txBox="1"/>
            <p:nvPr/>
          </p:nvSpPr>
          <p:spPr>
            <a:xfrm>
              <a:off x="3233964" y="1775458"/>
              <a:ext cx="1457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Pre-recorded Lecture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2E1CD5-176C-4263-98BE-B6B6B2E94A2D}"/>
                </a:ext>
              </a:extLst>
            </p:cNvPr>
            <p:cNvSpPr txBox="1"/>
            <p:nvPr/>
          </p:nvSpPr>
          <p:spPr>
            <a:xfrm>
              <a:off x="3243578" y="204842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mock class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9B0138C5-FB4F-481A-A1E5-96E5B675BDBE}"/>
              </a:ext>
            </a:extLst>
          </p:cNvPr>
          <p:cNvSpPr/>
          <p:nvPr/>
        </p:nvSpPr>
        <p:spPr>
          <a:xfrm>
            <a:off x="5487472" y="2131171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Graphic 28" descr="Remote learning science with solid fill">
            <a:extLst>
              <a:ext uri="{FF2B5EF4-FFF2-40B4-BE49-F238E27FC236}">
                <a16:creationId xmlns:a16="http://schemas.microsoft.com/office/drawing/2014/main" id="{18AE80BA-A80B-4FCF-98D4-B0D36ED7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127" y="3231938"/>
            <a:ext cx="461665" cy="461665"/>
          </a:xfrm>
          <a:prstGeom prst="rect">
            <a:avLst/>
          </a:prstGeom>
        </p:spPr>
      </p:pic>
      <p:sp>
        <p:nvSpPr>
          <p:cNvPr id="37" name="Oval 4">
            <a:extLst>
              <a:ext uri="{FF2B5EF4-FFF2-40B4-BE49-F238E27FC236}">
                <a16:creationId xmlns:a16="http://schemas.microsoft.com/office/drawing/2014/main" id="{939D9ECB-07D0-4D6F-8336-156DC6D9ED72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599" y="1174948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User Interaction with Library Environment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00B0F0"/>
                  </a:solidFill>
                  <a:cs typeface="Arial" pitchFamily="34" charset="0"/>
                </a:rPr>
                <a:t>VRChat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709880"/>
            <a:chOff x="4320398" y="1245513"/>
            <a:chExt cx="2874451" cy="709880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3-Dimensional World Creation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Unity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079212"/>
            <a:chOff x="4320398" y="1245513"/>
            <a:chExt cx="2874451" cy="1079212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E-Book Database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Access &amp; Enable Chatbot service using API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Flask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079212"/>
            <a:chOff x="4320398" y="1245513"/>
            <a:chExt cx="2874451" cy="1079212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Relational Database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Creation and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Maintenance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MySQL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992438CE-3A05-4C08-B05F-6C8FB25B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5953"/>
            <a:ext cx="1722906" cy="6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1959816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] WHERE">
            <a:extLst>
              <a:ext uri="{FF2B5EF4-FFF2-40B4-BE49-F238E27FC236}">
                <a16:creationId xmlns:a16="http://schemas.microsoft.com/office/drawing/2014/main" id="{5597F5DA-C7B0-4123-AAD6-CEB263D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92" y="1382924"/>
            <a:ext cx="2128264" cy="14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8" y="1528419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8">
            <a:extLst>
              <a:ext uri="{FF2B5EF4-FFF2-40B4-BE49-F238E27FC236}">
                <a16:creationId xmlns:a16="http://schemas.microsoft.com/office/drawing/2014/main" id="{BBA6707B-C5AD-40A9-B4A2-8B1FDFADC4C5}"/>
              </a:ext>
            </a:extLst>
          </p:cNvPr>
          <p:cNvSpPr txBox="1">
            <a:spLocks/>
          </p:cNvSpPr>
          <p:nvPr/>
        </p:nvSpPr>
        <p:spPr>
          <a:xfrm>
            <a:off x="1259125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00B0F0"/>
                </a:solidFill>
              </a:rPr>
              <a:t>Frontend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632F54CF-A8E3-44AE-88A0-C2592E82B292}"/>
              </a:ext>
            </a:extLst>
          </p:cNvPr>
          <p:cNvSpPr txBox="1">
            <a:spLocks/>
          </p:cNvSpPr>
          <p:nvPr/>
        </p:nvSpPr>
        <p:spPr>
          <a:xfrm>
            <a:off x="4864438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558ED5"/>
                </a:solidFill>
              </a:rPr>
              <a:t>Backend</a:t>
            </a:r>
            <a:endParaRPr lang="ko-KR" alt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Team &amp;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8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Team formation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36B5E-9942-43B3-8968-2E4057C47328}"/>
              </a:ext>
            </a:extLst>
          </p:cNvPr>
          <p:cNvSpPr/>
          <p:nvPr/>
        </p:nvSpPr>
        <p:spPr>
          <a:xfrm>
            <a:off x="3887924" y="1023578"/>
            <a:ext cx="1368152" cy="50405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 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FE7DC-2F31-48B7-A9E5-AF0CA28B0D5C}"/>
              </a:ext>
            </a:extLst>
          </p:cNvPr>
          <p:cNvSpPr/>
          <p:nvPr/>
        </p:nvSpPr>
        <p:spPr>
          <a:xfrm>
            <a:off x="1763688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0397F-B007-41D4-B839-9BA120E31E49}"/>
              </a:ext>
            </a:extLst>
          </p:cNvPr>
          <p:cNvSpPr/>
          <p:nvPr/>
        </p:nvSpPr>
        <p:spPr>
          <a:xfrm>
            <a:off x="6012160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F1654-DFC8-4577-B220-A9873AE34EE1}"/>
              </a:ext>
            </a:extLst>
          </p:cNvPr>
          <p:cNvSpPr/>
          <p:nvPr/>
        </p:nvSpPr>
        <p:spPr>
          <a:xfrm>
            <a:off x="5003926" y="3537967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Fatdzirul</a:t>
            </a:r>
            <a:r>
              <a:rPr lang="en-US" altLang="ko-KR" sz="1100" dirty="0">
                <a:solidFill>
                  <a:schemeClr val="tx1"/>
                </a:solidFill>
              </a:rPr>
              <a:t> Izzat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Kyunghyun</a:t>
            </a:r>
            <a:r>
              <a:rPr lang="en-US" altLang="ko-KR" sz="1100" dirty="0">
                <a:solidFill>
                  <a:schemeClr val="tx1"/>
                </a:solidFill>
              </a:rPr>
              <a:t> Jo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Ukcheol</a:t>
            </a:r>
            <a:r>
              <a:rPr lang="en-US" altLang="ko-KR" sz="1100" dirty="0">
                <a:solidFill>
                  <a:schemeClr val="tx1"/>
                </a:solidFill>
              </a:rPr>
              <a:t> Choe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502014-43A9-4B74-A4D3-5EF477A54C7C}"/>
              </a:ext>
            </a:extLst>
          </p:cNvPr>
          <p:cNvSpPr/>
          <p:nvPr/>
        </p:nvSpPr>
        <p:spPr>
          <a:xfrm>
            <a:off x="6912136" y="3537967"/>
            <a:ext cx="172819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Aizat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Hamizuddin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Azlan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014DA83-DBF7-4B99-BC3B-D6ADCFA8D2F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275856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E1A962-BA2A-4FD6-AED2-A870BC3BC57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400092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A80549-9EB4-4E41-9330-C80C0C92E19C}"/>
              </a:ext>
            </a:extLst>
          </p:cNvPr>
          <p:cNvSpPr/>
          <p:nvPr/>
        </p:nvSpPr>
        <p:spPr>
          <a:xfrm>
            <a:off x="500392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 API &amp;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1C8A79-E156-434B-9B3B-60E7CEEBBCC8}"/>
              </a:ext>
            </a:extLst>
          </p:cNvPr>
          <p:cNvSpPr/>
          <p:nvPr/>
        </p:nvSpPr>
        <p:spPr>
          <a:xfrm>
            <a:off x="709215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construction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A32CE-5280-453E-8FDE-9547463C56D6}"/>
              </a:ext>
            </a:extLst>
          </p:cNvPr>
          <p:cNvSpPr/>
          <p:nvPr/>
        </p:nvSpPr>
        <p:spPr>
          <a:xfrm>
            <a:off x="748513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World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AF24F5-45D4-4224-9CA0-591EDD86C615}"/>
              </a:ext>
            </a:extLst>
          </p:cNvPr>
          <p:cNvSpPr/>
          <p:nvPr/>
        </p:nvSpPr>
        <p:spPr>
          <a:xfrm>
            <a:off x="277167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UI/UX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3FC31-AFE2-47FD-8E14-B9D49556AB20}"/>
              </a:ext>
            </a:extLst>
          </p:cNvPr>
          <p:cNvSpPr/>
          <p:nvPr/>
        </p:nvSpPr>
        <p:spPr>
          <a:xfrm>
            <a:off x="748513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Dasol</a:t>
            </a:r>
            <a:r>
              <a:rPr lang="en-US" altLang="ko-KR" sz="1100" dirty="0">
                <a:solidFill>
                  <a:schemeClr val="tx1"/>
                </a:solidFill>
              </a:rPr>
              <a:t> Lee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Keunha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4FB37-4B72-43E9-B40A-73970573ED21}"/>
              </a:ext>
            </a:extLst>
          </p:cNvPr>
          <p:cNvSpPr/>
          <p:nvPr/>
        </p:nvSpPr>
        <p:spPr>
          <a:xfrm>
            <a:off x="2771676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Minsu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DBE2A38-BC2D-4877-9134-9ACD5A38A73E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1670147" y="2262185"/>
            <a:ext cx="540060" cy="1015175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EF6BF2D-FBA9-4A48-A83F-A9EDAFCEDD1A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2681728" y="2265778"/>
            <a:ext cx="540060" cy="1007988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2E582B8-7FAA-4756-ACBB-ADD0266B25DB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rot="5400000">
            <a:off x="5922089" y="2265655"/>
            <a:ext cx="540060" cy="1008234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F518A4-3880-4A57-ABC6-C5748AE44EB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16200000" flipH="1">
            <a:off x="6966204" y="2229774"/>
            <a:ext cx="540060" cy="1079996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5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59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Planning in details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4" name="Pentagon 6">
            <a:extLst>
              <a:ext uri="{FF2B5EF4-FFF2-40B4-BE49-F238E27FC236}">
                <a16:creationId xmlns:a16="http://schemas.microsoft.com/office/drawing/2014/main" id="{E207D0C7-82B5-40EE-806C-391FD0EDF54F}"/>
              </a:ext>
            </a:extLst>
          </p:cNvPr>
          <p:cNvSpPr/>
          <p:nvPr/>
        </p:nvSpPr>
        <p:spPr>
          <a:xfrm rot="5400000">
            <a:off x="-1260448" y="2787655"/>
            <a:ext cx="3672008" cy="21602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Pentagon 7">
            <a:extLst>
              <a:ext uri="{FF2B5EF4-FFF2-40B4-BE49-F238E27FC236}">
                <a16:creationId xmlns:a16="http://schemas.microsoft.com/office/drawing/2014/main" id="{414CE1FD-2470-40B7-B980-B65B81B7FC7A}"/>
              </a:ext>
            </a:extLst>
          </p:cNvPr>
          <p:cNvSpPr/>
          <p:nvPr/>
        </p:nvSpPr>
        <p:spPr>
          <a:xfrm rot="5400000" flipV="1">
            <a:off x="-574053" y="3474050"/>
            <a:ext cx="2299218" cy="21602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entagon 8">
            <a:extLst>
              <a:ext uri="{FF2B5EF4-FFF2-40B4-BE49-F238E27FC236}">
                <a16:creationId xmlns:a16="http://schemas.microsoft.com/office/drawing/2014/main" id="{B3088B98-CED9-401D-BB0D-EB873C11C340}"/>
              </a:ext>
            </a:extLst>
          </p:cNvPr>
          <p:cNvSpPr/>
          <p:nvPr/>
        </p:nvSpPr>
        <p:spPr>
          <a:xfrm rot="5400000" flipV="1">
            <a:off x="-17665" y="4033291"/>
            <a:ext cx="1186441" cy="21602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DCB6BFE7-C0FA-417C-807A-3B4C8E3A81B9}"/>
              </a:ext>
            </a:extLst>
          </p:cNvPr>
          <p:cNvSpPr/>
          <p:nvPr/>
        </p:nvSpPr>
        <p:spPr>
          <a:xfrm rot="5400000">
            <a:off x="710034" y="1280324"/>
            <a:ext cx="242831" cy="288032"/>
          </a:xfrm>
          <a:prstGeom prst="triangle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A2D43F64-F9AE-4BE4-9BAA-AEE53C1A4B1E}"/>
              </a:ext>
            </a:extLst>
          </p:cNvPr>
          <p:cNvSpPr/>
          <p:nvPr/>
        </p:nvSpPr>
        <p:spPr>
          <a:xfrm rot="5400000">
            <a:off x="706167" y="2645579"/>
            <a:ext cx="242831" cy="288032"/>
          </a:xfrm>
          <a:prstGeom prst="triangle">
            <a:avLst/>
          </a:prstGeom>
          <a:solidFill>
            <a:srgbClr val="65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Isosceles Triangle 12">
            <a:extLst>
              <a:ext uri="{FF2B5EF4-FFF2-40B4-BE49-F238E27FC236}">
                <a16:creationId xmlns:a16="http://schemas.microsoft.com/office/drawing/2014/main" id="{F752AC75-0404-491A-BCB9-E3F3A72E9FB1}"/>
              </a:ext>
            </a:extLst>
          </p:cNvPr>
          <p:cNvSpPr/>
          <p:nvPr/>
        </p:nvSpPr>
        <p:spPr>
          <a:xfrm rot="5400000">
            <a:off x="706167" y="3748559"/>
            <a:ext cx="242831" cy="288032"/>
          </a:xfrm>
          <a:prstGeom prst="triangle">
            <a:avLst/>
          </a:pr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95087-9655-4553-A66F-83E006247159}"/>
              </a:ext>
            </a:extLst>
          </p:cNvPr>
          <p:cNvSpPr/>
          <p:nvPr/>
        </p:nvSpPr>
        <p:spPr>
          <a:xfrm>
            <a:off x="1055781" y="1274013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0DAD0-2BEE-4313-8D56-AA52DCE42E02}"/>
              </a:ext>
            </a:extLst>
          </p:cNvPr>
          <p:cNvSpPr/>
          <p:nvPr/>
        </p:nvSpPr>
        <p:spPr>
          <a:xfrm>
            <a:off x="1051480" y="2591446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F1101-7921-493E-ADA6-CB78A49F00A0}"/>
              </a:ext>
            </a:extLst>
          </p:cNvPr>
          <p:cNvSpPr/>
          <p:nvPr/>
        </p:nvSpPr>
        <p:spPr>
          <a:xfrm>
            <a:off x="1051480" y="3695880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837BED-5A7A-4B6C-B04F-F339A3D817C7}"/>
              </a:ext>
            </a:extLst>
          </p:cNvPr>
          <p:cNvSpPr/>
          <p:nvPr/>
        </p:nvSpPr>
        <p:spPr>
          <a:xfrm>
            <a:off x="875887" y="1613420"/>
            <a:ext cx="1584175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r>
              <a:rPr lang="en-US" altLang="ko-KR" sz="1050" baseline="30000" dirty="0">
                <a:solidFill>
                  <a:schemeClr val="tx1"/>
                </a:solidFill>
              </a:rPr>
              <a:t>th</a:t>
            </a:r>
            <a:r>
              <a:rPr lang="en-US" altLang="ko-KR" sz="1050" dirty="0">
                <a:solidFill>
                  <a:schemeClr val="tx1"/>
                </a:solidFill>
              </a:rPr>
              <a:t> week of September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~ October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704E04-87C3-4C2C-9471-FA5158FA9972}"/>
              </a:ext>
            </a:extLst>
          </p:cNvPr>
          <p:cNvSpPr/>
          <p:nvPr/>
        </p:nvSpPr>
        <p:spPr>
          <a:xfrm>
            <a:off x="1055781" y="2879634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November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77120-2D02-49A6-A03C-13062E2E89DA}"/>
              </a:ext>
            </a:extLst>
          </p:cNvPr>
          <p:cNvSpPr/>
          <p:nvPr/>
        </p:nvSpPr>
        <p:spPr>
          <a:xfrm>
            <a:off x="1051480" y="4038038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Mid November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~ December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90477A-5EF0-4697-A547-247962826D1C}"/>
              </a:ext>
            </a:extLst>
          </p:cNvPr>
          <p:cNvSpPr/>
          <p:nvPr/>
        </p:nvSpPr>
        <p:spPr>
          <a:xfrm>
            <a:off x="2434259" y="1275094"/>
            <a:ext cx="4048758" cy="74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Plan and Design the Metaverse World by Unity and </a:t>
            </a:r>
            <a:r>
              <a:rPr lang="en-US" altLang="ko-KR" sz="1100" dirty="0" err="1">
                <a:solidFill>
                  <a:schemeClr val="tx1"/>
                </a:solidFill>
              </a:rPr>
              <a:t>VRChat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Set up server and API with Flask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Construct Database storage using MySQL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8A9DF-7BF2-4594-BE03-8EDF03B485C9}"/>
              </a:ext>
            </a:extLst>
          </p:cNvPr>
          <p:cNvSpPr/>
          <p:nvPr/>
        </p:nvSpPr>
        <p:spPr>
          <a:xfrm>
            <a:off x="2488704" y="1829170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5E67F6-B27A-4535-A51F-5D47EBDEF6EE}"/>
              </a:ext>
            </a:extLst>
          </p:cNvPr>
          <p:cNvSpPr/>
          <p:nvPr/>
        </p:nvSpPr>
        <p:spPr>
          <a:xfrm>
            <a:off x="2488704" y="2567998"/>
            <a:ext cx="3235424" cy="568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Improve UI/UX design of specific functions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Integrate server and database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0FFD29-0B91-4851-9D39-1BCF471F29FE}"/>
              </a:ext>
            </a:extLst>
          </p:cNvPr>
          <p:cNvSpPr/>
          <p:nvPr/>
        </p:nvSpPr>
        <p:spPr>
          <a:xfrm>
            <a:off x="2488704" y="2852184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93993A-F22B-4CDB-8E1E-37DBB76D6203}"/>
              </a:ext>
            </a:extLst>
          </p:cNvPr>
          <p:cNvSpPr/>
          <p:nvPr/>
        </p:nvSpPr>
        <p:spPr>
          <a:xfrm>
            <a:off x="2488704" y="3662251"/>
            <a:ext cx="2727757" cy="582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Connect frontend and backend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Modify and supplement the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81CAF2-CA9C-4FA8-A82C-3BAD3EB32581}"/>
              </a:ext>
            </a:extLst>
          </p:cNvPr>
          <p:cNvSpPr/>
          <p:nvPr/>
        </p:nvSpPr>
        <p:spPr>
          <a:xfrm>
            <a:off x="2488704" y="393990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40E95-DCCC-4CD9-AA0D-7561ED314C20}"/>
              </a:ext>
            </a:extLst>
          </p:cNvPr>
          <p:cNvSpPr/>
          <p:nvPr/>
        </p:nvSpPr>
        <p:spPr>
          <a:xfrm>
            <a:off x="6483017" y="133243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10D4F1-44DD-45AE-9D43-1CC3A7F3A0C6}"/>
              </a:ext>
            </a:extLst>
          </p:cNvPr>
          <p:cNvSpPr/>
          <p:nvPr/>
        </p:nvSpPr>
        <p:spPr>
          <a:xfrm>
            <a:off x="7238536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9F57767-665C-40DA-B33D-4B7C62B8ED89}"/>
              </a:ext>
            </a:extLst>
          </p:cNvPr>
          <p:cNvSpPr/>
          <p:nvPr/>
        </p:nvSpPr>
        <p:spPr>
          <a:xfrm>
            <a:off x="7994055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Minsu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6968C1-90BC-454A-BFF7-25EF6EDEBD41}"/>
              </a:ext>
            </a:extLst>
          </p:cNvPr>
          <p:cNvSpPr/>
          <p:nvPr/>
        </p:nvSpPr>
        <p:spPr>
          <a:xfrm>
            <a:off x="6323953" y="160088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179F10D-1A7F-4956-B4AD-BB3143C34ABD}"/>
              </a:ext>
            </a:extLst>
          </p:cNvPr>
          <p:cNvSpPr/>
          <p:nvPr/>
        </p:nvSpPr>
        <p:spPr>
          <a:xfrm>
            <a:off x="7076975" y="1599437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951F0F-8C71-4FDB-9998-4747530E2FD0}"/>
              </a:ext>
            </a:extLst>
          </p:cNvPr>
          <p:cNvSpPr/>
          <p:nvPr/>
        </p:nvSpPr>
        <p:spPr>
          <a:xfrm>
            <a:off x="7999301" y="159292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Ukcheol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1EE435-4918-4D80-BE21-3D2076F2B987}"/>
              </a:ext>
            </a:extLst>
          </p:cNvPr>
          <p:cNvSpPr/>
          <p:nvPr/>
        </p:nvSpPr>
        <p:spPr>
          <a:xfrm>
            <a:off x="7994055" y="1846405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Aizat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9ABE8D2-A7F8-4970-B4FE-8EC9FFB72839}"/>
              </a:ext>
            </a:extLst>
          </p:cNvPr>
          <p:cNvSpPr/>
          <p:nvPr/>
        </p:nvSpPr>
        <p:spPr>
          <a:xfrm>
            <a:off x="6483017" y="265601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6BA472D-BAC8-48B5-BE85-5CDF4F394A87}"/>
              </a:ext>
            </a:extLst>
          </p:cNvPr>
          <p:cNvSpPr/>
          <p:nvPr/>
        </p:nvSpPr>
        <p:spPr>
          <a:xfrm>
            <a:off x="7238536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AC502F3-B380-4B32-BB60-E13FA38702C6}"/>
              </a:ext>
            </a:extLst>
          </p:cNvPr>
          <p:cNvSpPr/>
          <p:nvPr/>
        </p:nvSpPr>
        <p:spPr>
          <a:xfrm>
            <a:off x="7994055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Minsu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869CFF4-86C8-4679-8150-D6BB1CFB2F2F}"/>
              </a:ext>
            </a:extLst>
          </p:cNvPr>
          <p:cNvSpPr/>
          <p:nvPr/>
        </p:nvSpPr>
        <p:spPr>
          <a:xfrm>
            <a:off x="6323953" y="292446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348EE43-8DB0-4611-A26A-C9C1F59BBC4F}"/>
              </a:ext>
            </a:extLst>
          </p:cNvPr>
          <p:cNvSpPr/>
          <p:nvPr/>
        </p:nvSpPr>
        <p:spPr>
          <a:xfrm>
            <a:off x="7076975" y="2923025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332C51-63B4-42B5-9BCD-2867C815DCCC}"/>
              </a:ext>
            </a:extLst>
          </p:cNvPr>
          <p:cNvSpPr/>
          <p:nvPr/>
        </p:nvSpPr>
        <p:spPr>
          <a:xfrm>
            <a:off x="7999301" y="291650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Ukcheol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6849A36-5378-42FE-B902-9678D0E9DA90}"/>
              </a:ext>
            </a:extLst>
          </p:cNvPr>
          <p:cNvSpPr/>
          <p:nvPr/>
        </p:nvSpPr>
        <p:spPr>
          <a:xfrm>
            <a:off x="5566933" y="2927787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15E16CF-D964-4A6F-966A-99262837B50B}"/>
              </a:ext>
            </a:extLst>
          </p:cNvPr>
          <p:cNvSpPr/>
          <p:nvPr/>
        </p:nvSpPr>
        <p:spPr>
          <a:xfrm>
            <a:off x="6483017" y="375613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FDCAE77-DDE6-4544-8513-486FCD82FE86}"/>
              </a:ext>
            </a:extLst>
          </p:cNvPr>
          <p:cNvSpPr/>
          <p:nvPr/>
        </p:nvSpPr>
        <p:spPr>
          <a:xfrm>
            <a:off x="7238536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BBD64F3-50A4-48B7-B532-EAAF7EB13EF6}"/>
              </a:ext>
            </a:extLst>
          </p:cNvPr>
          <p:cNvSpPr/>
          <p:nvPr/>
        </p:nvSpPr>
        <p:spPr>
          <a:xfrm>
            <a:off x="7994055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Minsu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4FC2CB1-F97C-4B6A-A23C-11D478B14670}"/>
              </a:ext>
            </a:extLst>
          </p:cNvPr>
          <p:cNvSpPr/>
          <p:nvPr/>
        </p:nvSpPr>
        <p:spPr>
          <a:xfrm>
            <a:off x="6323953" y="402458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4E68B1-F2A1-4B59-A24E-F17BA589BE27}"/>
              </a:ext>
            </a:extLst>
          </p:cNvPr>
          <p:cNvSpPr/>
          <p:nvPr/>
        </p:nvSpPr>
        <p:spPr>
          <a:xfrm>
            <a:off x="7076975" y="4023139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AE3A592-8D38-4BED-934B-B650A5F83472}"/>
              </a:ext>
            </a:extLst>
          </p:cNvPr>
          <p:cNvSpPr/>
          <p:nvPr/>
        </p:nvSpPr>
        <p:spPr>
          <a:xfrm>
            <a:off x="7999301" y="401662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666666"/>
                </a:solidFill>
              </a:rPr>
              <a:t>Ukcheol</a:t>
            </a:r>
            <a:endParaRPr lang="ko-KR" altLang="en-US" sz="1050" dirty="0">
              <a:solidFill>
                <a:srgbClr val="666666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11A16E9-5E23-47E0-A3E6-B8E91EFD2E8E}"/>
              </a:ext>
            </a:extLst>
          </p:cNvPr>
          <p:cNvSpPr/>
          <p:nvPr/>
        </p:nvSpPr>
        <p:spPr>
          <a:xfrm>
            <a:off x="5566933" y="4027901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baseline="30000" dirty="0">
                <a:solidFill>
                  <a:schemeClr val="accent1"/>
                </a:solidFill>
              </a:rPr>
              <a:t>st</a:t>
            </a:r>
            <a:r>
              <a:rPr lang="en-US" altLang="ko-KR" dirty="0">
                <a:solidFill>
                  <a:schemeClr val="accent1"/>
                </a:solidFill>
              </a:rPr>
              <a:t> Floor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C62BB4-B5F4-4FBC-9B6A-9A4B8682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3" y="1614455"/>
            <a:ext cx="4097874" cy="235718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80112" y="1491630"/>
            <a:ext cx="10977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6677907" y="130696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A7D1"/>
                </a:solidFill>
              </a:rPr>
              <a:t>Reading Room</a:t>
            </a:r>
            <a:endParaRPr lang="ko-KR" altLang="en-US" b="1" dirty="0">
              <a:solidFill>
                <a:srgbClr val="21A7D1"/>
              </a:solidFill>
            </a:endParaRPr>
          </a:p>
        </p:txBody>
      </p:sp>
      <p:pic>
        <p:nvPicPr>
          <p:cNvPr id="19" name="그림 18" descr="실내, 바닥, 방, 의자이(가) 표시된 사진&#10;&#10;자동 생성된 설명">
            <a:extLst>
              <a:ext uri="{FF2B5EF4-FFF2-40B4-BE49-F238E27FC236}">
                <a16:creationId xmlns:a16="http://schemas.microsoft.com/office/drawing/2014/main" id="{258ACAD8-7A4D-4438-85CF-0D2B7D93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12782"/>
          <a:stretch/>
        </p:blipFill>
        <p:spPr>
          <a:xfrm>
            <a:off x="6723705" y="1676296"/>
            <a:ext cx="2304256" cy="140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54073C-B054-49FF-B19F-D2B125232A2C}"/>
              </a:ext>
            </a:extLst>
          </p:cNvPr>
          <p:cNvSpPr txBox="1"/>
          <p:nvPr/>
        </p:nvSpPr>
        <p:spPr>
          <a:xfrm>
            <a:off x="6723705" y="3082196"/>
            <a:ext cx="2379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If you enter this room,</a:t>
            </a:r>
          </a:p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you can read E-books anywhere.</a:t>
            </a:r>
            <a:endParaRPr lang="ko-KR" altLang="en-US" sz="1100" b="1" dirty="0">
              <a:solidFill>
                <a:srgbClr val="21A7D1"/>
              </a:solidFill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C2A9CA7-B978-45E1-8DFB-6B2CD75E7B0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71" y="2139702"/>
            <a:ext cx="133200" cy="1260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228AE1-E6A1-4B54-92FB-6C8007FC7AA2}"/>
              </a:ext>
            </a:extLst>
          </p:cNvPr>
          <p:cNvCxnSpPr>
            <a:cxnSpLocks/>
            <a:stCxn id="23" idx="0"/>
            <a:endCxn id="30" idx="3"/>
          </p:cNvCxnSpPr>
          <p:nvPr/>
        </p:nvCxnSpPr>
        <p:spPr>
          <a:xfrm flipH="1" flipV="1">
            <a:off x="1907704" y="1500400"/>
            <a:ext cx="2657667" cy="639302"/>
          </a:xfrm>
          <a:prstGeom prst="straightConnector1">
            <a:avLst/>
          </a:prstGeom>
          <a:ln w="38100">
            <a:solidFill>
              <a:srgbClr val="67C5D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4C451-43A2-41C4-9BA0-A125DD843C74}"/>
              </a:ext>
            </a:extLst>
          </p:cNvPr>
          <p:cNvSpPr txBox="1"/>
          <p:nvPr/>
        </p:nvSpPr>
        <p:spPr>
          <a:xfrm>
            <a:off x="620172" y="1315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67C5DB"/>
                </a:solidFill>
              </a:rPr>
              <a:t>Kingo</a:t>
            </a:r>
            <a:r>
              <a:rPr lang="en-US" altLang="ko-KR" b="1" dirty="0">
                <a:solidFill>
                  <a:srgbClr val="67C5DB"/>
                </a:solidFill>
              </a:rPr>
              <a:t> Bot</a:t>
            </a:r>
            <a:endParaRPr lang="ko-KR" altLang="en-US" b="1" dirty="0">
              <a:solidFill>
                <a:srgbClr val="67C5DB"/>
              </a:solidFill>
            </a:endParaRPr>
          </a:p>
        </p:txBody>
      </p:sp>
      <p:pic>
        <p:nvPicPr>
          <p:cNvPr id="32" name="Picture 2" descr="킹고봇 이미">
            <a:extLst>
              <a:ext uri="{FF2B5EF4-FFF2-40B4-BE49-F238E27FC236}">
                <a16:creationId xmlns:a16="http://schemas.microsoft.com/office/drawing/2014/main" id="{7D58F25B-3E21-4AE8-9365-4E0489DC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0" y="1743255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9E7A0F-9FB0-4913-8E44-1BC5CA4319A5}"/>
              </a:ext>
            </a:extLst>
          </p:cNvPr>
          <p:cNvSpPr txBox="1"/>
          <p:nvPr/>
        </p:nvSpPr>
        <p:spPr>
          <a:xfrm>
            <a:off x="298011" y="3521853"/>
            <a:ext cx="1933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This bot will help you with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your campus life and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Academic inquiries.</a:t>
            </a:r>
            <a:endParaRPr lang="ko-KR" altLang="en-US" sz="1100" b="1" dirty="0">
              <a:solidFill>
                <a:srgbClr val="67C5D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BA59D-D49C-48DB-BB22-432FC2B76B7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79912" y="1491630"/>
            <a:ext cx="28979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70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74638-8152-46C4-B388-198BAE14CEE4}"/>
              </a:ext>
            </a:extLst>
          </p:cNvPr>
          <p:cNvGrpSpPr/>
          <p:nvPr/>
        </p:nvGrpSpPr>
        <p:grpSpPr>
          <a:xfrm>
            <a:off x="2096917" y="1697010"/>
            <a:ext cx="4950166" cy="2358000"/>
            <a:chOff x="2096917" y="1697010"/>
            <a:chExt cx="4950166" cy="23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F22028-020D-4556-A90B-6ECDBFB85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17" y="1697010"/>
              <a:ext cx="4950166" cy="2358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FAA6D5-6CB9-4A9F-9025-812A865725BF}"/>
                </a:ext>
              </a:extLst>
            </p:cNvPr>
            <p:cNvSpPr/>
            <p:nvPr/>
          </p:nvSpPr>
          <p:spPr>
            <a:xfrm>
              <a:off x="2292272" y="278777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64734C-CDF4-46AC-81BB-D631999BED48}"/>
                </a:ext>
              </a:extLst>
            </p:cNvPr>
            <p:cNvSpPr/>
            <p:nvPr/>
          </p:nvSpPr>
          <p:spPr>
            <a:xfrm>
              <a:off x="2590902" y="289315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FEDD7C-1A78-4ABB-BC6E-DF08206E6F54}"/>
                </a:ext>
              </a:extLst>
            </p:cNvPr>
            <p:cNvSpPr/>
            <p:nvPr/>
          </p:nvSpPr>
          <p:spPr>
            <a:xfrm>
              <a:off x="3170980" y="2876010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6D274B1-EE1F-41D4-9A57-6247F90F555C}"/>
                </a:ext>
              </a:extLst>
            </p:cNvPr>
            <p:cNvSpPr/>
            <p:nvPr/>
          </p:nvSpPr>
          <p:spPr>
            <a:xfrm>
              <a:off x="5292080" y="230166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6A4123-85C1-46E5-8DD8-5BC399EA25DD}"/>
                </a:ext>
              </a:extLst>
            </p:cNvPr>
            <p:cNvSpPr/>
            <p:nvPr/>
          </p:nvSpPr>
          <p:spPr>
            <a:xfrm>
              <a:off x="5748656" y="2821146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842370-7ECF-4B1E-819D-568BC5C34098}"/>
                </a:ext>
              </a:extLst>
            </p:cNvPr>
            <p:cNvSpPr/>
            <p:nvPr/>
          </p:nvSpPr>
          <p:spPr>
            <a:xfrm>
              <a:off x="6544384" y="2801828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2</a:t>
            </a:r>
            <a:r>
              <a:rPr lang="en-US" altLang="ko-KR" baseline="30000" dirty="0">
                <a:solidFill>
                  <a:schemeClr val="accent2"/>
                </a:solidFill>
              </a:rPr>
              <a:t>nd</a:t>
            </a:r>
            <a:r>
              <a:rPr lang="en-US" altLang="ko-KR" dirty="0">
                <a:solidFill>
                  <a:schemeClr val="accent2"/>
                </a:solidFill>
              </a:rPr>
              <a:t> Floor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72000" y="1454320"/>
            <a:ext cx="2786340" cy="1731549"/>
          </a:xfrm>
          <a:prstGeom prst="straightConnector1">
            <a:avLst/>
          </a:prstGeom>
          <a:ln w="38100">
            <a:solidFill>
              <a:srgbClr val="558E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7358340" y="12696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58ED5"/>
                </a:solidFill>
              </a:rPr>
              <a:t>DVD Room</a:t>
            </a:r>
            <a:endParaRPr lang="ko-KR" altLang="en-US" b="1" dirty="0">
              <a:solidFill>
                <a:srgbClr val="558ED5"/>
              </a:solidFill>
            </a:endParaRPr>
          </a:p>
        </p:txBody>
      </p:sp>
      <p:pic>
        <p:nvPicPr>
          <p:cNvPr id="10" name="그림 9" descr="실내, 천장, 컴퓨터이(가) 표시된 사진&#10;&#10;자동 생성된 설명">
            <a:extLst>
              <a:ext uri="{FF2B5EF4-FFF2-40B4-BE49-F238E27FC236}">
                <a16:creationId xmlns:a16="http://schemas.microsoft.com/office/drawing/2014/main" id="{14C34943-7595-4102-9504-BB8A7E16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r="13021"/>
          <a:stretch/>
        </p:blipFill>
        <p:spPr>
          <a:xfrm>
            <a:off x="6948264" y="1615411"/>
            <a:ext cx="2104445" cy="1370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395ED-81D7-4401-A379-79762FF384F6}"/>
              </a:ext>
            </a:extLst>
          </p:cNvPr>
          <p:cNvSpPr txBox="1"/>
          <p:nvPr/>
        </p:nvSpPr>
        <p:spPr>
          <a:xfrm>
            <a:off x="6996191" y="2970426"/>
            <a:ext cx="1978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You can see some movies,</a:t>
            </a:r>
          </a:p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lectures, etc.</a:t>
            </a:r>
            <a:endParaRPr lang="ko-KR" altLang="en-US" sz="1100" b="1" dirty="0">
              <a:solidFill>
                <a:srgbClr val="558ED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9394-CD14-41E3-8F74-1E91229F4513}"/>
              </a:ext>
            </a:extLst>
          </p:cNvPr>
          <p:cNvSpPr txBox="1"/>
          <p:nvPr/>
        </p:nvSpPr>
        <p:spPr>
          <a:xfrm>
            <a:off x="204867" y="126604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FDF93"/>
                </a:solidFill>
              </a:rPr>
              <a:t>Meeting Room</a:t>
            </a:r>
            <a:endParaRPr lang="ko-KR" altLang="en-US" b="1" dirty="0">
              <a:solidFill>
                <a:srgbClr val="5FDF93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05387B-8B41-43E3-860E-050ED028D91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1470506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1A249F-8ACB-4233-BC24-0C0533CA01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4206352" cy="942280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44CE25-8D30-4EC7-A82B-6C6033CFBCC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3889774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텍스트, 실내, 벽이(가) 표시된 사진&#10;&#10;자동 생성된 설명">
            <a:extLst>
              <a:ext uri="{FF2B5EF4-FFF2-40B4-BE49-F238E27FC236}">
                <a16:creationId xmlns:a16="http://schemas.microsoft.com/office/drawing/2014/main" id="{E71E4161-B2E7-424E-BB2A-2A64A9ADED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22220"/>
          <a:stretch/>
        </p:blipFill>
        <p:spPr>
          <a:xfrm>
            <a:off x="91291" y="1697010"/>
            <a:ext cx="1983199" cy="1341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975A4F-5DB0-49BF-ABD5-BFCE1632FE8D}"/>
              </a:ext>
            </a:extLst>
          </p:cNvPr>
          <p:cNvSpPr txBox="1"/>
          <p:nvPr/>
        </p:nvSpPr>
        <p:spPr>
          <a:xfrm>
            <a:off x="88258" y="2970426"/>
            <a:ext cx="2018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reserve this room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meet in metaverse.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see video together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and also use white board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presentation.</a:t>
            </a:r>
            <a:endParaRPr lang="ko-KR" altLang="en-US" sz="1100" b="1" dirty="0">
              <a:solidFill>
                <a:srgbClr val="5FDF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34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Effect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>
                <a:cs typeface="Arial"/>
              </a:rPr>
              <a:t>Expected Effects</a:t>
            </a:r>
          </a:p>
        </p:txBody>
      </p:sp>
    </p:spTree>
    <p:extLst>
      <p:ext uri="{BB962C8B-B14F-4D97-AF65-F5344CB8AC3E}">
        <p14:creationId xmlns:p14="http://schemas.microsoft.com/office/powerpoint/2010/main" val="21022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05099" y="1253258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05099" y="2155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Goal &amp; Method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05099" y="3058076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Team &amp; Plan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05099" y="396048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Effect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Effects</a:t>
            </a:r>
            <a:r>
              <a:rPr lang="en-US" altLang="ko-KR" dirty="0">
                <a:solidFill>
                  <a:schemeClr val="tx1"/>
                </a:solidFill>
              </a:rPr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5C52E6-FB76-483A-9944-39D16BB85FF4}"/>
              </a:ext>
            </a:extLst>
          </p:cNvPr>
          <p:cNvSpPr/>
          <p:nvPr/>
        </p:nvSpPr>
        <p:spPr>
          <a:xfrm>
            <a:off x="539552" y="1131590"/>
            <a:ext cx="8136904" cy="1872208"/>
          </a:xfrm>
          <a:prstGeom prst="rect">
            <a:avLst/>
          </a:prstGeom>
          <a:noFill/>
          <a:ln w="63500">
            <a:solidFill>
              <a:srgbClr val="9FE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FEDF0"/>
              </a:solidFill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99592" y="2528059"/>
            <a:ext cx="2492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Borrow and Read books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3524085" y="2528059"/>
            <a:ext cx="2218896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Conference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5895638" y="2528059"/>
            <a:ext cx="2276762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 information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C9106-05B0-4A0C-88FE-4598B940D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352"/>
            <a:ext cx="1035290" cy="1035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160CA-70D5-4F55-842F-719E6DDB5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4" y="1223237"/>
            <a:ext cx="1283520" cy="1283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DFF222-1DB6-465E-8DD4-AD4FCADD1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04" y="1322910"/>
            <a:ext cx="1059732" cy="1059732"/>
          </a:xfrm>
          <a:prstGeom prst="rect">
            <a:avLst/>
          </a:prstGeom>
        </p:spPr>
      </p:pic>
      <p:sp>
        <p:nvSpPr>
          <p:cNvPr id="11" name="Diamond 6">
            <a:extLst>
              <a:ext uri="{FF2B5EF4-FFF2-40B4-BE49-F238E27FC236}">
                <a16:creationId xmlns:a16="http://schemas.microsoft.com/office/drawing/2014/main" id="{3E3CD16D-7320-4108-9D24-801D85FAE0A2}"/>
              </a:ext>
            </a:extLst>
          </p:cNvPr>
          <p:cNvSpPr/>
          <p:nvPr/>
        </p:nvSpPr>
        <p:spPr>
          <a:xfrm>
            <a:off x="3579608" y="3161925"/>
            <a:ext cx="1755237" cy="1755237"/>
          </a:xfrm>
          <a:prstGeom prst="diamond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Diamond 8">
            <a:extLst>
              <a:ext uri="{FF2B5EF4-FFF2-40B4-BE49-F238E27FC236}">
                <a16:creationId xmlns:a16="http://schemas.microsoft.com/office/drawing/2014/main" id="{064DD0EB-4726-4E04-9B56-010228CCD9FA}"/>
              </a:ext>
            </a:extLst>
          </p:cNvPr>
          <p:cNvSpPr/>
          <p:nvPr/>
        </p:nvSpPr>
        <p:spPr>
          <a:xfrm>
            <a:off x="641716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Diamond 9">
            <a:extLst>
              <a:ext uri="{FF2B5EF4-FFF2-40B4-BE49-F238E27FC236}">
                <a16:creationId xmlns:a16="http://schemas.microsoft.com/office/drawing/2014/main" id="{FF23A651-9F4D-46A9-A099-07529870067D}"/>
              </a:ext>
            </a:extLst>
          </p:cNvPr>
          <p:cNvSpPr/>
          <p:nvPr/>
        </p:nvSpPr>
        <p:spPr>
          <a:xfrm>
            <a:off x="74205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5CAF-70D6-4D61-B07D-3EF7F94D1BB2}"/>
              </a:ext>
            </a:extLst>
          </p:cNvPr>
          <p:cNvSpPr txBox="1"/>
          <p:nvPr/>
        </p:nvSpPr>
        <p:spPr>
          <a:xfrm>
            <a:off x="784817" y="3579862"/>
            <a:ext cx="16697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Without threat of Pandemic  Any time Anywhere</a:t>
            </a:r>
          </a:p>
          <a:p>
            <a:pPr algn="ctr"/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FFF14-4244-4ED0-BC28-3F95EF0C7F20}"/>
              </a:ext>
            </a:extLst>
          </p:cNvPr>
          <p:cNvSpPr txBox="1"/>
          <p:nvPr/>
        </p:nvSpPr>
        <p:spPr>
          <a:xfrm>
            <a:off x="3622372" y="3579862"/>
            <a:ext cx="166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Can access data In the absolutely new world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75C35-BD95-4030-A11D-100A00B6FBEC}"/>
              </a:ext>
            </a:extLst>
          </p:cNvPr>
          <p:cNvSpPr txBox="1"/>
          <p:nvPr/>
        </p:nvSpPr>
        <p:spPr>
          <a:xfrm>
            <a:off x="6502693" y="3704596"/>
            <a:ext cx="166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 Innovative Active experience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5238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Maybe </a:t>
            </a:r>
            <a:r>
              <a:rPr lang="en-US" altLang="ko-KR" dirty="0"/>
              <a:t>in</a:t>
            </a:r>
            <a:r>
              <a:rPr lang="en-US" altLang="ko-KR" dirty="0">
                <a:solidFill>
                  <a:schemeClr val="accent2"/>
                </a:solidFill>
              </a:rPr>
              <a:t> future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3703196"/>
            <a:ext cx="2808313" cy="668754"/>
            <a:chOff x="1764099" y="4240566"/>
            <a:chExt cx="2469693" cy="668754"/>
          </a:xfrm>
        </p:grpSpPr>
        <p:sp>
          <p:nvSpPr>
            <p:cNvPr id="9" name="TextBox 8"/>
            <p:cNvSpPr txBox="1"/>
            <p:nvPr/>
          </p:nvSpPr>
          <p:spPr>
            <a:xfrm>
              <a:off x="1764099" y="4632321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Actions can do in our library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4100" y="4240566"/>
              <a:ext cx="2469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functions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8224" y="3657693"/>
            <a:ext cx="2410827" cy="821705"/>
            <a:chOff x="2113657" y="4168558"/>
            <a:chExt cx="2120135" cy="82170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28598"/>
              <a:ext cx="2120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Like our real library, provide expanded space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168558"/>
              <a:ext cx="2120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floors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21613" y="3651870"/>
            <a:ext cx="2770867" cy="648072"/>
            <a:chOff x="2113657" y="4283314"/>
            <a:chExt cx="2436762" cy="648072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654387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In SKKU such as classroom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436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buildings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pic>
        <p:nvPicPr>
          <p:cNvPr id="30" name="그림 개체 틀 29">
            <a:extLst>
              <a:ext uri="{FF2B5EF4-FFF2-40B4-BE49-F238E27FC236}">
                <a16:creationId xmlns:a16="http://schemas.microsoft.com/office/drawing/2014/main" id="{25D5270B-D0C7-434C-95B2-0AC67BD26A5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"/>
          <a:stretch/>
        </p:blipFill>
        <p:spPr>
          <a:xfrm>
            <a:off x="6514300" y="2158990"/>
            <a:ext cx="1370068" cy="11328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E469F-E26A-4950-A625-10B7ECB9A514}"/>
              </a:ext>
            </a:extLst>
          </p:cNvPr>
          <p:cNvSpPr txBox="1"/>
          <p:nvPr/>
        </p:nvSpPr>
        <p:spPr>
          <a:xfrm>
            <a:off x="395536" y="1265069"/>
            <a:ext cx="714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21A7D1"/>
                </a:solidFill>
              </a:rPr>
              <a:t>This project can be fundamental of…</a:t>
            </a:r>
            <a:endParaRPr lang="ko-KR" altLang="en-US" sz="2200" b="1" dirty="0">
              <a:solidFill>
                <a:srgbClr val="21A7D1"/>
              </a:solidFill>
            </a:endParaRPr>
          </a:p>
        </p:txBody>
      </p:sp>
      <p:pic>
        <p:nvPicPr>
          <p:cNvPr id="26" name="그림 개체 틀 25">
            <a:extLst>
              <a:ext uri="{FF2B5EF4-FFF2-40B4-BE49-F238E27FC236}">
                <a16:creationId xmlns:a16="http://schemas.microsoft.com/office/drawing/2014/main" id="{C2DEED83-DCAD-44DE-BB51-30B56B9E716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-7"/>
          <a:stretch/>
        </p:blipFill>
        <p:spPr>
          <a:xfrm>
            <a:off x="1115616" y="2158991"/>
            <a:ext cx="1370956" cy="1132838"/>
          </a:xfrm>
        </p:spPr>
      </p:pic>
      <p:pic>
        <p:nvPicPr>
          <p:cNvPr id="34" name="그림 개체 틀 33">
            <a:extLst>
              <a:ext uri="{FF2B5EF4-FFF2-40B4-BE49-F238E27FC236}">
                <a16:creationId xmlns:a16="http://schemas.microsoft.com/office/drawing/2014/main" id="{E2572F0D-E5BB-43A0-8DBF-54EA6805C6D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>
          <a:xfrm>
            <a:off x="3908054" y="2182991"/>
            <a:ext cx="1312018" cy="10848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546"/>
            <a:ext cx="9144000" cy="776530"/>
          </a:xfrm>
          <a:solidFill>
            <a:srgbClr val="1FD3CA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384" y="3429064"/>
            <a:ext cx="2140723" cy="1038175"/>
            <a:chOff x="4320398" y="1245513"/>
            <a:chExt cx="2874451" cy="1038174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78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Restrictions on the use of multi-use facilities due to COVID-19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COVID-19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09BCFB-0835-4DE0-9B0A-C4056C5A4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9" y="1538857"/>
            <a:ext cx="1735281" cy="1735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C0DC7-1C71-43AF-9BE3-A5C3D81B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0" y="1492199"/>
            <a:ext cx="1735281" cy="1735281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E8B78994-A50D-4DD2-96DC-371827776B73}"/>
              </a:ext>
            </a:extLst>
          </p:cNvPr>
          <p:cNvGrpSpPr/>
          <p:nvPr/>
        </p:nvGrpSpPr>
        <p:grpSpPr>
          <a:xfrm>
            <a:off x="6274893" y="3429037"/>
            <a:ext cx="2140723" cy="1235793"/>
            <a:chOff x="4320398" y="1245513"/>
            <a:chExt cx="2874451" cy="12357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89081-C0BD-464D-9166-7C12230B3C20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 multiple functions such as online meeting, media room, and chatbot in the metaverse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DA60F-3D21-4070-9101-16BE6A0E39F6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Metaverse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70F470-28EB-45D8-A7D4-DE048296C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9" y="1538857"/>
            <a:ext cx="1688624" cy="1688624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BBABE396-7E29-494A-944F-DD60A0F20E90}"/>
              </a:ext>
            </a:extLst>
          </p:cNvPr>
          <p:cNvGrpSpPr/>
          <p:nvPr/>
        </p:nvGrpSpPr>
        <p:grpSpPr>
          <a:xfrm>
            <a:off x="3501638" y="3429037"/>
            <a:ext cx="2140723" cy="1235793"/>
            <a:chOff x="4320398" y="1245513"/>
            <a:chExt cx="2874451" cy="12357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0A772-851C-4B0E-A018-5F995DDE0006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the user base by connecting various media materials in the library to a virtual community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08396-C2BA-4394-B50D-520F2E8C48B9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Library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49343-D20B-465C-9035-16302E87D7F6}"/>
              </a:ext>
            </a:extLst>
          </p:cNvPr>
          <p:cNvSpPr/>
          <p:nvPr/>
        </p:nvSpPr>
        <p:spPr>
          <a:xfrm flipV="1">
            <a:off x="0" y="4862907"/>
            <a:ext cx="9144000" cy="51993"/>
          </a:xfrm>
          <a:prstGeom prst="rect">
            <a:avLst/>
          </a:prstGeom>
          <a:solidFill>
            <a:srgbClr val="1F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37617DC-1410-4AE4-B401-B855DDED7D52}"/>
              </a:ext>
            </a:extLst>
          </p:cNvPr>
          <p:cNvSpPr/>
          <p:nvPr/>
        </p:nvSpPr>
        <p:spPr>
          <a:xfrm rot="5400000">
            <a:off x="2945939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0CA01BE-B303-4FA9-B9F8-2EA4FFBF5489}"/>
              </a:ext>
            </a:extLst>
          </p:cNvPr>
          <p:cNvSpPr/>
          <p:nvPr/>
        </p:nvSpPr>
        <p:spPr>
          <a:xfrm rot="5400000">
            <a:off x="5744782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ONLINE MEETING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302693"/>
            <a:ext cx="1072302" cy="1072302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40"/>
            <a:ext cx="4526705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ko-KR" sz="1500" b="1" dirty="0">
                <a:solidFill>
                  <a:srgbClr val="558ED5"/>
                </a:solidFill>
              </a:rPr>
              <a:t>Online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meeting service grow 3.3 times more than before COVID-19 as non-face-to-face requests increase after the pandemic</a:t>
            </a:r>
            <a:endParaRPr lang="ko-KR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27" y="2786174"/>
            <a:ext cx="1111844" cy="1111844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E-BOOK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3200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5"/>
            <a:ext cx="4353790" cy="12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BBFD7"/>
                </a:solidFill>
              </a:rPr>
              <a:t>     The e-book usage rate is growing at </a:t>
            </a:r>
            <a:r>
              <a:rPr lang="en-US" altLang="ko-KR" sz="1350" b="1" dirty="0">
                <a:solidFill>
                  <a:srgbClr val="67C5DB"/>
                </a:solidFill>
              </a:rPr>
              <a:t>an</a:t>
            </a:r>
            <a:r>
              <a:rPr lang="en-US" altLang="ko-KR" sz="1350" b="1" dirty="0">
                <a:solidFill>
                  <a:srgbClr val="5BBFD7"/>
                </a:solidFill>
              </a:rPr>
              <a:t> average annual rate of 303%, reaching $20.8 billion in the global publishing market, accounting for 18% of the total</a:t>
            </a:r>
            <a:endParaRPr lang="ko-KR" altLang="ko-KR" sz="1350" b="1" dirty="0">
              <a:solidFill>
                <a:srgbClr val="5BB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03.</a:t>
            </a:r>
            <a:endParaRPr lang="ko-KR" altLang="en-US" sz="3200" b="1" dirty="0">
              <a:solidFill>
                <a:srgbClr val="5FDF93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OTT SERVICE</a:t>
            </a: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39"/>
            <a:ext cx="4941876" cy="99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rgbClr val="5FDF93"/>
                </a:solidFill>
              </a:rPr>
              <a:t> </a:t>
            </a:r>
            <a:r>
              <a:rPr lang="en-US" altLang="ko-KR" sz="1350" b="1" dirty="0">
                <a:solidFill>
                  <a:srgbClr val="5FDF93"/>
                </a:solidFill>
              </a:rPr>
              <a:t>    OTT captivates people’s eyes and ears among non-face-to-face services, allowing users to consume desired contents anytime, anywhere, transcending time and space constraints</a:t>
            </a:r>
            <a:endParaRPr lang="ko-KR" altLang="ko-KR" sz="1350" b="1" dirty="0">
              <a:solidFill>
                <a:srgbClr val="5FDF93"/>
              </a:solidFill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04.</a:t>
            </a:r>
            <a:endParaRPr lang="ko-KR" altLang="en-US" sz="3200" b="1" dirty="0">
              <a:solidFill>
                <a:srgbClr val="55BCDC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4"/>
            <a:ext cx="435379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425" b="1" dirty="0">
              <a:solidFill>
                <a:srgbClr val="67E5D1"/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425" b="1" dirty="0">
                <a:solidFill>
                  <a:srgbClr val="55BCDC"/>
                </a:solidFill>
              </a:rPr>
              <a:t>     Chatbot creates virtual customer service agent that provide 24/7 service, </a:t>
            </a:r>
            <a:r>
              <a:rPr lang="en-US" altLang="ko-KR" sz="1425" b="1" dirty="0">
                <a:solidFill>
                  <a:srgbClr val="21A7D1"/>
                </a:solidFill>
              </a:rPr>
              <a:t>and</a:t>
            </a:r>
            <a:r>
              <a:rPr lang="en-US" altLang="ko-KR" sz="1425" b="1" dirty="0">
                <a:solidFill>
                  <a:srgbClr val="55BCDC"/>
                </a:solidFill>
              </a:rPr>
              <a:t> play a variety of roles including marketing, sales, and daily tasks</a:t>
            </a:r>
            <a:endParaRPr lang="ko-KR" altLang="ko-KR" sz="1425" b="1" dirty="0">
              <a:solidFill>
                <a:srgbClr val="55BCD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D176E-B253-4DDD-A79E-F3E8EA024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77" y="1416361"/>
            <a:ext cx="968787" cy="96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6E110-1A78-4CEF-9AAF-29A3E885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7" y="2782020"/>
            <a:ext cx="1098169" cy="1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Development of a Virtual Library in Unity &amp; VR Chat for </a:t>
            </a:r>
            <a:r>
              <a:rPr lang="en-US" altLang="ko-KR" sz="1200" dirty="0"/>
              <a:t>Smart </a:t>
            </a:r>
            <a:r>
              <a:rPr lang="en-US" altLang="ko-KR" sz="1200" dirty="0">
                <a:cs typeface="Arial" pitchFamily="34" charset="0"/>
              </a:rPr>
              <a:t>Campus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4BFF5F-F0D5-45C5-8B21-41FD8EC7D01E}"/>
              </a:ext>
            </a:extLst>
          </p:cNvPr>
          <p:cNvSpPr/>
          <p:nvPr/>
        </p:nvSpPr>
        <p:spPr>
          <a:xfrm>
            <a:off x="539552" y="1172241"/>
            <a:ext cx="7920880" cy="363175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80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Goal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6296" y="2122204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1A7D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0322" y="2125728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FDF9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5576" y="3047930"/>
            <a:ext cx="1767568" cy="738664"/>
            <a:chOff x="2113657" y="4283314"/>
            <a:chExt cx="2120136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Creating a virtual meet-up discussion facility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58ED5"/>
                  </a:solidFill>
                  <a:cs typeface="Arial" pitchFamily="34" charset="0"/>
                </a:rPr>
                <a:t>ONLINE MEETING</a:t>
              </a:r>
              <a:endParaRPr lang="ko-KR" altLang="en-US" sz="14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3047930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67C5DB"/>
                  </a:solidFill>
                  <a:cs typeface="Arial" pitchFamily="34" charset="0"/>
                </a:rPr>
                <a:t>Provide School Life and Academic guidance</a:t>
              </a:r>
              <a:endParaRPr lang="ko-KR" altLang="en-US" sz="1200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67C5DB"/>
                  </a:solidFill>
                  <a:cs typeface="Arial" pitchFamily="34" charset="0"/>
                </a:rPr>
                <a:t>KINGOBOT</a:t>
              </a:r>
              <a:endParaRPr lang="ko-KR" altLang="en-US" sz="1400" b="1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3047930"/>
            <a:ext cx="1767568" cy="1107996"/>
            <a:chOff x="2113657" y="4283314"/>
            <a:chExt cx="212013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FDF93"/>
                  </a:solidFill>
                  <a:cs typeface="Arial" pitchFamily="34" charset="0"/>
                </a:rPr>
                <a:t>Create an information hub that utilizes E-books database and private rooms</a:t>
              </a:r>
              <a:endParaRPr lang="ko-KR" altLang="en-US" sz="1200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FDF93"/>
                  </a:solidFill>
                  <a:cs typeface="Arial" pitchFamily="34" charset="0"/>
                </a:rPr>
                <a:t>READING ROOM</a:t>
              </a:r>
              <a:endParaRPr lang="ko-KR" altLang="en-US" sz="1400" b="1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3021296"/>
            <a:ext cx="1767568" cy="738664"/>
            <a:chOff x="2113657" y="4283314"/>
            <a:chExt cx="21201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1A7D1"/>
                  </a:solidFill>
                  <a:cs typeface="Arial" pitchFamily="34" charset="0"/>
                </a:rPr>
                <a:t>Open streaming platform      </a:t>
              </a:r>
              <a:endParaRPr lang="ko-KR" altLang="en-US" sz="1200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1A7D1"/>
                  </a:solidFill>
                  <a:cs typeface="Arial" pitchFamily="34" charset="0"/>
                </a:rPr>
                <a:t>DVD ROOM</a:t>
              </a:r>
              <a:endParaRPr lang="ko-KR" altLang="en-US" sz="1400" b="1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152679" y="1971444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6" y="1848432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 </a:t>
            </a:r>
            <a:r>
              <a:rPr lang="en-US" altLang="ko-KR" dirty="0">
                <a:solidFill>
                  <a:srgbClr val="1CBBB4"/>
                </a:solidFill>
              </a:rPr>
              <a:t>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44830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Conference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44829" y="3628516"/>
            <a:ext cx="1715401" cy="493983"/>
            <a:chOff x="3233964" y="1954419"/>
            <a:chExt cx="1400519" cy="493983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View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sharing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2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Seat reservation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91770" y="3628516"/>
            <a:ext cx="1784686" cy="678649"/>
            <a:chOff x="3233964" y="1954419"/>
            <a:chExt cx="1457086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5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Annotatable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an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interface to write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7"/>
          <p:cNvSpPr/>
          <p:nvPr/>
        </p:nvSpPr>
        <p:spPr>
          <a:xfrm>
            <a:off x="5655314" y="3112293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16013" y="1858963"/>
            <a:ext cx="277177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8" descr="Theatre outline">
            <a:extLst>
              <a:ext uri="{FF2B5EF4-FFF2-40B4-BE49-F238E27FC236}">
                <a16:creationId xmlns:a16="http://schemas.microsoft.com/office/drawing/2014/main" id="{3807FC42-8298-4D68-9B56-7AD30230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825" y="1611922"/>
            <a:ext cx="427957" cy="427957"/>
          </a:xfrm>
          <a:prstGeom prst="rect">
            <a:avLst/>
          </a:prstGeom>
        </p:spPr>
      </p:pic>
      <p:pic>
        <p:nvPicPr>
          <p:cNvPr id="28" name="Graphic 30" descr="Classroom with solid fill">
            <a:extLst>
              <a:ext uri="{FF2B5EF4-FFF2-40B4-BE49-F238E27FC236}">
                <a16:creationId xmlns:a16="http://schemas.microsoft.com/office/drawing/2014/main" id="{0BBB9A11-D9A3-4A2F-9378-461F7DC3A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7248" y="3035855"/>
            <a:ext cx="444443" cy="4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01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611</Words>
  <Application>Microsoft Office PowerPoint</Application>
  <PresentationFormat>화면 슬라이드 쇼(16:9)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Cover and End Slide Master</vt:lpstr>
      <vt:lpstr>Contents Slide Master</vt:lpstr>
      <vt:lpstr>Section Break Slide Master</vt:lpstr>
      <vt:lpstr>Smart Digital Library, Metaverse Dido</vt:lpstr>
      <vt:lpstr>CONTENTS</vt:lpstr>
      <vt:lpstr>1. Overview</vt:lpstr>
      <vt:lpstr>Background</vt:lpstr>
      <vt:lpstr>PowerPoint 프레젠테이션</vt:lpstr>
      <vt:lpstr>PowerPoint 프레젠테이션</vt:lpstr>
      <vt:lpstr>2. Goal &amp; Method</vt:lpstr>
      <vt:lpstr>Our Goal</vt:lpstr>
      <vt:lpstr>ONLINE MEETING ROOM</vt:lpstr>
      <vt:lpstr>KINGO BOT</vt:lpstr>
      <vt:lpstr>READING ROOM</vt:lpstr>
      <vt:lpstr>DVD ROOM</vt:lpstr>
      <vt:lpstr>Development tools</vt:lpstr>
      <vt:lpstr>3. Team &amp; Plan</vt:lpstr>
      <vt:lpstr>Team formation</vt:lpstr>
      <vt:lpstr>Planning in details</vt:lpstr>
      <vt:lpstr>1st Floor</vt:lpstr>
      <vt:lpstr>2nd Floor</vt:lpstr>
      <vt:lpstr>4. Effect</vt:lpstr>
      <vt:lpstr>Effects &amp; Benefits</vt:lpstr>
      <vt:lpstr>Maybe in future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이다솔</cp:lastModifiedBy>
  <cp:revision>179</cp:revision>
  <dcterms:created xsi:type="dcterms:W3CDTF">2016-11-09T00:26:40Z</dcterms:created>
  <dcterms:modified xsi:type="dcterms:W3CDTF">2021-09-26T04:44:03Z</dcterms:modified>
</cp:coreProperties>
</file>