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39" r:id="rId3"/>
    <p:sldId id="340" r:id="rId4"/>
    <p:sldId id="350" r:id="rId5"/>
    <p:sldId id="351" r:id="rId6"/>
    <p:sldId id="352" r:id="rId7"/>
    <p:sldId id="307" r:id="rId8"/>
    <p:sldId id="353" r:id="rId9"/>
    <p:sldId id="354" r:id="rId10"/>
    <p:sldId id="309" r:id="rId11"/>
    <p:sldId id="355" r:id="rId12"/>
    <p:sldId id="310" r:id="rId13"/>
    <p:sldId id="356" r:id="rId14"/>
    <p:sldId id="311" r:id="rId15"/>
    <p:sldId id="357" r:id="rId16"/>
    <p:sldId id="312" r:id="rId17"/>
    <p:sldId id="358" r:id="rId18"/>
    <p:sldId id="359" r:id="rId19"/>
    <p:sldId id="360" r:id="rId20"/>
    <p:sldId id="314" r:id="rId21"/>
    <p:sldId id="361" r:id="rId22"/>
    <p:sldId id="315" r:id="rId23"/>
    <p:sldId id="316" r:id="rId24"/>
    <p:sldId id="362" r:id="rId25"/>
    <p:sldId id="322" r:id="rId26"/>
    <p:sldId id="324" r:id="rId27"/>
    <p:sldId id="373" r:id="rId28"/>
    <p:sldId id="374" r:id="rId29"/>
    <p:sldId id="375" r:id="rId30"/>
    <p:sldId id="376" r:id="rId31"/>
    <p:sldId id="378" r:id="rId32"/>
    <p:sldId id="380" r:id="rId33"/>
    <p:sldId id="381" r:id="rId34"/>
    <p:sldId id="33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AAF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06812-A822-4ADE-93EC-4A5609009718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EFE5-BD75-4387-ADCE-2C31A4D1B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14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0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31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522892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667-2BB2-4382-BE27-2B668CD813E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56851" y="2933939"/>
            <a:ext cx="38779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자료구조</a:t>
            </a:r>
            <a:endParaRPr lang="en-US" altLang="ko-KR" sz="7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스택과 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큐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21" y="1822610"/>
            <a:ext cx="30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   A   C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  E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  C   A   R  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4077072"/>
            <a:ext cx="38023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2720" y="3553852"/>
            <a:ext cx="39305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5856" y="3049796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5364" y="2267260"/>
            <a:ext cx="359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43532" y="2825206"/>
            <a:ext cx="3802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2720" y="4077072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3573016"/>
            <a:ext cx="3930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4096236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1224" y="3573016"/>
            <a:ext cx="39305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31224" y="4096236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4008" y="4115400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1932" y="2825206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5163" y="2833772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40104" y="3068960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40104" y="3592180"/>
            <a:ext cx="3930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0104" y="4115400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8032" y="4664720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151672" y="465728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4345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239904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133487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194702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004152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734421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8378109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169752" y="3429000"/>
            <a:ext cx="39305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48152" y="3429000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31383" y="3437566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49872" y="3977334"/>
            <a:ext cx="3802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28272" y="3977334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11503" y="3985900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4405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2667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62787" y="472602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99592" y="4731263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R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07704" y="4725144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7824" y="4725144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96" y="1340178"/>
            <a:ext cx="3152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     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8896" y="409394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3223" y="359471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8573" y="306515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88093" y="228797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35572" y="247626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57246" y="316739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06873" y="360332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49328" y="4757082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528868" y="1922479"/>
            <a:ext cx="690197" cy="449785"/>
          </a:xfrm>
          <a:custGeom>
            <a:avLst/>
            <a:gdLst>
              <a:gd name="connsiteX0" fmla="*/ 0 w 690197"/>
              <a:gd name="connsiteY0" fmla="*/ 441159 h 449785"/>
              <a:gd name="connsiteX1" fmla="*/ 43132 w 690197"/>
              <a:gd name="connsiteY1" fmla="*/ 449785 h 449785"/>
              <a:gd name="connsiteX2" fmla="*/ 155275 w 690197"/>
              <a:gd name="connsiteY2" fmla="*/ 441159 h 449785"/>
              <a:gd name="connsiteX3" fmla="*/ 215660 w 690197"/>
              <a:gd name="connsiteY3" fmla="*/ 423906 h 449785"/>
              <a:gd name="connsiteX4" fmla="*/ 241540 w 690197"/>
              <a:gd name="connsiteY4" fmla="*/ 406653 h 449785"/>
              <a:gd name="connsiteX5" fmla="*/ 250166 w 690197"/>
              <a:gd name="connsiteY5" fmla="*/ 380774 h 449785"/>
              <a:gd name="connsiteX6" fmla="*/ 241540 w 690197"/>
              <a:gd name="connsiteY6" fmla="*/ 277257 h 449785"/>
              <a:gd name="connsiteX7" fmla="*/ 189781 w 690197"/>
              <a:gd name="connsiteY7" fmla="*/ 285883 h 449785"/>
              <a:gd name="connsiteX8" fmla="*/ 181155 w 690197"/>
              <a:gd name="connsiteY8" fmla="*/ 311763 h 449785"/>
              <a:gd name="connsiteX9" fmla="*/ 215660 w 690197"/>
              <a:gd name="connsiteY9" fmla="*/ 380774 h 449785"/>
              <a:gd name="connsiteX10" fmla="*/ 345057 w 690197"/>
              <a:gd name="connsiteY10" fmla="*/ 363521 h 449785"/>
              <a:gd name="connsiteX11" fmla="*/ 370936 w 690197"/>
              <a:gd name="connsiteY11" fmla="*/ 346268 h 449785"/>
              <a:gd name="connsiteX12" fmla="*/ 405441 w 690197"/>
              <a:gd name="connsiteY12" fmla="*/ 311763 h 449785"/>
              <a:gd name="connsiteX13" fmla="*/ 439947 w 690197"/>
              <a:gd name="connsiteY13" fmla="*/ 260004 h 449785"/>
              <a:gd name="connsiteX14" fmla="*/ 431321 w 690197"/>
              <a:gd name="connsiteY14" fmla="*/ 216872 h 449785"/>
              <a:gd name="connsiteX15" fmla="*/ 422694 w 690197"/>
              <a:gd name="connsiteY15" fmla="*/ 190993 h 449785"/>
              <a:gd name="connsiteX16" fmla="*/ 362309 w 690197"/>
              <a:gd name="connsiteY16" fmla="*/ 199619 h 449785"/>
              <a:gd name="connsiteX17" fmla="*/ 353683 w 690197"/>
              <a:gd name="connsiteY17" fmla="*/ 242751 h 449785"/>
              <a:gd name="connsiteX18" fmla="*/ 362309 w 690197"/>
              <a:gd name="connsiteY18" fmla="*/ 277257 h 449785"/>
              <a:gd name="connsiteX19" fmla="*/ 414068 w 690197"/>
              <a:gd name="connsiteY19" fmla="*/ 303136 h 449785"/>
              <a:gd name="connsiteX20" fmla="*/ 465826 w 690197"/>
              <a:gd name="connsiteY20" fmla="*/ 294510 h 449785"/>
              <a:gd name="connsiteX21" fmla="*/ 517585 w 690197"/>
              <a:gd name="connsiteY21" fmla="*/ 277257 h 449785"/>
              <a:gd name="connsiteX22" fmla="*/ 534838 w 690197"/>
              <a:gd name="connsiteY22" fmla="*/ 251378 h 449785"/>
              <a:gd name="connsiteX23" fmla="*/ 560717 w 690197"/>
              <a:gd name="connsiteY23" fmla="*/ 234125 h 449785"/>
              <a:gd name="connsiteX24" fmla="*/ 595223 w 690197"/>
              <a:gd name="connsiteY24" fmla="*/ 182366 h 449785"/>
              <a:gd name="connsiteX25" fmla="*/ 612475 w 690197"/>
              <a:gd name="connsiteY25" fmla="*/ 156487 h 449785"/>
              <a:gd name="connsiteX26" fmla="*/ 638355 w 690197"/>
              <a:gd name="connsiteY26" fmla="*/ 139234 h 449785"/>
              <a:gd name="connsiteX27" fmla="*/ 664234 w 690197"/>
              <a:gd name="connsiteY27" fmla="*/ 52970 h 449785"/>
              <a:gd name="connsiteX28" fmla="*/ 672860 w 690197"/>
              <a:gd name="connsiteY28" fmla="*/ 27091 h 449785"/>
              <a:gd name="connsiteX29" fmla="*/ 690113 w 690197"/>
              <a:gd name="connsiteY29" fmla="*/ 1212 h 449785"/>
              <a:gd name="connsiteX30" fmla="*/ 681487 w 690197"/>
              <a:gd name="connsiteY30" fmla="*/ 1212 h 44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0197" h="449785">
                <a:moveTo>
                  <a:pt x="0" y="441159"/>
                </a:moveTo>
                <a:cubicBezTo>
                  <a:pt x="14377" y="444034"/>
                  <a:pt x="28470" y="449785"/>
                  <a:pt x="43132" y="449785"/>
                </a:cubicBezTo>
                <a:cubicBezTo>
                  <a:pt x="80623" y="449785"/>
                  <a:pt x="118040" y="445540"/>
                  <a:pt x="155275" y="441159"/>
                </a:cubicBezTo>
                <a:cubicBezTo>
                  <a:pt x="172011" y="439190"/>
                  <a:pt x="198928" y="429483"/>
                  <a:pt x="215660" y="423906"/>
                </a:cubicBezTo>
                <a:cubicBezTo>
                  <a:pt x="224287" y="418155"/>
                  <a:pt x="235063" y="414749"/>
                  <a:pt x="241540" y="406653"/>
                </a:cubicBezTo>
                <a:cubicBezTo>
                  <a:pt x="247220" y="399553"/>
                  <a:pt x="250166" y="389867"/>
                  <a:pt x="250166" y="380774"/>
                </a:cubicBezTo>
                <a:cubicBezTo>
                  <a:pt x="250166" y="346149"/>
                  <a:pt x="244415" y="311763"/>
                  <a:pt x="241540" y="277257"/>
                </a:cubicBezTo>
                <a:cubicBezTo>
                  <a:pt x="224287" y="280132"/>
                  <a:pt x="204967" y="277205"/>
                  <a:pt x="189781" y="285883"/>
                </a:cubicBezTo>
                <a:cubicBezTo>
                  <a:pt x="181886" y="290395"/>
                  <a:pt x="181155" y="302670"/>
                  <a:pt x="181155" y="311763"/>
                </a:cubicBezTo>
                <a:cubicBezTo>
                  <a:pt x="181155" y="366861"/>
                  <a:pt x="181351" y="357901"/>
                  <a:pt x="215660" y="380774"/>
                </a:cubicBezTo>
                <a:cubicBezTo>
                  <a:pt x="238776" y="378848"/>
                  <a:pt x="309823" y="381138"/>
                  <a:pt x="345057" y="363521"/>
                </a:cubicBezTo>
                <a:cubicBezTo>
                  <a:pt x="354330" y="358885"/>
                  <a:pt x="362310" y="352019"/>
                  <a:pt x="370936" y="346268"/>
                </a:cubicBezTo>
                <a:cubicBezTo>
                  <a:pt x="393939" y="277257"/>
                  <a:pt x="359434" y="357770"/>
                  <a:pt x="405441" y="311763"/>
                </a:cubicBezTo>
                <a:cubicBezTo>
                  <a:pt x="420103" y="297101"/>
                  <a:pt x="439947" y="260004"/>
                  <a:pt x="439947" y="260004"/>
                </a:cubicBezTo>
                <a:cubicBezTo>
                  <a:pt x="437072" y="245627"/>
                  <a:pt x="434877" y="231096"/>
                  <a:pt x="431321" y="216872"/>
                </a:cubicBezTo>
                <a:cubicBezTo>
                  <a:pt x="429116" y="208050"/>
                  <a:pt x="431516" y="193198"/>
                  <a:pt x="422694" y="190993"/>
                </a:cubicBezTo>
                <a:cubicBezTo>
                  <a:pt x="402968" y="186062"/>
                  <a:pt x="382437" y="196744"/>
                  <a:pt x="362309" y="199619"/>
                </a:cubicBezTo>
                <a:cubicBezTo>
                  <a:pt x="359434" y="213996"/>
                  <a:pt x="353683" y="228089"/>
                  <a:pt x="353683" y="242751"/>
                </a:cubicBezTo>
                <a:cubicBezTo>
                  <a:pt x="353683" y="254607"/>
                  <a:pt x="355733" y="267392"/>
                  <a:pt x="362309" y="277257"/>
                </a:cubicBezTo>
                <a:cubicBezTo>
                  <a:pt x="371865" y="291591"/>
                  <a:pt x="399305" y="298215"/>
                  <a:pt x="414068" y="303136"/>
                </a:cubicBezTo>
                <a:cubicBezTo>
                  <a:pt x="431321" y="300261"/>
                  <a:pt x="448858" y="298752"/>
                  <a:pt x="465826" y="294510"/>
                </a:cubicBezTo>
                <a:cubicBezTo>
                  <a:pt x="483469" y="290099"/>
                  <a:pt x="517585" y="277257"/>
                  <a:pt x="517585" y="277257"/>
                </a:cubicBezTo>
                <a:cubicBezTo>
                  <a:pt x="523336" y="268631"/>
                  <a:pt x="527507" y="258709"/>
                  <a:pt x="534838" y="251378"/>
                </a:cubicBezTo>
                <a:cubicBezTo>
                  <a:pt x="542169" y="244047"/>
                  <a:pt x="553890" y="241927"/>
                  <a:pt x="560717" y="234125"/>
                </a:cubicBezTo>
                <a:cubicBezTo>
                  <a:pt x="574371" y="218520"/>
                  <a:pt x="583721" y="199619"/>
                  <a:pt x="595223" y="182366"/>
                </a:cubicBezTo>
                <a:cubicBezTo>
                  <a:pt x="600974" y="173740"/>
                  <a:pt x="603849" y="162238"/>
                  <a:pt x="612475" y="156487"/>
                </a:cubicBezTo>
                <a:lnTo>
                  <a:pt x="638355" y="139234"/>
                </a:lnTo>
                <a:cubicBezTo>
                  <a:pt x="651392" y="87084"/>
                  <a:pt x="643231" y="115979"/>
                  <a:pt x="664234" y="52970"/>
                </a:cubicBezTo>
                <a:cubicBezTo>
                  <a:pt x="667109" y="44344"/>
                  <a:pt x="667816" y="34657"/>
                  <a:pt x="672860" y="27091"/>
                </a:cubicBezTo>
                <a:cubicBezTo>
                  <a:pt x="678611" y="18465"/>
                  <a:pt x="686834" y="11048"/>
                  <a:pt x="690113" y="1212"/>
                </a:cubicBezTo>
                <a:cubicBezTo>
                  <a:pt x="691022" y="-1516"/>
                  <a:pt x="684362" y="1212"/>
                  <a:pt x="681487" y="121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5066" y="1268760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수식의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010"/>
            <a:ext cx="7886700" cy="49642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프로그램을 작성할 때 수식에서 </a:t>
            </a:r>
            <a:r>
              <a:rPr lang="en-US" altLang="ko-KR" dirty="0"/>
              <a:t>+, –, *, /</a:t>
            </a:r>
            <a:r>
              <a:rPr lang="ko-KR" altLang="ko-KR" dirty="0"/>
              <a:t>와 같은 이항연산자는 </a:t>
            </a:r>
            <a:r>
              <a:rPr lang="en-US" altLang="ko-KR" dirty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피연산자들</a:t>
            </a:r>
            <a:r>
              <a:rPr lang="ko-KR" altLang="ko-KR" dirty="0"/>
              <a:t> 사이에 </a:t>
            </a:r>
            <a:r>
              <a:rPr lang="ko-KR" altLang="ko-KR" dirty="0" smtClean="0"/>
              <a:t>위치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이러한 </a:t>
            </a:r>
            <a:r>
              <a:rPr lang="ko-KR" altLang="ko-KR" dirty="0"/>
              <a:t>방식의 수식 </a:t>
            </a:r>
            <a:r>
              <a:rPr lang="ko-KR" altLang="ko-KR" dirty="0" smtClean="0"/>
              <a:t>표현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</a:t>
            </a:r>
            <a:r>
              <a:rPr lang="ko-KR" altLang="ko-KR" dirty="0" err="1">
                <a:solidFill>
                  <a:srgbClr val="3333FF"/>
                </a:solidFill>
              </a:rPr>
              <a:t>중위표기법</a:t>
            </a:r>
            <a:r>
              <a:rPr lang="en-US" altLang="ko-KR" dirty="0">
                <a:solidFill>
                  <a:srgbClr val="3333FF"/>
                </a:solidFill>
              </a:rPr>
              <a:t>(Infix Notation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dirty="0" smtClean="0"/>
              <a:t>컴파일러는 </a:t>
            </a:r>
            <a:r>
              <a:rPr lang="ko-KR" altLang="ko-KR" dirty="0" err="1"/>
              <a:t>중위표기법</a:t>
            </a:r>
            <a:r>
              <a:rPr lang="ko-KR" altLang="ko-KR" dirty="0"/>
              <a:t> 수식을 </a:t>
            </a:r>
            <a:r>
              <a:rPr lang="ko-KR" altLang="ko-KR" dirty="0" err="1">
                <a:solidFill>
                  <a:srgbClr val="3333FF"/>
                </a:solidFill>
              </a:rPr>
              <a:t>후위표기법</a:t>
            </a:r>
            <a:r>
              <a:rPr lang="en-US" altLang="ko-KR" dirty="0">
                <a:solidFill>
                  <a:srgbClr val="3333FF"/>
                </a:solidFill>
              </a:rPr>
              <a:t>(Postfix Notation)</a:t>
            </a:r>
            <a:r>
              <a:rPr lang="ko-KR" altLang="ko-KR" dirty="0"/>
              <a:t>으로 바꾼다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ko-KR" dirty="0" smtClean="0"/>
              <a:t>그 </a:t>
            </a:r>
            <a:r>
              <a:rPr lang="ko-KR" altLang="ko-KR" dirty="0"/>
              <a:t>이유는 </a:t>
            </a:r>
            <a:r>
              <a:rPr lang="ko-KR" altLang="ko-KR" dirty="0" err="1"/>
              <a:t>후위표기법</a:t>
            </a:r>
            <a:r>
              <a:rPr lang="ko-KR" altLang="ko-KR" dirty="0"/>
              <a:t> 수식은 괄호 없이 </a:t>
            </a:r>
            <a:r>
              <a:rPr lang="ko-KR" altLang="ko-KR" dirty="0" err="1"/>
              <a:t>중위표기법</a:t>
            </a:r>
            <a:r>
              <a:rPr lang="ko-KR" altLang="ko-KR" dirty="0"/>
              <a:t> 수식을 표현할 수 있기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>
                <a:solidFill>
                  <a:srgbClr val="3333FF"/>
                </a:solidFill>
              </a:rPr>
              <a:t>전위표기법</a:t>
            </a:r>
            <a:r>
              <a:rPr lang="en-US" altLang="ko-KR" dirty="0">
                <a:solidFill>
                  <a:srgbClr val="3333FF"/>
                </a:solidFill>
              </a:rPr>
              <a:t>(Prefix Notation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연산자를 </a:t>
            </a:r>
            <a:r>
              <a:rPr lang="ko-KR" altLang="ko-KR" dirty="0" err="1"/>
              <a:t>피연산자들</a:t>
            </a:r>
            <a:r>
              <a:rPr lang="ko-KR" altLang="ko-KR" dirty="0"/>
              <a:t> 앞에 두는 </a:t>
            </a:r>
            <a:r>
              <a:rPr lang="ko-KR" altLang="ko-KR" dirty="0" smtClean="0"/>
              <a:t>표기법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3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8056"/>
              </p:ext>
            </p:extLst>
          </p:nvPr>
        </p:nvGraphicFramePr>
        <p:xfrm>
          <a:off x="469232" y="2466475"/>
          <a:ext cx="8482263" cy="346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5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중위표기법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후위표기법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전위표기법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A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</a:rPr>
                        <a:t> + 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 A B +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 + A 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A + B – 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 + C –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+ A – B 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A + B * C –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 C * + D –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– + A * B C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(A + B) / (C – D)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B+ C D – /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/ + A B – C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10653" y="976245"/>
            <a:ext cx="74716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중위표기법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수식</a:t>
            </a:r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대응되는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후위표기법</a:t>
            </a:r>
            <a:r>
              <a:rPr lang="en-US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전위표기법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수식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1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1445340"/>
            <a:ext cx="7275871" cy="99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err="1"/>
              <a:t>후위표기법</a:t>
            </a:r>
            <a:r>
              <a:rPr lang="ko-KR" altLang="ko-KR" dirty="0"/>
              <a:t> 수식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174"/>
            <a:ext cx="7886700" cy="496406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 err="1">
                <a:solidFill>
                  <a:srgbClr val="00B050"/>
                </a:solidFill>
              </a:rPr>
              <a:t>피연산자는</a:t>
            </a:r>
            <a:r>
              <a:rPr lang="ko-KR" altLang="ko-KR" dirty="0">
                <a:solidFill>
                  <a:srgbClr val="00B050"/>
                </a:solidFill>
              </a:rPr>
              <a:t> 스택에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ko-KR" altLang="ko-KR" dirty="0">
                <a:solidFill>
                  <a:srgbClr val="00B050"/>
                </a:solidFill>
              </a:rPr>
              <a:t>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ko-KR" dirty="0">
                <a:solidFill>
                  <a:srgbClr val="00B050"/>
                </a:solidFill>
              </a:rPr>
              <a:t>연산자는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ko-KR" dirty="0">
                <a:solidFill>
                  <a:srgbClr val="00B050"/>
                </a:solidFill>
              </a:rPr>
              <a:t>회</a:t>
            </a:r>
            <a:r>
              <a:rPr lang="en-US" altLang="ko-KR" dirty="0">
                <a:solidFill>
                  <a:srgbClr val="00B050"/>
                </a:solidFill>
              </a:rPr>
              <a:t> pop</a:t>
            </a:r>
            <a:r>
              <a:rPr lang="ko-KR" altLang="ko-KR" dirty="0">
                <a:solidFill>
                  <a:srgbClr val="00B050"/>
                </a:solidFill>
              </a:rPr>
              <a:t>하여 </a:t>
            </a:r>
            <a:r>
              <a:rPr lang="ko-KR" altLang="ko-KR" dirty="0" smtClean="0">
                <a:solidFill>
                  <a:srgbClr val="00B050"/>
                </a:solidFill>
              </a:rPr>
              <a:t>계산한 </a:t>
            </a:r>
            <a:r>
              <a:rPr lang="ko-KR" altLang="ko-KR" dirty="0">
                <a:solidFill>
                  <a:srgbClr val="00B050"/>
                </a:solidFill>
              </a:rPr>
              <a:t>후 </a:t>
            </a:r>
            <a:r>
              <a:rPr lang="en-US" altLang="ko-KR" dirty="0" smtClean="0">
                <a:solidFill>
                  <a:srgbClr val="00B050"/>
                </a:solidFill>
              </a:rPr>
              <a:t>push</a:t>
            </a:r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ko-KR" sz="2800" u="sng" dirty="0"/>
              <a:t>후위표기법으로 표현된 </a:t>
            </a:r>
            <a:r>
              <a:rPr lang="ko-KR" altLang="ko-KR" sz="2800" u="sng" dirty="0" smtClean="0"/>
              <a:t>수식 계산</a:t>
            </a:r>
            <a:r>
              <a:rPr lang="en-US" altLang="ko-KR" sz="2800" u="sng" dirty="0" smtClean="0"/>
              <a:t> </a:t>
            </a:r>
            <a:r>
              <a:rPr lang="ko-KR" altLang="ko-KR" sz="2800" u="sng" dirty="0" smtClean="0"/>
              <a:t>알고리즘</a:t>
            </a:r>
            <a:endParaRPr lang="en-US" altLang="ko-KR" sz="2800" u="sng" dirty="0" smtClean="0"/>
          </a:p>
          <a:p>
            <a:pPr marL="541338"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입력을 </a:t>
            </a:r>
            <a:r>
              <a:rPr lang="ko-KR" altLang="ko-KR" sz="2400" dirty="0"/>
              <a:t>좌에서 우로 문자를 한 개씩 읽는다</a:t>
            </a:r>
            <a:r>
              <a:rPr lang="en-US" altLang="ko-KR" sz="2400" dirty="0"/>
              <a:t>. </a:t>
            </a:r>
            <a:r>
              <a:rPr lang="ko-KR" altLang="ko-KR" sz="2400" dirty="0"/>
              <a:t>읽은 문자를 </a:t>
            </a:r>
            <a:r>
              <a:rPr lang="en-US" altLang="ko-KR" sz="2400" dirty="0"/>
              <a:t>C</a:t>
            </a:r>
            <a:r>
              <a:rPr lang="ko-KR" altLang="ko-KR" sz="2400" dirty="0" err="1" smtClean="0"/>
              <a:t>라고하</a:t>
            </a:r>
            <a:r>
              <a:rPr lang="ko-KR" altLang="en-US" sz="2400" dirty="0" err="1" smtClean="0"/>
              <a:t>면</a:t>
            </a:r>
            <a:endParaRPr lang="ko-KR" altLang="ko-KR" sz="2400" dirty="0"/>
          </a:p>
          <a:p>
            <a:pPr marL="541338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 smtClean="0"/>
              <a:t>[1] </a:t>
            </a:r>
            <a:r>
              <a:rPr lang="en-US" altLang="ko-KR" sz="2400" dirty="0"/>
              <a:t>C</a:t>
            </a:r>
            <a:r>
              <a:rPr lang="ko-KR" altLang="ko-KR" sz="2400" dirty="0"/>
              <a:t>가 피연산자이면 스택에 </a:t>
            </a:r>
            <a:r>
              <a:rPr lang="en-US" altLang="ko-KR" sz="2400" dirty="0" smtClean="0"/>
              <a:t>push</a:t>
            </a:r>
            <a:endParaRPr lang="ko-KR" altLang="ko-KR" sz="2400" dirty="0"/>
          </a:p>
          <a:p>
            <a:pPr marL="541338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/>
              <a:t>[2] C</a:t>
            </a:r>
            <a:r>
              <a:rPr lang="ko-KR" altLang="ko-KR" sz="2400" dirty="0"/>
              <a:t>가 연산자</a:t>
            </a:r>
            <a:r>
              <a:rPr lang="en-US" altLang="ko-KR" sz="2400" dirty="0"/>
              <a:t>(op)</a:t>
            </a:r>
            <a:r>
              <a:rPr lang="ko-KR" altLang="ko-KR" sz="2400" dirty="0"/>
              <a:t>이면 </a:t>
            </a:r>
            <a:r>
              <a:rPr lang="en-US" altLang="ko-KR" sz="2400" dirty="0"/>
              <a:t>pop</a:t>
            </a:r>
            <a:r>
              <a:rPr lang="ko-KR" altLang="ko-KR" sz="2400" dirty="0"/>
              <a:t>을</a:t>
            </a:r>
            <a:r>
              <a:rPr lang="en-US" altLang="ko-KR" sz="2400" dirty="0"/>
              <a:t> 2</a:t>
            </a:r>
            <a:r>
              <a:rPr lang="ko-KR" altLang="ko-KR" sz="2400" dirty="0"/>
              <a:t>회 수행한다</a:t>
            </a:r>
            <a:r>
              <a:rPr lang="en-US" altLang="ko-KR" sz="2400" dirty="0"/>
              <a:t>. </a:t>
            </a:r>
            <a:r>
              <a:rPr lang="ko-KR" altLang="ko-KR" sz="2400" dirty="0"/>
              <a:t>먼저 </a:t>
            </a:r>
            <a:r>
              <a:rPr lang="en-US" altLang="ko-KR" sz="2400" dirty="0"/>
              <a:t>pop</a:t>
            </a:r>
            <a:r>
              <a:rPr lang="ko-KR" altLang="ko-KR" sz="2400" dirty="0"/>
              <a:t>된 </a:t>
            </a:r>
            <a:r>
              <a:rPr lang="ko-KR" altLang="ko-KR" sz="2400" dirty="0" err="1"/>
              <a:t>피연산자가</a:t>
            </a:r>
            <a:r>
              <a:rPr lang="ko-KR" altLang="ko-KR" sz="2400" dirty="0"/>
              <a:t> </a:t>
            </a:r>
            <a:r>
              <a:rPr lang="en-US" altLang="ko-KR" sz="2400" dirty="0"/>
              <a:t>A</a:t>
            </a:r>
            <a:r>
              <a:rPr lang="ko-KR" altLang="ko-KR" sz="2400" dirty="0"/>
              <a:t>이고</a:t>
            </a:r>
            <a:r>
              <a:rPr lang="en-US" altLang="ko-KR" sz="2400" dirty="0"/>
              <a:t>, </a:t>
            </a:r>
            <a:r>
              <a:rPr lang="ko-KR" altLang="ko-KR" sz="2400" dirty="0"/>
              <a:t>나중에 </a:t>
            </a:r>
            <a:r>
              <a:rPr lang="en-US" altLang="ko-KR" sz="2400" dirty="0"/>
              <a:t>pop</a:t>
            </a:r>
            <a:r>
              <a:rPr lang="ko-KR" altLang="ko-KR" sz="2400" dirty="0"/>
              <a:t>된 </a:t>
            </a:r>
            <a:r>
              <a:rPr lang="ko-KR" altLang="ko-KR" sz="2400" dirty="0" err="1"/>
              <a:t>피연산자가</a:t>
            </a:r>
            <a:r>
              <a:rPr lang="ko-KR" altLang="ko-KR" sz="2400" dirty="0"/>
              <a:t> </a:t>
            </a:r>
            <a:r>
              <a:rPr lang="en-US" altLang="ko-KR" sz="2400" dirty="0"/>
              <a:t>B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3333FF"/>
                </a:solidFill>
              </a:rPr>
              <a:t>(A op B)</a:t>
            </a:r>
            <a:r>
              <a:rPr lang="ko-KR" altLang="ko-KR" sz="2400" dirty="0">
                <a:solidFill>
                  <a:srgbClr val="3333FF"/>
                </a:solidFill>
              </a:rPr>
              <a:t>를 수행하여 그 결과 값을 </a:t>
            </a:r>
            <a:r>
              <a:rPr lang="en-US" altLang="ko-KR" sz="2400" dirty="0" smtClean="0">
                <a:solidFill>
                  <a:srgbClr val="3333FF"/>
                </a:solidFill>
              </a:rPr>
              <a:t>push</a:t>
            </a:r>
            <a:endParaRPr lang="ko-KR" altLang="ko-KR" sz="240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9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9664" y="4077072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4760" y="3553852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7896" y="3049796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4760" y="4077072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67896" y="357301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6789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6" y="35730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597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24480" y="4115400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80072" y="4664720"/>
            <a:ext cx="89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043712" y="465728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549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31944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025527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388424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32012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957660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612576" y="1738154"/>
            <a:ext cx="445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3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2  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+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/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04371" y="2708920"/>
            <a:ext cx="1154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 + 2 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14315" y="471325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14915" y="472602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7584" y="4731263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8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63688" y="4725144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9507" y="5261138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14315" y="497310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90179" y="4742553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62141" y="2712677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96032" y="3573016"/>
            <a:ext cx="36740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96032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760184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796136" y="3049796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99856" y="4725144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78611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78611" y="5273027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78611" y="498499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13861" y="2708920"/>
            <a:ext cx="1154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1 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60976" y="2708920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2176" y="35730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9217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05632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100392" y="3356992"/>
            <a:ext cx="1072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/ 4=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108504" y="3356992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44408" y="471325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236160" y="5261138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2)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236160" y="497310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541366" y="3190240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7247000" y="3259095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8676272" y="3792978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4792" y="1340178"/>
            <a:ext cx="3280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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    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757" y="412233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6670" y="356128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7121" y="313291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1906" y="243662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2877" y="309538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27917" y="242088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07733" y="302402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612560" y="41299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106854" y="4725144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5066" y="1268760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38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4960" y="1130709"/>
            <a:ext cx="7551788" cy="894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err="1"/>
              <a:t>중위표기법</a:t>
            </a:r>
            <a:r>
              <a:rPr lang="ko-KR" altLang="ko-KR" dirty="0"/>
              <a:t> 수식을 후위표기법으로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>
                <a:solidFill>
                  <a:srgbClr val="00B050"/>
                </a:solidFill>
              </a:rPr>
              <a:t>왼쪽 괄호나 연산자는 스택에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ko-KR" altLang="ko-KR" dirty="0">
                <a:solidFill>
                  <a:srgbClr val="00B050"/>
                </a:solidFill>
              </a:rPr>
              <a:t>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ko-KR" dirty="0" err="1">
                <a:solidFill>
                  <a:srgbClr val="00B050"/>
                </a:solidFill>
              </a:rPr>
              <a:t>피연산자는</a:t>
            </a:r>
            <a:r>
              <a:rPr lang="ko-KR" altLang="ko-KR" dirty="0">
                <a:solidFill>
                  <a:srgbClr val="00B050"/>
                </a:solidFill>
              </a:rPr>
              <a:t> </a:t>
            </a:r>
            <a:r>
              <a:rPr lang="ko-KR" altLang="ko-KR" dirty="0" smtClean="0">
                <a:solidFill>
                  <a:srgbClr val="00B050"/>
                </a:solidFill>
              </a:rPr>
              <a:t>출력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ko-KR" dirty="0"/>
              <a:t>입력을 좌에서 우로 문자를 </a:t>
            </a:r>
            <a:r>
              <a:rPr lang="en-US" altLang="ko-KR" dirty="0"/>
              <a:t>1</a:t>
            </a:r>
            <a:r>
              <a:rPr lang="ko-KR" altLang="ko-KR" dirty="0"/>
              <a:t>개씩 읽는다</a:t>
            </a:r>
            <a:r>
              <a:rPr lang="en-US" altLang="ko-KR" dirty="0"/>
              <a:t>. </a:t>
            </a:r>
            <a:r>
              <a:rPr lang="ko-KR" altLang="ko-KR" dirty="0"/>
              <a:t>읽은 문자가</a:t>
            </a:r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피연산자이면</a:t>
            </a:r>
            <a:r>
              <a:rPr lang="en-US" altLang="ko-KR" dirty="0"/>
              <a:t>, </a:t>
            </a:r>
            <a:r>
              <a:rPr lang="ko-KR" altLang="ko-KR" dirty="0"/>
              <a:t>읽은 문자를 </a:t>
            </a:r>
            <a:r>
              <a:rPr lang="ko-KR" altLang="ko-KR" dirty="0" smtClean="0"/>
              <a:t>출력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왼쪽 괄호이면</a:t>
            </a:r>
            <a:r>
              <a:rPr lang="en-US" altLang="ko-KR" dirty="0"/>
              <a:t>, </a:t>
            </a:r>
            <a:r>
              <a:rPr lang="en-US" altLang="ko-KR" dirty="0" smtClean="0"/>
              <a:t>push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오른쪽 괄호이면</a:t>
            </a:r>
            <a:r>
              <a:rPr lang="en-US" altLang="ko-KR" dirty="0"/>
              <a:t>, </a:t>
            </a:r>
            <a:r>
              <a:rPr lang="ko-KR" altLang="ko-KR" dirty="0"/>
              <a:t>왼쪽 괄호가 나올 때까지 </a:t>
            </a:r>
            <a:r>
              <a:rPr lang="en-US" altLang="ko-KR" dirty="0"/>
              <a:t>pop</a:t>
            </a:r>
            <a:r>
              <a:rPr lang="ko-KR" altLang="ko-KR" dirty="0"/>
              <a:t>하여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. </a:t>
            </a:r>
            <a:r>
              <a:rPr lang="ko-KR" altLang="ko-KR" sz="2200" dirty="0"/>
              <a:t>단</a:t>
            </a:r>
            <a:r>
              <a:rPr lang="en-US" altLang="ko-KR" sz="2200" dirty="0"/>
              <a:t>, </a:t>
            </a:r>
            <a:r>
              <a:rPr lang="ko-KR" altLang="ko-KR" sz="2200" dirty="0"/>
              <a:t>오른쪽이나 왼쪽 괄호는 출력하지 </a:t>
            </a:r>
            <a:r>
              <a:rPr lang="ko-KR" altLang="ko-KR" sz="2200" dirty="0" smtClean="0"/>
              <a:t>않</a:t>
            </a:r>
            <a:r>
              <a:rPr lang="ko-KR" altLang="en-US" sz="2200" dirty="0" smtClean="0"/>
              <a:t>음</a:t>
            </a:r>
            <a:endParaRPr lang="en-US" altLang="ko-KR" dirty="0" smtClean="0"/>
          </a:p>
          <a:p>
            <a:pPr marL="1071563" lvl="0" indent="-514350">
              <a:buFont typeface="+mj-lt"/>
              <a:buAutoNum type="arabicPeriod"/>
            </a:pPr>
            <a:r>
              <a:rPr lang="ko-KR" altLang="en-US" dirty="0" smtClean="0"/>
              <a:t>연</a:t>
            </a:r>
            <a:r>
              <a:rPr lang="ko-KR" altLang="ko-KR" dirty="0" smtClean="0"/>
              <a:t>산자이면</a:t>
            </a:r>
            <a:r>
              <a:rPr lang="en-US" altLang="ko-KR" dirty="0"/>
              <a:t>, </a:t>
            </a:r>
            <a:r>
              <a:rPr lang="ko-KR" altLang="ko-KR" dirty="0"/>
              <a:t>자신의 우선순위보다 낮은 연산자가 스택 </a:t>
            </a:r>
            <a:r>
              <a:rPr lang="en-US" altLang="ko-KR" dirty="0"/>
              <a:t>top</a:t>
            </a:r>
            <a:r>
              <a:rPr lang="ko-KR" altLang="ko-KR" dirty="0"/>
              <a:t>에 올 때까지 </a:t>
            </a:r>
            <a:r>
              <a:rPr lang="en-US" altLang="ko-KR" dirty="0"/>
              <a:t>pop</a:t>
            </a:r>
            <a:r>
              <a:rPr lang="ko-KR" altLang="ko-KR" dirty="0"/>
              <a:t>하여 출력하고 읽은 연산자를 </a:t>
            </a:r>
            <a:r>
              <a:rPr lang="en-US" altLang="ko-KR" dirty="0" smtClean="0"/>
              <a:t>push</a:t>
            </a:r>
            <a:endParaRPr lang="ko-KR" altLang="ko-KR" dirty="0"/>
          </a:p>
          <a:p>
            <a:r>
              <a:rPr lang="ko-KR" altLang="ko-KR" dirty="0"/>
              <a:t>입력을 모두 읽었으면 스택이</a:t>
            </a:r>
            <a:r>
              <a:rPr lang="en-US" altLang="ko-KR" dirty="0"/>
              <a:t> empty</a:t>
            </a:r>
            <a:r>
              <a:rPr lang="ko-KR" altLang="ko-KR" dirty="0"/>
              <a:t>될 때까지 </a:t>
            </a:r>
            <a:r>
              <a:rPr lang="en-US" altLang="ko-KR" dirty="0"/>
              <a:t>pop</a:t>
            </a:r>
            <a:r>
              <a:rPr lang="ko-KR" altLang="ko-KR" dirty="0"/>
              <a:t>하여 </a:t>
            </a:r>
            <a:r>
              <a:rPr lang="ko-KR" altLang="ko-KR" dirty="0" smtClean="0"/>
              <a:t>출력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endParaRPr lang="ko-KR" altLang="ko-KR" dirty="0"/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2" y="1869357"/>
            <a:ext cx="8973308" cy="32827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직사각형 75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6048" y="1974405"/>
            <a:ext cx="2510232" cy="215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3213" y="1977792"/>
            <a:ext cx="24097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 * ( ( B + C ) / D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262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/>
              <a:t>스택 </a:t>
            </a:r>
            <a:r>
              <a:rPr lang="ko-KR" altLang="ko-KR" dirty="0" smtClean="0"/>
              <a:t>자료구조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32154"/>
            <a:ext cx="7886700" cy="486008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ko-KR" altLang="ko-KR" dirty="0" smtClean="0"/>
              <a:t>미로 찾기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ko-KR" dirty="0" smtClean="0"/>
              <a:t>트리의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ko-KR" dirty="0" smtClean="0"/>
              <a:t>그래프의 </a:t>
            </a:r>
            <a:r>
              <a:rPr lang="ko-KR" altLang="ko-KR" dirty="0" smtClean="0"/>
              <a:t>깊이우선탐색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ko-KR" dirty="0" smtClean="0"/>
              <a:t>프로그래밍에서 </a:t>
            </a:r>
            <a:r>
              <a:rPr lang="ko-KR" altLang="ko-KR" dirty="0"/>
              <a:t>매우 중요한 함수</a:t>
            </a:r>
            <a:r>
              <a:rPr lang="en-US" altLang="ko-KR" dirty="0"/>
              <a:t>(</a:t>
            </a:r>
            <a:r>
              <a:rPr lang="ko-KR" altLang="ko-KR" dirty="0" err="1"/>
              <a:t>메소드</a:t>
            </a:r>
            <a:r>
              <a:rPr lang="en-US" altLang="ko-KR" dirty="0"/>
              <a:t>) </a:t>
            </a:r>
            <a:r>
              <a:rPr lang="ko-KR" altLang="ko-KR" dirty="0"/>
              <a:t>호출 및 </a:t>
            </a:r>
            <a:r>
              <a:rPr lang="ko-KR" altLang="ko-KR" dirty="0" err="1"/>
              <a:t>재귀호출도</a:t>
            </a:r>
            <a:r>
              <a:rPr lang="ko-KR" altLang="ko-KR" dirty="0"/>
              <a:t> 스택 자료구조를 바탕으로 </a:t>
            </a:r>
            <a:r>
              <a:rPr lang="ko-KR" altLang="ko-KR" dirty="0" smtClean="0"/>
              <a:t>구현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5385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/>
              <a:t>배열로 구현한 스택의 </a:t>
            </a:r>
            <a:r>
              <a:rPr lang="en-US" altLang="ko-KR" sz="2400" dirty="0"/>
              <a:t>push</a:t>
            </a:r>
            <a:r>
              <a:rPr lang="ko-KR" altLang="ko-KR" sz="2400" dirty="0"/>
              <a:t>와</a:t>
            </a:r>
            <a:r>
              <a:rPr lang="en-US" altLang="ko-KR" sz="2400" dirty="0"/>
              <a:t> pop </a:t>
            </a:r>
            <a:r>
              <a:rPr lang="ko-KR" altLang="ko-KR" sz="2400" dirty="0"/>
              <a:t>연산은 각각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배열 </a:t>
            </a:r>
            <a:r>
              <a:rPr lang="ko-KR" altLang="ko-KR" sz="2400" dirty="0"/>
              <a:t>크기를 확대 또는 축소시키는 경우에 스택의 모든</a:t>
            </a:r>
            <a:r>
              <a:rPr lang="en-US" altLang="ko-KR" sz="2400" dirty="0"/>
              <a:t> item</a:t>
            </a:r>
            <a:r>
              <a:rPr lang="ko-KR" altLang="ko-KR" sz="2400" dirty="0"/>
              <a:t>들을 새 배열로 복사해야 하므로 </a:t>
            </a:r>
            <a:r>
              <a:rPr lang="en-US" altLang="ko-KR" sz="2400" dirty="0"/>
              <a:t>O(N) </a:t>
            </a:r>
            <a:r>
              <a:rPr lang="ko-KR" altLang="ko-KR" sz="2400" dirty="0"/>
              <a:t>시간이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ko-KR" sz="2000" dirty="0" err="1" smtClean="0"/>
              <a:t>상각분석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각 연산의 평균 </a:t>
            </a:r>
            <a:r>
              <a:rPr lang="ko-KR" altLang="ko-KR" sz="2000" dirty="0" err="1"/>
              <a:t>수행시간은</a:t>
            </a:r>
            <a:r>
              <a:rPr lang="ko-KR" altLang="ko-KR" sz="2000" dirty="0"/>
              <a:t> </a:t>
            </a:r>
            <a:r>
              <a:rPr lang="en-US" altLang="ko-KR" sz="2000" dirty="0"/>
              <a:t>O(1) </a:t>
            </a:r>
            <a:r>
              <a:rPr lang="ko-KR" altLang="ko-KR" sz="2000" dirty="0" smtClean="0"/>
              <a:t>시간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단순연결리스트로 </a:t>
            </a:r>
            <a:r>
              <a:rPr lang="ko-KR" altLang="ko-KR" sz="2400" dirty="0"/>
              <a:t>구현한 스택의 </a:t>
            </a:r>
            <a:r>
              <a:rPr lang="en-US" altLang="ko-KR" sz="2400" dirty="0"/>
              <a:t>push</a:t>
            </a:r>
            <a:r>
              <a:rPr lang="ko-KR" altLang="ko-KR" sz="2400" dirty="0"/>
              <a:t>와</a:t>
            </a:r>
            <a:r>
              <a:rPr lang="en-US" altLang="ko-KR" sz="2400" dirty="0"/>
              <a:t> pop </a:t>
            </a:r>
            <a:r>
              <a:rPr lang="ko-KR" altLang="ko-KR" sz="2400" dirty="0"/>
              <a:t>연산은 각각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이 걸리는데</a:t>
            </a:r>
            <a:r>
              <a:rPr lang="en-US" altLang="ko-KR" sz="2400" dirty="0"/>
              <a:t>, </a:t>
            </a:r>
            <a:r>
              <a:rPr lang="ko-KR" altLang="ko-KR" sz="2400" dirty="0"/>
              <a:t>연결리스트의 </a:t>
            </a:r>
            <a:r>
              <a:rPr lang="ko-KR" altLang="ko-KR" sz="2400" dirty="0" smtClean="0"/>
              <a:t>앞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부분에서 노드를 삽입하거나 삭제하기 </a:t>
            </a:r>
            <a:r>
              <a:rPr lang="ko-KR" altLang="ko-KR" sz="2400" dirty="0" smtClean="0"/>
              <a:t>때문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배열과 </a:t>
            </a:r>
            <a:r>
              <a:rPr lang="ko-KR" altLang="ko-KR" sz="2400" dirty="0"/>
              <a:t>단순연결리스트로 구현된 스택의 장단점은 </a:t>
            </a:r>
            <a:r>
              <a:rPr lang="en-US" altLang="ko-KR" sz="2400" dirty="0"/>
              <a:t>2</a:t>
            </a:r>
            <a:r>
              <a:rPr lang="ko-KR" altLang="ko-KR" sz="2400" dirty="0"/>
              <a:t>장의 리스트를 배열과 단순연결리스트로 구현하였을 때의 장단점과 </a:t>
            </a:r>
            <a:r>
              <a:rPr lang="ko-KR" altLang="ko-KR" sz="2400" dirty="0" smtClean="0"/>
              <a:t>동일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81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큐</a:t>
            </a:r>
            <a:r>
              <a:rPr lang="en-US" altLang="ko-KR" dirty="0"/>
              <a:t>(Queue</a:t>
            </a:r>
            <a:r>
              <a:rPr lang="en-US" altLang="ko-KR" dirty="0" smtClean="0"/>
              <a:t>):</a:t>
            </a:r>
            <a:r>
              <a:rPr lang="ko-KR" altLang="ko-KR" dirty="0" smtClean="0"/>
              <a:t> </a:t>
            </a:r>
            <a:r>
              <a:rPr lang="ko-KR" altLang="ko-KR" dirty="0"/>
              <a:t>삽입과 삭제가 양 끝에서 각각 수행되는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r>
              <a:rPr lang="ko-KR" altLang="ko-KR" dirty="0" smtClean="0"/>
              <a:t>일상생활의 </a:t>
            </a:r>
            <a:r>
              <a:rPr lang="ko-KR" altLang="ko-KR" dirty="0"/>
              <a:t>관공서</a:t>
            </a:r>
            <a:r>
              <a:rPr lang="en-US" altLang="ko-KR" dirty="0"/>
              <a:t>, </a:t>
            </a:r>
            <a:r>
              <a:rPr lang="ko-KR" altLang="ko-KR" dirty="0"/>
              <a:t>은행</a:t>
            </a:r>
            <a:r>
              <a:rPr lang="en-US" altLang="ko-KR" dirty="0"/>
              <a:t>, </a:t>
            </a:r>
            <a:r>
              <a:rPr lang="ko-KR" altLang="ko-KR" dirty="0"/>
              <a:t>우체국</a:t>
            </a:r>
            <a:r>
              <a:rPr lang="en-US" altLang="ko-KR" dirty="0"/>
              <a:t>, </a:t>
            </a:r>
            <a:r>
              <a:rPr lang="ko-KR" altLang="ko-KR" dirty="0"/>
              <a:t>병원 등에서 번호표를 이용한 줄서기가 대표적인 </a:t>
            </a:r>
            <a:r>
              <a:rPr lang="ko-KR" altLang="ko-KR" dirty="0" smtClean="0"/>
              <a:t>큐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3333FF"/>
                </a:solidFill>
              </a:rPr>
              <a:t>선입 </a:t>
            </a:r>
            <a:r>
              <a:rPr lang="ko-KR" altLang="ko-KR" dirty="0">
                <a:solidFill>
                  <a:srgbClr val="3333FF"/>
                </a:solidFill>
              </a:rPr>
              <a:t>선출</a:t>
            </a:r>
            <a:r>
              <a:rPr lang="en-US" altLang="ko-KR" dirty="0">
                <a:solidFill>
                  <a:srgbClr val="3333FF"/>
                </a:solidFill>
              </a:rPr>
              <a:t>(First-In First-Out, FIFO)</a:t>
            </a:r>
            <a:r>
              <a:rPr lang="en-US" altLang="ko-KR" dirty="0"/>
              <a:t> </a:t>
            </a:r>
            <a:r>
              <a:rPr lang="ko-KR" altLang="ko-KR" dirty="0"/>
              <a:t>원칙하에 </a:t>
            </a:r>
            <a:r>
              <a:rPr lang="en-US" altLang="ko-KR" dirty="0"/>
              <a:t>item</a:t>
            </a:r>
            <a:r>
              <a:rPr lang="ko-KR" altLang="ko-KR" dirty="0"/>
              <a:t>의 삽입과 </a:t>
            </a:r>
            <a:r>
              <a:rPr lang="ko-KR" altLang="ko-KR" dirty="0" smtClean="0"/>
              <a:t>삭제 수행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39" y="3720230"/>
            <a:ext cx="3679721" cy="2884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53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3.1 </a:t>
            </a:r>
            <a:r>
              <a:rPr lang="ko-KR" altLang="ko-KR" sz="32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한 </a:t>
            </a:r>
            <a:r>
              <a:rPr lang="ko-KR" altLang="ko-KR" dirty="0"/>
              <a:t>쪽 끝에서만 </a:t>
            </a:r>
            <a:r>
              <a:rPr lang="en-US" altLang="ko-KR" dirty="0"/>
              <a:t>item(</a:t>
            </a:r>
            <a:r>
              <a:rPr lang="ko-KR" altLang="ko-KR" dirty="0"/>
              <a:t>항목</a:t>
            </a:r>
            <a:r>
              <a:rPr lang="en-US" altLang="ko-KR" dirty="0"/>
              <a:t>)</a:t>
            </a:r>
            <a:r>
              <a:rPr lang="ko-KR" altLang="ko-KR" dirty="0"/>
              <a:t>을 삭제하거나 새로운 </a:t>
            </a:r>
            <a:r>
              <a:rPr lang="en-US" altLang="ko-KR" dirty="0"/>
              <a:t>item</a:t>
            </a:r>
            <a:r>
              <a:rPr lang="ko-KR" altLang="ko-KR" dirty="0"/>
              <a:t>을 저장하는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r>
              <a:rPr lang="ko-KR" altLang="ko-KR" dirty="0" smtClean="0"/>
              <a:t>새</a:t>
            </a:r>
            <a:r>
              <a:rPr lang="en-US" altLang="ko-KR" dirty="0" smtClean="0"/>
              <a:t> </a:t>
            </a:r>
            <a:r>
              <a:rPr lang="en-US" altLang="ko-KR" dirty="0"/>
              <a:t>item</a:t>
            </a:r>
            <a:r>
              <a:rPr lang="ko-KR" altLang="ko-KR" dirty="0"/>
              <a:t>을 저장하는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 smtClean="0"/>
              <a:t>push</a:t>
            </a:r>
          </a:p>
          <a:p>
            <a:r>
              <a:rPr lang="en-US" altLang="ko-KR" dirty="0" smtClean="0"/>
              <a:t>Top item</a:t>
            </a:r>
            <a:r>
              <a:rPr lang="ko-KR" altLang="ko-KR" dirty="0"/>
              <a:t>을 삭제하는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 smtClean="0"/>
              <a:t>pop  </a:t>
            </a:r>
          </a:p>
          <a:p>
            <a:r>
              <a:rPr lang="ko-KR" altLang="en-US" dirty="0" err="1" smtClean="0">
                <a:solidFill>
                  <a:srgbClr val="3333FF"/>
                </a:solidFill>
              </a:rPr>
              <a:t>후</a:t>
            </a:r>
            <a:r>
              <a:rPr lang="ko-KR" altLang="ko-KR" dirty="0" err="1" smtClean="0">
                <a:solidFill>
                  <a:srgbClr val="3333FF"/>
                </a:solidFill>
              </a:rPr>
              <a:t>입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</a:rPr>
              <a:t>선출</a:t>
            </a:r>
            <a:r>
              <a:rPr lang="en-US" altLang="ko-KR" dirty="0" smtClean="0">
                <a:solidFill>
                  <a:srgbClr val="3333FF"/>
                </a:solidFill>
              </a:rPr>
              <a:t>(Last-In </a:t>
            </a:r>
            <a:r>
              <a:rPr lang="en-US" altLang="ko-KR" dirty="0">
                <a:solidFill>
                  <a:srgbClr val="3333FF"/>
                </a:solidFill>
              </a:rPr>
              <a:t>First-Out, </a:t>
            </a:r>
            <a:r>
              <a:rPr lang="en-US" altLang="ko-KR" dirty="0" smtClean="0">
                <a:solidFill>
                  <a:srgbClr val="3333FF"/>
                </a:solidFill>
              </a:rPr>
              <a:t>LIFO</a:t>
            </a:r>
            <a:r>
              <a:rPr lang="en-US" altLang="ko-KR" dirty="0">
                <a:solidFill>
                  <a:srgbClr val="3333FF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ko-KR" dirty="0"/>
              <a:t>원칙하에 </a:t>
            </a:r>
            <a:r>
              <a:rPr lang="en-US" altLang="ko-KR" dirty="0"/>
              <a:t>item</a:t>
            </a:r>
            <a:r>
              <a:rPr lang="ko-KR" altLang="ko-KR" dirty="0"/>
              <a:t>의 삽입과 </a:t>
            </a:r>
            <a:r>
              <a:rPr lang="ko-KR" altLang="ko-KR" dirty="0" smtClean="0"/>
              <a:t>삭제 수행</a:t>
            </a:r>
            <a:endParaRPr lang="ko-KR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-74489" y="4071214"/>
            <a:ext cx="9292977" cy="2525177"/>
            <a:chOff x="-324544" y="1591965"/>
            <a:chExt cx="9292977" cy="2525177"/>
          </a:xfrm>
        </p:grpSpPr>
        <p:sp>
          <p:nvSpPr>
            <p:cNvPr id="5" name="직사각형 4"/>
            <p:cNvSpPr/>
            <p:nvPr/>
          </p:nvSpPr>
          <p:spPr>
            <a:xfrm>
              <a:off x="6433745" y="3717032"/>
              <a:ext cx="665683" cy="3698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827585" y="3721559"/>
              <a:ext cx="8140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사과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 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오렌지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체리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배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       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pop() 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      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포도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</a:t>
              </a:r>
              <a:endPara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1505100" y="3272904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695145" y="3069810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H="1">
              <a:off x="3028455" y="2820574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3199904" y="2553488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4403303" y="2321225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568056" y="2090981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5705383" y="1844824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882570" y="1616615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0" y="3510361"/>
              <a:ext cx="4572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735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978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7031905" y="2276872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7184593" y="2060848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8295679" y="1813295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8460432" y="1591965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7538" y="1593706"/>
              <a:ext cx="446400" cy="4630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2928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05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5203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9501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307" y="1645296"/>
              <a:ext cx="446400" cy="4101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28" name="직선 연결선 27"/>
            <p:cNvCxnSpPr/>
            <p:nvPr/>
          </p:nvCxnSpPr>
          <p:spPr>
            <a:xfrm flipV="1">
              <a:off x="-1934" y="3501008"/>
              <a:ext cx="8712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2928" y="2068066"/>
              <a:ext cx="446400" cy="4898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4978" y="2566477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0965" y="2568133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2868" y="2068053"/>
              <a:ext cx="446400" cy="4898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0905" y="2568120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8997" y="2073918"/>
              <a:ext cx="446400" cy="4898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034" y="2573985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9501" y="2068053"/>
              <a:ext cx="446400" cy="4898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7538" y="2568120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-324544" y="3717032"/>
              <a:ext cx="11521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empty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43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762001" y="3876495"/>
            <a:ext cx="4108450" cy="520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12128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>
            <a:off x="16700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21272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>
            <a:off x="25844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>
            <a:off x="30416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5" name="Line 12"/>
          <p:cNvSpPr>
            <a:spLocks noChangeShapeType="1"/>
          </p:cNvSpPr>
          <p:nvPr/>
        </p:nvSpPr>
        <p:spPr bwMode="auto">
          <a:xfrm>
            <a:off x="34988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39560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44132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>
            <a:off x="48704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892175" y="385427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838200" y="3473270"/>
            <a:ext cx="3029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1295400" y="3473270"/>
            <a:ext cx="3029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1748752" y="3473270"/>
            <a:ext cx="3029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2180800" y="3473270"/>
            <a:ext cx="3029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4607" name="Rectangle 35"/>
          <p:cNvSpPr>
            <a:spLocks noChangeArrowheads="1"/>
          </p:cNvSpPr>
          <p:nvPr/>
        </p:nvSpPr>
        <p:spPr bwMode="auto">
          <a:xfrm>
            <a:off x="4206568" y="5120749"/>
            <a:ext cx="4565650" cy="520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4608" name="Line 36"/>
          <p:cNvSpPr>
            <a:spLocks noChangeShapeType="1"/>
          </p:cNvSpPr>
          <p:nvPr/>
        </p:nvSpPr>
        <p:spPr bwMode="auto">
          <a:xfrm>
            <a:off x="69402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09" name="Line 37"/>
          <p:cNvSpPr>
            <a:spLocks noChangeShapeType="1"/>
          </p:cNvSpPr>
          <p:nvPr/>
        </p:nvSpPr>
        <p:spPr bwMode="auto">
          <a:xfrm>
            <a:off x="73974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0" name="Line 38"/>
          <p:cNvSpPr>
            <a:spLocks noChangeShapeType="1"/>
          </p:cNvSpPr>
          <p:nvPr/>
        </p:nvSpPr>
        <p:spPr bwMode="auto">
          <a:xfrm>
            <a:off x="78546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1" name="Line 39"/>
          <p:cNvSpPr>
            <a:spLocks noChangeShapeType="1"/>
          </p:cNvSpPr>
          <p:nvPr/>
        </p:nvSpPr>
        <p:spPr bwMode="auto">
          <a:xfrm>
            <a:off x="83118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2" name="Line 40"/>
          <p:cNvSpPr>
            <a:spLocks noChangeShapeType="1"/>
          </p:cNvSpPr>
          <p:nvPr/>
        </p:nvSpPr>
        <p:spPr bwMode="auto">
          <a:xfrm>
            <a:off x="87690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46637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4" name="Line 42"/>
          <p:cNvSpPr>
            <a:spLocks noChangeShapeType="1"/>
          </p:cNvSpPr>
          <p:nvPr/>
        </p:nvSpPr>
        <p:spPr bwMode="auto">
          <a:xfrm>
            <a:off x="51209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5" name="Line 43"/>
          <p:cNvSpPr>
            <a:spLocks noChangeShapeType="1"/>
          </p:cNvSpPr>
          <p:nvPr/>
        </p:nvSpPr>
        <p:spPr bwMode="auto">
          <a:xfrm>
            <a:off x="55781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60353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7" name="Line 45"/>
          <p:cNvSpPr>
            <a:spLocks noChangeShapeType="1"/>
          </p:cNvSpPr>
          <p:nvPr/>
        </p:nvSpPr>
        <p:spPr bwMode="auto">
          <a:xfrm>
            <a:off x="64925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22" name="Rectangle 50"/>
          <p:cNvSpPr>
            <a:spLocks noChangeArrowheads="1"/>
          </p:cNvSpPr>
          <p:nvPr/>
        </p:nvSpPr>
        <p:spPr bwMode="auto">
          <a:xfrm>
            <a:off x="6619568" y="5098524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7718118" y="4723874"/>
            <a:ext cx="5289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n-2</a:t>
            </a:r>
          </a:p>
        </p:txBody>
      </p:sp>
      <p:sp>
        <p:nvSpPr>
          <p:cNvPr id="70711" name="Rectangle 55"/>
          <p:cNvSpPr>
            <a:spLocks noChangeArrowheads="1"/>
          </p:cNvSpPr>
          <p:nvPr/>
        </p:nvSpPr>
        <p:spPr bwMode="auto">
          <a:xfrm>
            <a:off x="8327718" y="4723874"/>
            <a:ext cx="5289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n-1</a:t>
            </a:r>
          </a:p>
        </p:txBody>
      </p:sp>
      <p:sp>
        <p:nvSpPr>
          <p:cNvPr id="24632" name="Rectangle 63"/>
          <p:cNvSpPr>
            <a:spLocks noChangeArrowheads="1"/>
          </p:cNvSpPr>
          <p:nvPr/>
        </p:nvSpPr>
        <p:spPr bwMode="auto">
          <a:xfrm>
            <a:off x="4290702" y="4723874"/>
            <a:ext cx="3157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4633" name="Rectangle 64"/>
          <p:cNvSpPr>
            <a:spLocks noChangeArrowheads="1"/>
          </p:cNvSpPr>
          <p:nvPr/>
        </p:nvSpPr>
        <p:spPr bwMode="auto">
          <a:xfrm>
            <a:off x="4747902" y="4723874"/>
            <a:ext cx="3157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4634" name="Rectangle 65"/>
          <p:cNvSpPr>
            <a:spLocks noChangeArrowheads="1"/>
          </p:cNvSpPr>
          <p:nvPr/>
        </p:nvSpPr>
        <p:spPr bwMode="auto">
          <a:xfrm>
            <a:off x="5205102" y="4723874"/>
            <a:ext cx="3157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4645" name="Text Box 1059"/>
          <p:cNvSpPr txBox="1">
            <a:spLocks noChangeArrowheads="1"/>
          </p:cNvSpPr>
          <p:nvPr/>
        </p:nvSpPr>
        <p:spPr bwMode="auto">
          <a:xfrm>
            <a:off x="646112" y="4609775"/>
            <a:ext cx="676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front</a:t>
            </a:r>
          </a:p>
        </p:txBody>
      </p:sp>
      <p:sp>
        <p:nvSpPr>
          <p:cNvPr id="24646" name="Text Box 1059"/>
          <p:cNvSpPr txBox="1">
            <a:spLocks noChangeArrowheads="1"/>
          </p:cNvSpPr>
          <p:nvPr/>
        </p:nvSpPr>
        <p:spPr bwMode="auto">
          <a:xfrm>
            <a:off x="1979712" y="4576153"/>
            <a:ext cx="757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rear</a:t>
            </a:r>
          </a:p>
        </p:txBody>
      </p:sp>
      <p:cxnSp>
        <p:nvCxnSpPr>
          <p:cNvPr id="24647" name="직선 화살표 연결선 3"/>
          <p:cNvCxnSpPr>
            <a:cxnSpLocks noChangeShapeType="1"/>
          </p:cNvCxnSpPr>
          <p:nvPr/>
        </p:nvCxnSpPr>
        <p:spPr bwMode="auto">
          <a:xfrm flipV="1">
            <a:off x="990600" y="4403545"/>
            <a:ext cx="0" cy="2809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48" name="직선 화살표 연결선 73"/>
          <p:cNvCxnSpPr>
            <a:cxnSpLocks noChangeShapeType="1"/>
          </p:cNvCxnSpPr>
          <p:nvPr/>
        </p:nvCxnSpPr>
        <p:spPr bwMode="auto">
          <a:xfrm flipV="1">
            <a:off x="2339752" y="4416245"/>
            <a:ext cx="0" cy="279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51" name="직선 화살표 연결선 76"/>
          <p:cNvCxnSpPr>
            <a:cxnSpLocks noChangeShapeType="1"/>
          </p:cNvCxnSpPr>
          <p:nvPr/>
        </p:nvCxnSpPr>
        <p:spPr bwMode="auto">
          <a:xfrm flipV="1">
            <a:off x="6732281" y="5658912"/>
            <a:ext cx="0" cy="279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52" name="직선 화살표 연결선 77"/>
          <p:cNvCxnSpPr>
            <a:cxnSpLocks noChangeShapeType="1"/>
          </p:cNvCxnSpPr>
          <p:nvPr/>
        </p:nvCxnSpPr>
        <p:spPr bwMode="auto">
          <a:xfrm flipV="1">
            <a:off x="8578543" y="5670024"/>
            <a:ext cx="0" cy="2809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80" y="3896436"/>
            <a:ext cx="223523" cy="46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85" y="3901786"/>
            <a:ext cx="227117" cy="46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811" y="3891763"/>
            <a:ext cx="241092" cy="46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60" y="3914593"/>
            <a:ext cx="237491" cy="468000"/>
          </a:xfrm>
          <a:prstGeom prst="rect">
            <a:avLst/>
          </a:prstGeom>
        </p:spPr>
      </p:pic>
      <p:sp>
        <p:nvSpPr>
          <p:cNvPr id="85" name="Text Box 1059"/>
          <p:cNvSpPr txBox="1">
            <a:spLocks noChangeArrowheads="1"/>
          </p:cNvSpPr>
          <p:nvPr/>
        </p:nvSpPr>
        <p:spPr bwMode="auto">
          <a:xfrm>
            <a:off x="6421923" y="5928555"/>
            <a:ext cx="676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front</a:t>
            </a:r>
          </a:p>
        </p:txBody>
      </p:sp>
      <p:sp>
        <p:nvSpPr>
          <p:cNvPr id="86" name="Text Box 1059"/>
          <p:cNvSpPr txBox="1">
            <a:spLocks noChangeArrowheads="1"/>
          </p:cNvSpPr>
          <p:nvPr/>
        </p:nvSpPr>
        <p:spPr bwMode="auto">
          <a:xfrm>
            <a:off x="8256279" y="5894933"/>
            <a:ext cx="757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rear</a:t>
            </a: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9" y="5143807"/>
            <a:ext cx="223523" cy="4680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01" y="5143807"/>
            <a:ext cx="227117" cy="46800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40" y="5138879"/>
            <a:ext cx="241092" cy="468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286" y="5138879"/>
            <a:ext cx="244477" cy="468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594" y="5138879"/>
            <a:ext cx="237491" cy="468000"/>
          </a:xfrm>
          <a:prstGeom prst="rect">
            <a:avLst/>
          </a:prstGeom>
        </p:spPr>
      </p:pic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3898993" y="3479620"/>
            <a:ext cx="5289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n-2</a:t>
            </a:r>
          </a:p>
        </p:txBody>
      </p:sp>
      <p:sp>
        <p:nvSpPr>
          <p:cNvPr id="75" name="Rectangle 55"/>
          <p:cNvSpPr>
            <a:spLocks noChangeArrowheads="1"/>
          </p:cNvSpPr>
          <p:nvPr/>
        </p:nvSpPr>
        <p:spPr bwMode="auto">
          <a:xfrm>
            <a:off x="4389512" y="3479620"/>
            <a:ext cx="5289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n-1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9697" y="5163339"/>
            <a:ext cx="627261" cy="36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…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36456" y="3936275"/>
            <a:ext cx="627261" cy="36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…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6111" y="464373"/>
            <a:ext cx="8147159" cy="2278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큐를 배열로 구현하는 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큐에서 삽입과 삭제를 거듭하게 되면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같이 큐의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들이 배열의 오른쪽 부분으로 편중되는 문제가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발생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왜냐하면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들은 뒤에 삽입되고 삭제는 앞에서 일어나기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584450" y="5163339"/>
            <a:ext cx="611034" cy="443540"/>
          </a:xfrm>
          <a:prstGeom prst="rightArrow">
            <a:avLst/>
          </a:prstGeom>
          <a:solidFill>
            <a:srgbClr val="AAFC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항목 이동 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ko-KR" dirty="0" smtClean="0"/>
              <a:t> </a:t>
            </a:r>
            <a:r>
              <a:rPr lang="ko-KR" altLang="ko-KR" dirty="0"/>
              <a:t>큐의 </a:t>
            </a:r>
            <a:r>
              <a:rPr lang="en-US" altLang="ko-KR" dirty="0"/>
              <a:t>item</a:t>
            </a:r>
            <a:r>
              <a:rPr lang="ko-KR" altLang="ko-KR" dirty="0"/>
              <a:t>들을 배열의 앞부분으로 </a:t>
            </a:r>
            <a:r>
              <a:rPr lang="ko-KR" altLang="ko-KR" dirty="0" smtClean="0"/>
              <a:t>이동</a:t>
            </a:r>
            <a:r>
              <a:rPr lang="en-US" altLang="ko-KR" dirty="0" smtClean="0"/>
              <a:t>. </a:t>
            </a:r>
          </a:p>
          <a:p>
            <a:pPr lvl="1">
              <a:spcAft>
                <a:spcPts val="1800"/>
              </a:spcAft>
              <a:buFontTx/>
              <a:buChar char="-"/>
            </a:pPr>
            <a:r>
              <a:rPr lang="ko-KR" altLang="ko-KR" dirty="0" smtClean="0"/>
              <a:t>수행시간이 </a:t>
            </a:r>
            <a:r>
              <a:rPr lang="ko-KR" altLang="ko-KR" dirty="0"/>
              <a:t>큐에 들어있는 </a:t>
            </a:r>
            <a:r>
              <a:rPr lang="en-US" altLang="ko-KR" dirty="0"/>
              <a:t>item </a:t>
            </a:r>
            <a:r>
              <a:rPr lang="ko-KR" altLang="ko-KR" dirty="0"/>
              <a:t>의 수에 </a:t>
            </a:r>
            <a:r>
              <a:rPr lang="ko-KR" altLang="ko-KR" dirty="0" smtClean="0"/>
              <a:t>비례</a:t>
            </a:r>
            <a:r>
              <a:rPr lang="ko-KR" altLang="en-US" dirty="0" smtClean="0"/>
              <a:t>하</a:t>
            </a:r>
            <a:r>
              <a:rPr lang="ko-KR" altLang="ko-KR" dirty="0" smtClean="0"/>
              <a:t>는 단점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2]</a:t>
            </a:r>
            <a:r>
              <a:rPr lang="ko-KR" altLang="ko-KR" dirty="0" smtClean="0"/>
              <a:t> </a:t>
            </a:r>
            <a:r>
              <a:rPr lang="ko-KR" altLang="ko-KR" dirty="0"/>
              <a:t>배열을 원형으로</a:t>
            </a:r>
            <a:r>
              <a:rPr lang="en-US" altLang="ko-KR" dirty="0"/>
              <a:t>,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배열의 마지막 원소가 첫 원소와 맞닿아 있다고 </a:t>
            </a:r>
            <a:r>
              <a:rPr lang="ko-KR" altLang="en-US" dirty="0" smtClean="0"/>
              <a:t>여김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9319"/>
            <a:ext cx="8820000" cy="29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6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1494" y="612609"/>
            <a:ext cx="2529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en-US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8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800" dirty="0">
              <a:solidFill>
                <a:srgbClr val="3333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071" y="4071583"/>
            <a:ext cx="803406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앞뒤가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맞닿아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있다고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생각하기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rear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비어있는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인덱스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2400"/>
              </a:spcAft>
            </a:pPr>
            <a:r>
              <a:rPr lang="en-US" altLang="ko-KR" sz="2800" dirty="0" smtClean="0">
                <a:solidFill>
                  <a:srgbClr val="3333FF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rear </a:t>
            </a:r>
            <a:r>
              <a:rPr lang="en-US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= (rear + 1) % </a:t>
            </a:r>
            <a:r>
              <a:rPr lang="en-US" altLang="ko-KR" sz="2800" dirty="0" smtClean="0">
                <a:solidFill>
                  <a:srgbClr val="3333FF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여기서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크기이다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6" y="1507275"/>
            <a:ext cx="7812000" cy="25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81" y="1232374"/>
            <a:ext cx="6333604" cy="46714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67569" y="428380"/>
            <a:ext cx="3161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연속된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8291" y="58683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큐의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item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삭제한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큐가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임에도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불구하고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rear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삭제된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아직도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가리키고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있다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448291" y="2064777"/>
            <a:ext cx="349851" cy="37362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>
            <a:off x="7566159" y="2158184"/>
            <a:ext cx="349851" cy="37362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>
            <a:off x="4119147" y="4522842"/>
            <a:ext cx="349851" cy="37362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800" dirty="0" smtClean="0"/>
              <a:t>큐가 </a:t>
            </a:r>
            <a:r>
              <a:rPr lang="en-US" altLang="ko-KR" sz="2800" dirty="0" smtClean="0"/>
              <a:t>empty</a:t>
            </a:r>
            <a:r>
              <a:rPr lang="ko-KR" altLang="en-US" sz="2800" dirty="0" smtClean="0"/>
              <a:t>일 때 문제 해결 방안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[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ko-KR" dirty="0" smtClean="0"/>
              <a:t> </a:t>
            </a:r>
            <a:r>
              <a:rPr lang="en-US" altLang="ko-KR" dirty="0"/>
              <a:t>item</a:t>
            </a:r>
            <a:r>
              <a:rPr lang="ko-KR" altLang="ko-KR" dirty="0"/>
              <a:t>을 삭제할 때마다 큐가 </a:t>
            </a:r>
            <a:r>
              <a:rPr lang="en-US" altLang="ko-KR" dirty="0"/>
              <a:t>empty</a:t>
            </a:r>
            <a:r>
              <a:rPr lang="ko-KR" altLang="ko-KR" dirty="0"/>
              <a:t>가 되는지 검사하고</a:t>
            </a:r>
            <a:r>
              <a:rPr lang="en-US" altLang="ko-KR" dirty="0"/>
              <a:t>, </a:t>
            </a:r>
            <a:r>
              <a:rPr lang="ko-KR" altLang="ko-KR" dirty="0"/>
              <a:t>만일 </a:t>
            </a:r>
            <a:r>
              <a:rPr lang="en-US" altLang="ko-KR" dirty="0"/>
              <a:t>empty</a:t>
            </a:r>
            <a:r>
              <a:rPr lang="ko-KR" altLang="ko-KR" dirty="0"/>
              <a:t>가 되면</a:t>
            </a:r>
            <a:r>
              <a:rPr lang="en-US" altLang="ko-KR" dirty="0"/>
              <a:t>, front = rear =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만든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marL="628650" lvl="1" indent="-171450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삭제할 </a:t>
            </a:r>
            <a:r>
              <a:rPr lang="ko-KR" altLang="ko-KR" dirty="0"/>
              <a:t>때마다 </a:t>
            </a:r>
            <a:r>
              <a:rPr lang="en-US" altLang="ko-KR" dirty="0"/>
              <a:t>empty </a:t>
            </a:r>
            <a:r>
              <a:rPr lang="ko-KR" altLang="ko-KR" dirty="0"/>
              <a:t>조건을 검사하는 것은 프로그램 수행의 </a:t>
            </a:r>
            <a:r>
              <a:rPr lang="ko-KR" altLang="ko-KR" dirty="0" smtClean="0"/>
              <a:t>효율성</a:t>
            </a:r>
            <a:r>
              <a:rPr lang="ko-KR" altLang="en-US" dirty="0" smtClean="0"/>
              <a:t>이 저하됨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[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2]</a:t>
            </a:r>
            <a:r>
              <a:rPr lang="ko-KR" altLang="ko-KR" dirty="0" smtClean="0"/>
              <a:t> </a:t>
            </a:r>
            <a:r>
              <a:rPr lang="en-US" altLang="ko-KR" dirty="0"/>
              <a:t>front</a:t>
            </a:r>
            <a:r>
              <a:rPr lang="ko-KR" altLang="ko-KR" dirty="0"/>
              <a:t>를 실제의 가장 앞에 있는 </a:t>
            </a:r>
            <a:r>
              <a:rPr lang="en-US" altLang="ko-KR" dirty="0"/>
              <a:t>item</a:t>
            </a:r>
            <a:r>
              <a:rPr lang="ko-KR" altLang="ko-KR" dirty="0"/>
              <a:t>의 바로 앞의 비어있는 원소를 가리키게 </a:t>
            </a:r>
            <a:r>
              <a:rPr lang="ko-KR" altLang="en-US" dirty="0" smtClean="0"/>
              <a:t>한</a:t>
            </a:r>
            <a:r>
              <a:rPr lang="ko-KR" altLang="ko-KR" dirty="0" smtClean="0"/>
              <a:t>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배열의 </a:t>
            </a:r>
            <a:r>
              <a:rPr lang="ko-KR" altLang="ko-KR" dirty="0"/>
              <a:t>크기가 </a:t>
            </a:r>
            <a:r>
              <a:rPr lang="en-US" altLang="ko-KR" dirty="0"/>
              <a:t>N</a:t>
            </a:r>
            <a:r>
              <a:rPr lang="ko-KR" altLang="ko-KR" dirty="0"/>
              <a:t>이라면 실제로 </a:t>
            </a:r>
            <a:r>
              <a:rPr lang="en-US" altLang="ko-KR" dirty="0"/>
              <a:t>N-1</a:t>
            </a:r>
            <a:r>
              <a:rPr lang="ko-KR" altLang="ko-KR" dirty="0"/>
              <a:t>개의 공간만 </a:t>
            </a:r>
            <a:r>
              <a:rPr lang="en-US" altLang="ko-KR" dirty="0"/>
              <a:t>item</a:t>
            </a:r>
            <a:r>
              <a:rPr lang="ko-KR" altLang="ko-KR" dirty="0"/>
              <a:t>들을 </a:t>
            </a:r>
            <a:r>
              <a:rPr lang="ko-KR" altLang="ko-KR" dirty="0" smtClean="0"/>
              <a:t>저장하는데 사용</a:t>
            </a:r>
            <a:endParaRPr lang="en-US" altLang="ko-KR" dirty="0" smtClean="0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1]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삭제할 </a:t>
            </a:r>
            <a:r>
              <a:rPr lang="ko-KR" altLang="ko-KR" dirty="0"/>
              <a:t>때마다 조건을 한번 더 검사하는 것은 </a:t>
            </a:r>
            <a:r>
              <a:rPr lang="en-US" altLang="ko-KR" dirty="0"/>
              <a:t>‘</a:t>
            </a:r>
            <a:r>
              <a:rPr lang="ko-KR" altLang="ko-KR" dirty="0"/>
              <a:t>이론적인</a:t>
            </a:r>
            <a:r>
              <a:rPr lang="en-US" altLang="ko-KR" dirty="0"/>
              <a:t>’ </a:t>
            </a:r>
            <a:r>
              <a:rPr lang="ko-KR" altLang="ko-KR" dirty="0" err="1"/>
              <a:t>수행시간을</a:t>
            </a:r>
            <a:r>
              <a:rPr lang="ko-KR" altLang="ko-KR" dirty="0"/>
              <a:t> 증가시키지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으나</a:t>
            </a:r>
            <a:r>
              <a:rPr lang="ko-KR" altLang="ko-KR" dirty="0" smtClean="0"/>
              <a:t> </a:t>
            </a:r>
            <a:r>
              <a:rPr lang="ko-KR" altLang="ko-KR" dirty="0"/>
              <a:t>일반적으로 프로그램이 수행될 때 조건을 검사하는 프로그램의 실제 실행시간은 검사하지 않는 프로그램보다 더 오래 </a:t>
            </a:r>
            <a:r>
              <a:rPr lang="ko-KR" altLang="ko-KR" dirty="0" smtClean="0"/>
              <a:t>소요</a:t>
            </a:r>
            <a:r>
              <a:rPr lang="ko-KR" altLang="en-US" dirty="0" smtClean="0"/>
              <a:t>됨</a:t>
            </a:r>
            <a:endParaRPr lang="ko-KR" altLang="ko-KR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18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83" y="29193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연속된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1" y="918640"/>
            <a:ext cx="7048500" cy="5095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3589" y="6179560"/>
            <a:ext cx="5010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Empty</a:t>
            </a:r>
            <a:r>
              <a:rPr lang="ko-KR" altLang="en-US" sz="2400" dirty="0" smtClean="0"/>
              <a:t>가 되면</a:t>
            </a:r>
            <a:r>
              <a:rPr lang="ko-KR" altLang="en-US" sz="2400" dirty="0" smtClean="0">
                <a:solidFill>
                  <a:srgbClr val="3333FF"/>
                </a:solidFill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front == rear</a:t>
            </a:r>
            <a:r>
              <a:rPr lang="ko-KR" altLang="en-US" sz="2400" dirty="0" smtClean="0"/>
              <a:t>가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054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734222" y="480933"/>
            <a:ext cx="3121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배로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확장시킨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큐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6" name="그림 3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8" y="2127184"/>
            <a:ext cx="8634391" cy="2564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/>
              <a:t>큐 </a:t>
            </a:r>
            <a:r>
              <a:rPr lang="ko-KR" altLang="ko-KR" dirty="0" smtClean="0"/>
              <a:t>자료구조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805" y="1629076"/>
            <a:ext cx="7886700" cy="464390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CPU</a:t>
            </a:r>
            <a:r>
              <a:rPr lang="ko-KR" altLang="ko-KR" sz="2400" dirty="0"/>
              <a:t>의 태스크 스케줄링</a:t>
            </a:r>
            <a:r>
              <a:rPr lang="en-US" altLang="ko-KR" sz="2400" dirty="0"/>
              <a:t>(Task Scheduling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네트워크 프린터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실시간</a:t>
            </a:r>
            <a:r>
              <a:rPr lang="en-US" altLang="ko-KR" sz="2400" dirty="0"/>
              <a:t>(Real-time) </a:t>
            </a:r>
            <a:r>
              <a:rPr lang="ko-KR" altLang="ko-KR" sz="2400" dirty="0"/>
              <a:t>시스템의 인터럽트</a:t>
            </a:r>
            <a:r>
              <a:rPr lang="en-US" altLang="ko-KR" sz="2400" dirty="0"/>
              <a:t>(Interrupt) </a:t>
            </a:r>
            <a:r>
              <a:rPr lang="ko-KR" altLang="ko-KR" sz="2400" dirty="0" smtClean="0"/>
              <a:t>처리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다양한 </a:t>
            </a:r>
            <a:r>
              <a:rPr lang="ko-KR" altLang="ko-KR" sz="2400" dirty="0"/>
              <a:t>이벤트 구동 방식</a:t>
            </a:r>
            <a:r>
              <a:rPr lang="en-US" altLang="ko-KR" sz="2400" dirty="0"/>
              <a:t>(Event-driven) </a:t>
            </a:r>
            <a:r>
              <a:rPr lang="ko-KR" altLang="ko-KR" sz="2400" dirty="0"/>
              <a:t>컴퓨터 </a:t>
            </a:r>
            <a:r>
              <a:rPr lang="ko-KR" altLang="ko-KR" sz="2400" dirty="0" smtClean="0"/>
              <a:t>시뮬레이션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콜 </a:t>
            </a:r>
            <a:r>
              <a:rPr lang="ko-KR" altLang="ko-KR" sz="2400" dirty="0"/>
              <a:t>센터의 전화 서비스 처리 </a:t>
            </a:r>
            <a:r>
              <a:rPr lang="ko-KR" altLang="ko-KR" sz="2400" dirty="0" smtClean="0"/>
              <a:t>등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4</a:t>
            </a:r>
            <a:r>
              <a:rPr lang="ko-KR" altLang="ko-KR" sz="2400" dirty="0"/>
              <a:t>장의 </a:t>
            </a:r>
            <a:r>
              <a:rPr lang="ko-KR" altLang="ko-KR" sz="2400" dirty="0" err="1"/>
              <a:t>이진트리의</a:t>
            </a:r>
            <a:r>
              <a:rPr lang="ko-KR" altLang="ko-KR" sz="2400" dirty="0"/>
              <a:t> </a:t>
            </a:r>
            <a:r>
              <a:rPr lang="ko-KR" altLang="ko-KR" sz="2400" dirty="0" err="1"/>
              <a:t>레벨순서</a:t>
            </a:r>
            <a:r>
              <a:rPr lang="ko-KR" altLang="ko-KR" sz="2400" dirty="0"/>
              <a:t> 순회</a:t>
            </a:r>
            <a:r>
              <a:rPr lang="en-US" altLang="ko-KR" sz="2400" dirty="0"/>
              <a:t>(Level-order Traversal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9</a:t>
            </a:r>
            <a:r>
              <a:rPr lang="ko-KR" altLang="ko-KR" sz="2400" dirty="0"/>
              <a:t>장의 그래프에서 너비우선탐색</a:t>
            </a:r>
            <a:r>
              <a:rPr lang="en-US" altLang="ko-KR" sz="2400" dirty="0"/>
              <a:t>(Breath-First Search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등</a:t>
            </a:r>
            <a:endParaRPr lang="ko-KR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002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/>
              <a:t>배열로 구현한 큐의 </a:t>
            </a:r>
            <a:r>
              <a:rPr lang="en-US" altLang="ko-KR" dirty="0"/>
              <a:t>add</a:t>
            </a:r>
            <a:r>
              <a:rPr lang="ko-KR" altLang="ko-KR" dirty="0"/>
              <a:t>와 </a:t>
            </a:r>
            <a:r>
              <a:rPr lang="en-US" altLang="ko-KR" dirty="0"/>
              <a:t>remove </a:t>
            </a:r>
            <a:r>
              <a:rPr lang="ko-KR" altLang="ko-KR" dirty="0"/>
              <a:t>연산은 각각 </a:t>
            </a:r>
            <a:r>
              <a:rPr lang="en-US" altLang="ko-KR" dirty="0">
                <a:solidFill>
                  <a:srgbClr val="3333FF"/>
                </a:solidFill>
              </a:rPr>
              <a:t>O(1</a:t>
            </a:r>
            <a:r>
              <a:rPr lang="en-US" altLang="ko-KR" dirty="0"/>
              <a:t>) </a:t>
            </a:r>
            <a:r>
              <a:rPr lang="ko-KR" altLang="ko-KR" dirty="0"/>
              <a:t>시간이 </a:t>
            </a:r>
            <a:r>
              <a:rPr lang="ko-KR" altLang="ko-KR" dirty="0" smtClean="0"/>
              <a:t>소요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 smtClean="0"/>
              <a:t>배열 </a:t>
            </a:r>
            <a:r>
              <a:rPr lang="ko-KR" altLang="ko-KR" dirty="0"/>
              <a:t>크기를 확대 또는 축소시키는 경우에 큐의 모든</a:t>
            </a:r>
            <a:r>
              <a:rPr lang="en-US" altLang="ko-KR" dirty="0"/>
              <a:t> item</a:t>
            </a:r>
            <a:r>
              <a:rPr lang="ko-KR" altLang="ko-KR" dirty="0"/>
              <a:t>들을 새 배열로 복사해야 하므로 </a:t>
            </a:r>
            <a:r>
              <a:rPr lang="en-US" altLang="ko-KR" dirty="0"/>
              <a:t>O(N) </a:t>
            </a:r>
            <a:r>
              <a:rPr lang="ko-KR" altLang="ko-KR" dirty="0"/>
              <a:t>시간이 </a:t>
            </a:r>
            <a:r>
              <a:rPr lang="ko-KR" altLang="ko-KR" dirty="0" smtClean="0"/>
              <a:t>소요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상각분석</a:t>
            </a:r>
            <a:r>
              <a:rPr lang="en-US" altLang="ko-KR" dirty="0" smtClean="0"/>
              <a:t>: </a:t>
            </a:r>
            <a:r>
              <a:rPr lang="ko-KR" altLang="ko-KR" dirty="0" smtClean="0"/>
              <a:t>각 </a:t>
            </a:r>
            <a:r>
              <a:rPr lang="ko-KR" altLang="ko-KR" dirty="0"/>
              <a:t>연산의 평균 </a:t>
            </a:r>
            <a:r>
              <a:rPr lang="ko-KR" altLang="ko-KR" dirty="0" err="1"/>
              <a:t>수행시간은</a:t>
            </a:r>
            <a:r>
              <a:rPr lang="ko-KR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O(1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 smtClean="0"/>
              <a:t>단순연결리스트로 </a:t>
            </a:r>
            <a:r>
              <a:rPr lang="ko-KR" altLang="ko-KR" dirty="0"/>
              <a:t>구현한 큐의</a:t>
            </a:r>
            <a:r>
              <a:rPr lang="en-US" altLang="ko-KR" dirty="0"/>
              <a:t>add</a:t>
            </a:r>
            <a:r>
              <a:rPr lang="ko-KR" altLang="ko-KR" dirty="0"/>
              <a:t>와 </a:t>
            </a:r>
            <a:r>
              <a:rPr lang="en-US" altLang="ko-KR" dirty="0"/>
              <a:t>remove </a:t>
            </a:r>
            <a:r>
              <a:rPr lang="ko-KR" altLang="ko-KR" dirty="0"/>
              <a:t>연산은 각각 </a:t>
            </a:r>
            <a:r>
              <a:rPr lang="en-US" altLang="ko-KR" dirty="0">
                <a:solidFill>
                  <a:srgbClr val="3333FF"/>
                </a:solidFill>
              </a:rPr>
              <a:t>O(1)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, </a:t>
            </a:r>
            <a:r>
              <a:rPr lang="ko-KR" altLang="ko-KR" sz="2200" dirty="0"/>
              <a:t>삽입 또는 삭제 연산이</a:t>
            </a:r>
            <a:r>
              <a:rPr lang="en-US" altLang="ko-KR" sz="2200" dirty="0"/>
              <a:t> rear </a:t>
            </a:r>
            <a:r>
              <a:rPr lang="ko-KR" altLang="ko-KR" sz="2200" dirty="0"/>
              <a:t>와 </a:t>
            </a:r>
            <a:r>
              <a:rPr lang="en-US" altLang="ko-KR" sz="2200" dirty="0"/>
              <a:t>front</a:t>
            </a:r>
            <a:r>
              <a:rPr lang="ko-KR" altLang="ko-KR" sz="2200" dirty="0"/>
              <a:t>로 인해 연결리스트의 다른 노드들을 일일이 방문할 필요 </a:t>
            </a:r>
            <a:r>
              <a:rPr lang="ko-KR" altLang="ko-KR" sz="2200" dirty="0" smtClean="0"/>
              <a:t>없</a:t>
            </a:r>
            <a:r>
              <a:rPr lang="ko-KR" altLang="en-US" sz="2200" dirty="0" smtClean="0"/>
              <a:t>기 </a:t>
            </a:r>
            <a:r>
              <a:rPr lang="ko-KR" altLang="ko-KR" sz="2200" dirty="0" smtClean="0"/>
              <a:t>때문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 smtClean="0"/>
              <a:t>배열과 </a:t>
            </a:r>
            <a:r>
              <a:rPr lang="ko-KR" altLang="ko-KR" dirty="0"/>
              <a:t>단순연결리스트로 구현한 큐의 장단점은 </a:t>
            </a:r>
            <a:r>
              <a:rPr lang="en-US" altLang="ko-KR" dirty="0"/>
              <a:t>2</a:t>
            </a:r>
            <a:r>
              <a:rPr lang="ko-KR" altLang="ko-KR" dirty="0"/>
              <a:t>장의 리스트를 배열과 단순연결리스트로 구현하였을 때의 장단점과 </a:t>
            </a:r>
            <a:r>
              <a:rPr lang="ko-KR" altLang="ko-KR" dirty="0" smtClean="0"/>
              <a:t>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871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데크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89470"/>
            <a:ext cx="7886700" cy="47027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err="1"/>
              <a:t>데크</a:t>
            </a:r>
            <a:r>
              <a:rPr lang="en-US" altLang="ko-KR" sz="2400" dirty="0"/>
              <a:t>(Double-ended Queue, </a:t>
            </a:r>
            <a:r>
              <a:rPr lang="en-US" altLang="ko-KR" sz="2400" dirty="0" err="1"/>
              <a:t>Deque</a:t>
            </a:r>
            <a:r>
              <a:rPr lang="en-US" altLang="ko-KR" sz="2400" dirty="0" smtClean="0"/>
              <a:t>):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양쪽 끝에서 삽입과 삭제를 허용하는 </a:t>
            </a:r>
            <a:r>
              <a:rPr lang="ko-KR" altLang="ko-KR" sz="2400" dirty="0" smtClean="0"/>
              <a:t>자료구조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err="1" smtClean="0"/>
              <a:t>데크는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스택과 큐 자료구조를 혼합한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smtClean="0"/>
              <a:t>따라서 </a:t>
            </a:r>
            <a:r>
              <a:rPr lang="ko-KR" altLang="ko-KR" sz="2400" dirty="0" err="1"/>
              <a:t>데크는</a:t>
            </a:r>
            <a:r>
              <a:rPr lang="ko-KR" altLang="ko-KR" sz="2400" dirty="0"/>
              <a:t> 스택과 큐를 동시에 구현하는데 </a:t>
            </a:r>
            <a:r>
              <a:rPr lang="ko-KR" altLang="ko-KR" sz="2400" dirty="0" smtClean="0"/>
              <a:t>사용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86" y="4266466"/>
            <a:ext cx="5398327" cy="1520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38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3349461" cy="503554"/>
          </a:xfrm>
        </p:spPr>
        <p:txBody>
          <a:bodyPr/>
          <a:lstStyle/>
          <a:p>
            <a:r>
              <a:rPr lang="ko-KR" altLang="ko-KR" sz="2800" dirty="0">
                <a:solidFill>
                  <a:srgbClr val="3333FF"/>
                </a:solidFill>
              </a:rPr>
              <a:t>배열</a:t>
            </a:r>
            <a:r>
              <a:rPr lang="ko-KR" altLang="ko-KR" sz="2800" dirty="0">
                <a:solidFill>
                  <a:schemeClr val="tx1"/>
                </a:solidFill>
              </a:rPr>
              <a:t>로 구현된 스택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13133" y="2106134"/>
            <a:ext cx="443879" cy="1876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54415"/>
              </p:ext>
            </p:extLst>
          </p:nvPr>
        </p:nvGraphicFramePr>
        <p:xfrm>
          <a:off x="4188298" y="2383592"/>
          <a:ext cx="3696070" cy="5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98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60382"/>
              </p:ext>
            </p:extLst>
          </p:nvPr>
        </p:nvGraphicFramePr>
        <p:xfrm>
          <a:off x="4188297" y="2039328"/>
          <a:ext cx="3696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94217" y="1718130"/>
            <a:ext cx="744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91" y="2451341"/>
            <a:ext cx="446400" cy="440889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33" y="2447189"/>
            <a:ext cx="446400" cy="410161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06" y="2437785"/>
            <a:ext cx="435782" cy="46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263" y="2424230"/>
            <a:ext cx="426511" cy="46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181" y="1457442"/>
            <a:ext cx="1257300" cy="193357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997724" y="2410168"/>
            <a:ext cx="358218" cy="44718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05636" y="3873098"/>
            <a:ext cx="4988138" cy="503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rgbClr val="3333FF"/>
                </a:solidFill>
              </a:rPr>
              <a:t>단순연결리스트</a:t>
            </a:r>
            <a:r>
              <a:rPr lang="ko-KR" altLang="ko-KR" sz="2800" dirty="0" smtClean="0">
                <a:solidFill>
                  <a:schemeClr val="tx1"/>
                </a:solidFill>
              </a:rPr>
              <a:t>로 구현된 스택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52062" y="4662552"/>
            <a:ext cx="5656912" cy="1290705"/>
            <a:chOff x="1219344" y="4062651"/>
            <a:chExt cx="5656912" cy="1290705"/>
          </a:xfrm>
        </p:grpSpPr>
        <p:sp>
          <p:nvSpPr>
            <p:cNvPr id="16" name="TextBox 15"/>
            <p:cNvSpPr txBox="1"/>
            <p:nvPr/>
          </p:nvSpPr>
          <p:spPr>
            <a:xfrm>
              <a:off x="1399364" y="4503935"/>
              <a:ext cx="432048" cy="4001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/>
                  <a:cs typeface="+mn-cs"/>
                </a:rPr>
                <a:t>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344" y="4062651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92397" y="4703990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483768" y="4990336"/>
              <a:ext cx="648072" cy="288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1760" y="4394380"/>
              <a:ext cx="792088" cy="93610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915816" y="5157192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707904" y="4990336"/>
              <a:ext cx="648072" cy="288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394380"/>
              <a:ext cx="792088" cy="93610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4139952" y="5157192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932040" y="5013208"/>
              <a:ext cx="648072" cy="288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60032" y="4417252"/>
              <a:ext cx="792088" cy="93610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5364088" y="5157192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156176" y="5013208"/>
              <a:ext cx="648072" cy="288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417252"/>
              <a:ext cx="792088" cy="93610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7012" y="4463156"/>
              <a:ext cx="446400" cy="44088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3520" y="4463112"/>
              <a:ext cx="446400" cy="410161"/>
            </a:xfrm>
            <a:prstGeom prst="rect">
              <a:avLst/>
            </a:prstGeom>
            <a:ln>
              <a:noFill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6156176" y="498398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185" y="4503935"/>
              <a:ext cx="435782" cy="4680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356" y="4466587"/>
              <a:ext cx="426511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60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스크롤</a:t>
            </a:r>
            <a:r>
              <a:rPr lang="en-US" altLang="ko-KR" dirty="0"/>
              <a:t>(Scroll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문서 </a:t>
            </a:r>
            <a:r>
              <a:rPr lang="ko-KR" altLang="ko-KR" dirty="0"/>
              <a:t>편집기 </a:t>
            </a:r>
            <a:r>
              <a:rPr lang="ko-KR" altLang="ko-KR" dirty="0" smtClean="0"/>
              <a:t>등의</a:t>
            </a:r>
            <a:r>
              <a:rPr lang="en-US" altLang="ko-KR" dirty="0" smtClean="0"/>
              <a:t> undo </a:t>
            </a:r>
            <a:r>
              <a:rPr lang="ko-KR" altLang="ko-KR" dirty="0" smtClean="0"/>
              <a:t>연산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웹 </a:t>
            </a:r>
            <a:r>
              <a:rPr lang="ko-KR" altLang="ko-KR" dirty="0"/>
              <a:t>브라우저의 방문 기록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marL="628650" lvl="1" indent="-17145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웹 </a:t>
            </a:r>
            <a:r>
              <a:rPr lang="ko-KR" altLang="ko-KR" dirty="0"/>
              <a:t>브라우저 방문 기록의 경우</a:t>
            </a:r>
            <a:r>
              <a:rPr lang="en-US" altLang="ko-KR" dirty="0"/>
              <a:t>, </a:t>
            </a:r>
            <a:r>
              <a:rPr lang="ko-KR" altLang="ko-KR" dirty="0"/>
              <a:t>최근 </a:t>
            </a:r>
            <a:r>
              <a:rPr lang="ko-KR" altLang="ko-KR" dirty="0" smtClean="0"/>
              <a:t>방문</a:t>
            </a:r>
            <a:r>
              <a:rPr lang="ko-KR" altLang="en-US" dirty="0" smtClean="0"/>
              <a:t>한</a:t>
            </a:r>
            <a:r>
              <a:rPr lang="ko-KR" altLang="ko-KR" dirty="0" smtClean="0"/>
              <a:t> </a:t>
            </a:r>
            <a:r>
              <a:rPr lang="ko-KR" altLang="ko-KR" dirty="0"/>
              <a:t>웹 페이지 주소는 앞에 삽입하고</a:t>
            </a:r>
            <a:r>
              <a:rPr lang="en-US" altLang="ko-KR" dirty="0"/>
              <a:t>, </a:t>
            </a:r>
            <a:r>
              <a:rPr lang="ko-KR" altLang="ko-KR" dirty="0"/>
              <a:t>일정 수의 새 주소들이 앞쪽에서 삽입되면 뒤에서 삭제가 </a:t>
            </a:r>
            <a:r>
              <a:rPr lang="ko-KR" altLang="ko-KR" dirty="0" smtClean="0"/>
              <a:t>수행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686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err="1" smtClean="0"/>
              <a:t>데크를</a:t>
            </a:r>
            <a:r>
              <a:rPr lang="ko-KR" altLang="ko-KR" dirty="0" smtClean="0"/>
              <a:t> </a:t>
            </a:r>
            <a:r>
              <a:rPr lang="ko-KR" altLang="ko-KR" dirty="0"/>
              <a:t>이중연결리스트로 </a:t>
            </a:r>
            <a:r>
              <a:rPr lang="ko-KR" altLang="ko-KR" dirty="0" smtClean="0"/>
              <a:t>구현</a:t>
            </a:r>
            <a:r>
              <a:rPr lang="ko-KR" altLang="en-US" dirty="0" smtClean="0"/>
              <a:t>하는 것이 편리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단순연결리스트는 </a:t>
            </a:r>
            <a:r>
              <a:rPr lang="en-US" altLang="ko-KR" dirty="0" smtClean="0"/>
              <a:t>rear</a:t>
            </a:r>
            <a:r>
              <a:rPr lang="ko-KR" altLang="ko-KR" dirty="0"/>
              <a:t>가 가리키는 노드의 이전 노드의 레퍼런스를 알아야 삭제가 가능하기 </a:t>
            </a:r>
            <a:r>
              <a:rPr lang="ko-KR" altLang="ko-KR" dirty="0" smtClean="0"/>
              <a:t>때문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77778"/>
            <a:ext cx="8686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6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99290"/>
            <a:ext cx="7886700" cy="5228924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>
                <a:solidFill>
                  <a:srgbClr val="3333FF"/>
                </a:solidFill>
              </a:rPr>
              <a:t>스택</a:t>
            </a:r>
            <a:r>
              <a:rPr lang="ko-KR" altLang="ko-KR" dirty="0"/>
              <a:t>은 한 쪽 끝에서만</a:t>
            </a:r>
            <a:r>
              <a:rPr lang="en-US" altLang="ko-KR" dirty="0"/>
              <a:t> item</a:t>
            </a:r>
            <a:r>
              <a:rPr lang="ko-KR" altLang="ko-KR" dirty="0"/>
              <a:t>을 삭제하거나 새로운 </a:t>
            </a:r>
            <a:r>
              <a:rPr lang="en-US" altLang="ko-KR" dirty="0"/>
              <a:t>item</a:t>
            </a:r>
            <a:r>
              <a:rPr lang="ko-KR" altLang="ko-KR" dirty="0"/>
              <a:t>을 저장하는 </a:t>
            </a:r>
            <a:r>
              <a:rPr lang="ko-KR" altLang="ko-KR" dirty="0" err="1">
                <a:solidFill>
                  <a:srgbClr val="3333FF"/>
                </a:solidFill>
              </a:rPr>
              <a:t>후입선출</a:t>
            </a:r>
            <a:r>
              <a:rPr lang="en-US" altLang="ko-KR" dirty="0">
                <a:solidFill>
                  <a:srgbClr val="3333FF"/>
                </a:solidFill>
              </a:rPr>
              <a:t>(LIFO)</a:t>
            </a:r>
            <a:r>
              <a:rPr lang="en-US" altLang="ko-KR" dirty="0"/>
              <a:t> </a:t>
            </a:r>
            <a:r>
              <a:rPr lang="ko-KR" altLang="ko-KR" dirty="0" smtClean="0"/>
              <a:t>자료구조</a:t>
            </a:r>
            <a:endParaRPr lang="ko-KR" altLang="ko-KR" dirty="0"/>
          </a:p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스택은 컴파일러의 괄호 짝 맞추기</a:t>
            </a:r>
            <a:r>
              <a:rPr lang="en-US" altLang="ko-KR" sz="2400" dirty="0"/>
              <a:t>, </a:t>
            </a:r>
            <a:r>
              <a:rPr lang="ko-KR" altLang="ko-KR" sz="2400" dirty="0"/>
              <a:t>회문 검사하기</a:t>
            </a:r>
            <a:r>
              <a:rPr lang="en-US" altLang="ko-KR" sz="2400" dirty="0"/>
              <a:t>, </a:t>
            </a:r>
            <a:r>
              <a:rPr lang="ko-KR" altLang="ko-KR" sz="2400" dirty="0"/>
              <a:t>후위표기법수식 계산하기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중위표기법</a:t>
            </a:r>
            <a:r>
              <a:rPr lang="ko-KR" altLang="ko-KR" sz="2400" dirty="0"/>
              <a:t> 수식을 후위표기법으로 변환하기</a:t>
            </a:r>
            <a:r>
              <a:rPr lang="en-US" altLang="ko-KR" sz="2400" dirty="0"/>
              <a:t>, </a:t>
            </a:r>
            <a:r>
              <a:rPr lang="ko-KR" altLang="ko-KR" sz="2400" dirty="0"/>
              <a:t>미로 찾기</a:t>
            </a:r>
            <a:r>
              <a:rPr lang="en-US" altLang="ko-KR" sz="2400" dirty="0"/>
              <a:t>, </a:t>
            </a:r>
            <a:r>
              <a:rPr lang="ko-KR" altLang="ko-KR" sz="2400" dirty="0"/>
              <a:t>트리의 노드 방문</a:t>
            </a:r>
            <a:r>
              <a:rPr lang="en-US" altLang="ko-KR" sz="2400" dirty="0"/>
              <a:t>, </a:t>
            </a:r>
            <a:r>
              <a:rPr lang="ko-KR" altLang="ko-KR" sz="2400" dirty="0"/>
              <a:t>그래프의 깊이우선탐색에 </a:t>
            </a:r>
            <a:r>
              <a:rPr lang="ko-KR" altLang="ko-KR" sz="2400" dirty="0" smtClean="0"/>
              <a:t>사용</a:t>
            </a:r>
            <a:r>
              <a:rPr lang="en-US" altLang="ko-KR" sz="2400" dirty="0" smtClean="0"/>
              <a:t>. </a:t>
            </a:r>
            <a:r>
              <a:rPr lang="ko-KR" altLang="ko-KR" sz="2400" dirty="0"/>
              <a:t>또한 프로그래밍에서 매우 중요한 </a:t>
            </a:r>
            <a:r>
              <a:rPr lang="ko-KR" altLang="ko-KR" sz="2400" dirty="0" err="1"/>
              <a:t>메소드</a:t>
            </a:r>
            <a:r>
              <a:rPr lang="ko-KR" altLang="ko-KR" sz="2400" dirty="0"/>
              <a:t> 호출 및 </a:t>
            </a:r>
            <a:r>
              <a:rPr lang="ko-KR" altLang="ko-KR" sz="2400" dirty="0" err="1"/>
              <a:t>재귀호출도</a:t>
            </a:r>
            <a:r>
              <a:rPr lang="ko-KR" altLang="ko-KR" sz="2400" dirty="0"/>
              <a:t> 스택 자료구조를 바탕으로 </a:t>
            </a:r>
            <a:r>
              <a:rPr lang="ko-KR" altLang="ko-KR" sz="2400" dirty="0" smtClean="0"/>
              <a:t>구현</a:t>
            </a:r>
            <a:endParaRPr lang="ko-KR" altLang="ko-KR" sz="2400" dirty="0"/>
          </a:p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>
                <a:solidFill>
                  <a:srgbClr val="3333FF"/>
                </a:solidFill>
              </a:rPr>
              <a:t>큐</a:t>
            </a:r>
            <a:r>
              <a:rPr lang="ko-KR" altLang="ko-KR" dirty="0"/>
              <a:t>는 삽입과 삭제가 양 끝에서 각각 수행되는 </a:t>
            </a:r>
            <a:r>
              <a:rPr lang="ko-KR" altLang="ko-KR" dirty="0">
                <a:solidFill>
                  <a:srgbClr val="3333FF"/>
                </a:solidFill>
              </a:rPr>
              <a:t>선입선출</a:t>
            </a:r>
            <a:r>
              <a:rPr lang="en-US" altLang="ko-KR" dirty="0">
                <a:solidFill>
                  <a:srgbClr val="3333FF"/>
                </a:solidFill>
              </a:rPr>
              <a:t>(FIFO)</a:t>
            </a:r>
            <a:r>
              <a:rPr lang="en-US" altLang="ko-KR" dirty="0"/>
              <a:t> </a:t>
            </a:r>
            <a:r>
              <a:rPr lang="ko-KR" altLang="ko-KR" dirty="0" smtClean="0"/>
              <a:t>자료구조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33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38827"/>
            <a:ext cx="7886700" cy="5853413"/>
          </a:xfrm>
        </p:spPr>
        <p:txBody>
          <a:bodyPr/>
          <a:lstStyle/>
          <a:p>
            <a:pPr lvl="0"/>
            <a:r>
              <a:rPr lang="ko-KR" altLang="ko-KR" sz="2400" dirty="0"/>
              <a:t>배열로 구현된 큐에서 삽입과 삭제를 거듭하게 되면 큐의</a:t>
            </a:r>
            <a:r>
              <a:rPr lang="en-US" altLang="ko-KR" sz="2400" dirty="0"/>
              <a:t> item</a:t>
            </a:r>
            <a:r>
              <a:rPr lang="ko-KR" altLang="ko-KR" sz="2400" dirty="0"/>
              <a:t>들이 오른쪽으로 편중되는 문제가 발생한다</a:t>
            </a:r>
            <a:r>
              <a:rPr lang="en-US" altLang="ko-KR" sz="2400" dirty="0"/>
              <a:t>. </a:t>
            </a:r>
            <a:r>
              <a:rPr lang="ko-KR" altLang="ko-KR" sz="2400" dirty="0"/>
              <a:t>이를 해결하기 위한 방법은 배열을 원형으로</a:t>
            </a:r>
            <a:r>
              <a:rPr lang="en-US" altLang="ko-KR" sz="2400" dirty="0"/>
              <a:t>, </a:t>
            </a:r>
            <a:r>
              <a:rPr lang="ko-KR" altLang="ko-KR" sz="2400" dirty="0"/>
              <a:t>즉</a:t>
            </a:r>
            <a:r>
              <a:rPr lang="en-US" altLang="ko-KR" sz="2400" dirty="0"/>
              <a:t>, </a:t>
            </a:r>
            <a:r>
              <a:rPr lang="ko-KR" altLang="ko-KR" sz="2400" dirty="0"/>
              <a:t>배열의 마지막 원소가 첫 원소와 맞닿아 있다고 생각하는 </a:t>
            </a:r>
            <a:r>
              <a:rPr lang="ko-KR" altLang="ko-KR" sz="2400" dirty="0" smtClean="0"/>
              <a:t>것</a:t>
            </a:r>
            <a:endParaRPr lang="ko-KR" altLang="ko-KR" sz="2400" dirty="0"/>
          </a:p>
          <a:p>
            <a:pPr lvl="0">
              <a:spcAft>
                <a:spcPts val="2400"/>
              </a:spcAft>
            </a:pPr>
            <a:r>
              <a:rPr lang="ko-KR" altLang="ko-KR" sz="2400" dirty="0"/>
              <a:t>큐는 </a:t>
            </a:r>
            <a:r>
              <a:rPr lang="en-US" altLang="ko-KR" sz="2400" dirty="0"/>
              <a:t>CPU</a:t>
            </a:r>
            <a:r>
              <a:rPr lang="ko-KR" altLang="ko-KR" sz="2400" dirty="0"/>
              <a:t>의 태스크 스케줄링</a:t>
            </a:r>
            <a:r>
              <a:rPr lang="en-US" altLang="ko-KR" sz="2400" dirty="0"/>
              <a:t>, </a:t>
            </a:r>
            <a:r>
              <a:rPr lang="ko-KR" altLang="ko-KR" sz="2400" dirty="0"/>
              <a:t>네트워크 프린터</a:t>
            </a:r>
            <a:r>
              <a:rPr lang="en-US" altLang="ko-KR" sz="2400" dirty="0"/>
              <a:t>, </a:t>
            </a:r>
            <a:r>
              <a:rPr lang="ko-KR" altLang="ko-KR" sz="2400" dirty="0"/>
              <a:t>실시간 시스템의 인터럽트 처리</a:t>
            </a:r>
            <a:r>
              <a:rPr lang="en-US" altLang="ko-KR" sz="2400" dirty="0"/>
              <a:t>, </a:t>
            </a:r>
            <a:r>
              <a:rPr lang="ko-KR" altLang="ko-KR" sz="2400" dirty="0"/>
              <a:t>다양한 이벤트 구동 방식 컴퓨터 시뮬레이션</a:t>
            </a:r>
            <a:r>
              <a:rPr lang="en-US" altLang="ko-KR" sz="2400" dirty="0"/>
              <a:t>, </a:t>
            </a:r>
            <a:r>
              <a:rPr lang="ko-KR" altLang="ko-KR" sz="2400" dirty="0"/>
              <a:t>콜 센터의 전화 서비스 처리 등에 사용되며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이진트리의</a:t>
            </a:r>
            <a:r>
              <a:rPr lang="ko-KR" altLang="ko-KR" sz="2400" dirty="0"/>
              <a:t> </a:t>
            </a:r>
            <a:r>
              <a:rPr lang="ko-KR" altLang="ko-KR" sz="2400" smtClean="0"/>
              <a:t>레벨순회와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그래프의 너비우선탐색에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  <a:p>
            <a:pPr lvl="0"/>
            <a:r>
              <a:rPr lang="ko-KR" altLang="ko-KR" dirty="0" err="1">
                <a:solidFill>
                  <a:srgbClr val="3333FF"/>
                </a:solidFill>
              </a:rPr>
              <a:t>데크</a:t>
            </a:r>
            <a:r>
              <a:rPr lang="ko-KR" altLang="ko-KR" dirty="0" err="1"/>
              <a:t>는</a:t>
            </a:r>
            <a:r>
              <a:rPr lang="ko-KR" altLang="ko-KR" dirty="0"/>
              <a:t> 양쪽 끝에서 삽입과 삭제를 허용하는 자료구조로서 스택과 큐 자료구조를 혼합한 </a:t>
            </a:r>
            <a:r>
              <a:rPr lang="ko-KR" altLang="ko-KR" dirty="0" smtClean="0"/>
              <a:t>자료구조</a:t>
            </a:r>
            <a:endParaRPr lang="ko-KR" altLang="ko-KR" dirty="0"/>
          </a:p>
          <a:p>
            <a:pPr lvl="0"/>
            <a:r>
              <a:rPr lang="ko-KR" altLang="ko-KR" sz="2400" dirty="0" err="1"/>
              <a:t>데크는</a:t>
            </a:r>
            <a:r>
              <a:rPr lang="ko-KR" altLang="ko-KR" sz="2400" dirty="0"/>
              <a:t> 스크롤</a:t>
            </a:r>
            <a:r>
              <a:rPr lang="en-US" altLang="ko-KR" sz="2400" dirty="0"/>
              <a:t>, </a:t>
            </a:r>
            <a:r>
              <a:rPr lang="ko-KR" altLang="ko-KR" sz="2400" dirty="0"/>
              <a:t>문서 </a:t>
            </a:r>
            <a:r>
              <a:rPr lang="ko-KR" altLang="ko-KR" sz="2400" dirty="0" smtClean="0"/>
              <a:t>편집기의</a:t>
            </a:r>
            <a:r>
              <a:rPr lang="en-US" altLang="ko-KR" sz="2400" dirty="0" smtClean="0"/>
              <a:t> undo </a:t>
            </a:r>
            <a:r>
              <a:rPr lang="ko-KR" altLang="ko-KR" sz="2400" dirty="0"/>
              <a:t>연산</a:t>
            </a:r>
            <a:r>
              <a:rPr lang="en-US" altLang="ko-KR" sz="2400" dirty="0"/>
              <a:t>, </a:t>
            </a:r>
            <a:r>
              <a:rPr lang="ko-KR" altLang="ko-KR" sz="2400" dirty="0"/>
              <a:t>웹 브라우저의 방문 기록 등에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10529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1" y="2710503"/>
            <a:ext cx="8396991" cy="18450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2043266" y="988699"/>
            <a:ext cx="4572000" cy="8621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스택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큐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데크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자료구조의 연산 </a:t>
            </a:r>
            <a:r>
              <a:rPr lang="ko-KR" altLang="ko-KR" sz="24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수행시간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40817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0249"/>
            <a:ext cx="7886700" cy="503554"/>
          </a:xfrm>
        </p:spPr>
        <p:txBody>
          <a:bodyPr/>
          <a:lstStyle/>
          <a:p>
            <a:pPr algn="ctr"/>
            <a:r>
              <a:rPr lang="ko-KR" altLang="en-US" dirty="0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37084"/>
            <a:ext cx="7886700" cy="45551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ko-KR" dirty="0" smtClean="0"/>
              <a:t>컴파일러의 </a:t>
            </a:r>
            <a:r>
              <a:rPr lang="ko-KR" altLang="ko-KR" dirty="0"/>
              <a:t>괄호 짝 </a:t>
            </a:r>
            <a:r>
              <a:rPr lang="ko-KR" altLang="ko-KR" dirty="0" smtClean="0"/>
              <a:t>맞추기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smtClean="0"/>
              <a:t>회문</a:t>
            </a:r>
            <a:r>
              <a:rPr lang="en-US" altLang="ko-KR" dirty="0"/>
              <a:t>(Palindrome) </a:t>
            </a:r>
            <a:r>
              <a:rPr lang="ko-KR" altLang="ko-KR" dirty="0" smtClean="0"/>
              <a:t>검사하기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err="1" smtClean="0"/>
              <a:t>후위표기법</a:t>
            </a:r>
            <a:r>
              <a:rPr lang="en-US" altLang="ko-KR" dirty="0"/>
              <a:t>(Postfix Notation) </a:t>
            </a:r>
            <a:r>
              <a:rPr lang="ko-KR" altLang="ko-KR" dirty="0"/>
              <a:t>수식 </a:t>
            </a:r>
            <a:r>
              <a:rPr lang="ko-KR" altLang="ko-KR" dirty="0" smtClean="0"/>
              <a:t>계산하기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err="1" smtClean="0"/>
              <a:t>중위표기법</a:t>
            </a:r>
            <a:r>
              <a:rPr lang="en-US" altLang="ko-KR" dirty="0"/>
              <a:t>(Infix Notation) </a:t>
            </a:r>
            <a:r>
              <a:rPr lang="ko-KR" altLang="ko-KR" dirty="0"/>
              <a:t>수식의 </a:t>
            </a:r>
            <a:r>
              <a:rPr lang="ko-KR" altLang="ko-KR" dirty="0" err="1"/>
              <a:t>후위표기법</a:t>
            </a:r>
            <a:r>
              <a:rPr lang="ko-KR" altLang="ko-KR" dirty="0"/>
              <a:t> </a:t>
            </a:r>
            <a:r>
              <a:rPr lang="ko-KR" altLang="ko-KR" dirty="0" smtClean="0"/>
              <a:t>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2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1396180"/>
            <a:ext cx="7275871" cy="99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/>
              <a:t>컴파일러의 괄호 짝 </a:t>
            </a:r>
            <a:r>
              <a:rPr lang="ko-KR" altLang="ko-KR" dirty="0" smtClean="0"/>
              <a:t>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787"/>
            <a:ext cx="7886700" cy="5228924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ko-KR" dirty="0">
                <a:solidFill>
                  <a:srgbClr val="00B050"/>
                </a:solidFill>
              </a:rPr>
              <a:t>왼쪽 괄호는 스택에 </a:t>
            </a:r>
            <a:r>
              <a:rPr lang="en-US" altLang="ko-KR" dirty="0" smtClean="0">
                <a:solidFill>
                  <a:srgbClr val="00B050"/>
                </a:solidFill>
              </a:rPr>
              <a:t>push, </a:t>
            </a:r>
            <a:r>
              <a:rPr lang="ko-KR" altLang="ko-KR" dirty="0" smtClean="0">
                <a:solidFill>
                  <a:srgbClr val="00B050"/>
                </a:solidFill>
              </a:rPr>
              <a:t>오른쪽 </a:t>
            </a:r>
            <a:r>
              <a:rPr lang="ko-KR" altLang="ko-KR" dirty="0">
                <a:solidFill>
                  <a:srgbClr val="00B050"/>
                </a:solidFill>
              </a:rPr>
              <a:t>괄호를 </a:t>
            </a:r>
            <a:r>
              <a:rPr lang="ko-KR" altLang="ko-KR" dirty="0" smtClean="0">
                <a:solidFill>
                  <a:srgbClr val="00B050"/>
                </a:solidFill>
              </a:rPr>
              <a:t>읽으면 </a:t>
            </a:r>
            <a:r>
              <a:rPr lang="en-US" altLang="ko-KR" dirty="0" smtClean="0">
                <a:solidFill>
                  <a:srgbClr val="00B050"/>
                </a:solidFill>
              </a:rPr>
              <a:t>pop</a:t>
            </a:r>
            <a:r>
              <a:rPr lang="ko-KR" altLang="ko-KR" dirty="0" smtClean="0">
                <a:solidFill>
                  <a:srgbClr val="00B050"/>
                </a:solidFill>
              </a:rPr>
              <a:t> 수행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en-US" altLang="ko-KR" dirty="0"/>
              <a:t>pop</a:t>
            </a:r>
            <a:r>
              <a:rPr lang="ko-KR" altLang="ko-KR" dirty="0"/>
              <a:t>된 왼쪽 괄호와 바로 읽었던 오른쪽 괄호가 </a:t>
            </a:r>
            <a:r>
              <a:rPr lang="ko-KR" altLang="ko-KR" u="sng" dirty="0"/>
              <a:t>다른 종류이면</a:t>
            </a:r>
            <a:r>
              <a:rPr lang="ko-KR" altLang="ko-KR" dirty="0"/>
              <a:t> 에러 </a:t>
            </a:r>
            <a:r>
              <a:rPr lang="ko-KR" altLang="ko-KR" dirty="0" smtClean="0"/>
              <a:t>처리</a:t>
            </a:r>
            <a:r>
              <a:rPr lang="en-US" altLang="ko-KR" dirty="0" smtClean="0"/>
              <a:t>, </a:t>
            </a:r>
            <a:r>
              <a:rPr lang="ko-KR" altLang="ko-KR" dirty="0"/>
              <a:t>같은 종류이면 다음 괄호를 </a:t>
            </a:r>
            <a:r>
              <a:rPr lang="ko-KR" altLang="ko-KR" dirty="0" smtClean="0"/>
              <a:t>읽</a:t>
            </a:r>
            <a:r>
              <a:rPr lang="ko-KR" altLang="en-US" dirty="0"/>
              <a:t>음</a:t>
            </a:r>
            <a:r>
              <a:rPr lang="en-US" altLang="ko-KR" dirty="0" smtClean="0"/>
              <a:t> </a:t>
            </a:r>
          </a:p>
          <a:p>
            <a:pPr>
              <a:spcAft>
                <a:spcPts val="2400"/>
              </a:spcAft>
            </a:pPr>
            <a:r>
              <a:rPr lang="ko-KR" altLang="ko-KR" dirty="0" smtClean="0"/>
              <a:t>모든 </a:t>
            </a:r>
            <a:r>
              <a:rPr lang="ko-KR" altLang="ko-KR" dirty="0"/>
              <a:t>괄호를 읽은 뒤 에러가 없고 스택이 </a:t>
            </a:r>
            <a:r>
              <a:rPr lang="en-US" altLang="ko-KR" dirty="0"/>
              <a:t>empty</a:t>
            </a:r>
            <a:r>
              <a:rPr lang="ko-KR" altLang="ko-KR" dirty="0"/>
              <a:t>이면</a:t>
            </a:r>
            <a:r>
              <a:rPr lang="en-US" altLang="ko-KR" dirty="0"/>
              <a:t>, </a:t>
            </a:r>
            <a:r>
              <a:rPr lang="ko-KR" altLang="ko-KR" dirty="0"/>
              <a:t>괄호들이 정상적으로 사용된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ko-KR" dirty="0" smtClean="0"/>
              <a:t>만일 </a:t>
            </a:r>
            <a:r>
              <a:rPr lang="ko-KR" altLang="ko-KR" dirty="0"/>
              <a:t>모든 괄호를 처리한 후 스택이 </a:t>
            </a:r>
            <a:r>
              <a:rPr lang="en-US" altLang="ko-KR" dirty="0"/>
              <a:t>empty</a:t>
            </a:r>
            <a:r>
              <a:rPr lang="ko-KR" altLang="ko-KR" dirty="0"/>
              <a:t>가 아니면 짝이 맞지 않는 괄호가 스택에 남은 것이므로 에러 </a:t>
            </a:r>
            <a:r>
              <a:rPr lang="ko-KR" altLang="ko-KR" dirty="0" smtClean="0"/>
              <a:t>처리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8519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" y="1512687"/>
            <a:ext cx="8758989" cy="3841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8518" y="2054040"/>
            <a:ext cx="5142576" cy="559164"/>
            <a:chOff x="323528" y="764704"/>
            <a:chExt cx="5142576" cy="559164"/>
          </a:xfrm>
        </p:grpSpPr>
        <p:sp>
          <p:nvSpPr>
            <p:cNvPr id="110" name="직사각형 109"/>
            <p:cNvSpPr/>
            <p:nvPr/>
          </p:nvSpPr>
          <p:spPr>
            <a:xfrm>
              <a:off x="4176008" y="783868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26264" y="783868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18104" y="783868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14448" y="783868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42240" y="783868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66176" y="783868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6016" y="783868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3528" y="783868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376249" y="764704"/>
              <a:ext cx="50898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(      )    {    (     )    )    }</a:t>
              </a:r>
              <a:r>
                <a:rPr kumimoji="1" lang="en-US" altLang="zh-TW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29746" y="4842678"/>
            <a:ext cx="468000" cy="559164"/>
            <a:chOff x="755576" y="1573692"/>
            <a:chExt cx="468000" cy="559164"/>
          </a:xfrm>
        </p:grpSpPr>
        <p:sp>
          <p:nvSpPr>
            <p:cNvPr id="40" name="직사각형 3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65850" y="4293096"/>
            <a:ext cx="549767" cy="576064"/>
            <a:chOff x="1357937" y="2708920"/>
            <a:chExt cx="549767" cy="576064"/>
          </a:xfrm>
        </p:grpSpPr>
        <p:sp>
          <p:nvSpPr>
            <p:cNvPr id="44" name="직사각형 4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70106" y="4293096"/>
            <a:ext cx="478880" cy="559164"/>
            <a:chOff x="791632" y="3733932"/>
            <a:chExt cx="478880" cy="559164"/>
          </a:xfrm>
        </p:grpSpPr>
        <p:sp>
          <p:nvSpPr>
            <p:cNvPr id="48" name="직사각형 47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22234" y="3740560"/>
            <a:ext cx="549767" cy="570340"/>
            <a:chOff x="2230674" y="2714644"/>
            <a:chExt cx="549767" cy="570340"/>
          </a:xfrm>
        </p:grpSpPr>
        <p:sp>
          <p:nvSpPr>
            <p:cNvPr id="57" name="직사각형 56"/>
            <p:cNvSpPr/>
            <p:nvPr/>
          </p:nvSpPr>
          <p:spPr>
            <a:xfrm>
              <a:off x="2269096" y="2744984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2230674" y="2714644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111561" y="4855384"/>
            <a:ext cx="468000" cy="559164"/>
            <a:chOff x="755576" y="1573692"/>
            <a:chExt cx="468000" cy="559164"/>
          </a:xfrm>
        </p:grpSpPr>
        <p:sp>
          <p:nvSpPr>
            <p:cNvPr id="64" name="직사각형 63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5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217978" y="4853942"/>
            <a:ext cx="468000" cy="559164"/>
            <a:chOff x="755576" y="1573692"/>
            <a:chExt cx="468000" cy="559164"/>
          </a:xfrm>
        </p:grpSpPr>
        <p:sp>
          <p:nvSpPr>
            <p:cNvPr id="67" name="직사각형 66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79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375546" y="4842678"/>
            <a:ext cx="468000" cy="559164"/>
            <a:chOff x="755576" y="1573692"/>
            <a:chExt cx="468000" cy="559164"/>
          </a:xfrm>
        </p:grpSpPr>
        <p:sp>
          <p:nvSpPr>
            <p:cNvPr id="81" name="직사각형 80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186426" y="4850116"/>
            <a:ext cx="468000" cy="559164"/>
            <a:chOff x="755576" y="1573692"/>
            <a:chExt cx="468000" cy="559164"/>
          </a:xfrm>
        </p:grpSpPr>
        <p:sp>
          <p:nvSpPr>
            <p:cNvPr id="90" name="직사각형 8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563118" y="4300254"/>
            <a:ext cx="478880" cy="559164"/>
            <a:chOff x="791632" y="3733932"/>
            <a:chExt cx="478880" cy="559164"/>
          </a:xfrm>
        </p:grpSpPr>
        <p:sp>
          <p:nvSpPr>
            <p:cNvPr id="96" name="직사각형 95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564799" y="4842678"/>
            <a:ext cx="468000" cy="559164"/>
            <a:chOff x="755576" y="1573692"/>
            <a:chExt cx="468000" cy="559164"/>
          </a:xfrm>
        </p:grpSpPr>
        <p:sp>
          <p:nvSpPr>
            <p:cNvPr id="99" name="직사각형 98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0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845695" y="4300254"/>
            <a:ext cx="478880" cy="559164"/>
            <a:chOff x="791632" y="3733932"/>
            <a:chExt cx="478880" cy="559164"/>
          </a:xfrm>
        </p:grpSpPr>
        <p:sp>
          <p:nvSpPr>
            <p:cNvPr id="102" name="직사각형 101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844738" y="4842678"/>
            <a:ext cx="468000" cy="559164"/>
            <a:chOff x="755576" y="1573692"/>
            <a:chExt cx="468000" cy="559164"/>
          </a:xfrm>
        </p:grpSpPr>
        <p:sp>
          <p:nvSpPr>
            <p:cNvPr id="105" name="직사각형 104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266106" y="5409280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129746" y="540184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121530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3217978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2111561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560656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370106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6844738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8186426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7826386" y="4030254"/>
            <a:ext cx="478880" cy="559164"/>
            <a:chOff x="791632" y="3733932"/>
            <a:chExt cx="478880" cy="559164"/>
          </a:xfrm>
        </p:grpSpPr>
        <p:sp>
          <p:nvSpPr>
            <p:cNvPr id="61" name="직사각형 60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466" y="4009855"/>
            <a:ext cx="571500" cy="61912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048221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46266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16773" y="5546543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13618" y="554917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49722" y="5543051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53978" y="5530003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88965" y="5517232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0846" y="1470459"/>
            <a:ext cx="524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                  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7300" y="4886060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91314" y="4359981"/>
            <a:ext cx="398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0699" y="3188295"/>
            <a:ext cx="505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36619" y="3554031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785826" y="3573621"/>
            <a:ext cx="549767" cy="576064"/>
            <a:chOff x="1357937" y="2708920"/>
            <a:chExt cx="549767" cy="576064"/>
          </a:xfrm>
        </p:grpSpPr>
        <p:sp>
          <p:nvSpPr>
            <p:cNvPr id="84" name="직사각형 8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5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721930" y="3573621"/>
            <a:ext cx="549767" cy="576064"/>
            <a:chOff x="1357937" y="2708920"/>
            <a:chExt cx="549767" cy="576064"/>
          </a:xfrm>
        </p:grpSpPr>
        <p:sp>
          <p:nvSpPr>
            <p:cNvPr id="87" name="직사각형 86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8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)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897890" y="434704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29064" y="3758532"/>
            <a:ext cx="495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77884" y="269907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9528" y="367985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740896" y="3126979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337166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290103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(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273270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5" name="Text Box 2"/>
          <p:cNvSpPr txBox="1">
            <a:spLocks noChangeArrowheads="1"/>
          </p:cNvSpPr>
          <p:nvPr/>
        </p:nvSpPr>
        <p:spPr bwMode="auto">
          <a:xfrm>
            <a:off x="7226207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)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184482" y="40821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ebdings" panose="05030102010509060703" pitchFamily="18" charset="2"/>
              </a:rPr>
              <a:t>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107899" y="5549170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6322" y="1453618"/>
            <a:ext cx="5126693" cy="13273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4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8930" y="2290915"/>
            <a:ext cx="7275871" cy="8849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회문 검사하기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회문</a:t>
            </a:r>
            <a:r>
              <a:rPr lang="en-US" altLang="ko-KR" dirty="0"/>
              <a:t>(Palindrome</a:t>
            </a:r>
            <a:r>
              <a:rPr lang="en-US" altLang="ko-KR" dirty="0" smtClean="0"/>
              <a:t>):</a:t>
            </a:r>
            <a:r>
              <a:rPr lang="ko-KR" altLang="ko-KR" dirty="0" smtClean="0"/>
              <a:t> </a:t>
            </a:r>
            <a:r>
              <a:rPr lang="ko-KR" altLang="ko-KR" dirty="0"/>
              <a:t>앞으로부터 읽으나 뒤로부터 읽으나 </a:t>
            </a:r>
            <a:r>
              <a:rPr lang="ko-KR" altLang="en-US" dirty="0" smtClean="0"/>
              <a:t>동일한</a:t>
            </a:r>
            <a:r>
              <a:rPr lang="ko-KR" altLang="ko-KR" dirty="0" smtClean="0"/>
              <a:t> 스트링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>
                <a:solidFill>
                  <a:srgbClr val="00B050"/>
                </a:solidFill>
              </a:rPr>
              <a:t>전반부의 문자들을 스택에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ko-KR" altLang="ko-KR" dirty="0">
                <a:solidFill>
                  <a:srgbClr val="00B050"/>
                </a:solidFill>
              </a:rPr>
              <a:t>한 후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ko-KR" dirty="0">
                <a:solidFill>
                  <a:srgbClr val="00B050"/>
                </a:solidFill>
              </a:rPr>
              <a:t>후반부의 각 문자를 차례로 </a:t>
            </a:r>
            <a:r>
              <a:rPr lang="en-US" altLang="ko-KR" dirty="0">
                <a:solidFill>
                  <a:srgbClr val="00B050"/>
                </a:solidFill>
              </a:rPr>
              <a:t>pop</a:t>
            </a:r>
            <a:r>
              <a:rPr lang="ko-KR" altLang="ko-KR" dirty="0">
                <a:solidFill>
                  <a:srgbClr val="00B050"/>
                </a:solidFill>
              </a:rPr>
              <a:t>한 문자와 </a:t>
            </a:r>
            <a:r>
              <a:rPr lang="ko-KR" altLang="ko-KR" dirty="0" smtClean="0">
                <a:solidFill>
                  <a:srgbClr val="00B050"/>
                </a:solidFill>
              </a:rPr>
              <a:t>비교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/>
              <a:t>회문 검사하기는 주어진 스트링의 앞부분 반을 차례대로 읽어 스택에 </a:t>
            </a:r>
            <a:r>
              <a:rPr lang="en-US" altLang="ko-KR" dirty="0"/>
              <a:t>push</a:t>
            </a:r>
            <a:r>
              <a:rPr lang="ko-KR" altLang="ko-KR" dirty="0"/>
              <a:t>한 후</a:t>
            </a:r>
            <a:r>
              <a:rPr lang="en-US" altLang="ko-KR" dirty="0"/>
              <a:t>, </a:t>
            </a:r>
            <a:r>
              <a:rPr lang="ko-KR" altLang="ko-KR" dirty="0"/>
              <a:t>문자열의 길이가 짝수이면 뒷부분의 문자 </a:t>
            </a:r>
            <a:r>
              <a:rPr lang="en-US" altLang="ko-KR" dirty="0" smtClean="0"/>
              <a:t>1</a:t>
            </a:r>
            <a:r>
              <a:rPr lang="ko-KR" altLang="ko-KR" dirty="0" smtClean="0"/>
              <a:t> </a:t>
            </a:r>
            <a:r>
              <a:rPr lang="ko-KR" altLang="ko-KR" dirty="0"/>
              <a:t>개를 읽을 때마다 </a:t>
            </a:r>
            <a:r>
              <a:rPr lang="en-US" altLang="ko-KR" dirty="0"/>
              <a:t>pop</a:t>
            </a:r>
            <a:r>
              <a:rPr lang="ko-KR" altLang="ko-KR" dirty="0"/>
              <a:t>하여 읽어 들인 문자와 </a:t>
            </a:r>
            <a:r>
              <a:rPr lang="en-US" altLang="ko-KR" dirty="0"/>
              <a:t>pop</a:t>
            </a:r>
            <a:r>
              <a:rPr lang="ko-KR" altLang="ko-KR" dirty="0"/>
              <a:t>된 문자를 비교하는 과정을 반복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만약 </a:t>
            </a:r>
            <a:r>
              <a:rPr lang="ko-KR" altLang="ko-KR" dirty="0"/>
              <a:t>마지막 비교까지 두 문자가 동일하고 스택이 </a:t>
            </a:r>
            <a:r>
              <a:rPr lang="en-US" altLang="ko-KR" dirty="0"/>
              <a:t>empty</a:t>
            </a:r>
            <a:r>
              <a:rPr lang="ko-KR" altLang="ko-KR" dirty="0"/>
              <a:t>가 </a:t>
            </a:r>
            <a:r>
              <a:rPr lang="ko-KR" altLang="ko-KR" dirty="0" smtClean="0"/>
              <a:t>되면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입력 문자열은 </a:t>
            </a:r>
            <a:r>
              <a:rPr lang="ko-KR" altLang="ko-KR" dirty="0" smtClean="0"/>
              <a:t>회문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35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848" y="518036"/>
            <a:ext cx="7886700" cy="154786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문자열의 </a:t>
            </a:r>
            <a:r>
              <a:rPr lang="ko-KR" altLang="ko-KR" dirty="0"/>
              <a:t>길이가 홀수인 경우</a:t>
            </a:r>
            <a:r>
              <a:rPr lang="en-US" altLang="ko-KR" dirty="0"/>
              <a:t>, </a:t>
            </a:r>
            <a:r>
              <a:rPr lang="ko-KR" altLang="ko-KR" dirty="0"/>
              <a:t>주어진 스트링의 앞부분 반을 차례로 읽어 스택에 </a:t>
            </a:r>
            <a:r>
              <a:rPr lang="en-US" altLang="ko-KR" dirty="0"/>
              <a:t>push</a:t>
            </a:r>
            <a:r>
              <a:rPr lang="ko-KR" altLang="ko-KR" dirty="0"/>
              <a:t>한 후</a:t>
            </a:r>
            <a:r>
              <a:rPr lang="en-US" altLang="ko-KR" dirty="0"/>
              <a:t>, </a:t>
            </a:r>
            <a:r>
              <a:rPr lang="ko-KR" altLang="ko-KR" dirty="0"/>
              <a:t>중간 문자를 읽고 버린다</a:t>
            </a:r>
            <a:r>
              <a:rPr lang="en-US" altLang="ko-KR" dirty="0"/>
              <a:t>. </a:t>
            </a:r>
            <a:r>
              <a:rPr lang="ko-KR" altLang="ko-KR" dirty="0"/>
              <a:t>이후 짝수 경우와 동일하게 </a:t>
            </a:r>
            <a:r>
              <a:rPr lang="ko-KR" altLang="ko-KR" dirty="0" smtClean="0"/>
              <a:t>비교 수행</a:t>
            </a:r>
            <a:endParaRPr lang="ko-KR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724708" y="3194388"/>
            <a:ext cx="7915178" cy="3297852"/>
            <a:chOff x="300502" y="1844824"/>
            <a:chExt cx="7915178" cy="3297852"/>
          </a:xfrm>
        </p:grpSpPr>
        <p:sp>
          <p:nvSpPr>
            <p:cNvPr id="6" name="직사각형 5"/>
            <p:cNvSpPr/>
            <p:nvPr/>
          </p:nvSpPr>
          <p:spPr>
            <a:xfrm>
              <a:off x="1799744" y="4077072"/>
              <a:ext cx="39305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18856" y="3553852"/>
              <a:ext cx="3960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31992" y="3049796"/>
              <a:ext cx="3924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18856" y="4077072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1992" y="3573016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1992" y="4096236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20072" y="3573016"/>
              <a:ext cx="39305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20072" y="4096236"/>
              <a:ext cx="392400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08256" y="4115400"/>
              <a:ext cx="3924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4168" y="4664720"/>
              <a:ext cx="694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763792" y="4657282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11560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996040" y="4653136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889623" y="4653136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637477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18422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56038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5775" y="2401724"/>
              <a:ext cx="274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   B   S</a:t>
              </a: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   </a:t>
              </a:r>
              <a:r>
                <a:rPr kumimoji="1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   B   A 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4048" y="2825206"/>
              <a:ext cx="34977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82448" y="2825206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65679" y="2833772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92096" y="3473278"/>
              <a:ext cx="380232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70496" y="3473278"/>
              <a:ext cx="3802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53727" y="3481844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44224" y="3933056"/>
              <a:ext cx="39305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22624" y="3933056"/>
              <a:ext cx="393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05855" y="3941622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49897" y="4713254"/>
              <a:ext cx="746239" cy="411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274555" y="4742566"/>
              <a:ext cx="7457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26683" y="4726026"/>
              <a:ext cx="7457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65053" y="4731263"/>
              <a:ext cx="9957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45173" y="4725144"/>
              <a:ext cx="9861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25293" y="4725144"/>
              <a:ext cx="9653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S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8650" y="1931670"/>
              <a:ext cx="27331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       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301487" y="4103172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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62767" y="3573016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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77015" y="3044005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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3012" y="249431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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02811" y="3150363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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58183" y="361870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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073" y="4742566"/>
              <a:ext cx="8535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empty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00502" y="1844824"/>
              <a:ext cx="2831337" cy="10801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02728" y="244490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88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1700</Words>
  <Application>Microsoft Office PowerPoint</Application>
  <PresentationFormat>화면 슬라이드 쇼(4:3)</PresentationFormat>
  <Paragraphs>330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9" baseType="lpstr">
      <vt:lpstr>新細明體</vt:lpstr>
      <vt:lpstr>굴림</vt:lpstr>
      <vt:lpstr>돋움</vt:lpstr>
      <vt:lpstr>맑은 고딕</vt:lpstr>
      <vt:lpstr>Arial</vt:lpstr>
      <vt:lpstr>Calibri</vt:lpstr>
      <vt:lpstr>Calibri Light</vt:lpstr>
      <vt:lpstr>Consolas</vt:lpstr>
      <vt:lpstr>Symbol</vt:lpstr>
      <vt:lpstr>Tahoma</vt:lpstr>
      <vt:lpstr>Times New Roman</vt:lpstr>
      <vt:lpstr>Webdings</vt:lpstr>
      <vt:lpstr>Wingdings</vt:lpstr>
      <vt:lpstr>Wingdings 2</vt:lpstr>
      <vt:lpstr>Office 테마</vt:lpstr>
      <vt:lpstr>PowerPoint 프레젠테이션</vt:lpstr>
      <vt:lpstr>3.1 스택</vt:lpstr>
      <vt:lpstr>배열로 구현된 스택</vt:lpstr>
      <vt:lpstr>스택의 응용</vt:lpstr>
      <vt:lpstr>컴파일러의 괄호 짝 맞추기</vt:lpstr>
      <vt:lpstr>PowerPoint 프레젠테이션</vt:lpstr>
      <vt:lpstr>PowerPoint 프레젠테이션</vt:lpstr>
      <vt:lpstr>회문 검사하기</vt:lpstr>
      <vt:lpstr>PowerPoint 프레젠테이션</vt:lpstr>
      <vt:lpstr>PowerPoint 프레젠테이션</vt:lpstr>
      <vt:lpstr>수식의 표기법</vt:lpstr>
      <vt:lpstr>PowerPoint 프레젠테이션</vt:lpstr>
      <vt:lpstr>후위표기법 수식 계산</vt:lpstr>
      <vt:lpstr>PowerPoint 프레젠테이션</vt:lpstr>
      <vt:lpstr>중위표기법 수식을 후위표기법으로 변환</vt:lpstr>
      <vt:lpstr>PowerPoint 프레젠테이션</vt:lpstr>
      <vt:lpstr>스택 자료구조의 응용</vt:lpstr>
      <vt:lpstr>수행시간</vt:lpstr>
      <vt:lpstr>큐(QUEUE)</vt:lpstr>
      <vt:lpstr>PowerPoint 프레젠테이션</vt:lpstr>
      <vt:lpstr>항목 이동 해결 방안</vt:lpstr>
      <vt:lpstr>PowerPoint 프레젠테이션</vt:lpstr>
      <vt:lpstr>PowerPoint 프레젠테이션</vt:lpstr>
      <vt:lpstr>큐가 empty일 때 문제 해결 방안</vt:lpstr>
      <vt:lpstr>PowerPoint 프레젠테이션</vt:lpstr>
      <vt:lpstr>PowerPoint 프레젠테이션</vt:lpstr>
      <vt:lpstr>큐 자료구조의 응용</vt:lpstr>
      <vt:lpstr>수행시간</vt:lpstr>
      <vt:lpstr>3.3 데크</vt:lpstr>
      <vt:lpstr>응용</vt:lpstr>
      <vt:lpstr>PowerPoint 프레젠테이션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cycho</cp:lastModifiedBy>
  <cp:revision>54</cp:revision>
  <dcterms:created xsi:type="dcterms:W3CDTF">2017-03-16T00:57:55Z</dcterms:created>
  <dcterms:modified xsi:type="dcterms:W3CDTF">2022-04-13T05:54:22Z</dcterms:modified>
</cp:coreProperties>
</file>