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4"/>
  </p:notesMasterIdLst>
  <p:sldIdLst>
    <p:sldId id="256" r:id="rId2"/>
    <p:sldId id="336" r:id="rId3"/>
    <p:sldId id="337" r:id="rId4"/>
    <p:sldId id="293" r:id="rId5"/>
    <p:sldId id="340" r:id="rId6"/>
    <p:sldId id="338" r:id="rId7"/>
    <p:sldId id="339" r:id="rId8"/>
    <p:sldId id="342" r:id="rId9"/>
    <p:sldId id="343" r:id="rId10"/>
    <p:sldId id="344" r:id="rId11"/>
    <p:sldId id="345" r:id="rId12"/>
    <p:sldId id="346" r:id="rId13"/>
    <p:sldId id="294" r:id="rId14"/>
    <p:sldId id="347" r:id="rId15"/>
    <p:sldId id="348" r:id="rId16"/>
    <p:sldId id="349" r:id="rId17"/>
    <p:sldId id="350" r:id="rId18"/>
    <p:sldId id="299" r:id="rId19"/>
    <p:sldId id="302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08" r:id="rId31"/>
    <p:sldId id="306" r:id="rId32"/>
    <p:sldId id="309" r:id="rId33"/>
    <p:sldId id="361" r:id="rId34"/>
    <p:sldId id="310" r:id="rId35"/>
    <p:sldId id="311" r:id="rId36"/>
    <p:sldId id="312" r:id="rId37"/>
    <p:sldId id="362" r:id="rId38"/>
    <p:sldId id="363" r:id="rId39"/>
    <p:sldId id="313" r:id="rId40"/>
    <p:sldId id="314" r:id="rId41"/>
    <p:sldId id="315" r:id="rId42"/>
    <p:sldId id="364" r:id="rId43"/>
    <p:sldId id="316" r:id="rId44"/>
    <p:sldId id="365" r:id="rId45"/>
    <p:sldId id="317" r:id="rId46"/>
    <p:sldId id="324" r:id="rId47"/>
    <p:sldId id="325" r:id="rId48"/>
    <p:sldId id="366" r:id="rId49"/>
    <p:sldId id="367" r:id="rId50"/>
    <p:sldId id="368" r:id="rId51"/>
    <p:sldId id="369" r:id="rId52"/>
    <p:sldId id="328" r:id="rId53"/>
    <p:sldId id="327" r:id="rId54"/>
    <p:sldId id="330" r:id="rId55"/>
    <p:sldId id="331" r:id="rId56"/>
    <p:sldId id="332" r:id="rId57"/>
    <p:sldId id="333" r:id="rId58"/>
    <p:sldId id="334" r:id="rId59"/>
    <p:sldId id="370" r:id="rId60"/>
    <p:sldId id="371" r:id="rId61"/>
    <p:sldId id="372" r:id="rId62"/>
    <p:sldId id="33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D9FFFB4-400D-1240-AB24-6F86C96D4DFB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9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9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1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7587" y="2933939"/>
            <a:ext cx="22365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smtClean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en-US" altLang="ko-KR" sz="4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140" y="2478504"/>
            <a:ext cx="7886700" cy="1624263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peek()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ko-KR" sz="2600" dirty="0" smtClean="0"/>
              <a:t> </a:t>
            </a:r>
            <a:r>
              <a:rPr lang="en-US" altLang="ko-KR" sz="2600" dirty="0" smtClean="0"/>
              <a:t>k</a:t>
            </a:r>
            <a:r>
              <a:rPr lang="ko-KR" altLang="ko-KR" sz="2600" dirty="0"/>
              <a:t>번째 저장된 항목을 </a:t>
            </a:r>
            <a:r>
              <a:rPr lang="ko-KR" altLang="en-US" sz="2600" dirty="0" smtClean="0"/>
              <a:t>탐색</a:t>
            </a:r>
            <a:r>
              <a:rPr lang="en-US" altLang="ko-KR" sz="2600" dirty="0"/>
              <a:t>,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k = 0, 1, </a:t>
            </a:r>
            <a:r>
              <a:rPr lang="en-US" altLang="ko-KR" sz="2600" dirty="0">
                <a:sym typeface="MT Extra" panose="05050102010205020202" pitchFamily="18" charset="2"/>
              </a:rPr>
              <a:t></a:t>
            </a:r>
            <a:r>
              <a:rPr lang="en-US" altLang="ko-KR" sz="2600" dirty="0"/>
              <a:t>.  </a:t>
            </a:r>
            <a:endParaRPr lang="en-US" altLang="ko-KR" sz="2600" dirty="0" smtClean="0"/>
          </a:p>
          <a:p>
            <a:r>
              <a:rPr lang="en-US" altLang="ko-KR" sz="2600" dirty="0" smtClean="0"/>
              <a:t>Line 04:</a:t>
            </a:r>
            <a:r>
              <a:rPr lang="ko-KR" altLang="ko-KR" sz="2600" dirty="0" smtClean="0"/>
              <a:t> </a:t>
            </a:r>
            <a:r>
              <a:rPr lang="en-US" altLang="ko-KR" sz="2600" dirty="0"/>
              <a:t>a[k]</a:t>
            </a:r>
            <a:r>
              <a:rPr lang="ko-KR" altLang="ko-KR" sz="2600" dirty="0"/>
              <a:t>를 </a:t>
            </a:r>
            <a:r>
              <a:rPr lang="ko-KR" altLang="ko-KR" sz="2600" dirty="0" smtClean="0"/>
              <a:t>리턴</a:t>
            </a:r>
            <a:r>
              <a:rPr lang="en-US" altLang="ko-KR" sz="2600" dirty="0" smtClean="0"/>
              <a:t>, </a:t>
            </a:r>
            <a:r>
              <a:rPr lang="en-US" altLang="ko-KR" sz="2600" dirty="0"/>
              <a:t>k &lt; size</a:t>
            </a:r>
            <a:r>
              <a:rPr lang="ko-KR" altLang="ko-KR" sz="2600" dirty="0"/>
              <a:t>라고 </a:t>
            </a:r>
            <a:r>
              <a:rPr lang="ko-KR" altLang="ko-KR" sz="2600" dirty="0" smtClean="0"/>
              <a:t>가정</a:t>
            </a:r>
            <a:endParaRPr lang="ko-KR" altLang="ko-KR" sz="2600" dirty="0">
              <a:effectLst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554287"/>
            <a:ext cx="8236785" cy="1479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9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140" y="3019926"/>
            <a:ext cx="7886700" cy="1997242"/>
          </a:xfrm>
        </p:spPr>
        <p:txBody>
          <a:bodyPr>
            <a:noAutofit/>
          </a:bodyPr>
          <a:lstStyle/>
          <a:p>
            <a:r>
              <a:rPr lang="en-US" altLang="ko-KR" sz="2600" dirty="0" err="1" smtClean="0"/>
              <a:t>insertLast</a:t>
            </a:r>
            <a:r>
              <a:rPr lang="en-US" altLang="ko-KR" sz="2600" dirty="0" smtClean="0"/>
              <a:t>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en-US" sz="2600" dirty="0" smtClean="0"/>
              <a:t> 새 항목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newItem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을 가장 </a:t>
            </a:r>
            <a:r>
              <a:rPr lang="ko-KR" altLang="en-US" dirty="0"/>
              <a:t>뒤</a:t>
            </a:r>
            <a:r>
              <a:rPr lang="ko-KR" altLang="en-US" sz="2600" dirty="0" smtClean="0"/>
              <a:t>에 삽입</a:t>
            </a:r>
            <a:endParaRPr lang="en-US" altLang="ko-KR" sz="2600" dirty="0" smtClean="0"/>
          </a:p>
          <a:p>
            <a:r>
              <a:rPr lang="en-US" altLang="ko-KR" sz="2600" dirty="0" smtClean="0">
                <a:effectLst/>
              </a:rPr>
              <a:t>Line 03:</a:t>
            </a:r>
            <a:r>
              <a:rPr lang="ko-KR" altLang="en-US" sz="2600" dirty="0" smtClean="0">
                <a:effectLst/>
              </a:rPr>
              <a:t> </a:t>
            </a:r>
            <a:r>
              <a:rPr lang="en-US" altLang="ko-KR" sz="2600" dirty="0" smtClean="0">
                <a:effectLst/>
              </a:rPr>
              <a:t>overflow</a:t>
            </a:r>
            <a:r>
              <a:rPr lang="ko-KR" altLang="en-US" sz="2600" dirty="0" smtClean="0">
                <a:effectLst/>
              </a:rPr>
              <a:t>가 발생하면 </a:t>
            </a:r>
            <a:r>
              <a:rPr lang="en-US" altLang="ko-KR" sz="2600" dirty="0" smtClean="0">
                <a:effectLst/>
              </a:rPr>
              <a:t>resize() </a:t>
            </a:r>
            <a:r>
              <a:rPr lang="ko-KR" altLang="en-US" sz="2600" dirty="0" err="1" smtClean="0">
                <a:effectLst/>
              </a:rPr>
              <a:t>메소드를</a:t>
            </a:r>
            <a:r>
              <a:rPr lang="ko-KR" altLang="en-US" sz="2600" dirty="0" smtClean="0">
                <a:effectLst/>
              </a:rPr>
              <a:t> 호출하여 배열 크기를 </a:t>
            </a:r>
            <a:r>
              <a:rPr lang="en-US" altLang="ko-KR" sz="2600" dirty="0" smtClean="0">
                <a:effectLst/>
              </a:rPr>
              <a:t>2</a:t>
            </a:r>
            <a:r>
              <a:rPr lang="ko-KR" altLang="en-US" sz="2600" dirty="0" smtClean="0">
                <a:effectLst/>
              </a:rPr>
              <a:t>배로 확장</a:t>
            </a:r>
            <a:endParaRPr lang="ko-KR" altLang="ko-KR" sz="2600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874128"/>
            <a:ext cx="8260849" cy="154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140" y="2743200"/>
            <a:ext cx="7886700" cy="3789948"/>
          </a:xfrm>
        </p:spPr>
        <p:txBody>
          <a:bodyPr>
            <a:noAutofit/>
          </a:bodyPr>
          <a:lstStyle/>
          <a:p>
            <a:r>
              <a:rPr lang="en-US" altLang="ko-KR" sz="2600" dirty="0" smtClean="0"/>
              <a:t>insert()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en-US" sz="2600" dirty="0" smtClean="0"/>
              <a:t> 새 </a:t>
            </a:r>
            <a:r>
              <a:rPr lang="ko-KR" altLang="ko-KR" sz="2600" dirty="0" smtClean="0"/>
              <a:t>항목을 </a:t>
            </a:r>
            <a:r>
              <a:rPr lang="en-US" altLang="ko-KR" sz="2600" dirty="0" smtClean="0"/>
              <a:t>k-1 </a:t>
            </a:r>
            <a:r>
              <a:rPr lang="ko-KR" altLang="en-US" sz="2600" dirty="0" smtClean="0"/>
              <a:t>번째 항목 다음에 삽입</a:t>
            </a:r>
            <a:r>
              <a:rPr lang="en-US" altLang="ko-KR" sz="2600" dirty="0" smtClean="0"/>
              <a:t>  </a:t>
            </a:r>
          </a:p>
          <a:p>
            <a:r>
              <a:rPr lang="en-US" altLang="ko-KR" sz="2600" dirty="0"/>
              <a:t>Line </a:t>
            </a:r>
            <a:r>
              <a:rPr lang="en-US" altLang="ko-KR" sz="2600" dirty="0" smtClean="0"/>
              <a:t>08:</a:t>
            </a:r>
            <a:r>
              <a:rPr lang="ko-KR" altLang="en-US" sz="2600" dirty="0" smtClean="0"/>
              <a:t> </a:t>
            </a:r>
            <a:r>
              <a:rPr lang="en-US" altLang="ko-KR" sz="2600" dirty="0"/>
              <a:t>overflow</a:t>
            </a:r>
            <a:r>
              <a:rPr lang="ko-KR" altLang="en-US" sz="2600" dirty="0"/>
              <a:t>가 발생하면 </a:t>
            </a:r>
            <a:r>
              <a:rPr lang="en-US" altLang="ko-KR" sz="2600" dirty="0"/>
              <a:t>resize() </a:t>
            </a:r>
            <a:r>
              <a:rPr lang="ko-KR" altLang="en-US" sz="2600" dirty="0" err="1"/>
              <a:t>메소드를</a:t>
            </a:r>
            <a:r>
              <a:rPr lang="ko-KR" altLang="en-US" sz="2600" dirty="0"/>
              <a:t> 호출하여 배열 크기를 </a:t>
            </a:r>
            <a:r>
              <a:rPr lang="en-US" altLang="ko-KR" sz="2600" dirty="0"/>
              <a:t>2</a:t>
            </a:r>
            <a:r>
              <a:rPr lang="ko-KR" altLang="en-US" sz="2600" dirty="0"/>
              <a:t>배로 </a:t>
            </a:r>
            <a:r>
              <a:rPr lang="ko-KR" altLang="en-US" sz="2600" dirty="0" smtClean="0"/>
              <a:t>확장</a:t>
            </a:r>
            <a:endParaRPr lang="en-US" altLang="ko-KR" sz="2600" dirty="0" smtClean="0"/>
          </a:p>
          <a:p>
            <a:r>
              <a:rPr lang="en-US" altLang="ko-KR" sz="2600" dirty="0" smtClean="0"/>
              <a:t>Line 09:</a:t>
            </a:r>
            <a:r>
              <a:rPr lang="ko-KR" altLang="en-US" sz="2600" dirty="0" smtClean="0"/>
              <a:t> 새 항목을 위한 항목 이동</a:t>
            </a:r>
            <a:endParaRPr lang="ko-KR" altLang="ko-KR" sz="2600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397041"/>
            <a:ext cx="8513513" cy="1985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7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96746"/>
              </p:ext>
            </p:extLst>
          </p:nvPr>
        </p:nvGraphicFramePr>
        <p:xfrm>
          <a:off x="2046181" y="1599486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4893"/>
              </p:ext>
            </p:extLst>
          </p:nvPr>
        </p:nvGraphicFramePr>
        <p:xfrm>
          <a:off x="2046181" y="1257173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248554" y="1609456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14726" y="1775748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2085" y="1228050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4911" y="1512126"/>
            <a:ext cx="1262880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size = 6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6358"/>
              </p:ext>
            </p:extLst>
          </p:nvPr>
        </p:nvGraphicFramePr>
        <p:xfrm>
          <a:off x="2053425" y="2985365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2499"/>
              </p:ext>
            </p:extLst>
          </p:nvPr>
        </p:nvGraphicFramePr>
        <p:xfrm>
          <a:off x="2053425" y="2643051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3333FF"/>
                          </a:solidFill>
                        </a:rPr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55798" y="2995334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21971" y="3161626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2085" y="2623898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4911" y="5048357"/>
            <a:ext cx="1262880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size = 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7912" y="2129012"/>
            <a:ext cx="847464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srgbClr val="3333FF"/>
                </a:solidFill>
                <a:latin typeface="Calibri"/>
              </a:rPr>
              <a:t>k = 2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129741" y="1927998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62627" y="1927476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028289" y="1944099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91880" y="1961035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79610" y="2179413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1765" y="2187882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4967" y="2178736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7361" y="2195689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7001" y="5663128"/>
            <a:ext cx="963692" cy="3481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srgbClr val="FF0000"/>
                </a:solidFill>
                <a:latin typeface="Calibri"/>
              </a:rPr>
              <a:t>newItem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27484"/>
              </p:ext>
            </p:extLst>
          </p:nvPr>
        </p:nvGraphicFramePr>
        <p:xfrm>
          <a:off x="2046181" y="5168985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77233"/>
              </p:ext>
            </p:extLst>
          </p:nvPr>
        </p:nvGraphicFramePr>
        <p:xfrm>
          <a:off x="2046181" y="4826671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3333FF"/>
                          </a:solidFill>
                        </a:rPr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248554" y="5178954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14726" y="5345247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408847" y="5409260"/>
            <a:ext cx="0" cy="2990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2085" y="4807518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481" y="488021"/>
            <a:ext cx="573873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844083">
              <a:lnSpc>
                <a:spcPct val="107000"/>
              </a:lnSpc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 항목부터 마지막 항목까지 한 칸씩 </a:t>
            </a:r>
            <a:r>
              <a:rPr lang="ko-KR" alt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97" y="4141924"/>
            <a:ext cx="356069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844083">
              <a:lnSpc>
                <a:spcPct val="107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 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항목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a[k]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삽입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982" y="3224464"/>
            <a:ext cx="7886700" cy="2779295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resize</a:t>
            </a:r>
            <a:r>
              <a:rPr lang="en-US" altLang="ko-KR" sz="2600" dirty="0" smtClean="0"/>
              <a:t>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배열의 크기를 확대 또는 </a:t>
            </a:r>
            <a:r>
              <a:rPr lang="ko-KR" altLang="ko-KR" sz="2600" dirty="0" smtClean="0"/>
              <a:t>축소</a:t>
            </a:r>
            <a:endParaRPr lang="en-US" altLang="ko-KR" sz="2600" dirty="0" smtClean="0"/>
          </a:p>
          <a:p>
            <a:r>
              <a:rPr lang="en-US" altLang="ko-KR" sz="2600" dirty="0" smtClean="0"/>
              <a:t>Line02: </a:t>
            </a:r>
            <a:r>
              <a:rPr lang="en-US" altLang="ko-KR" sz="2600" dirty="0" err="1" smtClean="0"/>
              <a:t>newSize</a:t>
            </a:r>
            <a:r>
              <a:rPr lang="en-US" altLang="ko-KR" sz="2600" dirty="0" smtClean="0"/>
              <a:t> </a:t>
            </a:r>
            <a:r>
              <a:rPr lang="ko-KR" altLang="ko-KR" sz="2600" dirty="0"/>
              <a:t>크기의 배열</a:t>
            </a:r>
            <a:r>
              <a:rPr lang="en-US" altLang="ko-KR" sz="2600" dirty="0"/>
              <a:t> t</a:t>
            </a:r>
            <a:r>
              <a:rPr lang="ko-KR" altLang="ko-KR" sz="2600" dirty="0" smtClean="0"/>
              <a:t>를 </a:t>
            </a:r>
            <a:r>
              <a:rPr lang="ko-KR" altLang="ko-KR" sz="2600" dirty="0"/>
              <a:t>동적으로 </a:t>
            </a:r>
            <a:r>
              <a:rPr lang="ko-KR" altLang="ko-KR" sz="2600" dirty="0" smtClean="0"/>
              <a:t>생성</a:t>
            </a:r>
            <a:r>
              <a:rPr lang="en-US" altLang="ko-KR" sz="2600" dirty="0" smtClean="0"/>
              <a:t> </a:t>
            </a:r>
          </a:p>
          <a:p>
            <a:r>
              <a:rPr lang="en-US" altLang="ko-KR" sz="2600" dirty="0" smtClean="0"/>
              <a:t>Line </a:t>
            </a:r>
            <a:r>
              <a:rPr lang="en-US" altLang="ko-KR" sz="2600" dirty="0"/>
              <a:t>03</a:t>
            </a:r>
            <a:r>
              <a:rPr lang="ko-KR" altLang="ko-KR" sz="2600" dirty="0"/>
              <a:t>∼</a:t>
            </a:r>
            <a:r>
              <a:rPr lang="en-US" altLang="ko-KR" sz="2600" dirty="0" smtClean="0"/>
              <a:t>04</a:t>
            </a:r>
            <a:r>
              <a:rPr lang="en-US" altLang="ko-KR" sz="2600" dirty="0"/>
              <a:t>: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배열</a:t>
            </a:r>
            <a:r>
              <a:rPr lang="en-US" altLang="ko-KR" sz="2600" dirty="0"/>
              <a:t> a</a:t>
            </a:r>
            <a:r>
              <a:rPr lang="ko-KR" altLang="ko-KR" sz="2600" dirty="0"/>
              <a:t>의 원소들을 배열 </a:t>
            </a:r>
            <a:r>
              <a:rPr lang="en-US" altLang="ko-KR" sz="2600" dirty="0"/>
              <a:t>t</a:t>
            </a:r>
            <a:r>
              <a:rPr lang="ko-KR" altLang="ko-KR" sz="2600" dirty="0"/>
              <a:t>로 </a:t>
            </a:r>
            <a:r>
              <a:rPr lang="ko-KR" altLang="ko-KR" sz="2600" dirty="0" smtClean="0"/>
              <a:t>복사</a:t>
            </a:r>
            <a:endParaRPr lang="en-US" altLang="ko-KR" sz="2600" dirty="0" smtClean="0"/>
          </a:p>
          <a:p>
            <a:r>
              <a:rPr lang="en-US" altLang="ko-KR" sz="2600" dirty="0" err="1" smtClean="0"/>
              <a:t>Lline</a:t>
            </a:r>
            <a:r>
              <a:rPr lang="en-US" altLang="ko-KR" sz="2600" dirty="0" smtClean="0"/>
              <a:t> 05: </a:t>
            </a:r>
            <a:r>
              <a:rPr lang="en-US" altLang="ko-KR" sz="2600" dirty="0"/>
              <a:t>a</a:t>
            </a:r>
            <a:r>
              <a:rPr lang="ko-KR" altLang="ko-KR" sz="2600" dirty="0"/>
              <a:t>가 </a:t>
            </a:r>
            <a:r>
              <a:rPr lang="en-US" altLang="ko-KR" sz="2600" dirty="0"/>
              <a:t>t</a:t>
            </a:r>
            <a:r>
              <a:rPr lang="ko-KR" altLang="ko-KR" sz="2600" dirty="0"/>
              <a:t>를 </a:t>
            </a:r>
            <a:r>
              <a:rPr lang="ko-KR" altLang="ko-KR" sz="2600" dirty="0" smtClean="0"/>
              <a:t>참조</a:t>
            </a:r>
            <a:endParaRPr lang="en-US" altLang="ko-KR" sz="2600" dirty="0" smtClean="0"/>
          </a:p>
          <a:p>
            <a:r>
              <a:rPr lang="ko-KR" altLang="ko-KR" sz="2600" dirty="0" smtClean="0"/>
              <a:t>기존의 배열</a:t>
            </a:r>
            <a:r>
              <a:rPr lang="en-US" altLang="ko-KR" sz="2600" dirty="0" smtClean="0"/>
              <a:t> a</a:t>
            </a:r>
            <a:r>
              <a:rPr lang="ko-KR" altLang="ko-KR" sz="2600" dirty="0"/>
              <a:t>는 </a:t>
            </a:r>
            <a:r>
              <a:rPr lang="ko-KR" altLang="ko-KR" sz="2600" dirty="0" err="1"/>
              <a:t>가비지</a:t>
            </a:r>
            <a:r>
              <a:rPr lang="ko-KR" altLang="ko-KR" sz="2600" dirty="0"/>
              <a:t> </a:t>
            </a:r>
            <a:r>
              <a:rPr lang="ko-KR" altLang="ko-KR" sz="2600" dirty="0" smtClean="0"/>
              <a:t>컬렉션에 </a:t>
            </a:r>
            <a:r>
              <a:rPr lang="ko-KR" altLang="ko-KR" sz="2600" dirty="0"/>
              <a:t>의해 </a:t>
            </a:r>
            <a:r>
              <a:rPr lang="ko-KR" altLang="ko-KR" sz="2600" dirty="0" smtClean="0"/>
              <a:t>처리</a:t>
            </a:r>
            <a:endParaRPr lang="ko-KR" altLang="ko-KR" sz="2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5" y="421106"/>
            <a:ext cx="8590547" cy="181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8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172" y="3236495"/>
            <a:ext cx="7886700" cy="3320716"/>
          </a:xfrm>
        </p:spPr>
        <p:txBody>
          <a:bodyPr>
            <a:noAutofit/>
          </a:bodyPr>
          <a:lstStyle/>
          <a:p>
            <a:r>
              <a:rPr lang="en-US" altLang="ko-KR" sz="2600" dirty="0" smtClean="0"/>
              <a:t>delete():</a:t>
            </a:r>
            <a:r>
              <a:rPr lang="ko-KR" altLang="ko-KR" sz="2600" dirty="0" smtClean="0"/>
              <a:t> </a:t>
            </a:r>
            <a:r>
              <a:rPr lang="en-US" altLang="ko-KR" sz="2600" dirty="0"/>
              <a:t>k</a:t>
            </a:r>
            <a:r>
              <a:rPr lang="ko-KR" altLang="ko-KR" sz="2600" dirty="0"/>
              <a:t>번째 항목을 </a:t>
            </a:r>
            <a:r>
              <a:rPr lang="ko-KR" altLang="ko-KR" sz="2600" dirty="0" smtClean="0"/>
              <a:t>삭제</a:t>
            </a:r>
            <a:endParaRPr lang="en-US" altLang="ko-KR" sz="2600" dirty="0" smtClean="0"/>
          </a:p>
          <a:p>
            <a:r>
              <a:rPr lang="en-US" altLang="ko-KR" sz="2600" dirty="0" smtClean="0"/>
              <a:t>Line 02: </a:t>
            </a:r>
            <a:r>
              <a:rPr lang="en-US" altLang="ko-KR" sz="2600" dirty="0"/>
              <a:t>underflow</a:t>
            </a:r>
            <a:r>
              <a:rPr lang="ko-KR" altLang="ko-KR" sz="2600" dirty="0"/>
              <a:t>를 </a:t>
            </a:r>
            <a:r>
              <a:rPr lang="ko-KR" altLang="ko-KR" sz="2600" dirty="0" smtClean="0"/>
              <a:t>검사</a:t>
            </a:r>
            <a:endParaRPr lang="en-US" altLang="ko-KR" sz="2600" dirty="0" smtClean="0"/>
          </a:p>
          <a:p>
            <a:r>
              <a:rPr lang="en-US" altLang="ko-KR" sz="2600" dirty="0"/>
              <a:t>L</a:t>
            </a:r>
            <a:r>
              <a:rPr lang="en-US" altLang="ko-KR" sz="2600" dirty="0" smtClean="0"/>
              <a:t>ine 03: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삭제되는 항목을 </a:t>
            </a:r>
            <a:r>
              <a:rPr lang="ko-KR" altLang="ko-KR" sz="2600" dirty="0" err="1"/>
              <a:t>지역변수인</a:t>
            </a:r>
            <a:r>
              <a:rPr lang="en-US" altLang="ko-KR" sz="2600" dirty="0"/>
              <a:t> item</a:t>
            </a:r>
            <a:r>
              <a:rPr lang="ko-KR" altLang="ko-KR" sz="2600" dirty="0"/>
              <a:t>에 </a:t>
            </a:r>
            <a:r>
              <a:rPr lang="ko-KR" altLang="ko-KR" sz="2600" dirty="0" smtClean="0"/>
              <a:t>저장</a:t>
            </a:r>
            <a:endParaRPr lang="en-US" altLang="ko-KR" sz="2600" dirty="0" smtClean="0"/>
          </a:p>
          <a:p>
            <a:r>
              <a:rPr lang="en-US" altLang="ko-KR" sz="2600" dirty="0" smtClean="0"/>
              <a:t>Line 04:</a:t>
            </a:r>
            <a:r>
              <a:rPr lang="ko-KR" altLang="ko-KR" sz="2600" dirty="0" smtClean="0"/>
              <a:t> </a:t>
            </a:r>
            <a:r>
              <a:rPr lang="en-US" altLang="ko-KR" sz="2600" dirty="0"/>
              <a:t>a[k+1]</a:t>
            </a:r>
            <a:r>
              <a:rPr lang="ko-KR" altLang="ko-KR" sz="2600" dirty="0"/>
              <a:t>부터 </a:t>
            </a:r>
            <a:r>
              <a:rPr lang="en-US" altLang="ko-KR" sz="2600" dirty="0"/>
              <a:t>a[size-1]</a:t>
            </a:r>
            <a:r>
              <a:rPr lang="ko-KR" altLang="ko-KR" sz="2600" dirty="0"/>
              <a:t>까지 한 칸씩 앞으로 이동하여 </a:t>
            </a:r>
            <a:r>
              <a:rPr lang="en-US" altLang="ko-KR" sz="2600" dirty="0"/>
              <a:t>a[k]</a:t>
            </a:r>
            <a:r>
              <a:rPr lang="ko-KR" altLang="ko-KR" sz="2600" dirty="0"/>
              <a:t>의 빈칸을 </a:t>
            </a:r>
            <a:r>
              <a:rPr lang="ko-KR" altLang="ko-KR" sz="2600" dirty="0" smtClean="0"/>
              <a:t>메</a:t>
            </a:r>
            <a:r>
              <a:rPr lang="ko-KR" altLang="en-US" sz="2600" dirty="0" smtClean="0"/>
              <a:t>움</a:t>
            </a:r>
            <a:r>
              <a:rPr lang="en-US" altLang="ko-KR" sz="2600" dirty="0" smtClean="0"/>
              <a:t> </a:t>
            </a:r>
            <a:endParaRPr lang="ko-KR" altLang="ko-KR" sz="2600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4" y="393583"/>
            <a:ext cx="8501481" cy="220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4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0" y="1104801"/>
            <a:ext cx="7495672" cy="239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844740" y="404881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공간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메우기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80597" y="3739444"/>
            <a:ext cx="8023957" cy="26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05: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감소시키고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06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07: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앞쪽의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차있고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뒤쪽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비어있</a:t>
            </a:r>
            <a:r>
              <a:rPr lang="ko-KR" alt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90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0" y="1492449"/>
            <a:ext cx="7065028" cy="1912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947843" y="58535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70021" y="3983594"/>
            <a:ext cx="7736305" cy="26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축소시키는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축소된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차있고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상태로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위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7193" y="4415142"/>
            <a:ext cx="84942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insertLast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insert()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연속적으로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삭제하며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첫번째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탐색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7" y="602582"/>
            <a:ext cx="8640435" cy="3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8" y="1802423"/>
            <a:ext cx="7675685" cy="32531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86739" y="775572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실행</a:t>
            </a:r>
            <a:r>
              <a:rPr lang="ko-KR" altLang="ko-KR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25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</a:rPr>
              <a:t>리스트</a:t>
            </a:r>
            <a:r>
              <a:rPr lang="en-US" altLang="ko-KR" sz="2400" dirty="0">
                <a:solidFill>
                  <a:srgbClr val="3333FF"/>
                </a:solidFill>
              </a:rPr>
              <a:t>(List)</a:t>
            </a:r>
            <a:r>
              <a:rPr lang="ko-KR" altLang="ko-KR" sz="2400" dirty="0"/>
              <a:t>는 일련의 동일한 타입의 항목</a:t>
            </a:r>
            <a:r>
              <a:rPr lang="en-US" altLang="ko-KR" sz="2400" dirty="0"/>
              <a:t>(item)</a:t>
            </a:r>
            <a:r>
              <a:rPr lang="ko-KR" altLang="ko-KR" sz="2400" dirty="0" smtClean="0"/>
              <a:t>들</a:t>
            </a:r>
            <a:r>
              <a:rPr lang="en-US" altLang="ko-KR" sz="2400" dirty="0" smtClean="0"/>
              <a:t> </a:t>
            </a:r>
          </a:p>
          <a:p>
            <a:r>
              <a:rPr lang="ko-KR" altLang="ko-KR" sz="2400" dirty="0" smtClean="0"/>
              <a:t>실생활</a:t>
            </a:r>
            <a:r>
              <a:rPr lang="ko-KR" altLang="en-US" sz="2400" dirty="0" smtClean="0"/>
              <a:t>의 예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학생 명단</a:t>
            </a:r>
            <a:r>
              <a:rPr lang="en-US" altLang="ko-KR" sz="2400" dirty="0" smtClean="0"/>
              <a:t>,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시험 성적</a:t>
            </a:r>
            <a:r>
              <a:rPr lang="en-US" altLang="ko-KR" sz="2400" dirty="0"/>
              <a:t>, </a:t>
            </a:r>
            <a:r>
              <a:rPr lang="ko-KR" altLang="ko-KR" sz="2400" dirty="0"/>
              <a:t>서점의 신간 서적</a:t>
            </a:r>
            <a:r>
              <a:rPr lang="en-US" altLang="ko-KR" sz="2400" dirty="0"/>
              <a:t>, </a:t>
            </a:r>
            <a:r>
              <a:rPr lang="ko-KR" altLang="ko-KR" sz="2400" dirty="0"/>
              <a:t>상점의 판매 품목</a:t>
            </a:r>
            <a:r>
              <a:rPr lang="en-US" altLang="ko-KR" sz="2400" dirty="0"/>
              <a:t>, </a:t>
            </a:r>
            <a:r>
              <a:rPr lang="ko-KR" altLang="ko-KR" sz="2400" dirty="0"/>
              <a:t>실시간 급상승 </a:t>
            </a:r>
            <a:r>
              <a:rPr lang="ko-KR" altLang="ko-KR" sz="2400" dirty="0" err="1"/>
              <a:t>검색어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버킷</a:t>
            </a:r>
            <a:r>
              <a:rPr lang="ko-KR" altLang="ko-KR" sz="2400" dirty="0"/>
              <a:t> 리스트 </a:t>
            </a:r>
            <a:r>
              <a:rPr lang="ko-KR" altLang="ko-KR" sz="2400" dirty="0" smtClean="0"/>
              <a:t>등</a:t>
            </a:r>
            <a:r>
              <a:rPr lang="en-US" altLang="ko-KR" sz="24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ko-KR" altLang="ko-KR" sz="2400" dirty="0" smtClean="0"/>
              <a:t>리스트</a:t>
            </a:r>
            <a:r>
              <a:rPr lang="ko-KR" altLang="en-US" sz="2400" dirty="0" smtClean="0"/>
              <a:t>의 구현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000" dirty="0" smtClean="0"/>
              <a:t>1</a:t>
            </a:r>
            <a:r>
              <a:rPr lang="ko-KR" altLang="ko-KR" sz="2000" dirty="0"/>
              <a:t>차원 </a:t>
            </a:r>
            <a:r>
              <a:rPr lang="ko-KR" altLang="ko-KR" sz="2000" dirty="0" smtClean="0"/>
              <a:t>배열</a:t>
            </a:r>
            <a:endParaRPr lang="en-US" altLang="ko-KR" sz="20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000" dirty="0" smtClean="0"/>
              <a:t>단순</a:t>
            </a:r>
            <a:r>
              <a:rPr lang="ko-KR" altLang="ko-KR" sz="2000" dirty="0" smtClean="0"/>
              <a:t>연결리스트</a:t>
            </a:r>
            <a:endParaRPr lang="en-US" altLang="ko-KR" sz="20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000" dirty="0" smtClean="0"/>
              <a:t>이중연결리스트</a:t>
            </a:r>
            <a:endParaRPr lang="en-US" altLang="ko-KR" sz="20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000" dirty="0" smtClean="0"/>
              <a:t>환형연결리스트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리스트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31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peek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메소드는</a:t>
            </a:r>
            <a:r>
              <a:rPr lang="ko-KR" altLang="ko-KR" sz="2000" dirty="0"/>
              <a:t> 인덱스를 이용하여 배열 원소를 직접 </a:t>
            </a:r>
            <a:r>
              <a:rPr lang="ko-KR" altLang="ko-KR" sz="2000" dirty="0" smtClean="0"/>
              <a:t>접근하므로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3333FF"/>
                </a:solidFill>
              </a:rPr>
              <a:t>O(1</a:t>
            </a:r>
            <a:r>
              <a:rPr lang="en-US" altLang="ko-KR" sz="2000" dirty="0">
                <a:solidFill>
                  <a:srgbClr val="3333FF"/>
                </a:solidFill>
              </a:rPr>
              <a:t>) </a:t>
            </a:r>
            <a:r>
              <a:rPr lang="ko-KR" altLang="ko-KR" sz="2000" dirty="0">
                <a:solidFill>
                  <a:srgbClr val="3333FF"/>
                </a:solidFill>
              </a:rPr>
              <a:t>시간</a:t>
            </a:r>
            <a:r>
              <a:rPr lang="ko-KR" altLang="ko-KR" sz="2000" dirty="0"/>
              <a:t>에 수행 </a:t>
            </a:r>
            <a:r>
              <a:rPr lang="ko-KR" altLang="ko-KR" sz="2000" dirty="0" smtClean="0"/>
              <a:t>가능</a:t>
            </a:r>
            <a:endParaRPr lang="en-US" altLang="ko-KR" sz="2000" dirty="0" smtClean="0"/>
          </a:p>
          <a:p>
            <a:r>
              <a:rPr lang="ko-KR" altLang="ko-KR" sz="2000" dirty="0" smtClean="0"/>
              <a:t>삽입이나 </a:t>
            </a:r>
            <a:r>
              <a:rPr lang="ko-KR" altLang="ko-KR" sz="2000" dirty="0"/>
              <a:t>삭제는 새 항목을 중간에 삽입하거나 중간에 있는 항목을 삭제한 후에 뒤 따르는 항목들을 한 칸씩 앞이나 뒤로 이동해야 </a:t>
            </a:r>
            <a:r>
              <a:rPr lang="ko-KR" altLang="en-US" sz="2000" dirty="0" smtClean="0"/>
              <a:t>하므로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각각 최악의 </a:t>
            </a:r>
            <a:r>
              <a:rPr lang="ko-KR" altLang="ko-KR" sz="2000" dirty="0" smtClean="0"/>
              <a:t>경우는</a:t>
            </a:r>
            <a:r>
              <a:rPr lang="en-US" altLang="ko-KR" sz="2000" dirty="0" smtClean="0">
                <a:solidFill>
                  <a:srgbClr val="3333FF"/>
                </a:solidFill>
              </a:rPr>
              <a:t> O(N</a:t>
            </a:r>
            <a:r>
              <a:rPr lang="en-US" altLang="ko-KR" sz="2000" dirty="0">
                <a:solidFill>
                  <a:srgbClr val="3333FF"/>
                </a:solidFill>
              </a:rPr>
              <a:t>) </a:t>
            </a:r>
            <a:r>
              <a:rPr lang="ko-KR" altLang="ko-KR" sz="2000" dirty="0" smtClean="0">
                <a:solidFill>
                  <a:srgbClr val="3333FF"/>
                </a:solidFill>
              </a:rPr>
              <a:t>시간</a:t>
            </a:r>
            <a:r>
              <a:rPr lang="ko-KR" altLang="ko-KR" sz="2000" dirty="0" smtClean="0"/>
              <a:t> 소요</a:t>
            </a:r>
            <a:endParaRPr lang="en-US" altLang="ko-KR" sz="2000" dirty="0" smtClean="0"/>
          </a:p>
          <a:p>
            <a:r>
              <a:rPr lang="ko-KR" altLang="ko-KR" sz="2000" dirty="0" smtClean="0"/>
              <a:t>새 </a:t>
            </a:r>
            <a:r>
              <a:rPr lang="ko-KR" altLang="ko-KR" sz="2000" dirty="0"/>
              <a:t>항목을 가장 뒤에 삽입하는 </a:t>
            </a:r>
            <a:r>
              <a:rPr lang="ko-KR" altLang="ko-KR" sz="2000" dirty="0" smtClean="0"/>
              <a:t>경우는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3333FF"/>
                </a:solidFill>
              </a:rPr>
              <a:t>O(1</a:t>
            </a:r>
            <a:r>
              <a:rPr lang="en-US" altLang="ko-KR" sz="2000" dirty="0">
                <a:solidFill>
                  <a:srgbClr val="3333FF"/>
                </a:solidFill>
              </a:rPr>
              <a:t>) </a:t>
            </a:r>
            <a:r>
              <a:rPr lang="ko-KR" altLang="ko-KR" sz="2000" dirty="0" smtClean="0">
                <a:solidFill>
                  <a:srgbClr val="3333FF"/>
                </a:solidFill>
              </a:rPr>
              <a:t>시간</a:t>
            </a:r>
            <a:endParaRPr lang="en-US" altLang="ko-KR" sz="2000" dirty="0" smtClean="0">
              <a:solidFill>
                <a:srgbClr val="3333FF"/>
              </a:solidFill>
            </a:endParaRPr>
          </a:p>
          <a:p>
            <a:r>
              <a:rPr lang="ko-KR" altLang="ko-KR" sz="2000" dirty="0" smtClean="0"/>
              <a:t>배열의 </a:t>
            </a:r>
            <a:r>
              <a:rPr lang="ko-KR" altLang="ko-KR" sz="2000" dirty="0"/>
              <a:t>크기를 확대 또는 축소시키는 것도 </a:t>
            </a:r>
            <a:r>
              <a:rPr lang="ko-KR" altLang="ko-KR" sz="2000" dirty="0" err="1"/>
              <a:t>최악경우는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en-US" altLang="ko-KR" sz="2000" dirty="0">
                <a:solidFill>
                  <a:srgbClr val="3333FF"/>
                </a:solidFill>
              </a:rPr>
              <a:t>O(N) </a:t>
            </a:r>
            <a:r>
              <a:rPr lang="ko-KR" altLang="ko-KR" sz="2000" dirty="0" smtClean="0">
                <a:solidFill>
                  <a:srgbClr val="3333FF"/>
                </a:solidFill>
              </a:rPr>
              <a:t>시간</a:t>
            </a:r>
            <a:r>
              <a:rPr lang="en-US" altLang="ko-KR" sz="2000" dirty="0" smtClean="0"/>
              <a:t> </a:t>
            </a:r>
          </a:p>
          <a:p>
            <a:r>
              <a:rPr lang="ko-KR" altLang="ko-KR" sz="2000" dirty="0" err="1" smtClean="0"/>
              <a:t>상각분석에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따르면 삽입이나 삭제의 평균 </a:t>
            </a:r>
            <a:r>
              <a:rPr lang="ko-KR" altLang="ko-KR" sz="2000" dirty="0" err="1"/>
              <a:t>수행시간은</a:t>
            </a:r>
            <a:r>
              <a:rPr lang="ko-KR" altLang="ko-KR" sz="2000" dirty="0"/>
              <a:t> </a:t>
            </a:r>
            <a:r>
              <a:rPr lang="en-US" altLang="ko-KR" sz="2000" dirty="0">
                <a:solidFill>
                  <a:srgbClr val="3333FF"/>
                </a:solidFill>
              </a:rPr>
              <a:t>O(1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0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7537"/>
            <a:ext cx="7886700" cy="29357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단순연결리스트</a:t>
            </a:r>
            <a:r>
              <a:rPr lang="en-US" altLang="ko-KR" sz="2400" dirty="0">
                <a:solidFill>
                  <a:srgbClr val="3333FF"/>
                </a:solidFill>
              </a:rPr>
              <a:t>(Singly Linked List)</a:t>
            </a:r>
            <a:r>
              <a:rPr lang="ko-KR" altLang="ko-KR" sz="2400" dirty="0"/>
              <a:t>는 동적 메모리 할당을 이용해 리스트를 구현하는 가장 간단한 형태의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동적 </a:t>
            </a:r>
            <a:r>
              <a:rPr lang="ko-KR" altLang="ko-KR" sz="2400" dirty="0"/>
              <a:t>메모리 할당을 받아 노드</a:t>
            </a:r>
            <a:r>
              <a:rPr lang="en-US" altLang="ko-KR" sz="2400" dirty="0"/>
              <a:t>(node)</a:t>
            </a:r>
            <a:r>
              <a:rPr lang="ko-KR" altLang="ko-KR" sz="2400" dirty="0"/>
              <a:t>를 저장하고</a:t>
            </a:r>
            <a:r>
              <a:rPr lang="en-US" altLang="ko-KR" sz="2400" dirty="0"/>
              <a:t>, </a:t>
            </a:r>
            <a:r>
              <a:rPr lang="ko-KR" altLang="ko-KR" sz="2400" dirty="0"/>
              <a:t>노드는 레퍼런스를 이용하여 다음 노드를 가리키도록 만들어 노드들을 한 줄로 </a:t>
            </a:r>
            <a:r>
              <a:rPr lang="ko-KR" altLang="ko-KR" sz="2400" dirty="0" smtClean="0"/>
              <a:t>연결시</a:t>
            </a:r>
            <a:r>
              <a:rPr lang="ko-KR" altLang="en-US" sz="2400" dirty="0" smtClean="0"/>
              <a:t>킴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2.2 </a:t>
            </a:r>
            <a:r>
              <a:rPr lang="ko-KR" altLang="ko-KR" dirty="0" smtClean="0"/>
              <a:t>단순연결리스트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41" y="4797558"/>
            <a:ext cx="5249596" cy="74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9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83" y="828367"/>
            <a:ext cx="7886700" cy="534924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sz="2400" dirty="0" smtClean="0"/>
              <a:t>연결리스트에서는 </a:t>
            </a:r>
            <a:r>
              <a:rPr lang="ko-KR" altLang="ko-KR" sz="2400" dirty="0"/>
              <a:t>삽입이나 삭제 시 항목들의 이동이 필요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배열의 </a:t>
            </a:r>
            <a:r>
              <a:rPr lang="ko-KR" altLang="ko-KR" sz="2400" dirty="0"/>
              <a:t>경우 최초에 배열의 크기를 예측하여 결정해야 하므로 대부분의 경우 배열에 빈 공간을 가지고 있으나</a:t>
            </a:r>
            <a:r>
              <a:rPr lang="en-US" altLang="ko-KR" sz="2400" dirty="0"/>
              <a:t>, </a:t>
            </a:r>
            <a:r>
              <a:rPr lang="ko-KR" altLang="ko-KR" sz="2400" dirty="0"/>
              <a:t>연결리스트는 빈 공간이 존재하지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연결리스트에서는 </a:t>
            </a:r>
            <a:r>
              <a:rPr lang="ko-KR" altLang="ko-KR" sz="2400" dirty="0"/>
              <a:t>항목을 탐색하려면 항상 첫 노드부터 원하는 노드를 찾을 때까지 차례로 방문하는 </a:t>
            </a:r>
            <a:r>
              <a:rPr lang="ko-KR" altLang="ko-KR" sz="2400" dirty="0" err="1"/>
              <a:t>순차탐색</a:t>
            </a:r>
            <a:r>
              <a:rPr lang="en-US" altLang="ko-KR" sz="2400" dirty="0"/>
              <a:t>(Sequential Search)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해야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6223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97833"/>
            <a:ext cx="7886700" cy="6617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ko-KR">
                <a:solidFill>
                  <a:srgbClr val="C00000"/>
                </a:solidFill>
              </a:rPr>
              <a:t>단순연결리스트의 </a:t>
            </a:r>
            <a:r>
              <a:rPr lang="ko-KR" altLang="ko-KR" smtClean="0">
                <a:solidFill>
                  <a:srgbClr val="C00000"/>
                </a:solidFill>
              </a:rPr>
              <a:t>노드</a:t>
            </a:r>
            <a:r>
              <a:rPr lang="ko-KR" altLang="en-US" smtClean="0">
                <a:solidFill>
                  <a:srgbClr val="C00000"/>
                </a:solidFill>
              </a:rPr>
              <a:t>를 위</a:t>
            </a:r>
            <a:r>
              <a:rPr lang="ko-KR" altLang="ko-KR" smtClean="0">
                <a:solidFill>
                  <a:srgbClr val="C00000"/>
                </a:solidFill>
              </a:rPr>
              <a:t>한 </a:t>
            </a:r>
            <a:r>
              <a:rPr lang="en-US" altLang="ko-KR" dirty="0">
                <a:solidFill>
                  <a:srgbClr val="C00000"/>
                </a:solidFill>
              </a:rPr>
              <a:t>Node </a:t>
            </a:r>
            <a:r>
              <a:rPr lang="ko-KR" altLang="ko-KR" dirty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6" y="1756611"/>
            <a:ext cx="7781424" cy="3801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7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97833"/>
            <a:ext cx="7886700" cy="2249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Node </a:t>
            </a:r>
            <a:r>
              <a:rPr lang="ko-KR" altLang="ko-KR" sz="2400" dirty="0"/>
              <a:t>객체는 항목을 저장할 </a:t>
            </a:r>
            <a:r>
              <a:rPr lang="en-US" altLang="ko-KR" sz="2400" dirty="0"/>
              <a:t>item</a:t>
            </a:r>
            <a:r>
              <a:rPr lang="ko-KR" altLang="ko-KR" sz="2400" dirty="0"/>
              <a:t>과 </a:t>
            </a:r>
            <a:r>
              <a:rPr lang="en-US" altLang="ko-KR" sz="2400" dirty="0"/>
              <a:t>Node </a:t>
            </a:r>
            <a:r>
              <a:rPr lang="ko-KR" altLang="ko-KR" sz="2400" dirty="0"/>
              <a:t>레퍼런스를 저장하는 </a:t>
            </a:r>
            <a:r>
              <a:rPr lang="en-US" altLang="ko-KR" sz="2400" dirty="0"/>
              <a:t>next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endParaRPr lang="en-US" altLang="ko-KR" sz="2400" dirty="0"/>
          </a:p>
          <a:p>
            <a:r>
              <a:rPr lang="en-US" altLang="ko-KR" sz="2400" dirty="0" smtClean="0"/>
              <a:t>Line </a:t>
            </a:r>
            <a:r>
              <a:rPr lang="en-US" altLang="ko-KR" sz="2400" dirty="0"/>
              <a:t>04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07: </a:t>
            </a:r>
            <a:r>
              <a:rPr lang="en-US" altLang="ko-KR" sz="2400" dirty="0"/>
              <a:t>Node </a:t>
            </a:r>
            <a:r>
              <a:rPr lang="ko-KR" altLang="ko-KR" sz="2400" dirty="0" err="1" smtClean="0"/>
              <a:t>생성자</a:t>
            </a:r>
            <a:endParaRPr lang="en-US" altLang="ko-KR" sz="2400" dirty="0" smtClean="0"/>
          </a:p>
          <a:p>
            <a:r>
              <a:rPr lang="en-US" altLang="ko-KR" sz="2400" dirty="0" smtClean="0"/>
              <a:t>Line </a:t>
            </a:r>
            <a:r>
              <a:rPr lang="en-US" altLang="ko-KR" sz="2400" dirty="0"/>
              <a:t>09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1: </a:t>
            </a:r>
            <a:r>
              <a:rPr lang="en-US" altLang="ko-KR" sz="2400" dirty="0"/>
              <a:t>item</a:t>
            </a:r>
            <a:r>
              <a:rPr lang="ko-KR" altLang="ko-KR" sz="2400" dirty="0"/>
              <a:t>과 </a:t>
            </a:r>
            <a:r>
              <a:rPr lang="en-US" altLang="ko-KR" sz="2400" dirty="0"/>
              <a:t>next</a:t>
            </a:r>
            <a:r>
              <a:rPr lang="ko-KR" altLang="ko-KR" sz="2400" dirty="0"/>
              <a:t>를 위한 </a:t>
            </a:r>
            <a:r>
              <a:rPr lang="en-US" altLang="ko-KR" sz="2400" dirty="0"/>
              <a:t>get </a:t>
            </a:r>
            <a:r>
              <a:rPr lang="ko-KR" altLang="ko-KR" sz="2400" dirty="0"/>
              <a:t>과 </a:t>
            </a:r>
            <a:r>
              <a:rPr lang="en-US" altLang="ko-KR" sz="2400" dirty="0"/>
              <a:t>set </a:t>
            </a:r>
            <a:r>
              <a:rPr lang="ko-KR" altLang="ko-KR" sz="2400" dirty="0" err="1" smtClean="0"/>
              <a:t>메소드들</a:t>
            </a:r>
            <a:endParaRPr lang="ko-KR" altLang="ko-KR" sz="2400" dirty="0">
              <a:effectLst/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67" y="3834932"/>
            <a:ext cx="2529037" cy="114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94" y="3789246"/>
            <a:ext cx="1565058" cy="1191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321067" y="5229545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표현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916288" y="5229544"/>
            <a:ext cx="359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간략한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표현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15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713" y="844786"/>
            <a:ext cx="7886700" cy="503554"/>
          </a:xfrm>
        </p:spPr>
        <p:txBody>
          <a:bodyPr/>
          <a:lstStyle/>
          <a:p>
            <a:r>
              <a:rPr lang="ko-KR" altLang="ko-KR" sz="2600" dirty="0"/>
              <a:t>리스트를 단순연결리스트로 구현한 </a:t>
            </a:r>
            <a:r>
              <a:rPr lang="en-US" altLang="ko-KR" sz="2600" dirty="0" err="1" smtClean="0"/>
              <a:t>SList</a:t>
            </a:r>
            <a:r>
              <a:rPr lang="en-US" altLang="ko-KR" sz="2600" dirty="0" smtClean="0"/>
              <a:t> </a:t>
            </a:r>
            <a:r>
              <a:rPr lang="ko-KR" altLang="ko-KR" sz="2600" dirty="0"/>
              <a:t>클래스</a:t>
            </a:r>
            <a:endParaRPr lang="ko-KR" altLang="en-US" sz="2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1882273"/>
            <a:ext cx="7721266" cy="39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57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97833"/>
            <a:ext cx="7886700" cy="57944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/>
              <a:t> Line </a:t>
            </a:r>
            <a:r>
              <a:rPr lang="en-US" altLang="ko-KR" sz="2400" dirty="0" smtClean="0"/>
              <a:t>01:</a:t>
            </a:r>
            <a:r>
              <a:rPr lang="ko-KR" altLang="ko-KR" sz="2400" dirty="0" smtClean="0"/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NoSuchElementException</a:t>
            </a:r>
            <a:r>
              <a:rPr lang="ko-KR" altLang="ko-KR" sz="2400" dirty="0"/>
              <a:t>은</a:t>
            </a:r>
            <a:r>
              <a:rPr lang="ko-KR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java.util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ko-KR" sz="2400" dirty="0"/>
              <a:t>라이브러리에 선언된 클래스로서 </a:t>
            </a:r>
            <a:r>
              <a:rPr lang="en-US" altLang="ko-KR" sz="2400" dirty="0"/>
              <a:t>underflow </a:t>
            </a:r>
            <a:r>
              <a:rPr lang="ko-KR" altLang="ko-KR" sz="2400" dirty="0"/>
              <a:t>발생 시 프로그램을 정지시키기 위한 </a:t>
            </a:r>
            <a:r>
              <a:rPr lang="en-US" altLang="ko-KR" sz="2400" dirty="0"/>
              <a:t>import</a:t>
            </a:r>
            <a:r>
              <a:rPr lang="ko-KR" altLang="ko-KR" sz="2400" dirty="0" smtClean="0"/>
              <a:t>문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05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08:</a:t>
            </a:r>
            <a:r>
              <a:rPr lang="ko-KR" altLang="ko-KR" sz="2400" dirty="0" smtClean="0"/>
              <a:t> </a:t>
            </a:r>
            <a:r>
              <a:rPr lang="en-US" altLang="ko-KR" sz="2400" dirty="0" err="1" smtClean="0"/>
              <a:t>Slist</a:t>
            </a:r>
            <a:r>
              <a:rPr lang="en-US" altLang="ko-KR" sz="2400" dirty="0" smtClean="0"/>
              <a:t> </a:t>
            </a:r>
            <a:r>
              <a:rPr lang="ko-KR" altLang="ko-KR" sz="2400" dirty="0" err="1" smtClean="0"/>
              <a:t>생성자는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연결리스트의 첫 노드를 가리키는 </a:t>
            </a:r>
            <a:r>
              <a:rPr lang="en-US" altLang="ko-KR" sz="2400" dirty="0"/>
              <a:t>head</a:t>
            </a:r>
            <a:r>
              <a:rPr lang="ko-KR" altLang="ko-KR" sz="2400" dirty="0"/>
              <a:t>를 </a:t>
            </a:r>
            <a:r>
              <a:rPr lang="en-US" altLang="ko-KR" sz="2400" dirty="0"/>
              <a:t>null</a:t>
            </a:r>
            <a:r>
              <a:rPr lang="ko-KR" altLang="ko-KR" sz="2400" dirty="0"/>
              <a:t>로 초기화하고 연결리스트의 노드 수를 저장하는 </a:t>
            </a:r>
            <a:r>
              <a:rPr lang="en-US" altLang="ko-KR" sz="2400" dirty="0"/>
              <a:t>size</a:t>
            </a:r>
            <a:r>
              <a:rPr lang="ko-KR" altLang="ko-KR" sz="2400" dirty="0"/>
              <a:t>를 </a:t>
            </a:r>
            <a:r>
              <a:rPr lang="en-US" altLang="ko-KR" sz="2400" dirty="0"/>
              <a:t>0</a:t>
            </a:r>
            <a:r>
              <a:rPr lang="ko-KR" altLang="ko-KR" sz="2400" dirty="0"/>
              <a:t>으로 </a:t>
            </a:r>
            <a:r>
              <a:rPr lang="ko-KR" altLang="ko-KR" sz="2400" dirty="0" smtClean="0"/>
              <a:t>초기화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459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7" y="529390"/>
            <a:ext cx="8190497" cy="13715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sz="2400" dirty="0"/>
              <a:t>탐색은 인자로 주어지는 </a:t>
            </a:r>
            <a:r>
              <a:rPr lang="en-US" altLang="ko-KR" sz="2400" dirty="0"/>
              <a:t>target</a:t>
            </a:r>
            <a:r>
              <a:rPr lang="ko-KR" altLang="ko-KR" sz="2400" dirty="0"/>
              <a:t>을 찾을 때까지 연결리스트의 노드들을 첫 노드부터 차례로 </a:t>
            </a:r>
            <a:r>
              <a:rPr lang="ko-KR" altLang="ko-KR" sz="2400" dirty="0" smtClean="0"/>
              <a:t>탐색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0989"/>
            <a:ext cx="7697370" cy="24303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628648" y="4579010"/>
            <a:ext cx="8190497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지역변수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연결리스트의 첫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참조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5113" indent="-2651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for-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루프를 통해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찾으면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번째 인덱스에 있음을 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5113" indent="-265113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탐색에 실패하면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07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‘-1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504" y="2219909"/>
            <a:ext cx="8240774" cy="18528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 err="1"/>
              <a:t>insertFront</a:t>
            </a:r>
            <a:r>
              <a:rPr lang="en-US" altLang="ko-KR" sz="2400" dirty="0"/>
              <a:t>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새 노드를 리스트의 </a:t>
            </a:r>
            <a:r>
              <a:rPr lang="ko-KR" altLang="ko-KR" sz="2400" dirty="0" smtClean="0"/>
              <a:t>첫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번째 </a:t>
            </a:r>
            <a:r>
              <a:rPr lang="ko-KR" altLang="ko-KR" sz="2400" dirty="0"/>
              <a:t>노드가 되도록 </a:t>
            </a:r>
            <a:r>
              <a:rPr lang="ko-KR" altLang="ko-KR" sz="2400" dirty="0" smtClean="0"/>
              <a:t>연결</a:t>
            </a:r>
            <a:endParaRPr lang="en-US" altLang="ko-KR" sz="2400" dirty="0" smtClean="0"/>
          </a:p>
          <a:p>
            <a:r>
              <a:rPr lang="en-US" altLang="ko-KR" sz="2400" dirty="0" smtClean="0"/>
              <a:t>Line 02: </a:t>
            </a:r>
            <a:r>
              <a:rPr lang="ko-KR" altLang="en-US" sz="2400" dirty="0" smtClean="0"/>
              <a:t>그림 참조</a:t>
            </a:r>
            <a:endParaRPr lang="ko-KR" altLang="ko-KR" sz="2400" dirty="0"/>
          </a:p>
          <a:p>
            <a:endParaRPr lang="ko-KR" altLang="en-US" sz="2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19124"/>
            <a:ext cx="7886700" cy="1390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/>
          <p:cNvGrpSpPr/>
          <p:nvPr/>
        </p:nvGrpSpPr>
        <p:grpSpPr>
          <a:xfrm>
            <a:off x="670869" y="3792750"/>
            <a:ext cx="4526802" cy="744710"/>
            <a:chOff x="1248554" y="969651"/>
            <a:chExt cx="4526802" cy="744710"/>
          </a:xfrm>
        </p:grpSpPr>
        <p:sp>
          <p:nvSpPr>
            <p:cNvPr id="23" name="TextBox 22"/>
            <p:cNvSpPr txBox="1"/>
            <p:nvPr/>
          </p:nvSpPr>
          <p:spPr>
            <a:xfrm>
              <a:off x="1248554" y="969651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93048" y="1310572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직선 화살표 연결선 24"/>
            <p:cNvCxnSpPr>
              <a:endCxn id="28" idx="1"/>
            </p:cNvCxnSpPr>
            <p:nvPr/>
          </p:nvCxnSpPr>
          <p:spPr>
            <a:xfrm>
              <a:off x="1669394" y="1439732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2591405" y="1177633"/>
              <a:ext cx="3183951" cy="536728"/>
              <a:chOff x="3984852" y="2697196"/>
              <a:chExt cx="3449280" cy="581455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240716" y="2697196"/>
                <a:ext cx="647756" cy="581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84852" y="2697196"/>
                <a:ext cx="647756" cy="581454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37176" y="2697196"/>
                <a:ext cx="647756" cy="581454"/>
              </a:xfrm>
              <a:prstGeom prst="rect">
                <a:avLst/>
              </a:prstGeom>
              <a:solidFill>
                <a:srgbClr val="FFCC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203" y="2741436"/>
                <a:ext cx="446400" cy="4898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436" y="2741436"/>
                <a:ext cx="446400" cy="4794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854" y="2757751"/>
                <a:ext cx="446400" cy="4630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46326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88788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184932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>
                <a:off x="4735481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6045432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7426274" y="2697196"/>
                <a:ext cx="7858" cy="4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184932" y="2697196"/>
                <a:ext cx="249200" cy="5814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2646578" y="4793786"/>
            <a:ext cx="6185700" cy="1914176"/>
            <a:chOff x="782384" y="2545506"/>
            <a:chExt cx="6185700" cy="1914176"/>
          </a:xfrm>
        </p:grpSpPr>
        <p:sp>
          <p:nvSpPr>
            <p:cNvPr id="41" name="TextBox 40"/>
            <p:cNvSpPr txBox="1"/>
            <p:nvPr/>
          </p:nvSpPr>
          <p:spPr>
            <a:xfrm>
              <a:off x="1241639" y="2545506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486133" y="2886427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752009" y="3587392"/>
              <a:ext cx="827959" cy="536728"/>
              <a:chOff x="2720752" y="2697196"/>
              <a:chExt cx="896956" cy="581455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720752" y="2697197"/>
                <a:ext cx="647756" cy="58145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7954" y="2764888"/>
                <a:ext cx="446400" cy="44088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3685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57" idx="1"/>
            </p:cNvCxnSpPr>
            <p:nvPr/>
          </p:nvCxnSpPr>
          <p:spPr>
            <a:xfrm>
              <a:off x="1662479" y="3015588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2584490" y="2753489"/>
              <a:ext cx="3183951" cy="536728"/>
              <a:chOff x="3984852" y="2697196"/>
              <a:chExt cx="3449280" cy="58145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240716" y="2697196"/>
                <a:ext cx="647756" cy="581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984852" y="2697196"/>
                <a:ext cx="647756" cy="581454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37176" y="2697196"/>
                <a:ext cx="647756" cy="581454"/>
              </a:xfrm>
              <a:prstGeom prst="rect">
                <a:avLst/>
              </a:prstGeom>
              <a:solidFill>
                <a:srgbClr val="FFCC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203" y="2741436"/>
                <a:ext cx="446400" cy="4898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436" y="2741436"/>
                <a:ext cx="446400" cy="4794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854" y="2757751"/>
                <a:ext cx="446400" cy="4630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46326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888788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84932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4735481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6045432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7426274" y="2697196"/>
                <a:ext cx="7858" cy="4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84932" y="2697196"/>
                <a:ext cx="249200" cy="5814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자유형 45"/>
            <p:cNvSpPr/>
            <p:nvPr/>
          </p:nvSpPr>
          <p:spPr>
            <a:xfrm>
              <a:off x="936855" y="3030415"/>
              <a:ext cx="798161" cy="825305"/>
            </a:xfrm>
            <a:custGeom>
              <a:avLst/>
              <a:gdLst>
                <a:gd name="connsiteX0" fmla="*/ 722434 w 864674"/>
                <a:gd name="connsiteY0" fmla="*/ 0 h 894080"/>
                <a:gd name="connsiteX1" fmla="*/ 1074 w 864674"/>
                <a:gd name="connsiteY1" fmla="*/ 528320 h 894080"/>
                <a:gd name="connsiteX2" fmla="*/ 864674 w 864674"/>
                <a:gd name="connsiteY2" fmla="*/ 894080 h 89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674" h="894080">
                  <a:moveTo>
                    <a:pt x="722434" y="0"/>
                  </a:moveTo>
                  <a:cubicBezTo>
                    <a:pt x="349900" y="189653"/>
                    <a:pt x="-22633" y="379307"/>
                    <a:pt x="1074" y="528320"/>
                  </a:cubicBezTo>
                  <a:cubicBezTo>
                    <a:pt x="24781" y="677333"/>
                    <a:pt x="444727" y="785706"/>
                    <a:pt x="864674" y="89408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047836" y="3039794"/>
              <a:ext cx="805884" cy="825305"/>
            </a:xfrm>
            <a:custGeom>
              <a:avLst/>
              <a:gdLst>
                <a:gd name="connsiteX0" fmla="*/ 443432 w 873041"/>
                <a:gd name="connsiteY0" fmla="*/ 894080 h 894080"/>
                <a:gd name="connsiteX1" fmla="*/ 859992 w 873041"/>
                <a:gd name="connsiteY1" fmla="*/ 640080 h 894080"/>
                <a:gd name="connsiteX2" fmla="*/ 6552 w 873041"/>
                <a:gd name="connsiteY2" fmla="*/ 254000 h 894080"/>
                <a:gd name="connsiteX3" fmla="*/ 534872 w 873041"/>
                <a:gd name="connsiteY3" fmla="*/ 0 h 89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041" h="894080">
                  <a:moveTo>
                    <a:pt x="443432" y="894080"/>
                  </a:moveTo>
                  <a:cubicBezTo>
                    <a:pt x="688118" y="820420"/>
                    <a:pt x="932805" y="746760"/>
                    <a:pt x="859992" y="640080"/>
                  </a:cubicBezTo>
                  <a:cubicBezTo>
                    <a:pt x="787179" y="533400"/>
                    <a:pt x="60739" y="360680"/>
                    <a:pt x="6552" y="254000"/>
                  </a:cubicBezTo>
                  <a:cubicBezTo>
                    <a:pt x="-47635" y="147320"/>
                    <a:pt x="243618" y="73660"/>
                    <a:pt x="534872" y="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155822" y="3783197"/>
              <a:ext cx="3812262" cy="348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4083"/>
              <a:r>
                <a:rPr lang="en-US" sz="1662" dirty="0">
                  <a:solidFill>
                    <a:srgbClr val="0000C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head</a:t>
              </a:r>
              <a:r>
                <a:rPr lang="en-US" sz="1662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1662" b="1" dirty="0">
                  <a:solidFill>
                    <a:srgbClr val="7F005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Node(</a:t>
              </a:r>
              <a:r>
                <a:rPr lang="en-US" sz="1662" b="1" dirty="0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newItem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62" b="1" dirty="0">
                  <a:solidFill>
                    <a:srgbClr val="0000C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head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);</a:t>
              </a:r>
              <a:endParaRPr lang="en-US" sz="166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12650" y="3188492"/>
              <a:ext cx="265846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2384" y="3304800"/>
              <a:ext cx="375422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67255" y="4018644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72993" y="3998196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590" y="4066040"/>
              <a:ext cx="398562" cy="393642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1908977" y="2837195"/>
              <a:ext cx="337000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srgbClr val="3333FF"/>
                  </a:solidFill>
                  <a:latin typeface="Calibri"/>
                </a:rPr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4943" y="2656979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14948" y="4688334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 노드 삽입 전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061968" y="457796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 노드 삽입 후</a:t>
            </a:r>
            <a:endParaRPr lang="ko-KR" altLang="en-US" dirty="0"/>
          </a:p>
        </p:txBody>
      </p:sp>
      <p:sp>
        <p:nvSpPr>
          <p:cNvPr id="73" name="자유형 72"/>
          <p:cNvSpPr/>
          <p:nvPr/>
        </p:nvSpPr>
        <p:spPr>
          <a:xfrm>
            <a:off x="5514680" y="1134644"/>
            <a:ext cx="2878646" cy="4870230"/>
          </a:xfrm>
          <a:custGeom>
            <a:avLst/>
            <a:gdLst>
              <a:gd name="connsiteX0" fmla="*/ 0 w 2878646"/>
              <a:gd name="connsiteY0" fmla="*/ 15426 h 4870230"/>
              <a:gd name="connsiteX1" fmla="*/ 2460396 w 2878646"/>
              <a:gd name="connsiteY1" fmla="*/ 750717 h 4870230"/>
              <a:gd name="connsiteX2" fmla="*/ 2856322 w 2878646"/>
              <a:gd name="connsiteY2" fmla="*/ 4870230 h 487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46" h="4870230">
                <a:moveTo>
                  <a:pt x="0" y="15426"/>
                </a:moveTo>
                <a:cubicBezTo>
                  <a:pt x="992171" y="-21496"/>
                  <a:pt x="1984342" y="-58417"/>
                  <a:pt x="2460396" y="750717"/>
                </a:cubicBezTo>
                <a:cubicBezTo>
                  <a:pt x="2936450" y="1559851"/>
                  <a:pt x="2896386" y="3215040"/>
                  <a:pt x="2856322" y="487023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9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9" y="676118"/>
            <a:ext cx="8001128" cy="14895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589419" y="2540078"/>
            <a:ext cx="826582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insertAfter</a:t>
            </a:r>
            <a:r>
              <a:rPr lang="en-US" altLang="ko-KR" sz="2400" dirty="0"/>
              <a:t>() </a:t>
            </a:r>
            <a:r>
              <a:rPr lang="ko-KR" altLang="ko-KR" sz="2400" dirty="0" err="1">
                <a:latin typeface="Calibri" panose="020F0502020204030204" pitchFamily="34" charset="0"/>
              </a:rPr>
              <a:t>메소드는</a:t>
            </a:r>
            <a:r>
              <a:rPr lang="en-US" altLang="ko-KR" sz="2400" dirty="0"/>
              <a:t> p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삽입</a:t>
            </a:r>
            <a:r>
              <a:rPr lang="en-US" altLang="ko-KR" sz="2400" dirty="0" smtClean="0"/>
              <a:t> 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02: </a:t>
            </a:r>
            <a:r>
              <a:rPr lang="ko-KR" altLang="en-US" sz="2400" dirty="0" smtClean="0"/>
              <a:t>그림 참조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</a:t>
            </a:r>
            <a:r>
              <a:rPr lang="ko-KR" altLang="en-US" dirty="0"/>
              <a:t>슬</a:t>
            </a:r>
            <a:r>
              <a:rPr lang="ko-KR" altLang="en-US" dirty="0" smtClean="0"/>
              <a:t>라이드</a:t>
            </a:r>
            <a:r>
              <a:rPr lang="en-US" altLang="ko-KR" dirty="0" smtClean="0"/>
              <a:t>)</a:t>
            </a:r>
            <a:endParaRPr lang="ko-KR" altLang="ko-KR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배열</a:t>
            </a:r>
            <a:r>
              <a:rPr lang="en-US" altLang="ko-KR" sz="2000" dirty="0"/>
              <a:t>(Array)</a:t>
            </a:r>
            <a:r>
              <a:rPr lang="ko-KR" altLang="ko-KR" sz="2000" dirty="0"/>
              <a:t>은 동일한 타입의 원소들이 연속적인 메모리 공간에 할당되어 각 항목이 하나의 원소에 저장되는 기본적인 자료구조이다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ko-KR" sz="2000" dirty="0" smtClean="0"/>
              <a:t>특정 </a:t>
            </a:r>
            <a:r>
              <a:rPr lang="ko-KR" altLang="ko-KR" sz="2000" dirty="0"/>
              <a:t>원소에 접근할 때에는 배열의 인덱스를 이용하여 </a:t>
            </a:r>
            <a:r>
              <a:rPr lang="en-US" altLang="ko-KR" sz="2000" dirty="0"/>
              <a:t>O(1) </a:t>
            </a:r>
            <a:r>
              <a:rPr lang="ko-KR" altLang="ko-KR" sz="2000" dirty="0"/>
              <a:t>시간에 접근할 수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ko-KR" sz="2000" dirty="0" smtClean="0"/>
              <a:t>새 </a:t>
            </a:r>
            <a:r>
              <a:rPr lang="ko-KR" altLang="ko-KR" sz="2000" dirty="0"/>
              <a:t>항목이 배열 중간에 삽입되거나 중간에 있는 항목을 삭제하면</a:t>
            </a:r>
            <a:r>
              <a:rPr lang="en-US" altLang="ko-KR" sz="2000" dirty="0"/>
              <a:t>, </a:t>
            </a:r>
            <a:r>
              <a:rPr lang="ko-KR" altLang="ko-KR" sz="2000" dirty="0"/>
              <a:t>뒤 따르는 항목들을 한 칸씩 뒤로 또는 앞으로 이동시켜야 하므로 삽입이나 삭제 연산은 항상 </a:t>
            </a:r>
            <a:r>
              <a:rPr lang="en-US" altLang="ko-KR" sz="2000" dirty="0"/>
              <a:t>O(1) </a:t>
            </a:r>
            <a:r>
              <a:rPr lang="ko-KR" altLang="ko-KR" sz="2000" dirty="0"/>
              <a:t>시간에 수행할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8532" y="152400"/>
            <a:ext cx="7298267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2.1 </a:t>
            </a:r>
            <a:r>
              <a:rPr lang="ko-KR" altLang="en-US" sz="2800" dirty="0" smtClean="0"/>
              <a:t>배열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59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32520" y="2339214"/>
            <a:ext cx="6055587" cy="3359036"/>
            <a:chOff x="1241639" y="1880923"/>
            <a:chExt cx="6055587" cy="3359036"/>
          </a:xfrm>
        </p:grpSpPr>
        <p:sp>
          <p:nvSpPr>
            <p:cNvPr id="4" name="TextBox 3"/>
            <p:cNvSpPr txBox="1"/>
            <p:nvPr/>
          </p:nvSpPr>
          <p:spPr>
            <a:xfrm>
              <a:off x="1241639" y="2545506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86133" y="2886427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8137" y="3623431"/>
              <a:ext cx="827959" cy="536728"/>
              <a:chOff x="2720752" y="2697196"/>
              <a:chExt cx="896956" cy="581455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720752" y="2697197"/>
                <a:ext cx="647756" cy="58145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7954" y="2764888"/>
                <a:ext cx="446400" cy="44088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33685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61" name="직선 화살표 연결선 60"/>
            <p:cNvCxnSpPr>
              <a:endCxn id="44" idx="1"/>
            </p:cNvCxnSpPr>
            <p:nvPr/>
          </p:nvCxnSpPr>
          <p:spPr>
            <a:xfrm>
              <a:off x="1662479" y="3015588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743749" y="2753489"/>
              <a:ext cx="597929" cy="536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584490" y="2753489"/>
              <a:ext cx="597929" cy="536727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05764" y="2753489"/>
              <a:ext cx="597929" cy="536727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0660" y="2794326"/>
              <a:ext cx="412062" cy="4521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336" y="2794326"/>
              <a:ext cx="412062" cy="4425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8697" y="2809385"/>
              <a:ext cx="412062" cy="427466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3182418" y="2753489"/>
              <a:ext cx="230031" cy="5367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341969" y="2753489"/>
              <a:ext cx="230031" cy="5367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03692" y="2753489"/>
              <a:ext cx="230031" cy="5367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3277378" y="3021852"/>
              <a:ext cx="4539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4486564" y="3021852"/>
              <a:ext cx="8972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6226469" y="2753489"/>
              <a:ext cx="7254" cy="3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003692" y="2753489"/>
              <a:ext cx="230031" cy="5367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자유형 66"/>
            <p:cNvSpPr/>
            <p:nvPr/>
          </p:nvSpPr>
          <p:spPr>
            <a:xfrm>
              <a:off x="4896088" y="3084337"/>
              <a:ext cx="805884" cy="825305"/>
            </a:xfrm>
            <a:custGeom>
              <a:avLst/>
              <a:gdLst>
                <a:gd name="connsiteX0" fmla="*/ 443432 w 873041"/>
                <a:gd name="connsiteY0" fmla="*/ 894080 h 894080"/>
                <a:gd name="connsiteX1" fmla="*/ 859992 w 873041"/>
                <a:gd name="connsiteY1" fmla="*/ 640080 h 894080"/>
                <a:gd name="connsiteX2" fmla="*/ 6552 w 873041"/>
                <a:gd name="connsiteY2" fmla="*/ 254000 h 894080"/>
                <a:gd name="connsiteX3" fmla="*/ 534872 w 873041"/>
                <a:gd name="connsiteY3" fmla="*/ 0 h 89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041" h="894080">
                  <a:moveTo>
                    <a:pt x="443432" y="894080"/>
                  </a:moveTo>
                  <a:cubicBezTo>
                    <a:pt x="688118" y="820420"/>
                    <a:pt x="932805" y="746760"/>
                    <a:pt x="859992" y="640080"/>
                  </a:cubicBezTo>
                  <a:cubicBezTo>
                    <a:pt x="787179" y="533400"/>
                    <a:pt x="60739" y="360680"/>
                    <a:pt x="6552" y="254000"/>
                  </a:cubicBezTo>
                  <a:cubicBezTo>
                    <a:pt x="-47635" y="147320"/>
                    <a:pt x="243618" y="73660"/>
                    <a:pt x="534872" y="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37905" y="3188492"/>
              <a:ext cx="265846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67848" y="4841435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71142" y="4831837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945" y="4846317"/>
              <a:ext cx="398562" cy="393642"/>
            </a:xfrm>
            <a:prstGeom prst="rect">
              <a:avLst/>
            </a:prstGeom>
            <a:ln>
              <a:noFill/>
            </a:ln>
          </p:spPr>
        </p:pic>
        <p:sp>
          <p:nvSpPr>
            <p:cNvPr id="70" name="TextBox 69"/>
            <p:cNvSpPr txBox="1"/>
            <p:nvPr/>
          </p:nvSpPr>
          <p:spPr>
            <a:xfrm>
              <a:off x="4820382" y="2842503"/>
              <a:ext cx="337000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srgbClr val="3333FF"/>
                  </a:solidFill>
                  <a:latin typeface="Calibri"/>
                </a:rPr>
                <a:t>x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81075" y="2635916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212589" y="4563474"/>
              <a:ext cx="5084637" cy="34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44083"/>
              <a:r>
                <a:rPr lang="en-US" sz="1662" dirty="0" err="1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p</a:t>
              </a:r>
              <a:r>
                <a:rPr lang="en-US" sz="1662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.setNext</a:t>
              </a:r>
              <a:r>
                <a:rPr lang="en-US" sz="1662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62" b="1" dirty="0">
                  <a:solidFill>
                    <a:srgbClr val="7F005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Node(</a:t>
              </a:r>
              <a:r>
                <a:rPr lang="en-US" sz="1662" b="1" dirty="0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newItem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62" b="1" dirty="0" err="1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p</a:t>
              </a:r>
              <a:r>
                <a:rPr lang="en-US" sz="1662" b="1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.getNext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()));</a:t>
              </a:r>
              <a:endParaRPr lang="en-US" sz="166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18494" y="2271062"/>
              <a:ext cx="265846" cy="348109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86937" y="1880923"/>
              <a:ext cx="353905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p</a:t>
              </a:r>
            </a:p>
          </p:txBody>
        </p:sp>
        <p:cxnSp>
          <p:nvCxnSpPr>
            <p:cNvPr id="72" name="직선 화살표 연결선 71"/>
            <p:cNvCxnSpPr>
              <a:endCxn id="42" idx="0"/>
            </p:cNvCxnSpPr>
            <p:nvPr/>
          </p:nvCxnSpPr>
          <p:spPr>
            <a:xfrm>
              <a:off x="3717901" y="2441522"/>
              <a:ext cx="324812" cy="31196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/>
            <p:cNvSpPr/>
            <p:nvPr/>
          </p:nvSpPr>
          <p:spPr>
            <a:xfrm>
              <a:off x="4088077" y="3039794"/>
              <a:ext cx="647148" cy="844062"/>
            </a:xfrm>
            <a:custGeom>
              <a:avLst/>
              <a:gdLst>
                <a:gd name="connsiteX0" fmla="*/ 448050 w 701077"/>
                <a:gd name="connsiteY0" fmla="*/ 0 h 914400"/>
                <a:gd name="connsiteX1" fmla="*/ 681730 w 701077"/>
                <a:gd name="connsiteY1" fmla="*/ 284480 h 914400"/>
                <a:gd name="connsiteX2" fmla="*/ 1010 w 701077"/>
                <a:gd name="connsiteY2" fmla="*/ 731520 h 914400"/>
                <a:gd name="connsiteX3" fmla="*/ 559810 w 70107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077" h="914400">
                  <a:moveTo>
                    <a:pt x="448050" y="0"/>
                  </a:moveTo>
                  <a:cubicBezTo>
                    <a:pt x="602143" y="81280"/>
                    <a:pt x="756237" y="162560"/>
                    <a:pt x="681730" y="284480"/>
                  </a:cubicBezTo>
                  <a:cubicBezTo>
                    <a:pt x="607223" y="406400"/>
                    <a:pt x="21330" y="626533"/>
                    <a:pt x="1010" y="731520"/>
                  </a:cubicBezTo>
                  <a:cubicBezTo>
                    <a:pt x="-19310" y="836507"/>
                    <a:pt x="270250" y="875453"/>
                    <a:pt x="559810" y="91440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43326" y="3603921"/>
              <a:ext cx="265846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24150" y="330844"/>
            <a:ext cx="6895611" cy="1379239"/>
            <a:chOff x="1248554" y="335122"/>
            <a:chExt cx="6895611" cy="1379239"/>
          </a:xfrm>
        </p:grpSpPr>
        <p:sp>
          <p:nvSpPr>
            <p:cNvPr id="78" name="TextBox 77"/>
            <p:cNvSpPr txBox="1"/>
            <p:nvPr/>
          </p:nvSpPr>
          <p:spPr>
            <a:xfrm>
              <a:off x="1248554" y="969651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493048" y="1310572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0" name="직선 화살표 연결선 79"/>
            <p:cNvCxnSpPr>
              <a:endCxn id="83" idx="1"/>
            </p:cNvCxnSpPr>
            <p:nvPr/>
          </p:nvCxnSpPr>
          <p:spPr>
            <a:xfrm>
              <a:off x="1669394" y="1439732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2591405" y="1177633"/>
              <a:ext cx="3183951" cy="536728"/>
              <a:chOff x="3984852" y="2697196"/>
              <a:chExt cx="3449280" cy="58145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240716" y="2697196"/>
                <a:ext cx="647756" cy="581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984852" y="2697196"/>
                <a:ext cx="647756" cy="581454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37176" y="2697196"/>
                <a:ext cx="647756" cy="581454"/>
              </a:xfrm>
              <a:prstGeom prst="rect">
                <a:avLst/>
              </a:prstGeom>
              <a:solidFill>
                <a:srgbClr val="FFCC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203" y="2741436"/>
                <a:ext cx="446400" cy="4898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436" y="2741436"/>
                <a:ext cx="446400" cy="4794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854" y="2757751"/>
                <a:ext cx="446400" cy="4630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직사각형 87"/>
              <p:cNvSpPr/>
              <p:nvPr/>
            </p:nvSpPr>
            <p:spPr>
              <a:xfrm>
                <a:off x="46326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888788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184932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>
              <a:xfrm>
                <a:off x="4735481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/>
              <p:nvPr/>
            </p:nvCxnSpPr>
            <p:spPr>
              <a:xfrm>
                <a:off x="6045432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7426274" y="2697196"/>
                <a:ext cx="7858" cy="4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7184932" y="2697196"/>
                <a:ext cx="249200" cy="5814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3592535" y="677225"/>
              <a:ext cx="265846" cy="348109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 </a:t>
              </a: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791942" y="847685"/>
              <a:ext cx="324812" cy="31196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561258" y="335122"/>
              <a:ext cx="353905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p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15807" y="1310572"/>
              <a:ext cx="1728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새 노드 삽입 전</a:t>
              </a:r>
              <a:endParaRPr lang="ko-KR" altLang="en-US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603006" y="3357962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 노드 삽입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9" y="801269"/>
            <a:ext cx="8028070" cy="15809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730918" y="2793014"/>
            <a:ext cx="7727281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err="1"/>
              <a:t>deleteFront</a:t>
            </a:r>
            <a:r>
              <a:rPr lang="en-US" altLang="ko-KR" sz="2400" dirty="0"/>
              <a:t>() </a:t>
            </a:r>
            <a:r>
              <a:rPr lang="ko-KR" altLang="ko-KR" sz="2400" dirty="0" err="1">
                <a:latin typeface="Calibri" panose="020F0502020204030204" pitchFamily="34" charset="0"/>
              </a:rPr>
              <a:t>메소드는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리스트가</a:t>
            </a:r>
            <a:r>
              <a:rPr lang="ko-KR" altLang="ko-KR" sz="2400" dirty="0"/>
              <a:t> </a:t>
            </a:r>
            <a:r>
              <a:rPr lang="en-US" altLang="ko-KR" sz="2400" dirty="0"/>
              <a:t>empty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리스트의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첫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삭제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6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650609" y="3883856"/>
            <a:ext cx="1997612" cy="516623"/>
          </a:xfrm>
          <a:custGeom>
            <a:avLst/>
            <a:gdLst>
              <a:gd name="connsiteX0" fmla="*/ 0 w 2164080"/>
              <a:gd name="connsiteY0" fmla="*/ 0 h 559675"/>
              <a:gd name="connsiteX1" fmla="*/ 1036320 w 2164080"/>
              <a:gd name="connsiteY1" fmla="*/ 487680 h 559675"/>
              <a:gd name="connsiteX2" fmla="*/ 2052320 w 2164080"/>
              <a:gd name="connsiteY2" fmla="*/ 518160 h 559675"/>
              <a:gd name="connsiteX3" fmla="*/ 1920240 w 2164080"/>
              <a:gd name="connsiteY3" fmla="*/ 111760 h 559675"/>
              <a:gd name="connsiteX4" fmla="*/ 2164080 w 2164080"/>
              <a:gd name="connsiteY4" fmla="*/ 0 h 55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559675">
                <a:moveTo>
                  <a:pt x="0" y="0"/>
                </a:moveTo>
                <a:cubicBezTo>
                  <a:pt x="347133" y="200660"/>
                  <a:pt x="694267" y="401320"/>
                  <a:pt x="1036320" y="487680"/>
                </a:cubicBezTo>
                <a:cubicBezTo>
                  <a:pt x="1378373" y="574040"/>
                  <a:pt x="1905000" y="580813"/>
                  <a:pt x="2052320" y="518160"/>
                </a:cubicBezTo>
                <a:cubicBezTo>
                  <a:pt x="2199640" y="455507"/>
                  <a:pt x="1901613" y="198120"/>
                  <a:pt x="1920240" y="111760"/>
                </a:cubicBezTo>
                <a:cubicBezTo>
                  <a:pt x="1938867" y="25400"/>
                  <a:pt x="2051473" y="12700"/>
                  <a:pt x="216408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0564" y="4558972"/>
            <a:ext cx="2759089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sz="1662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head</a:t>
            </a:r>
            <a:r>
              <a:rPr lang="en-US" sz="1662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62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head</a:t>
            </a:r>
            <a:r>
              <a:rPr lang="en-US" sz="1662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.getNext</a:t>
            </a:r>
            <a:r>
              <a:rPr lang="en-US" sz="1662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8554" y="1767278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93048" y="2108199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592732" y="2231095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714461" y="1975260"/>
            <a:ext cx="3183951" cy="536728"/>
            <a:chOff x="3984852" y="2697196"/>
            <a:chExt cx="3449280" cy="581455"/>
          </a:xfrm>
        </p:grpSpPr>
        <p:sp>
          <p:nvSpPr>
            <p:cNvPr id="52" name="직사각형 5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2511464" y="1979588"/>
            <a:ext cx="827959" cy="536728"/>
            <a:chOff x="2720752" y="2697196"/>
            <a:chExt cx="896956" cy="581455"/>
          </a:xfrm>
        </p:grpSpPr>
        <p:sp>
          <p:nvSpPr>
            <p:cNvPr id="66" name="직사각형 65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3224407" y="2246112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48554" y="3411121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493048" y="3752042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592732" y="3874938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3714461" y="3619103"/>
            <a:ext cx="3183951" cy="536728"/>
            <a:chOff x="3984852" y="2697196"/>
            <a:chExt cx="3449280" cy="581455"/>
          </a:xfrm>
        </p:grpSpPr>
        <p:sp>
          <p:nvSpPr>
            <p:cNvPr id="74" name="직사각형 73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직사각형 79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2511464" y="3623431"/>
            <a:ext cx="827959" cy="536728"/>
            <a:chOff x="2720752" y="2697196"/>
            <a:chExt cx="896956" cy="581455"/>
          </a:xfrm>
        </p:grpSpPr>
        <p:sp>
          <p:nvSpPr>
            <p:cNvPr id="88" name="직사각형 87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직사각형 89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3224407" y="3889955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33971" y="4218051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06504" y="3685916"/>
            <a:ext cx="33700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srgbClr val="3333FF"/>
                </a:solidFill>
                <a:latin typeface="Calibri"/>
              </a:rPr>
              <a:t>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953228" y="348689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77890" y="482363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267186" y="3752042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267186" y="2056471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2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8" y="653364"/>
            <a:ext cx="7624793" cy="21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73247" y="3214120"/>
            <a:ext cx="7624793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deleteAfter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73247" y="1319753"/>
            <a:ext cx="3647924" cy="90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1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5023" y="2299029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9517" y="2688539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659201" y="2811436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780930" y="2555601"/>
            <a:ext cx="3183951" cy="536728"/>
            <a:chOff x="3984852" y="2697196"/>
            <a:chExt cx="3449280" cy="581455"/>
          </a:xfrm>
        </p:grpSpPr>
        <p:sp>
          <p:nvSpPr>
            <p:cNvPr id="7" name="직사각형 6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77933" y="2559928"/>
            <a:ext cx="827959" cy="536728"/>
            <a:chOff x="2720752" y="2697196"/>
            <a:chExt cx="896956" cy="581455"/>
          </a:xfrm>
        </p:grpSpPr>
        <p:sp>
          <p:nvSpPr>
            <p:cNvPr id="21" name="직사각형 20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3290876" y="2826452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2535" y="2042912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791942" y="2213372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1258" y="1700809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5023" y="4093690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59517" y="4483200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59201" y="4606097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780930" y="4350262"/>
            <a:ext cx="3183951" cy="536728"/>
            <a:chOff x="3984852" y="2697196"/>
            <a:chExt cx="3449280" cy="581455"/>
          </a:xfrm>
        </p:grpSpPr>
        <p:sp>
          <p:nvSpPr>
            <p:cNvPr id="32" name="직사각형 3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577933" y="4354589"/>
            <a:ext cx="827959" cy="536728"/>
            <a:chOff x="2720752" y="2697196"/>
            <a:chExt cx="896956" cy="581455"/>
          </a:xfrm>
        </p:grpSpPr>
        <p:sp>
          <p:nvSpPr>
            <p:cNvPr id="46" name="직사각형 45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직사각형 47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3290876" y="4621113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92535" y="3837573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91942" y="4008033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1258" y="3495470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2470" y="3837573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11877" y="4008033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81193" y="3495470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56104" y="385929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32567" y="425876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64937" y="4252563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85" y="519445"/>
            <a:ext cx="3033346" cy="870438"/>
          </a:xfrm>
          <a:prstGeom prst="rect">
            <a:avLst/>
          </a:prstGeom>
        </p:spPr>
      </p:pic>
      <p:sp>
        <p:nvSpPr>
          <p:cNvPr id="73" name="자유형 72"/>
          <p:cNvSpPr/>
          <p:nvPr/>
        </p:nvSpPr>
        <p:spPr>
          <a:xfrm>
            <a:off x="4482905" y="4605998"/>
            <a:ext cx="1650609" cy="568485"/>
          </a:xfrm>
          <a:custGeom>
            <a:avLst/>
            <a:gdLst>
              <a:gd name="connsiteX0" fmla="*/ 0 w 1788160"/>
              <a:gd name="connsiteY0" fmla="*/ 0 h 615859"/>
              <a:gd name="connsiteX1" fmla="*/ 467360 w 1788160"/>
              <a:gd name="connsiteY1" fmla="*/ 538480 h 615859"/>
              <a:gd name="connsiteX2" fmla="*/ 1391920 w 1788160"/>
              <a:gd name="connsiteY2" fmla="*/ 558800 h 615859"/>
              <a:gd name="connsiteX3" fmla="*/ 1788160 w 1788160"/>
              <a:gd name="connsiteY3" fmla="*/ 30480 h 6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160" h="615859">
                <a:moveTo>
                  <a:pt x="0" y="0"/>
                </a:moveTo>
                <a:cubicBezTo>
                  <a:pt x="117686" y="222673"/>
                  <a:pt x="235373" y="445347"/>
                  <a:pt x="467360" y="538480"/>
                </a:cubicBezTo>
                <a:cubicBezTo>
                  <a:pt x="699347" y="631613"/>
                  <a:pt x="1171787" y="643467"/>
                  <a:pt x="1391920" y="558800"/>
                </a:cubicBezTo>
                <a:cubicBezTo>
                  <a:pt x="1612053" y="474133"/>
                  <a:pt x="1788160" y="30480"/>
                  <a:pt x="1788160" y="304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526" y="4984891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14742" y="4432391"/>
            <a:ext cx="2722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srgbClr val="3333FF"/>
                </a:solidFill>
                <a:latin typeface="Calibri"/>
              </a:rPr>
              <a:t>x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5538118" y="4350260"/>
            <a:ext cx="230322" cy="520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84151" y="4432391"/>
            <a:ext cx="2722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srgbClr val="3333FF"/>
                </a:solidFill>
                <a:latin typeface="Calibri"/>
              </a:rPr>
              <a:t>x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608078" y="437609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7608078" y="268052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전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6236" y="525634"/>
            <a:ext cx="3647924" cy="90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1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10" y="233357"/>
            <a:ext cx="7447085" cy="57677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6505" y="6001111"/>
            <a:ext cx="8721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/>
            <a:r>
              <a:rPr lang="en-US" altLang="ko-KR" dirty="0"/>
              <a:t>item</a:t>
            </a:r>
            <a:r>
              <a:rPr lang="ko-KR" altLang="ko-KR" dirty="0"/>
              <a:t>의 타입이 </a:t>
            </a:r>
            <a:r>
              <a:rPr lang="en-US" altLang="ko-KR" dirty="0"/>
              <a:t>String</a:t>
            </a:r>
            <a:r>
              <a:rPr lang="ko-KR" altLang="ko-KR" dirty="0"/>
              <a:t>인 연결리스트를 생성하여 다양한 연산을 수행하며</a:t>
            </a:r>
            <a:r>
              <a:rPr lang="en-US" altLang="ko-KR" dirty="0" smtClean="0"/>
              <a:t>, Integer</a:t>
            </a:r>
            <a:r>
              <a:rPr lang="ko-KR" altLang="ko-KR" dirty="0"/>
              <a:t>타입의 연결리스트를 </a:t>
            </a:r>
            <a:r>
              <a:rPr lang="ko-KR" altLang="ko-KR" dirty="0" smtClean="0"/>
              <a:t>생성하고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삽입 </a:t>
            </a:r>
            <a:r>
              <a:rPr lang="ko-KR" altLang="ko-KR" dirty="0"/>
              <a:t>연산을 수행하여 항목이 </a:t>
            </a:r>
            <a:r>
              <a:rPr lang="en-US" altLang="ko-KR" dirty="0"/>
              <a:t>5</a:t>
            </a:r>
            <a:r>
              <a:rPr lang="ko-KR" altLang="ko-KR" dirty="0"/>
              <a:t>개인 리스트를 </a:t>
            </a:r>
            <a:r>
              <a:rPr lang="ko-KR" altLang="ko-KR" dirty="0" err="1" smtClean="0"/>
              <a:t>만</a:t>
            </a:r>
            <a:r>
              <a:rPr lang="ko-KR" altLang="en-US" dirty="0" err="1" smtClean="0"/>
              <a:t>듬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341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09727" y="981645"/>
            <a:ext cx="33361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lang="ko-KR" altLang="en-US" sz="2600" dirty="0" smtClean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600" dirty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600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3" y="2105526"/>
            <a:ext cx="8530798" cy="26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8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 smtClean="0"/>
              <a:t>search</a:t>
            </a:r>
            <a:r>
              <a:rPr lang="en-US" altLang="ko-KR" sz="2400" dirty="0"/>
              <a:t>()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탐색을 위해 연결리스트의 노드들을 첫 노드부터 순차적으로 방문해야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</a:t>
            </a:r>
            <a:r>
              <a:rPr lang="en-US" altLang="ko-KR" sz="2400" dirty="0"/>
              <a:t>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각각 상수 개의 레퍼런스를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 lvl="1">
              <a:lnSpc>
                <a:spcPct val="140000"/>
              </a:lnSpc>
            </a:pPr>
            <a:r>
              <a:rPr lang="ko-KR" altLang="ko-KR" sz="2200" dirty="0" smtClean="0"/>
              <a:t>단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insertAfter</a:t>
            </a:r>
            <a:r>
              <a:rPr lang="en-US" altLang="ko-KR" sz="2200" dirty="0"/>
              <a:t>()</a:t>
            </a:r>
            <a:r>
              <a:rPr lang="ko-KR" altLang="ko-KR" sz="2200" dirty="0"/>
              <a:t>나 </a:t>
            </a:r>
            <a:r>
              <a:rPr lang="en-US" altLang="ko-KR" sz="2200" dirty="0" err="1"/>
              <a:t>deleteAfter</a:t>
            </a:r>
            <a:r>
              <a:rPr lang="en-US" altLang="ko-KR" sz="2200" dirty="0"/>
              <a:t>()</a:t>
            </a:r>
            <a:r>
              <a:rPr lang="ko-KR" altLang="ko-KR" sz="2200" dirty="0"/>
              <a:t>의 경우에 특정 노드 </a:t>
            </a:r>
            <a:r>
              <a:rPr lang="en-US" altLang="ko-KR" sz="2200" dirty="0"/>
              <a:t>p</a:t>
            </a:r>
            <a:r>
              <a:rPr lang="ko-KR" altLang="ko-KR" sz="2200" dirty="0"/>
              <a:t>의 레퍼런스가 주어지지 않으면 </a:t>
            </a:r>
            <a:r>
              <a:rPr lang="en-US" altLang="ko-KR" sz="2200" dirty="0"/>
              <a:t>head</a:t>
            </a:r>
            <a:r>
              <a:rPr lang="ko-KR" altLang="ko-KR" sz="2200" dirty="0"/>
              <a:t>로부터</a:t>
            </a:r>
            <a:r>
              <a:rPr lang="en-US" altLang="ko-KR" sz="2200" dirty="0"/>
              <a:t> p</a:t>
            </a:r>
            <a:r>
              <a:rPr lang="ko-KR" altLang="ko-KR" sz="2200" dirty="0"/>
              <a:t>를 찾기 위해 </a:t>
            </a:r>
            <a:r>
              <a:rPr lang="en-US" altLang="ko-KR" sz="2200" dirty="0"/>
              <a:t>search()</a:t>
            </a:r>
            <a:r>
              <a:rPr lang="ko-KR" altLang="ko-KR" sz="2200" dirty="0"/>
              <a:t>를 수행해야 하므로 </a:t>
            </a:r>
            <a:r>
              <a:rPr lang="en-US" altLang="ko-KR" sz="2200" dirty="0">
                <a:solidFill>
                  <a:srgbClr val="3333FF"/>
                </a:solidFill>
              </a:rPr>
              <a:t>O(N) </a:t>
            </a:r>
            <a:r>
              <a:rPr lang="ko-KR" altLang="ko-KR" sz="2200" dirty="0">
                <a:solidFill>
                  <a:srgbClr val="3333FF"/>
                </a:solidFill>
              </a:rPr>
              <a:t>시간</a:t>
            </a:r>
            <a:r>
              <a:rPr lang="ko-KR" altLang="ko-KR" sz="2200" dirty="0"/>
              <a:t>이 </a:t>
            </a:r>
            <a:r>
              <a:rPr lang="ko-KR" altLang="ko-KR" sz="2200" dirty="0" smtClean="0"/>
              <a:t>소요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36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</a:rPr>
              <a:t>이중연결리스트</a:t>
            </a:r>
            <a:r>
              <a:rPr lang="en-US" altLang="ko-KR" sz="2400" dirty="0">
                <a:solidFill>
                  <a:srgbClr val="3333FF"/>
                </a:solidFill>
              </a:rPr>
              <a:t>(Doubly Linked List)</a:t>
            </a:r>
            <a:r>
              <a:rPr lang="ko-KR" altLang="ko-KR" sz="2400" dirty="0"/>
              <a:t>는 각 노드가 두 개의 레퍼런스를 가지고 각각 이전 노드와 다음 노드를 가리키는 </a:t>
            </a:r>
            <a:r>
              <a:rPr lang="ko-KR" altLang="ko-KR" sz="2400" dirty="0" err="1" smtClean="0"/>
              <a:t>연결리스트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ko-KR" sz="2400" dirty="0" smtClean="0"/>
              <a:t>단순연결리스트는 삽입이나 </a:t>
            </a:r>
            <a:r>
              <a:rPr lang="ko-KR" altLang="ko-KR" sz="2400" dirty="0"/>
              <a:t>삭제할 때 </a:t>
            </a:r>
            <a:r>
              <a:rPr lang="ko-KR" altLang="ko-KR" sz="2400" dirty="0">
                <a:solidFill>
                  <a:srgbClr val="3333FF"/>
                </a:solidFill>
              </a:rPr>
              <a:t>반드시 이전 노드를 가리키는 레퍼런스를 추가로 알아내야</a:t>
            </a:r>
            <a:r>
              <a:rPr lang="ko-KR" altLang="ko-KR" sz="2400" dirty="0"/>
              <a:t> 하고</a:t>
            </a:r>
            <a:r>
              <a:rPr lang="en-US" altLang="ko-KR" sz="2400" dirty="0"/>
              <a:t>, </a:t>
            </a:r>
            <a:r>
              <a:rPr lang="ko-KR" altLang="ko-KR" sz="2400" dirty="0"/>
              <a:t>역방향으로 노드들을 탐색할 수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r>
              <a:rPr lang="en-US" altLang="ko-KR" sz="2400" dirty="0" smtClean="0"/>
              <a:t> </a:t>
            </a:r>
          </a:p>
          <a:p>
            <a:r>
              <a:rPr lang="ko-KR" altLang="ko-KR" sz="2400" dirty="0" smtClean="0"/>
              <a:t>이중연결리스트는 </a:t>
            </a:r>
            <a:r>
              <a:rPr lang="ko-KR" altLang="ko-KR" sz="2400" dirty="0"/>
              <a:t>단순연결리스트의 이러한 단점을 </a:t>
            </a:r>
            <a:r>
              <a:rPr lang="ko-KR" altLang="ko-KR" sz="2400" dirty="0" smtClean="0"/>
              <a:t>보완</a:t>
            </a:r>
            <a:r>
              <a:rPr lang="ko-KR" altLang="en-US" sz="2400" dirty="0" smtClean="0"/>
              <a:t>하</a:t>
            </a:r>
            <a:r>
              <a:rPr lang="ko-KR" altLang="ko-KR" sz="2400" dirty="0" smtClean="0"/>
              <a:t>나</a:t>
            </a:r>
            <a:r>
              <a:rPr lang="en-US" altLang="ko-KR" sz="2400" dirty="0"/>
              <a:t>, </a:t>
            </a:r>
            <a:r>
              <a:rPr lang="ko-KR" altLang="ko-KR" sz="2400" dirty="0"/>
              <a:t>각 </a:t>
            </a:r>
            <a:r>
              <a:rPr lang="ko-KR" altLang="ko-KR" sz="2400" dirty="0" err="1"/>
              <a:t>노드마다</a:t>
            </a:r>
            <a:r>
              <a:rPr lang="ko-KR" altLang="ko-KR" sz="2400" dirty="0"/>
              <a:t> 추가로 한 개의 레퍼런스를 추가로 저장해야 한다는 단점을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2.3 </a:t>
            </a:r>
            <a:r>
              <a:rPr lang="ko-KR" altLang="en-US" dirty="0" smtClean="0"/>
              <a:t>이중연결리스트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8" y="2833550"/>
            <a:ext cx="4853045" cy="54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038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8" y="1413711"/>
            <a:ext cx="8309142" cy="49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12202" y="458887"/>
            <a:ext cx="76400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이중연결리스트의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DNode</a:t>
            </a:r>
            <a:r>
              <a:rPr lang="en-US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29529"/>
              </p:ext>
            </p:extLst>
          </p:nvPr>
        </p:nvGraphicFramePr>
        <p:xfrm>
          <a:off x="2046181" y="3248857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5986"/>
              </p:ext>
            </p:extLst>
          </p:nvPr>
        </p:nvGraphicFramePr>
        <p:xfrm>
          <a:off x="2046181" y="2906543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48554" y="3258826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14727" y="3425118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8703" y="2810952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87373"/>
              </p:ext>
            </p:extLst>
          </p:nvPr>
        </p:nvGraphicFramePr>
        <p:xfrm>
          <a:off x="2046181" y="1294444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64566"/>
              </p:ext>
            </p:extLst>
          </p:nvPr>
        </p:nvGraphicFramePr>
        <p:xfrm>
          <a:off x="2046181" y="952130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97516" y="1185277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12650" y="499914"/>
            <a:ext cx="4468624" cy="46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44083">
              <a:lnSpc>
                <a:spcPct val="107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일반적인 표현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      </a:t>
            </a: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48666" y="2366710"/>
            <a:ext cx="4981981" cy="492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44083">
              <a:lnSpc>
                <a:spcPct val="107000"/>
              </a:lnSpc>
            </a:pP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자바 </a:t>
            </a:r>
            <a:r>
              <a:rPr lang="ko-KR" altLang="en-US" sz="24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언어의 특성을 반영한 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표현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211" y="4418718"/>
            <a:ext cx="79047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</a:t>
            </a:r>
            <a:r>
              <a:rPr lang="ko-KR" altLang="ko-KR" sz="2800" dirty="0"/>
              <a:t>가 배열 이름인 동시에 </a:t>
            </a:r>
            <a:r>
              <a:rPr lang="ko-KR" altLang="ko-KR" sz="2800" dirty="0">
                <a:solidFill>
                  <a:srgbClr val="3333FF"/>
                </a:solidFill>
              </a:rPr>
              <a:t>배열의 첫번째 원소의 레퍼런스</a:t>
            </a:r>
            <a:r>
              <a:rPr lang="ko-KR" altLang="ko-KR" sz="2800" dirty="0"/>
              <a:t>를 </a:t>
            </a:r>
            <a:r>
              <a:rPr lang="ko-KR" altLang="ko-KR" sz="2800" dirty="0" smtClean="0"/>
              <a:t>저장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a[</a:t>
            </a:r>
            <a:r>
              <a:rPr lang="en-US" altLang="ko-KR" sz="2800" dirty="0" err="1" smtClean="0"/>
              <a:t>i</a:t>
            </a:r>
            <a:r>
              <a:rPr lang="en-US" altLang="ko-KR" sz="2800" dirty="0"/>
              <a:t>]</a:t>
            </a:r>
            <a:r>
              <a:rPr lang="ko-KR" altLang="ko-KR" sz="2800" dirty="0"/>
              <a:t>는 인덱스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ko-KR" altLang="ko-KR" sz="2800" dirty="0"/>
              <a:t>를 가지는 원소를 가리키는 </a:t>
            </a:r>
            <a:r>
              <a:rPr lang="ko-KR" altLang="ko-KR" sz="2800" dirty="0" smtClean="0"/>
              <a:t>레퍼런스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5419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4083" y="759132"/>
            <a:ext cx="77363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Line 05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09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이중연결리스트의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노드인</a:t>
            </a:r>
            <a:r>
              <a:rPr lang="ko-KR" altLang="ko-KR" sz="2400" dirty="0"/>
              <a:t> </a:t>
            </a:r>
            <a:r>
              <a:rPr lang="en-US" altLang="ko-KR" sz="2400" dirty="0" err="1"/>
              <a:t>DNode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객체를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만드는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생성자이고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다음과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생성된다</a:t>
            </a:r>
            <a:r>
              <a:rPr lang="en-US" altLang="ko-KR" sz="2400" dirty="0" smtClean="0">
                <a:latin typeface="Calibri" panose="020F0502020204030204" pitchFamily="34" charset="0"/>
              </a:rPr>
              <a:t>.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생성된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en-US" sz="2400" dirty="0" smtClean="0"/>
              <a:t>오른쪽 그림과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간략히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표현</a:t>
            </a:r>
            <a:endParaRPr lang="en-US" altLang="ko-KR" sz="24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600" dirty="0" smtClean="0"/>
              <a:t>Line </a:t>
            </a:r>
            <a:r>
              <a:rPr lang="en-US" altLang="ko-KR" sz="2600" dirty="0"/>
              <a:t>11</a:t>
            </a:r>
            <a:r>
              <a:rPr lang="ko-KR" altLang="ko-KR" sz="2600" dirty="0"/>
              <a:t>∼</a:t>
            </a:r>
            <a:r>
              <a:rPr lang="en-US" altLang="ko-KR" sz="2600" dirty="0" smtClean="0"/>
              <a:t>16</a:t>
            </a:r>
            <a:r>
              <a:rPr lang="en-US" altLang="ko-KR" sz="2600" dirty="0" smtClean="0">
                <a:latin typeface="Calibri" panose="020F0502020204030204" pitchFamily="34" charset="0"/>
              </a:rPr>
              <a:t>: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item</a:t>
            </a:r>
            <a:r>
              <a:rPr lang="ko-KR" altLang="ko-KR" sz="2600" dirty="0">
                <a:latin typeface="Calibri" panose="020F0502020204030204" pitchFamily="34" charset="0"/>
              </a:rPr>
              <a:t>과</a:t>
            </a:r>
            <a:r>
              <a:rPr lang="ko-KR" altLang="ko-KR" sz="2600" dirty="0"/>
              <a:t> </a:t>
            </a:r>
            <a:r>
              <a:rPr lang="en-US" altLang="ko-KR" sz="2600" dirty="0"/>
              <a:t>next</a:t>
            </a:r>
            <a:r>
              <a:rPr lang="ko-KR" altLang="ko-KR" sz="2600" dirty="0">
                <a:latin typeface="Calibri" panose="020F0502020204030204" pitchFamily="34" charset="0"/>
              </a:rPr>
              <a:t>에</a:t>
            </a:r>
            <a:r>
              <a:rPr lang="ko-KR" altLang="ko-KR" sz="2600" dirty="0"/>
              <a:t> </a:t>
            </a:r>
            <a:r>
              <a:rPr lang="ko-KR" altLang="ko-KR" sz="2600" dirty="0" smtClean="0">
                <a:latin typeface="Calibri" panose="020F0502020204030204" pitchFamily="34" charset="0"/>
              </a:rPr>
              <a:t>대한</a:t>
            </a:r>
            <a:r>
              <a:rPr lang="en-US" altLang="ko-KR" sz="2600" dirty="0" smtClean="0">
                <a:latin typeface="Calibri" panose="020F0502020204030204" pitchFamily="34" charset="0"/>
              </a:rPr>
              <a:t> </a:t>
            </a:r>
            <a:r>
              <a:rPr lang="en-US" altLang="ko-KR" sz="2600" dirty="0" smtClean="0"/>
              <a:t>get</a:t>
            </a:r>
            <a:r>
              <a:rPr lang="en-US" altLang="ko-KR" sz="2600" dirty="0"/>
              <a:t>, set </a:t>
            </a:r>
            <a:r>
              <a:rPr lang="ko-KR" altLang="ko-KR" sz="2600" dirty="0" err="1" smtClean="0">
                <a:latin typeface="Calibri" panose="020F0502020204030204" pitchFamily="34" charset="0"/>
              </a:rPr>
              <a:t>메소드</a:t>
            </a:r>
            <a:r>
              <a:rPr lang="ko-KR" altLang="en-US" sz="2600" dirty="0" err="1" smtClean="0">
                <a:latin typeface="Calibri" panose="020F0502020204030204" pitchFamily="34" charset="0"/>
              </a:rPr>
              <a:t>들</a:t>
            </a:r>
            <a:endParaRPr lang="ko-KR" altLang="ko-KR" sz="2600" dirty="0">
              <a:effectLst/>
            </a:endParaRPr>
          </a:p>
        </p:txBody>
      </p:sp>
      <p:pic>
        <p:nvPicPr>
          <p:cNvPr id="19" name="그림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98" y="2753671"/>
            <a:ext cx="2956928" cy="93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724" y="2588300"/>
            <a:ext cx="2286802" cy="1266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70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1" y="1925553"/>
            <a:ext cx="8205537" cy="38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797552" y="847850"/>
            <a:ext cx="53297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위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DList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767" y="3384222"/>
            <a:ext cx="5279010" cy="876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96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1895"/>
            <a:ext cx="7886700" cy="5770345"/>
          </a:xfrm>
        </p:spPr>
        <p:txBody>
          <a:bodyPr/>
          <a:lstStyle/>
          <a:p>
            <a:r>
              <a:rPr lang="en-US" altLang="ko-KR" dirty="0" smtClean="0"/>
              <a:t>head</a:t>
            </a:r>
            <a:r>
              <a:rPr lang="en-US" altLang="ko-KR" dirty="0"/>
              <a:t>, tail, size</a:t>
            </a:r>
            <a:r>
              <a:rPr lang="ko-KR" altLang="ko-KR" dirty="0"/>
              <a:t>를 가지는 </a:t>
            </a:r>
            <a:r>
              <a:rPr lang="en-US" altLang="ko-KR" dirty="0" err="1"/>
              <a:t>DList</a:t>
            </a:r>
            <a:r>
              <a:rPr lang="en-US" altLang="ko-KR" dirty="0"/>
              <a:t> </a:t>
            </a:r>
            <a:r>
              <a:rPr lang="ko-KR" altLang="ko-KR" dirty="0"/>
              <a:t>객체로</a:t>
            </a:r>
            <a:r>
              <a:rPr lang="en-US" altLang="ko-KR" dirty="0"/>
              <a:t>, </a:t>
            </a:r>
            <a:r>
              <a:rPr lang="ko-KR" altLang="ko-KR" dirty="0" err="1"/>
              <a:t>생성자에서</a:t>
            </a:r>
            <a:r>
              <a:rPr lang="en-US" altLang="ko-KR" dirty="0"/>
              <a:t> head</a:t>
            </a:r>
            <a:r>
              <a:rPr lang="ko-KR" altLang="ko-KR" dirty="0"/>
              <a:t>에 연결리스트의 첫 노드를 가리키는 레퍼런스를 </a:t>
            </a:r>
            <a:r>
              <a:rPr lang="ko-KR" altLang="ko-KR" dirty="0" smtClean="0"/>
              <a:t>저장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tail:</a:t>
            </a:r>
            <a:r>
              <a:rPr lang="ko-KR" altLang="ko-KR" dirty="0" smtClean="0"/>
              <a:t> </a:t>
            </a:r>
            <a:r>
              <a:rPr lang="ko-KR" altLang="ko-KR" dirty="0"/>
              <a:t>연결리스트의 마지막 노드를 가리키는 레퍼런스를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r>
              <a:rPr lang="en-US" altLang="ko-KR" dirty="0" smtClean="0"/>
              <a:t>head</a:t>
            </a:r>
            <a:r>
              <a:rPr lang="ko-KR" altLang="ko-KR" dirty="0"/>
              <a:t>와</a:t>
            </a:r>
            <a:r>
              <a:rPr lang="en-US" altLang="ko-KR" dirty="0"/>
              <a:t> tail</a:t>
            </a:r>
            <a:r>
              <a:rPr lang="ko-KR" altLang="ko-KR" dirty="0"/>
              <a:t>이 가리키는 노드는 </a:t>
            </a:r>
            <a:r>
              <a:rPr lang="ko-KR" altLang="ko-KR" dirty="0" err="1"/>
              <a:t>생성자에서</a:t>
            </a:r>
            <a:r>
              <a:rPr lang="en-US" altLang="ko-KR" dirty="0"/>
              <a:t> </a:t>
            </a:r>
            <a:r>
              <a:rPr lang="ko-KR" altLang="en-US" dirty="0" smtClean="0"/>
              <a:t>아래와</a:t>
            </a:r>
            <a:r>
              <a:rPr lang="ko-KR" altLang="ko-KR" dirty="0" smtClean="0"/>
              <a:t> </a:t>
            </a:r>
            <a:r>
              <a:rPr lang="ko-KR" altLang="ko-KR" dirty="0"/>
              <a:t>같이 </a:t>
            </a:r>
            <a:r>
              <a:rPr lang="ko-KR" altLang="ko-KR" dirty="0" smtClean="0"/>
              <a:t>초기화</a:t>
            </a:r>
            <a:r>
              <a:rPr lang="en-US" altLang="ko-KR" dirty="0" smtClean="0"/>
              <a:t>.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이 </a:t>
            </a:r>
            <a:r>
              <a:rPr lang="ko-KR" altLang="ko-KR" sz="2400" dirty="0"/>
              <a:t>두 노드들은 실제로 </a:t>
            </a:r>
            <a:r>
              <a:rPr lang="ko-KR" altLang="ko-KR" sz="2400" dirty="0" smtClean="0"/>
              <a:t>항목을 </a:t>
            </a:r>
            <a:r>
              <a:rPr lang="ko-KR" altLang="ko-KR" sz="2400" dirty="0"/>
              <a:t>저장하지 않는 </a:t>
            </a:r>
            <a:r>
              <a:rPr lang="en-US" altLang="ko-KR" sz="2400" dirty="0" smtClean="0">
                <a:solidFill>
                  <a:srgbClr val="3333FF"/>
                </a:solidFill>
              </a:rPr>
              <a:t>Dummy </a:t>
            </a:r>
            <a:r>
              <a:rPr lang="ko-KR" altLang="ko-KR" sz="2400" dirty="0" smtClean="0">
                <a:solidFill>
                  <a:srgbClr val="3333FF"/>
                </a:solidFill>
              </a:rPr>
              <a:t>노드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494" y="4932912"/>
            <a:ext cx="86400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header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3968" y="5302243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58211" y="5436707"/>
            <a:ext cx="63138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1661" y="4968682"/>
            <a:ext cx="3406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2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endParaRPr lang="en-US" sz="2215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5402" y="5542231"/>
            <a:ext cx="3406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2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endParaRPr lang="en-US" sz="2215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8776" y="5201209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53465" y="5201209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2900" y="5201209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9284" y="4884640"/>
            <a:ext cx="598154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tail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8691" y="5307298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583712" y="5440221"/>
            <a:ext cx="631385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350499" y="5202525"/>
            <a:ext cx="1196441" cy="465282"/>
            <a:chOff x="4880888" y="2276872"/>
            <a:chExt cx="1296144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H="1">
            <a:off x="2652668" y="5349922"/>
            <a:ext cx="83076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86499" y="5549329"/>
            <a:ext cx="86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2900" y="5201209"/>
            <a:ext cx="265876" cy="465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88939" y="5201209"/>
            <a:ext cx="258001" cy="465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76" y="5041837"/>
            <a:ext cx="3227050" cy="1014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806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048" y="530258"/>
            <a:ext cx="80731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600" dirty="0" err="1" smtClean="0"/>
              <a:t>insertBefore</a:t>
            </a:r>
            <a:r>
              <a:rPr lang="en-US" altLang="ko-KR" sz="2600" dirty="0"/>
              <a:t>() </a:t>
            </a:r>
            <a:r>
              <a:rPr lang="ko-KR" altLang="ko-KR" sz="2600" dirty="0" err="1">
                <a:latin typeface="Calibri" panose="020F0502020204030204" pitchFamily="34" charset="0"/>
              </a:rPr>
              <a:t>메소드로서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새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노드를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인자로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주어지는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노드</a:t>
            </a:r>
            <a:r>
              <a:rPr lang="ko-KR" altLang="ko-KR" sz="2600" dirty="0"/>
              <a:t> </a:t>
            </a:r>
            <a:r>
              <a:rPr lang="en-US" altLang="ko-KR" sz="2600" dirty="0" smtClean="0"/>
              <a:t>p </a:t>
            </a:r>
            <a:r>
              <a:rPr lang="ko-KR" altLang="ko-KR" sz="2600" dirty="0" smtClean="0">
                <a:latin typeface="Calibri" panose="020F0502020204030204" pitchFamily="34" charset="0"/>
              </a:rPr>
              <a:t>앞에</a:t>
            </a:r>
            <a:r>
              <a:rPr lang="ko-KR" altLang="ko-KR" sz="2600" dirty="0" smtClean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삽입한다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</p:txBody>
      </p:sp>
      <p:pic>
        <p:nvPicPr>
          <p:cNvPr id="25" name="그림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3" y="1855236"/>
            <a:ext cx="7879814" cy="217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" y="5462337"/>
            <a:ext cx="3681663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70" y="4132697"/>
            <a:ext cx="5079833" cy="209966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직사각형 27"/>
          <p:cNvSpPr/>
          <p:nvPr/>
        </p:nvSpPr>
        <p:spPr>
          <a:xfrm>
            <a:off x="1621933" y="623235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102954" y="6334476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61736" y="421975"/>
            <a:ext cx="8073189" cy="1592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insertAfter</a:t>
            </a:r>
            <a:r>
              <a:rPr lang="en-US" altLang="ko-KR" sz="2400" dirty="0"/>
              <a:t>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인자로 주어지는 노드 </a:t>
            </a:r>
            <a:r>
              <a:rPr lang="en-US" altLang="ko-KR" sz="2400" dirty="0" smtClean="0"/>
              <a:t>p </a:t>
            </a:r>
            <a:r>
              <a:rPr lang="ko-KR" altLang="ko-KR" sz="2400" dirty="0"/>
              <a:t>다음에 새 </a:t>
            </a:r>
            <a:r>
              <a:rPr lang="ko-KR" altLang="ko-KR" sz="2400" dirty="0" smtClean="0"/>
              <a:t>노드를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삽입</a:t>
            </a:r>
            <a:endParaRPr lang="en-US" altLang="ko-KR" sz="2400" dirty="0" smtClean="0"/>
          </a:p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02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05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레퍼런스들이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갱신</a:t>
            </a:r>
            <a:endParaRPr lang="ko-KR" altLang="ko-KR" sz="2400" dirty="0">
              <a:effectLst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9" y="2445918"/>
            <a:ext cx="8193506" cy="211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2" y="5409365"/>
            <a:ext cx="3433779" cy="6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61" y="4297614"/>
            <a:ext cx="5186128" cy="18866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621933" y="623235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02954" y="6334476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7780" y="278141"/>
            <a:ext cx="8319336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주어지는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03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번호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레퍼런스를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갱신</a:t>
            </a:r>
            <a:endParaRPr lang="ko-KR" altLang="en-US" sz="24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393"/>
            <a:ext cx="3898232" cy="10948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621933" y="579973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02954" y="590185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0" y="1685249"/>
            <a:ext cx="8115300" cy="2247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58" y="4430688"/>
            <a:ext cx="4988182" cy="1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9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3384" y="4678292"/>
            <a:ext cx="8407123" cy="19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4408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 </a:t>
            </a:r>
            <a:r>
              <a:rPr lang="en-US" altLang="ko-KR" sz="2400" dirty="0"/>
              <a:t>4</a:t>
            </a:r>
            <a:r>
              <a:rPr lang="ko-KR" altLang="ko-KR" sz="2400" dirty="0"/>
              <a:t>개의 항목을 </a:t>
            </a:r>
            <a:r>
              <a:rPr lang="en-US" altLang="ko-KR" sz="2400" dirty="0" err="1"/>
              <a:t>insertAfter</a:t>
            </a:r>
            <a:r>
              <a:rPr lang="en-US" altLang="ko-KR" sz="2400" dirty="0"/>
              <a:t>()</a:t>
            </a:r>
            <a:r>
              <a:rPr lang="ko-KR" altLang="ko-KR" sz="2400" dirty="0"/>
              <a:t>와 </a:t>
            </a:r>
            <a:r>
              <a:rPr lang="en-US" altLang="ko-KR" sz="2400" dirty="0" err="1"/>
              <a:t>insertBefore</a:t>
            </a:r>
            <a:r>
              <a:rPr lang="en-US" altLang="ko-KR" sz="2400" dirty="0"/>
              <a:t>()</a:t>
            </a:r>
            <a:r>
              <a:rPr lang="ko-KR" altLang="ko-KR" sz="2400" dirty="0"/>
              <a:t>를 이용하여 리스트에 </a:t>
            </a:r>
            <a:r>
              <a:rPr lang="ko-KR" altLang="ko-KR" sz="2400" dirty="0" smtClean="0"/>
              <a:t>삽입</a:t>
            </a:r>
            <a:r>
              <a:rPr lang="ko-KR" altLang="en-US" sz="2400" dirty="0" smtClean="0"/>
              <a:t>한 후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리스트를 </a:t>
            </a:r>
            <a:r>
              <a:rPr lang="ko-KR" altLang="ko-KR" sz="2400" dirty="0" smtClean="0"/>
              <a:t>출력</a:t>
            </a:r>
            <a:r>
              <a:rPr lang="en-US" altLang="ko-KR" sz="2400" dirty="0" smtClean="0"/>
              <a:t> </a:t>
            </a:r>
          </a:p>
          <a:p>
            <a:pPr marL="342900" indent="-342900" defTabSz="84408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delete</a:t>
            </a:r>
            <a:r>
              <a:rPr lang="en-US" altLang="ko-KR" sz="2400" dirty="0"/>
              <a:t>() </a:t>
            </a:r>
            <a:r>
              <a:rPr lang="ko-KR" altLang="ko-KR" sz="2400" dirty="0" err="1"/>
              <a:t>메소드로</a:t>
            </a:r>
            <a:r>
              <a:rPr lang="ko-KR" altLang="ko-KR" sz="2400" dirty="0"/>
              <a:t> 마지막 노드를 삭제하고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리스트 출력</a:t>
            </a:r>
            <a:endParaRPr lang="en-US" altLang="ko-KR" sz="2400" dirty="0" smtClean="0"/>
          </a:p>
          <a:p>
            <a:pPr marL="342900" indent="-342900" defTabSz="84408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한 </a:t>
            </a:r>
            <a:r>
              <a:rPr lang="ko-KR" altLang="ko-KR" sz="2400" dirty="0"/>
              <a:t>개의 새 항목을 삽입한 후 연속적으로 삭제 </a:t>
            </a:r>
            <a:r>
              <a:rPr lang="ko-KR" altLang="ko-KR" sz="2400" dirty="0" smtClean="0"/>
              <a:t>연산 수행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7" y="472009"/>
            <a:ext cx="8537331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4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0" y="1759195"/>
            <a:ext cx="8660424" cy="3306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09727" y="627684"/>
            <a:ext cx="33361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lang="ko-KR" altLang="en-US" sz="2600" dirty="0" smtClean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600" dirty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6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618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643" y="1713297"/>
            <a:ext cx="7886700" cy="376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/>
              <a:t>이중연결리스트에서 </a:t>
            </a: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연산은 </a:t>
            </a:r>
            <a:r>
              <a:rPr lang="ko-KR" altLang="ko-KR" sz="2400" dirty="0" smtClean="0"/>
              <a:t>각각 </a:t>
            </a:r>
            <a:r>
              <a:rPr lang="ko-KR" altLang="ko-KR" sz="2400" dirty="0"/>
              <a:t>상수 개의 레퍼런스만을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탐색 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head </a:t>
            </a:r>
            <a:r>
              <a:rPr lang="ko-KR" altLang="ko-KR" sz="2400" dirty="0"/>
              <a:t>또는 </a:t>
            </a:r>
            <a:r>
              <a:rPr lang="en-US" altLang="ko-KR" sz="2400" dirty="0"/>
              <a:t>tail</a:t>
            </a:r>
            <a:r>
              <a:rPr lang="ko-KR" altLang="ko-KR" sz="2400" dirty="0"/>
              <a:t>로부터 노드들을 순차적으로 탐색해야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 smtClean="0">
                <a:solidFill>
                  <a:srgbClr val="3333FF"/>
                </a:solidFill>
              </a:rPr>
              <a:t>시간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소요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992" y="570129"/>
            <a:ext cx="7886700" cy="50355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4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원형연결리스트</a:t>
            </a:r>
            <a:r>
              <a:rPr lang="en-US" altLang="ko-KR" sz="2400" dirty="0">
                <a:solidFill>
                  <a:srgbClr val="3333FF"/>
                </a:solidFill>
              </a:rPr>
              <a:t>(Circular Linked List)</a:t>
            </a:r>
            <a:r>
              <a:rPr lang="ko-KR" altLang="ko-KR" sz="2400" dirty="0"/>
              <a:t>는 마지막 노드가 첫 노드와 연결된 </a:t>
            </a:r>
            <a:r>
              <a:rPr lang="ko-KR" altLang="ko-KR" sz="2400" dirty="0" smtClean="0"/>
              <a:t>단순연결리스트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원형연결리스트에서는 마지막 </a:t>
            </a:r>
            <a:r>
              <a:rPr lang="ko-KR" altLang="ko-KR" sz="2400" dirty="0"/>
              <a:t>노드의 레퍼런스가 저장된</a:t>
            </a:r>
            <a:r>
              <a:rPr lang="en-US" altLang="ko-KR" sz="2400" dirty="0"/>
              <a:t> last</a:t>
            </a:r>
            <a:r>
              <a:rPr lang="ko-KR" altLang="ko-KR" sz="2400" dirty="0"/>
              <a:t>가 </a:t>
            </a:r>
            <a:r>
              <a:rPr lang="ko-KR" altLang="ko-KR" sz="2400" dirty="0" smtClean="0"/>
              <a:t>단순연결리스트의</a:t>
            </a:r>
            <a:r>
              <a:rPr lang="en-US" altLang="ko-KR" sz="2400" dirty="0" smtClean="0"/>
              <a:t> head</a:t>
            </a:r>
            <a:r>
              <a:rPr lang="ko-KR" altLang="ko-KR" sz="2400" dirty="0"/>
              <a:t>와 같은 </a:t>
            </a:r>
            <a:r>
              <a:rPr lang="ko-KR" altLang="ko-KR" sz="2400" dirty="0" smtClean="0"/>
              <a:t>역할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2-4 </a:t>
            </a:r>
            <a:r>
              <a:rPr lang="ko-KR" altLang="en-US" dirty="0" smtClean="0"/>
              <a:t>원형연결리스트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45" y="3919888"/>
            <a:ext cx="3178843" cy="2112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1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각 원소 </a:t>
            </a:r>
            <a:r>
              <a:rPr lang="en-US" altLang="ko-KR" sz="2000" dirty="0">
                <a:latin typeface="Consolas" panose="020B0609020204030204" pitchFamily="49" charset="0"/>
              </a:rPr>
              <a:t>a[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]</a:t>
            </a:r>
            <a:r>
              <a:rPr lang="ko-KR" altLang="ko-KR" sz="2000" dirty="0"/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a</a:t>
            </a:r>
            <a:r>
              <a:rPr lang="ko-KR" altLang="ko-KR" sz="2000" dirty="0"/>
              <a:t>가 가지고 있는 레퍼런스에 원소의 크기</a:t>
            </a:r>
            <a:r>
              <a:rPr lang="en-US" altLang="ko-KR" sz="2000" dirty="0"/>
              <a:t>(</a:t>
            </a:r>
            <a:r>
              <a:rPr lang="ko-KR" altLang="ko-KR" sz="2000" dirty="0"/>
              <a:t>바이트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x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>를 더하여 </a:t>
            </a:r>
            <a:r>
              <a:rPr lang="en-US" altLang="ko-KR" sz="2000" dirty="0"/>
              <a:t>a[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ko-KR" sz="2000" dirty="0"/>
              <a:t>의 레퍼런스를 계산</a:t>
            </a:r>
            <a:endParaRPr lang="en-US" altLang="ko-KR" sz="2000" dirty="0"/>
          </a:p>
          <a:p>
            <a:r>
              <a:rPr lang="en-US" altLang="ko-KR" sz="2000" dirty="0">
                <a:latin typeface="Consolas" panose="020B0609020204030204" pitchFamily="49" charset="0"/>
              </a:rPr>
              <a:t>a[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] = a + </a:t>
            </a:r>
            <a:r>
              <a:rPr lang="en-US" altLang="ko-KR" sz="2000" dirty="0"/>
              <a:t>(</a:t>
            </a:r>
            <a:r>
              <a:rPr lang="ko-KR" altLang="ko-KR" sz="2000" dirty="0"/>
              <a:t>원소의 크기 </a:t>
            </a:r>
            <a:r>
              <a:rPr lang="en-US" altLang="ko-KR" sz="2000" dirty="0" smtClean="0"/>
              <a:t>x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char </a:t>
            </a:r>
            <a:r>
              <a:rPr lang="ko-KR" altLang="ko-KR" sz="2000" dirty="0"/>
              <a:t>배열</a:t>
            </a:r>
            <a:r>
              <a:rPr lang="ko-KR" altLang="en-US" sz="2000" dirty="0"/>
              <a:t>의 </a:t>
            </a:r>
            <a:r>
              <a:rPr lang="ko-KR" altLang="ko-KR" sz="2000" dirty="0"/>
              <a:t>원소의 크기</a:t>
            </a:r>
            <a:r>
              <a:rPr lang="en-US" altLang="ko-KR" sz="2000" dirty="0"/>
              <a:t> = 2</a:t>
            </a:r>
            <a:r>
              <a:rPr lang="ko-KR" altLang="ko-KR" sz="2000" dirty="0"/>
              <a:t>바이트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ko-KR" altLang="ko-KR" sz="2000" dirty="0"/>
              <a:t>배열</a:t>
            </a:r>
            <a:r>
              <a:rPr lang="ko-KR" altLang="en-US" sz="2000" dirty="0"/>
              <a:t>의 원소의 크기 </a:t>
            </a:r>
            <a:r>
              <a:rPr lang="en-US" altLang="ko-KR" sz="2000" dirty="0"/>
              <a:t>=</a:t>
            </a:r>
            <a:r>
              <a:rPr lang="ko-KR" altLang="ko-KR" sz="2000" dirty="0"/>
              <a:t> </a:t>
            </a:r>
            <a:r>
              <a:rPr lang="en-US" altLang="ko-KR" sz="2000" dirty="0"/>
              <a:t>4</a:t>
            </a:r>
            <a:r>
              <a:rPr lang="ko-KR" altLang="ko-KR" sz="2000" dirty="0"/>
              <a:t>바이트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2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095" y="1395810"/>
            <a:ext cx="7886700" cy="263432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sz="2000" dirty="0" smtClean="0">
                <a:solidFill>
                  <a:srgbClr val="3333FF"/>
                </a:solidFill>
              </a:rPr>
              <a:t>마지막 </a:t>
            </a:r>
            <a:r>
              <a:rPr lang="ko-KR" altLang="ko-KR" sz="2000" dirty="0">
                <a:solidFill>
                  <a:srgbClr val="3333FF"/>
                </a:solidFill>
              </a:rPr>
              <a:t>노드와 첫 노드를 </a:t>
            </a:r>
            <a:r>
              <a:rPr lang="en-US" altLang="ko-KR" sz="2000" dirty="0">
                <a:solidFill>
                  <a:srgbClr val="3333FF"/>
                </a:solidFill>
              </a:rPr>
              <a:t>O(1) </a:t>
            </a:r>
            <a:r>
              <a:rPr lang="ko-KR" altLang="ko-KR" sz="2000" dirty="0">
                <a:solidFill>
                  <a:srgbClr val="3333FF"/>
                </a:solidFill>
              </a:rPr>
              <a:t>시간에 방문</a:t>
            </a:r>
            <a:r>
              <a:rPr lang="ko-KR" altLang="ko-KR" sz="2000" dirty="0"/>
              <a:t>할 수 있는 </a:t>
            </a:r>
            <a:r>
              <a:rPr lang="ko-KR" altLang="ko-KR" sz="2000" dirty="0" smtClean="0"/>
              <a:t>장점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ko-KR" sz="2000" dirty="0" smtClean="0"/>
              <a:t>리스트가 </a:t>
            </a:r>
            <a:r>
              <a:rPr lang="en-US" altLang="ko-KR" sz="2000" dirty="0"/>
              <a:t>empty</a:t>
            </a:r>
            <a:r>
              <a:rPr lang="ko-KR" altLang="ko-KR" sz="2000" dirty="0"/>
              <a:t>가 아니면 어떤 노드도 </a:t>
            </a:r>
            <a:r>
              <a:rPr lang="en-US" altLang="ko-KR" sz="2000" dirty="0"/>
              <a:t>null </a:t>
            </a:r>
            <a:r>
              <a:rPr lang="ko-KR" altLang="ko-KR" sz="2000" dirty="0"/>
              <a:t>레퍼런스를 가지고 있지 않으므로 프로그램에서 </a:t>
            </a:r>
            <a:r>
              <a:rPr lang="en-US" altLang="ko-KR" sz="2000" dirty="0"/>
              <a:t>null </a:t>
            </a:r>
            <a:r>
              <a:rPr lang="ko-KR" altLang="ko-KR" sz="2000" dirty="0"/>
              <a:t>조건을 검사하지 않아도 </a:t>
            </a:r>
            <a:r>
              <a:rPr lang="ko-KR" altLang="en-US" sz="2000" dirty="0"/>
              <a:t>되</a:t>
            </a:r>
            <a:r>
              <a:rPr lang="ko-KR" altLang="ko-KR" sz="2000" dirty="0" smtClean="0"/>
              <a:t>는 장점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ko-KR" sz="2000" dirty="0" smtClean="0"/>
              <a:t>원형연결리스트에서는 </a:t>
            </a:r>
            <a:r>
              <a:rPr lang="ko-KR" altLang="ko-KR" sz="2000" dirty="0"/>
              <a:t>반대 방향으로 노드들을 방문하기 쉽지 않으며</a:t>
            </a:r>
            <a:r>
              <a:rPr lang="en-US" altLang="ko-KR" sz="2000" dirty="0"/>
              <a:t>, </a:t>
            </a:r>
            <a:r>
              <a:rPr lang="ko-KR" altLang="ko-KR" sz="2000" dirty="0"/>
              <a:t>무한 루프가 발생할 수 있음에 유의할 </a:t>
            </a:r>
            <a:r>
              <a:rPr lang="ko-KR" altLang="ko-KR" sz="2000" dirty="0" smtClean="0"/>
              <a:t>필요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03071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57989"/>
            <a:ext cx="7886700" cy="5734251"/>
          </a:xfrm>
        </p:spPr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[</a:t>
            </a:r>
            <a:r>
              <a:rPr lang="ko-KR" altLang="ko-KR" sz="2000" dirty="0" smtClean="0">
                <a:solidFill>
                  <a:srgbClr val="C00000"/>
                </a:solidFill>
              </a:rPr>
              <a:t>원형연결리스트</a:t>
            </a:r>
            <a:r>
              <a:rPr lang="ko-KR" altLang="en-US" sz="2000" dirty="0" smtClean="0">
                <a:solidFill>
                  <a:srgbClr val="C00000"/>
                </a:solidFill>
              </a:rPr>
              <a:t>의 응용</a:t>
            </a:r>
            <a:r>
              <a:rPr lang="en-US" altLang="ko-KR" sz="2000" dirty="0" smtClean="0">
                <a:solidFill>
                  <a:srgbClr val="C00000"/>
                </a:solidFill>
              </a:rPr>
              <a:t>]</a:t>
            </a:r>
            <a:r>
              <a:rPr lang="ko-KR" altLang="ko-KR" sz="2400" dirty="0" smtClean="0">
                <a:solidFill>
                  <a:srgbClr val="C00000"/>
                </a:solidFill>
              </a:rPr>
              <a:t> 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r>
              <a:rPr lang="ko-KR" altLang="ko-KR" sz="2400" dirty="0" smtClean="0"/>
              <a:t>여러 </a:t>
            </a:r>
            <a:r>
              <a:rPr lang="ko-KR" altLang="ko-KR" sz="2400" dirty="0"/>
              <a:t>사람이 차례로 돌아가며 하는 게임을 구현하는데 적합한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r>
              <a:rPr lang="ko-KR" altLang="ko-KR" sz="2400" dirty="0" smtClean="0"/>
              <a:t>많은 </a:t>
            </a:r>
            <a:r>
              <a:rPr lang="ko-KR" altLang="ko-KR" sz="2400" dirty="0"/>
              <a:t>사용자들이 동시에 사용하는 컴퓨터에서 </a:t>
            </a:r>
            <a:r>
              <a:rPr lang="en-US" altLang="ko-KR" sz="2400" dirty="0" smtClean="0"/>
              <a:t>CPU </a:t>
            </a:r>
            <a:r>
              <a:rPr lang="ko-KR" altLang="ko-KR" sz="2400" dirty="0" smtClean="0"/>
              <a:t>시간을 </a:t>
            </a:r>
            <a:r>
              <a:rPr lang="ko-KR" altLang="ko-KR" sz="2400" dirty="0"/>
              <a:t>분할하여 작업들에 할당하는 </a:t>
            </a:r>
            <a:r>
              <a:rPr lang="ko-KR" altLang="ko-KR" sz="2400" dirty="0" smtClean="0"/>
              <a:t>운영체제에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en-US" altLang="ko-KR" sz="2400" dirty="0" smtClean="0"/>
              <a:t>7</a:t>
            </a:r>
            <a:r>
              <a:rPr lang="ko-KR" altLang="ko-KR" sz="2400" dirty="0"/>
              <a:t>장의 </a:t>
            </a:r>
            <a:r>
              <a:rPr lang="ko-KR" altLang="ko-KR" sz="2400" dirty="0" err="1"/>
              <a:t>이항힙</a:t>
            </a:r>
            <a:r>
              <a:rPr lang="en-US" altLang="ko-KR" sz="2400" dirty="0"/>
              <a:t>(Binomial Heap)</a:t>
            </a:r>
            <a:r>
              <a:rPr lang="ko-KR" altLang="ko-KR" sz="2400" dirty="0"/>
              <a:t>이나 </a:t>
            </a:r>
            <a:r>
              <a:rPr lang="ko-KR" altLang="ko-KR" sz="2400" dirty="0" err="1"/>
              <a:t>피보나치힙</a:t>
            </a:r>
            <a:r>
              <a:rPr lang="en-US" altLang="ko-KR" sz="2400" dirty="0"/>
              <a:t>(Fibonacci Heap)</a:t>
            </a:r>
            <a:r>
              <a:rPr lang="ko-KR" altLang="ko-KR" sz="2400" dirty="0"/>
              <a:t>과 같은 우선순위큐를 구현하는 데에도 원형연결리스트가 부분적으로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04269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1" y="1774428"/>
            <a:ext cx="8056992" cy="32307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0369" y="789891"/>
            <a:ext cx="53778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6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환형연결리스트</a:t>
            </a:r>
            <a:r>
              <a:rPr lang="ko-KR" altLang="en-US" sz="26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위</a:t>
            </a:r>
            <a:r>
              <a:rPr lang="ko-KR" altLang="ko-KR" sz="26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60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CList</a:t>
            </a:r>
            <a:r>
              <a:rPr lang="en-US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1" y="5187026"/>
            <a:ext cx="7861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CList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객체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430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" y="421757"/>
            <a:ext cx="7916779" cy="210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insert()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항목을 리스트의 첫 노드로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항목을 저장할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생성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 경우와 그렇지 않은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경우로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나누어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5769"/>
            <a:ext cx="8494295" cy="2825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781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62965" y="719740"/>
            <a:ext cx="6299215" cy="1442680"/>
            <a:chOff x="1315023" y="2586248"/>
            <a:chExt cx="6299215" cy="1442680"/>
          </a:xfrm>
        </p:grpSpPr>
        <p:sp>
          <p:nvSpPr>
            <p:cNvPr id="119" name="직사각형 118"/>
            <p:cNvSpPr/>
            <p:nvPr/>
          </p:nvSpPr>
          <p:spPr>
            <a:xfrm>
              <a:off x="5421826" y="3223020"/>
              <a:ext cx="664689" cy="465282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086515" y="3223020"/>
              <a:ext cx="265876" cy="465282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690668" y="3244479"/>
              <a:ext cx="265876" cy="26584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 flipV="1">
              <a:off x="4871173" y="3391974"/>
              <a:ext cx="56492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025979" y="3192568"/>
              <a:ext cx="664689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846" dirty="0">
                  <a:solidFill>
                    <a:srgbClr val="003300"/>
                  </a:solidFill>
                  <a:latin typeface="Calibri"/>
                  <a:cs typeface="Times New Roman" panose="02020603050405020304" pitchFamily="18" charset="0"/>
                  <a:sym typeface="Wingdings 2" panose="05020102010507070707" pitchFamily="18" charset="2"/>
                </a:rPr>
                <a:t>last</a:t>
              </a:r>
              <a:endParaRPr lang="en-US" sz="1846" dirty="0">
                <a:solidFill>
                  <a:srgbClr val="003300"/>
                </a:solidFill>
                <a:latin typeface="Calibri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692550" y="2711447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979712" y="3281504"/>
              <a:ext cx="265876" cy="26584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>
              <a:off x="1979712" y="3281504"/>
              <a:ext cx="265876" cy="26584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315023" y="3229594"/>
              <a:ext cx="664689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846" dirty="0">
                  <a:solidFill>
                    <a:srgbClr val="003300"/>
                  </a:solidFill>
                  <a:latin typeface="Calibri"/>
                  <a:cs typeface="Times New Roman" panose="02020603050405020304" pitchFamily="18" charset="0"/>
                  <a:sym typeface="Wingdings 2" panose="05020102010507070707" pitchFamily="18" charset="2"/>
                </a:rPr>
                <a:t>last</a:t>
              </a:r>
              <a:endParaRPr lang="en-US" sz="1846" dirty="0">
                <a:solidFill>
                  <a:srgbClr val="003300"/>
                </a:solidFill>
                <a:latin typeface="Calibri"/>
              </a:endParaRPr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4890" y="3258840"/>
              <a:ext cx="398562" cy="393642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TextBox 176"/>
            <p:cNvSpPr txBox="1"/>
            <p:nvPr/>
          </p:nvSpPr>
          <p:spPr>
            <a:xfrm>
              <a:off x="6318050" y="2586248"/>
              <a:ext cx="1296188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846" dirty="0">
                  <a:solidFill>
                    <a:srgbClr val="003300"/>
                  </a:solidFill>
                  <a:latin typeface="Calibri"/>
                  <a:cs typeface="Times New Roman" panose="02020603050405020304" pitchFamily="18" charset="0"/>
                  <a:sym typeface="Wingdings 2" panose="05020102010507070707" pitchFamily="18" charset="2"/>
                </a:rPr>
                <a:t>newNode</a:t>
              </a:r>
              <a:endParaRPr lang="en-US" sz="1846" dirty="0">
                <a:solidFill>
                  <a:srgbClr val="003300"/>
                </a:solidFill>
                <a:latin typeface="Calibri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100785" y="2651110"/>
              <a:ext cx="265876" cy="26584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9" name="직선 화살표 연결선 178"/>
            <p:cNvCxnSpPr>
              <a:endCxn id="119" idx="0"/>
            </p:cNvCxnSpPr>
            <p:nvPr/>
          </p:nvCxnSpPr>
          <p:spPr>
            <a:xfrm flipH="1">
              <a:off x="5754171" y="2784034"/>
              <a:ext cx="479552" cy="4389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 7"/>
            <p:cNvSpPr/>
            <p:nvPr/>
          </p:nvSpPr>
          <p:spPr>
            <a:xfrm>
              <a:off x="5170221" y="3472961"/>
              <a:ext cx="1395847" cy="397386"/>
            </a:xfrm>
            <a:custGeom>
              <a:avLst/>
              <a:gdLst>
                <a:gd name="connsiteX0" fmla="*/ 1484408 w 2077175"/>
                <a:gd name="connsiteY0" fmla="*/ 0 h 378486"/>
                <a:gd name="connsiteX1" fmla="*/ 2008283 w 2077175"/>
                <a:gd name="connsiteY1" fmla="*/ 323850 h 378486"/>
                <a:gd name="connsiteX2" fmla="*/ 122333 w 2077175"/>
                <a:gd name="connsiteY2" fmla="*/ 352425 h 378486"/>
                <a:gd name="connsiteX3" fmla="*/ 341408 w 2077175"/>
                <a:gd name="connsiteY3" fmla="*/ 57150 h 37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175" h="378486">
                  <a:moveTo>
                    <a:pt x="1484408" y="0"/>
                  </a:moveTo>
                  <a:cubicBezTo>
                    <a:pt x="1859851" y="132556"/>
                    <a:pt x="2235295" y="265113"/>
                    <a:pt x="2008283" y="323850"/>
                  </a:cubicBezTo>
                  <a:cubicBezTo>
                    <a:pt x="1781271" y="382587"/>
                    <a:pt x="400146" y="396875"/>
                    <a:pt x="122333" y="352425"/>
                  </a:cubicBezTo>
                  <a:cubicBezTo>
                    <a:pt x="-155480" y="307975"/>
                    <a:pt x="92964" y="182562"/>
                    <a:pt x="341408" y="5715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79296" y="3680819"/>
              <a:ext cx="375422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47263" y="3081971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③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</p:grpSp>
      <p:pic>
        <p:nvPicPr>
          <p:cNvPr id="67" name="그림 6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9" y="4341993"/>
            <a:ext cx="3714349" cy="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그림 6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28" y="3836157"/>
            <a:ext cx="5070079" cy="2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586835" y="475607"/>
            <a:ext cx="3278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인 경우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6835" y="2973511"/>
            <a:ext cx="396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가 아닌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" y="3757092"/>
            <a:ext cx="8581457" cy="25233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5484" y="517359"/>
            <a:ext cx="8181474" cy="293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delete()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리스트의 첫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 노드를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가리키게 하고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10: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리스트에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개인 경우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만들며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리스트에 노드가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개 이상인 경우로서 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다음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슬라이드의 그림과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같이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 가리키는 노드를 리스트에서 분리</a:t>
            </a:r>
            <a:endParaRPr lang="ko-KR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46460" y="3861913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799716" y="4009790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343837" y="3809995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008526" y="3809995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73216" y="3811312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337905" y="3811312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399" y="3767656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2141464" y="4043929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2230723" y="1297173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895412" y="1297173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499565" y="1318632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680070" y="1466127"/>
            <a:ext cx="56492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34876" y="1266721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87" y="1332993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41" name="자유형 140"/>
          <p:cNvSpPr/>
          <p:nvPr/>
        </p:nvSpPr>
        <p:spPr>
          <a:xfrm>
            <a:off x="1979117" y="1547114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609899" y="1363449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5609899" y="1363449"/>
            <a:ext cx="265876" cy="2658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45210" y="1311538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45614" y="131153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35" y="3834539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49" name="직사각형 148"/>
          <p:cNvSpPr/>
          <p:nvPr/>
        </p:nvSpPr>
        <p:spPr>
          <a:xfrm>
            <a:off x="6320679" y="1316345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985368" y="1316345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5770026" y="1485300"/>
            <a:ext cx="5649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743" y="1352165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53" name="자유형 152"/>
          <p:cNvSpPr/>
          <p:nvPr/>
        </p:nvSpPr>
        <p:spPr>
          <a:xfrm>
            <a:off x="6069074" y="1566286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189353" y="700367"/>
            <a:ext cx="48566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033979" y="788503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직선 화살표 연결선 7"/>
          <p:cNvCxnSpPr>
            <a:endCxn id="149" idx="0"/>
          </p:cNvCxnSpPr>
          <p:nvPr/>
        </p:nvCxnSpPr>
        <p:spPr>
          <a:xfrm flipH="1">
            <a:off x="6653024" y="911746"/>
            <a:ext cx="549609" cy="4045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609947" y="830876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918852" y="1288765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49813" y="1155465"/>
            <a:ext cx="242301" cy="3196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477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47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997483" y="3811288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662172" y="3811288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03" y="3834539"/>
            <a:ext cx="393703" cy="432000"/>
          </a:xfrm>
          <a:prstGeom prst="rect">
            <a:avLst/>
          </a:prstGeom>
          <a:ln>
            <a:noFill/>
          </a:ln>
        </p:spPr>
      </p:pic>
      <p:cxnSp>
        <p:nvCxnSpPr>
          <p:cNvPr id="170" name="직선 화살표 연결선 169"/>
          <p:cNvCxnSpPr/>
          <p:nvPr/>
        </p:nvCxnSpPr>
        <p:spPr>
          <a:xfrm>
            <a:off x="3453266" y="4043027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그림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30" y="3834539"/>
            <a:ext cx="402260" cy="432000"/>
          </a:xfrm>
          <a:prstGeom prst="rect">
            <a:avLst/>
          </a:prstGeom>
          <a:ln>
            <a:noFill/>
          </a:ln>
        </p:spPr>
      </p:pic>
      <p:sp>
        <p:nvSpPr>
          <p:cNvPr id="172" name="직사각형 171"/>
          <p:cNvSpPr/>
          <p:nvPr/>
        </p:nvSpPr>
        <p:spPr>
          <a:xfrm>
            <a:off x="3265490" y="5319709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418747" y="5467586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962868" y="5267791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627557" y="5267791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292246" y="5269108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956935" y="5269108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77430" y="5225452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cxnSp>
        <p:nvCxnSpPr>
          <p:cNvPr id="179" name="직선 화살표 연결선 178"/>
          <p:cNvCxnSpPr/>
          <p:nvPr/>
        </p:nvCxnSpPr>
        <p:spPr>
          <a:xfrm>
            <a:off x="4760495" y="5501725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그림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65" y="5301612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81" name="TextBox 180"/>
          <p:cNvSpPr txBox="1"/>
          <p:nvPr/>
        </p:nvSpPr>
        <p:spPr>
          <a:xfrm>
            <a:off x="6272965" y="5296372"/>
            <a:ext cx="19404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5473568" y="4697687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 flipH="1">
            <a:off x="5624591" y="4846163"/>
            <a:ext cx="0" cy="4311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297569" y="4923940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616514" y="5269084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81203" y="5269084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3" y="5292335"/>
            <a:ext cx="393703" cy="432000"/>
          </a:xfrm>
          <a:prstGeom prst="rect">
            <a:avLst/>
          </a:prstGeom>
          <a:ln>
            <a:noFill/>
          </a:ln>
        </p:spPr>
      </p:pic>
      <p:cxnSp>
        <p:nvCxnSpPr>
          <p:cNvPr id="188" name="직선 화살표 연결선 187"/>
          <p:cNvCxnSpPr/>
          <p:nvPr/>
        </p:nvCxnSpPr>
        <p:spPr>
          <a:xfrm>
            <a:off x="6072297" y="5500823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06" y="5290038"/>
            <a:ext cx="412062" cy="442526"/>
          </a:xfrm>
          <a:prstGeom prst="rect">
            <a:avLst/>
          </a:prstGeom>
          <a:ln>
            <a:noFill/>
          </a:ln>
        </p:spPr>
      </p:pic>
      <p:sp>
        <p:nvSpPr>
          <p:cNvPr id="14" name="자유형 13"/>
          <p:cNvSpPr/>
          <p:nvPr/>
        </p:nvSpPr>
        <p:spPr>
          <a:xfrm>
            <a:off x="4771206" y="5481002"/>
            <a:ext cx="1828800" cy="535528"/>
          </a:xfrm>
          <a:custGeom>
            <a:avLst/>
            <a:gdLst>
              <a:gd name="connsiteX0" fmla="*/ 0 w 1981200"/>
              <a:gd name="connsiteY0" fmla="*/ 0 h 580155"/>
              <a:gd name="connsiteX1" fmla="*/ 295275 w 1981200"/>
              <a:gd name="connsiteY1" fmla="*/ 485775 h 580155"/>
              <a:gd name="connsiteX2" fmla="*/ 1457325 w 1981200"/>
              <a:gd name="connsiteY2" fmla="*/ 542925 h 580155"/>
              <a:gd name="connsiteX3" fmla="*/ 1981200 w 1981200"/>
              <a:gd name="connsiteY3" fmla="*/ 57150 h 5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580155">
                <a:moveTo>
                  <a:pt x="0" y="0"/>
                </a:moveTo>
                <a:cubicBezTo>
                  <a:pt x="26194" y="197644"/>
                  <a:pt x="52388" y="395288"/>
                  <a:pt x="295275" y="485775"/>
                </a:cubicBezTo>
                <a:cubicBezTo>
                  <a:pt x="538162" y="576262"/>
                  <a:pt x="1176338" y="614362"/>
                  <a:pt x="1457325" y="542925"/>
                </a:cubicBezTo>
                <a:cubicBezTo>
                  <a:pt x="1738312" y="471488"/>
                  <a:pt x="1981200" y="57150"/>
                  <a:pt x="1981200" y="571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91873" y="5836105"/>
            <a:ext cx="232615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956935" y="5277298"/>
            <a:ext cx="265876" cy="455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958673" y="5492218"/>
            <a:ext cx="232615" cy="3196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477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47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77960" y="5293810"/>
            <a:ext cx="19404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192481" y="5170982"/>
            <a:ext cx="37542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477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③</a:t>
            </a:r>
            <a:endParaRPr lang="en-US" sz="147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889915" y="532532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638828" y="4631752"/>
            <a:ext cx="48566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797294" y="4043027"/>
            <a:ext cx="494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0754" y="3790576"/>
            <a:ext cx="41869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432003" y="5477903"/>
            <a:ext cx="494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55463" y="5225452"/>
            <a:ext cx="41869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9" name="자유형 8"/>
          <p:cNvSpPr/>
          <p:nvPr/>
        </p:nvSpPr>
        <p:spPr>
          <a:xfrm>
            <a:off x="3124098" y="5443826"/>
            <a:ext cx="5889952" cy="812476"/>
          </a:xfrm>
          <a:custGeom>
            <a:avLst/>
            <a:gdLst>
              <a:gd name="connsiteX0" fmla="*/ 5718192 w 6380781"/>
              <a:gd name="connsiteY0" fmla="*/ 0 h 880182"/>
              <a:gd name="connsiteX1" fmla="*/ 5908692 w 6380781"/>
              <a:gd name="connsiteY1" fmla="*/ 723900 h 880182"/>
              <a:gd name="connsiteX2" fmla="*/ 393717 w 6380781"/>
              <a:gd name="connsiteY2" fmla="*/ 828675 h 880182"/>
              <a:gd name="connsiteX3" fmla="*/ 879492 w 6380781"/>
              <a:gd name="connsiteY3" fmla="*/ 76200 h 88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781" h="880182">
                <a:moveTo>
                  <a:pt x="5718192" y="0"/>
                </a:moveTo>
                <a:cubicBezTo>
                  <a:pt x="6257148" y="292894"/>
                  <a:pt x="6796105" y="585788"/>
                  <a:pt x="5908692" y="723900"/>
                </a:cubicBezTo>
                <a:cubicBezTo>
                  <a:pt x="5021279" y="862013"/>
                  <a:pt x="1231917" y="936625"/>
                  <a:pt x="393717" y="828675"/>
                </a:cubicBezTo>
                <a:cubicBezTo>
                  <a:pt x="-444483" y="720725"/>
                  <a:pt x="217504" y="398462"/>
                  <a:pt x="879492" y="7620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668991" y="4010600"/>
            <a:ext cx="5785322" cy="489786"/>
          </a:xfrm>
          <a:custGeom>
            <a:avLst/>
            <a:gdLst>
              <a:gd name="connsiteX0" fmla="*/ 4833875 w 5591985"/>
              <a:gd name="connsiteY0" fmla="*/ 0 h 530601"/>
              <a:gd name="connsiteX1" fmla="*/ 5233925 w 5591985"/>
              <a:gd name="connsiteY1" fmla="*/ 447675 h 530601"/>
              <a:gd name="connsiteX2" fmla="*/ 328550 w 5591985"/>
              <a:gd name="connsiteY2" fmla="*/ 495300 h 530601"/>
              <a:gd name="connsiteX3" fmla="*/ 852425 w 5591985"/>
              <a:gd name="connsiteY3" fmla="*/ 57150 h 5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985" h="530601">
                <a:moveTo>
                  <a:pt x="4833875" y="0"/>
                </a:moveTo>
                <a:cubicBezTo>
                  <a:pt x="5409344" y="182562"/>
                  <a:pt x="5984813" y="365125"/>
                  <a:pt x="5233925" y="447675"/>
                </a:cubicBezTo>
                <a:cubicBezTo>
                  <a:pt x="4483037" y="530225"/>
                  <a:pt x="1058800" y="560388"/>
                  <a:pt x="328550" y="495300"/>
                </a:cubicBezTo>
                <a:cubicBezTo>
                  <a:pt x="-401700" y="430213"/>
                  <a:pt x="225362" y="243681"/>
                  <a:pt x="852425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4067" y="451805"/>
            <a:ext cx="403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 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 경우</a:t>
            </a:r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434583" y="2830693"/>
            <a:ext cx="5024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 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 안되는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21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0948" y="4812631"/>
            <a:ext cx="8638673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4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 </a:t>
            </a:r>
            <a:r>
              <a:rPr lang="en-US" altLang="ko-KR" sz="2400" dirty="0"/>
              <a:t>4</a:t>
            </a:r>
            <a:r>
              <a:rPr lang="ko-KR" altLang="ko-KR" sz="2400" dirty="0"/>
              <a:t>개의 항목을 </a:t>
            </a:r>
            <a:r>
              <a:rPr lang="ko-KR" altLang="ko-KR" sz="2400" dirty="0" smtClean="0"/>
              <a:t>삽입 </a:t>
            </a:r>
            <a:r>
              <a:rPr lang="ko-KR" altLang="ko-KR" sz="2400" dirty="0"/>
              <a:t>후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리스트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리스트의 </a:t>
            </a:r>
            <a:r>
              <a:rPr lang="ko-KR" altLang="ko-KR" sz="2400" dirty="0" smtClean="0"/>
              <a:t>길이 출력</a:t>
            </a:r>
            <a:r>
              <a:rPr lang="en-US" altLang="ko-KR" sz="2400" dirty="0" smtClean="0"/>
              <a:t> </a:t>
            </a:r>
          </a:p>
          <a:p>
            <a:pPr marL="342900" indent="-342900" defTabSz="84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첫 </a:t>
            </a:r>
            <a:r>
              <a:rPr lang="ko-KR" altLang="ko-KR" sz="2400" dirty="0"/>
              <a:t>항목을 </a:t>
            </a:r>
            <a:r>
              <a:rPr lang="ko-KR" altLang="ko-KR" sz="2400" dirty="0" smtClean="0"/>
              <a:t>삭제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후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리스트와 그 </a:t>
            </a:r>
            <a:r>
              <a:rPr lang="ko-KR" altLang="ko-KR" sz="2400" dirty="0" smtClean="0"/>
              <a:t>길이 출력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1" y="717267"/>
            <a:ext cx="8661796" cy="35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15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5" y="2207796"/>
            <a:ext cx="8543485" cy="14257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09727" y="981645"/>
            <a:ext cx="33361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lang="ko-KR" altLang="en-US" sz="2600" dirty="0" smtClean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600" dirty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6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840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4685"/>
            <a:ext cx="7886700" cy="51447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/>
              <a:t>원형연결리스트에서 삽입이나 삭제 연산 각각 상수 개의 레퍼런스를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탐색 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 </a:t>
            </a:r>
            <a:r>
              <a:rPr lang="en-US" altLang="ko-KR" sz="2400" dirty="0"/>
              <a:t>last</a:t>
            </a:r>
            <a:r>
              <a:rPr lang="ko-KR" altLang="ko-KR" sz="2400" dirty="0"/>
              <a:t>로부터 노드들을 순차적으로 탐색해야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 smtClean="0"/>
              <a:t>소요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4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4395019"/>
            <a:ext cx="7817260" cy="1887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sz="1800" dirty="0"/>
              <a:t>배열은 미리 정해진 크기의 메모리 공간을 할당 받은 뒤 사용해야 하므로</a:t>
            </a:r>
            <a:r>
              <a:rPr lang="en-US" altLang="ko-KR" sz="1800" dirty="0"/>
              <a:t>, </a:t>
            </a:r>
            <a:r>
              <a:rPr lang="ko-KR" altLang="ko-KR" sz="1800" dirty="0"/>
              <a:t>빈자리가 없어 새 항목을 삽입할 수 없는 </a:t>
            </a:r>
            <a:r>
              <a:rPr lang="ko-KR" altLang="ko-KR" sz="1800" dirty="0" smtClean="0"/>
              <a:t>상황</a:t>
            </a:r>
            <a:r>
              <a:rPr lang="en-US" altLang="ko-KR" sz="1800" dirty="0" smtClean="0"/>
              <a:t>(Overflow) </a:t>
            </a:r>
            <a:r>
              <a:rPr lang="ko-KR" altLang="en-US" sz="1800" dirty="0" smtClean="0"/>
              <a:t>발생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Overflow </a:t>
            </a:r>
            <a:r>
              <a:rPr lang="ko-KR" altLang="ko-KR" sz="1800" dirty="0"/>
              <a:t>가 발생하면 에러 처리를 하여 프로그램을 정지시키는 방법이 주로 사용된다</a:t>
            </a:r>
            <a:r>
              <a:rPr lang="en-US" altLang="ko-KR" sz="1800" dirty="0"/>
              <a:t>. </a:t>
            </a:r>
            <a:r>
              <a:rPr lang="ko-KR" altLang="ko-KR" sz="1800" dirty="0"/>
              <a:t>하지만 프로그램의 안정성을 향상시키기 위해 다음과 같은 방법을 </a:t>
            </a:r>
            <a:r>
              <a:rPr lang="ko-KR" altLang="ko-KR" sz="1800" dirty="0" smtClean="0"/>
              <a:t>사용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3333FF"/>
                </a:solidFill>
              </a:rPr>
              <a:t>[</a:t>
            </a:r>
            <a:r>
              <a:rPr lang="ko-KR" altLang="ko-KR" sz="1800" dirty="0" smtClean="0">
                <a:solidFill>
                  <a:srgbClr val="3333FF"/>
                </a:solidFill>
              </a:rPr>
              <a:t>핵심 </a:t>
            </a:r>
            <a:r>
              <a:rPr lang="ko-KR" altLang="ko-KR" sz="1800" dirty="0">
                <a:solidFill>
                  <a:srgbClr val="3333FF"/>
                </a:solidFill>
              </a:rPr>
              <a:t>아이디어</a:t>
            </a:r>
            <a:r>
              <a:rPr lang="en-US" altLang="ko-KR" sz="1800" dirty="0">
                <a:solidFill>
                  <a:srgbClr val="3333FF"/>
                </a:solidFill>
              </a:rPr>
              <a:t>] </a:t>
            </a:r>
            <a:endParaRPr lang="en-US" altLang="ko-KR" sz="18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ko-KR" altLang="ko-KR" sz="1800" dirty="0" smtClean="0">
                <a:solidFill>
                  <a:srgbClr val="339933"/>
                </a:solidFill>
              </a:rPr>
              <a:t>배열에 </a:t>
            </a:r>
            <a:r>
              <a:rPr lang="en-US" altLang="ko-KR" sz="1800" dirty="0">
                <a:solidFill>
                  <a:srgbClr val="339933"/>
                </a:solidFill>
              </a:rPr>
              <a:t>overflow</a:t>
            </a:r>
            <a:r>
              <a:rPr lang="ko-KR" altLang="ko-KR" sz="1800" dirty="0">
                <a:solidFill>
                  <a:srgbClr val="339933"/>
                </a:solidFill>
              </a:rPr>
              <a:t>가 발생하면 배열 크기를 </a:t>
            </a:r>
            <a:r>
              <a:rPr lang="en-US" altLang="ko-KR" sz="1800" dirty="0">
                <a:solidFill>
                  <a:srgbClr val="339933"/>
                </a:solidFill>
              </a:rPr>
              <a:t>2</a:t>
            </a:r>
            <a:r>
              <a:rPr lang="ko-KR" altLang="ko-KR" sz="1800" dirty="0">
                <a:solidFill>
                  <a:srgbClr val="339933"/>
                </a:solidFill>
              </a:rPr>
              <a:t>배로 확장한다</a:t>
            </a:r>
            <a:r>
              <a:rPr lang="en-US" altLang="ko-KR" sz="1800" dirty="0">
                <a:solidFill>
                  <a:srgbClr val="339933"/>
                </a:solidFill>
              </a:rPr>
              <a:t>. </a:t>
            </a:r>
            <a:r>
              <a:rPr lang="ko-KR" altLang="ko-KR" sz="1800" dirty="0">
                <a:solidFill>
                  <a:srgbClr val="339933"/>
                </a:solidFill>
              </a:rPr>
              <a:t>또한 배열의 </a:t>
            </a:r>
            <a:r>
              <a:rPr lang="en-US" altLang="ko-KR" sz="1800" dirty="0">
                <a:solidFill>
                  <a:srgbClr val="339933"/>
                </a:solidFill>
              </a:rPr>
              <a:t>3/4</a:t>
            </a:r>
            <a:r>
              <a:rPr lang="ko-KR" altLang="ko-KR" sz="1800" dirty="0">
                <a:solidFill>
                  <a:srgbClr val="339933"/>
                </a:solidFill>
              </a:rPr>
              <a:t>이 비어 있다면 배열 크기를 </a:t>
            </a:r>
            <a:r>
              <a:rPr lang="en-US" altLang="ko-KR" sz="1800" dirty="0">
                <a:solidFill>
                  <a:srgbClr val="339933"/>
                </a:solidFill>
              </a:rPr>
              <a:t>1/2</a:t>
            </a:r>
            <a:r>
              <a:rPr lang="ko-KR" altLang="ko-KR" sz="1800" dirty="0">
                <a:solidFill>
                  <a:srgbClr val="339933"/>
                </a:solidFill>
              </a:rPr>
              <a:t>로 축소한다</a:t>
            </a:r>
            <a:r>
              <a:rPr lang="en-US" altLang="ko-KR" sz="1800" dirty="0">
                <a:solidFill>
                  <a:srgbClr val="339933"/>
                </a:solidFill>
              </a:rPr>
              <a:t>.</a:t>
            </a:r>
            <a:endParaRPr lang="ko-KR" altLang="ko-KR" sz="1800" dirty="0">
              <a:solidFill>
                <a:srgbClr val="339933"/>
              </a:solidFill>
            </a:endParaRPr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0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일련의 동일한 타입의 </a:t>
            </a:r>
            <a:r>
              <a:rPr lang="ko-KR" altLang="ko-KR" sz="2400" dirty="0" smtClean="0"/>
              <a:t>항목들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배열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동일한 타입의 원소들이 연속적인 메모리 공간에 할당되어 각 항목이 하나의 원소에 저장되는 기본적인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단순연결리스트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동적 메모리 할당을 이용해 리스트를 구현하는 가장 간단한 형태의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/>
              <a:t>배열로 </a:t>
            </a:r>
            <a:r>
              <a:rPr lang="ko-KR" altLang="ko-KR" sz="2400" dirty="0"/>
              <a:t>구현된 </a:t>
            </a:r>
            <a:r>
              <a:rPr lang="ko-KR" altLang="ko-KR" sz="2400" dirty="0" smtClean="0"/>
              <a:t>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새 항목을 삽입 또는 삭제하는 경우 뒤 따르는 항목들이 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칸씩 뒤나 앞으로 이동해야 하는 경우가 </a:t>
            </a:r>
            <a:r>
              <a:rPr lang="ko-KR" altLang="ko-KR" sz="2400" dirty="0" smtClean="0"/>
              <a:t>발생</a:t>
            </a:r>
            <a:r>
              <a:rPr lang="en-US" altLang="ko-KR" sz="2400" dirty="0" smtClean="0"/>
              <a:t> </a:t>
            </a:r>
          </a:p>
          <a:p>
            <a:pPr lvl="0">
              <a:lnSpc>
                <a:spcPct val="120000"/>
              </a:lnSpc>
            </a:pPr>
            <a:r>
              <a:rPr lang="ko-KR" altLang="ko-KR" sz="2400" dirty="0" smtClean="0"/>
              <a:t>단순연결리스트에서는 </a:t>
            </a:r>
            <a:r>
              <a:rPr lang="ko-KR" altLang="ko-KR" sz="2400" dirty="0"/>
              <a:t>삽입이나 삭제 시 항목들을 이동시킬 </a:t>
            </a:r>
            <a:r>
              <a:rPr lang="ko-KR" altLang="ko-KR" sz="2400" dirty="0" smtClean="0"/>
              <a:t>필요 없</a:t>
            </a:r>
            <a:r>
              <a:rPr lang="ko-KR" altLang="en-US" sz="2400" dirty="0" smtClean="0"/>
              <a:t>음</a:t>
            </a:r>
            <a:endParaRPr lang="ko-KR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요약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27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1895"/>
            <a:ext cx="7886700" cy="577034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sz="2400" dirty="0"/>
              <a:t>단순연결리스트는 항목을 접근하기 위해서 </a:t>
            </a:r>
            <a:r>
              <a:rPr lang="ko-KR" altLang="ko-KR" sz="2400" dirty="0" err="1"/>
              <a:t>순차탐색을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해야 </a:t>
            </a:r>
            <a:r>
              <a:rPr lang="ko-KR" altLang="ko-KR" sz="2400" dirty="0"/>
              <a:t>하고</a:t>
            </a:r>
            <a:r>
              <a:rPr lang="en-US" altLang="ko-KR" sz="2400" dirty="0"/>
              <a:t>, </a:t>
            </a:r>
            <a:r>
              <a:rPr lang="ko-KR" altLang="ko-KR" sz="2400" dirty="0"/>
              <a:t>삽입이나 삭제할 때에 반드시 이전 노드를 가리키는 레퍼런스를 알아야 </a:t>
            </a:r>
          </a:p>
          <a:p>
            <a:pPr lvl="0"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이중연결리스트</a:t>
            </a:r>
            <a:r>
              <a:rPr lang="ko-KR" altLang="ko-KR" sz="2400" dirty="0"/>
              <a:t>는 각 노드에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레퍼런스를 가지며 각각 이전 노드와 다음 노드를 가리키는 방식의 </a:t>
            </a:r>
            <a:r>
              <a:rPr lang="ko-KR" altLang="ko-KR" sz="2400" dirty="0" err="1" smtClean="0"/>
              <a:t>연결리스트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원형연결리스트</a:t>
            </a:r>
            <a:r>
              <a:rPr lang="ko-KR" altLang="ko-KR" sz="2400" dirty="0"/>
              <a:t>는 마지막 노드가 첫 노드와 연결된 </a:t>
            </a:r>
            <a:r>
              <a:rPr lang="ko-KR" altLang="ko-KR" sz="2400" dirty="0" smtClean="0"/>
              <a:t>단순연결리스트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/>
              <a:t>원형연결리스트는 마지막 노드와 첫 노드를</a:t>
            </a:r>
            <a:r>
              <a:rPr lang="en-US" altLang="ko-KR" sz="2400" dirty="0"/>
              <a:t> O(1) </a:t>
            </a:r>
            <a:r>
              <a:rPr lang="ko-KR" altLang="ko-KR" sz="2400" dirty="0"/>
              <a:t>시간에 </a:t>
            </a:r>
            <a:r>
              <a:rPr lang="ko-KR" altLang="ko-KR" sz="2400" dirty="0" smtClean="0"/>
              <a:t>방문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또한 리스트가 </a:t>
            </a:r>
            <a:r>
              <a:rPr lang="en-US" altLang="ko-KR" sz="2400" dirty="0"/>
              <a:t>empty</a:t>
            </a:r>
            <a:r>
              <a:rPr lang="ko-KR" altLang="ko-KR" sz="2400" dirty="0"/>
              <a:t>가 아닐 때</a:t>
            </a:r>
            <a:r>
              <a:rPr lang="en-US" altLang="ko-KR" sz="2400" dirty="0"/>
              <a:t>, </a:t>
            </a:r>
            <a:r>
              <a:rPr lang="ko-KR" altLang="ko-KR" sz="2400" dirty="0"/>
              <a:t>어떤 노드도 </a:t>
            </a:r>
            <a:r>
              <a:rPr lang="en-US" altLang="ko-KR" sz="2400" dirty="0"/>
              <a:t>null </a:t>
            </a:r>
            <a:r>
              <a:rPr lang="ko-KR" altLang="ko-KR" sz="2400" dirty="0"/>
              <a:t>레퍼런스를 갖지 않으므로 프로그램에서 </a:t>
            </a:r>
            <a:r>
              <a:rPr lang="en-US" altLang="ko-KR" sz="2400" dirty="0"/>
              <a:t>null </a:t>
            </a:r>
            <a:r>
              <a:rPr lang="ko-KR" altLang="ko-KR" sz="2400" dirty="0"/>
              <a:t>조건을 검사하지 않아도 된다는 </a:t>
            </a:r>
            <a:r>
              <a:rPr lang="ko-KR" altLang="ko-KR" sz="2400" dirty="0" smtClean="0"/>
              <a:t>장점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갖는다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810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8296"/>
              </p:ext>
            </p:extLst>
          </p:nvPr>
        </p:nvGraphicFramePr>
        <p:xfrm>
          <a:off x="251520" y="2481868"/>
          <a:ext cx="8707429" cy="1921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1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자료구조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접근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탐색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삽입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삭제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비고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 </a:t>
                      </a:r>
                      <a:r>
                        <a:rPr lang="ko-KR" altLang="en-US" sz="1500" dirty="0" smtClean="0"/>
                        <a:t>차원 배열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O(N)</a:t>
                      </a:r>
                      <a:endParaRPr lang="en-US" sz="15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O(N)</a:t>
                      </a:r>
                      <a:endParaRPr lang="en-US" sz="15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smtClean="0"/>
                        <a:t>정렬된 배열에서 탐색은 </a:t>
                      </a:r>
                      <a:r>
                        <a:rPr lang="en-US" altLang="ko-KR" sz="1500" dirty="0" smtClean="0"/>
                        <a:t>O(logN)(</a:t>
                      </a:r>
                      <a:r>
                        <a:rPr lang="ko-KR" altLang="en-US" sz="1500" dirty="0" smtClean="0"/>
                        <a:t>부록</a:t>
                      </a:r>
                      <a:r>
                        <a:rPr lang="en-US" altLang="ko-KR" sz="1500" dirty="0" smtClean="0"/>
                        <a:t> IV)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단순연결리스트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O(1)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O(1)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975" indent="0" algn="l"/>
                      <a:r>
                        <a:rPr lang="ko-KR" altLang="en-US" sz="1500" dirty="0" smtClean="0"/>
                        <a:t>삽입될 노드의 이전 노드의 래퍼런스가 주어진 경우 </a:t>
                      </a:r>
                      <a:endParaRPr lang="en-US" sz="15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이중연결리스트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O(1)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환형연결리스트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2331" y="1177074"/>
            <a:ext cx="44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</a:rPr>
              <a:t>최악경우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</a:rPr>
              <a:t>수행시간</a:t>
            </a:r>
            <a:r>
              <a:rPr lang="ko-KR" altLang="ko-KR" sz="2800" dirty="0">
                <a:solidFill>
                  <a:srgbClr val="C00000"/>
                </a:solidFill>
              </a:rPr>
              <a:t> 비교</a:t>
            </a:r>
            <a:endParaRPr lang="en-US" sz="40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44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39333"/>
            <a:ext cx="7886700" cy="5052907"/>
          </a:xfrm>
        </p:spPr>
        <p:txBody>
          <a:bodyPr>
            <a:normAutofit/>
          </a:bodyPr>
          <a:lstStyle/>
          <a:p>
            <a:r>
              <a:rPr lang="ko-KR" altLang="ko-KR" sz="2000" dirty="0" err="1">
                <a:solidFill>
                  <a:srgbClr val="3333FF"/>
                </a:solidFill>
              </a:rPr>
              <a:t>동적배열</a:t>
            </a:r>
            <a:r>
              <a:rPr lang="en-US" altLang="ko-KR" sz="2000" dirty="0">
                <a:solidFill>
                  <a:srgbClr val="3333FF"/>
                </a:solidFill>
              </a:rPr>
              <a:t>(Dynamic Array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프로그램이 </a:t>
            </a:r>
            <a:r>
              <a:rPr lang="ko-KR" altLang="ko-KR" sz="2000" dirty="0"/>
              <a:t>실행되는 동안에 할당된 </a:t>
            </a:r>
            <a:r>
              <a:rPr lang="ko-KR" altLang="ko-KR" sz="2000" dirty="0" smtClean="0"/>
              <a:t>배열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4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7538"/>
            <a:ext cx="7886700" cy="553452"/>
          </a:xfrm>
        </p:spPr>
        <p:txBody>
          <a:bodyPr>
            <a:normAutofit lnSpcReduction="10000"/>
          </a:bodyPr>
          <a:lstStyle/>
          <a:p>
            <a:r>
              <a:rPr lang="ko-KR" altLang="ko-KR" dirty="0"/>
              <a:t>리스트를 배열로 </a:t>
            </a:r>
            <a:r>
              <a:rPr lang="ko-KR" altLang="ko-KR" dirty="0" smtClean="0"/>
              <a:t>구현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err="1"/>
              <a:t>ArrList</a:t>
            </a:r>
            <a:r>
              <a:rPr lang="en-US" altLang="ko-KR" dirty="0"/>
              <a:t> </a:t>
            </a:r>
            <a:r>
              <a:rPr lang="ko-KR" altLang="ko-KR" dirty="0"/>
              <a:t>클래스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ArrList</a:t>
            </a:r>
            <a:r>
              <a:rPr lang="en-US" altLang="ko-KR" dirty="0" smtClean="0"/>
              <a:t> </a:t>
            </a:r>
            <a:r>
              <a:rPr lang="ko-KR" altLang="ko-KR" dirty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0080"/>
            <a:ext cx="8231647" cy="27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11111"/>
            <a:ext cx="7886700" cy="508113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Line </a:t>
            </a:r>
            <a:r>
              <a:rPr lang="en-US" altLang="ko-KR" sz="2400" dirty="0" smtClean="0"/>
              <a:t>01: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java.util</a:t>
            </a:r>
            <a:r>
              <a:rPr lang="en-US" altLang="ko-KR" sz="2400" dirty="0"/>
              <a:t> </a:t>
            </a:r>
            <a:r>
              <a:rPr lang="ko-KR" altLang="ko-KR" sz="2400" dirty="0"/>
              <a:t>라이브러리에 선언되어 </a:t>
            </a:r>
            <a:r>
              <a:rPr lang="ko-KR" altLang="ko-KR" sz="2400" dirty="0" smtClean="0"/>
              <a:t>있는</a:t>
            </a:r>
            <a:r>
              <a:rPr lang="en-US" altLang="ko-KR" sz="2400" dirty="0" smtClean="0"/>
              <a:t>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NoSuchElementException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클래스를 이용하여 리스트가 </a:t>
            </a:r>
            <a:r>
              <a:rPr lang="en-US" altLang="ko-KR" sz="2400" dirty="0"/>
              <a:t>empty</a:t>
            </a:r>
            <a:r>
              <a:rPr lang="ko-KR" altLang="ko-KR" sz="2400" dirty="0"/>
              <a:t>인 상황에서 항목을 읽으려고 </a:t>
            </a:r>
            <a:r>
              <a:rPr lang="ko-KR" altLang="ko-KR" sz="2400" dirty="0" smtClean="0"/>
              <a:t>하면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en-US" altLang="ko-KR" sz="2400" dirty="0" smtClean="0">
                <a:solidFill>
                  <a:srgbClr val="3333FF"/>
                </a:solidFill>
              </a:rPr>
              <a:t>underflow</a:t>
            </a:r>
            <a:r>
              <a:rPr lang="ko-KR" altLang="en-US" sz="2400" dirty="0" smtClean="0">
                <a:solidFill>
                  <a:srgbClr val="3333FF"/>
                </a:solidFill>
              </a:rPr>
              <a:t>가 </a:t>
            </a:r>
            <a:r>
              <a:rPr lang="ko-KR" altLang="en-US" sz="2400" dirty="0">
                <a:solidFill>
                  <a:srgbClr val="3333FF"/>
                </a:solidFill>
              </a:rPr>
              <a:t>발</a:t>
            </a:r>
            <a:r>
              <a:rPr lang="ko-KR" altLang="en-US" sz="2400" dirty="0" smtClean="0">
                <a:solidFill>
                  <a:srgbClr val="3333FF"/>
                </a:solidFill>
              </a:rPr>
              <a:t>생</a:t>
            </a:r>
            <a:r>
              <a:rPr lang="ko-KR" altLang="en-US" sz="2400" dirty="0" smtClean="0"/>
              <a:t>하면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프로그램을 정지시키는 </a:t>
            </a:r>
            <a:r>
              <a:rPr lang="ko-KR" altLang="ko-KR" sz="2400" dirty="0" smtClean="0"/>
              <a:t>예외처리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Line </a:t>
            </a:r>
            <a:r>
              <a:rPr lang="en-US" altLang="ko-KR" sz="2400" dirty="0" smtClean="0"/>
              <a:t>05-08: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ArrList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클래스의 </a:t>
            </a:r>
            <a:r>
              <a:rPr lang="ko-KR" altLang="ko-KR" sz="2400" dirty="0" err="1"/>
              <a:t>생성자는</a:t>
            </a:r>
            <a:r>
              <a:rPr lang="ko-KR" altLang="ko-KR" sz="2400" dirty="0"/>
              <a:t> 크기가 </a:t>
            </a:r>
            <a:r>
              <a:rPr lang="en-US" altLang="ko-KR" sz="2400" dirty="0"/>
              <a:t>1</a:t>
            </a:r>
            <a:r>
              <a:rPr lang="ko-KR" altLang="ko-KR" sz="2400" dirty="0"/>
              <a:t>인</a:t>
            </a:r>
            <a:r>
              <a:rPr lang="en-US" altLang="ko-KR" sz="2400" dirty="0"/>
              <a:t> generic </a:t>
            </a:r>
            <a:r>
              <a:rPr lang="ko-KR" altLang="ko-KR" sz="2400" dirty="0"/>
              <a:t>타입의 배열과 배열에 저장된 항목 수를 저장하는 </a:t>
            </a:r>
            <a:r>
              <a:rPr lang="en-US" altLang="ko-KR" sz="2400" dirty="0"/>
              <a:t>size</a:t>
            </a:r>
            <a:r>
              <a:rPr lang="ko-KR" altLang="ko-KR" sz="2400" dirty="0"/>
              <a:t>를 </a:t>
            </a:r>
            <a:r>
              <a:rPr lang="en-US" altLang="ko-KR" sz="2400" dirty="0"/>
              <a:t>0</a:t>
            </a:r>
            <a:r>
              <a:rPr lang="ko-KR" altLang="ko-KR" sz="2400" dirty="0"/>
              <a:t>으로 </a:t>
            </a:r>
            <a:r>
              <a:rPr lang="ko-KR" altLang="ko-KR" sz="2400" dirty="0" smtClean="0"/>
              <a:t>초기화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50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302</TotalTime>
  <Words>2082</Words>
  <Application>Microsoft Office PowerPoint</Application>
  <PresentationFormat>화면 슬라이드 쇼(4:3)</PresentationFormat>
  <Paragraphs>341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맑은 고딕</vt:lpstr>
      <vt:lpstr>Arial</vt:lpstr>
      <vt:lpstr>Calibri</vt:lpstr>
      <vt:lpstr>Consolas</vt:lpstr>
      <vt:lpstr>Corbel</vt:lpstr>
      <vt:lpstr>MT Extra</vt:lpstr>
      <vt:lpstr>Times New Roman</vt:lpstr>
      <vt:lpstr>Wingdings</vt:lpstr>
      <vt:lpstr>Wingdings 2</vt:lpstr>
      <vt:lpstr>New_Education03</vt:lpstr>
      <vt:lpstr>PowerPoint 프레젠테이션</vt:lpstr>
      <vt:lpstr>리스트</vt:lpstr>
      <vt:lpstr>2.1 배열</vt:lpstr>
      <vt:lpstr>PowerPoint 프레젠테이션</vt:lpstr>
      <vt:lpstr>PowerPoint 프레젠테이션</vt:lpstr>
      <vt:lpstr>Overflow</vt:lpstr>
      <vt:lpstr>PowerPoint 프레젠테이션</vt:lpstr>
      <vt:lpstr>ArrList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2.2 단순연결리스트</vt:lpstr>
      <vt:lpstr>PowerPoint 프레젠테이션</vt:lpstr>
      <vt:lpstr>PowerPoint 프레젠테이션</vt:lpstr>
      <vt:lpstr>PowerPoint 프레젠테이션</vt:lpstr>
      <vt:lpstr>리스트를 단순연결리스트로 구현한 SList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2.3 이중연결리스트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2-4 원형연결리스트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53</cp:revision>
  <dcterms:created xsi:type="dcterms:W3CDTF">2017-03-16T00:57:55Z</dcterms:created>
  <dcterms:modified xsi:type="dcterms:W3CDTF">2022-04-21T02:55:29Z</dcterms:modified>
</cp:coreProperties>
</file>