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58" r:id="rId2"/>
    <p:sldId id="355" r:id="rId3"/>
    <p:sldId id="310" r:id="rId4"/>
    <p:sldId id="356" r:id="rId5"/>
    <p:sldId id="311" r:id="rId6"/>
    <p:sldId id="357" r:id="rId7"/>
    <p:sldId id="31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AAF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213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06812-A822-4ADE-93EC-4A5609009718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1EFE5-BD75-4387-ADCE-2C31A4D1B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9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31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C9A8C9-0BB7-4DEB-83F2-BCF1C5B6FB19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4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3316"/>
            <a:ext cx="7886700" cy="5228924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04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5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3667-2BB2-4382-BE27-2B668CD813E5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71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후위 표기법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5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5305" y="1528010"/>
            <a:ext cx="8073390" cy="2182930"/>
          </a:xfrm>
          <a:prstGeom prst="round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후위 표기법 구현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8010"/>
            <a:ext cx="7886700" cy="49642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dirty="0" smtClean="0"/>
              <a:t>컴파일러는 중위</a:t>
            </a:r>
            <a:r>
              <a:rPr lang="en-US" altLang="ko-KR" dirty="0" smtClean="0"/>
              <a:t> </a:t>
            </a:r>
            <a:r>
              <a:rPr lang="ko-KR" altLang="ko-KR" dirty="0" smtClean="0"/>
              <a:t>표기법 </a:t>
            </a:r>
            <a:r>
              <a:rPr lang="ko-KR" altLang="ko-KR" dirty="0"/>
              <a:t>수식을 </a:t>
            </a:r>
            <a:r>
              <a:rPr lang="ko-KR" altLang="ko-KR" dirty="0" smtClean="0">
                <a:solidFill>
                  <a:srgbClr val="3333FF"/>
                </a:solidFill>
              </a:rPr>
              <a:t>후위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 smtClean="0">
                <a:solidFill>
                  <a:srgbClr val="3333FF"/>
                </a:solidFill>
              </a:rPr>
              <a:t>표기법</a:t>
            </a:r>
            <a:r>
              <a:rPr lang="en-US" altLang="ko-KR" dirty="0">
                <a:solidFill>
                  <a:srgbClr val="3333FF"/>
                </a:solidFill>
              </a:rPr>
              <a:t>(Postfix Notation)</a:t>
            </a:r>
            <a:r>
              <a:rPr lang="ko-KR" altLang="ko-KR" dirty="0"/>
              <a:t>으로 바꾼다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ko-KR" dirty="0" smtClean="0"/>
              <a:t>그 </a:t>
            </a:r>
            <a:r>
              <a:rPr lang="ko-KR" altLang="ko-KR" dirty="0"/>
              <a:t>이유는 </a:t>
            </a:r>
            <a:r>
              <a:rPr lang="ko-KR" altLang="ko-KR" dirty="0" smtClean="0"/>
              <a:t>후위</a:t>
            </a:r>
            <a:r>
              <a:rPr lang="en-US" altLang="ko-KR" dirty="0" smtClean="0"/>
              <a:t> </a:t>
            </a:r>
            <a:r>
              <a:rPr lang="ko-KR" altLang="ko-KR" dirty="0" smtClean="0"/>
              <a:t>표기법 </a:t>
            </a:r>
            <a:r>
              <a:rPr lang="ko-KR" altLang="ko-KR" dirty="0"/>
              <a:t>수식은 괄호 없이 </a:t>
            </a:r>
            <a:r>
              <a:rPr lang="ko-KR" altLang="ko-KR" dirty="0" smtClean="0"/>
              <a:t>중위</a:t>
            </a:r>
            <a:r>
              <a:rPr lang="en-US" altLang="ko-KR" dirty="0" smtClean="0"/>
              <a:t> </a:t>
            </a:r>
            <a:r>
              <a:rPr lang="ko-KR" altLang="ko-KR" dirty="0" smtClean="0"/>
              <a:t>표기법 </a:t>
            </a:r>
            <a:r>
              <a:rPr lang="ko-KR" altLang="ko-KR" dirty="0"/>
              <a:t>수식을 표현할 수 있기 </a:t>
            </a:r>
            <a:r>
              <a:rPr lang="ko-KR" altLang="ko-KR" dirty="0" smtClean="0"/>
              <a:t>때문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4733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19125" y="2804160"/>
            <a:ext cx="5354955" cy="3129920"/>
          </a:xfrm>
          <a:prstGeom prst="round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88056"/>
              </p:ext>
            </p:extLst>
          </p:nvPr>
        </p:nvGraphicFramePr>
        <p:xfrm>
          <a:off x="469232" y="2466475"/>
          <a:ext cx="8482263" cy="3467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5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중위표기법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후위표기법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전위표기법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AAF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5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     A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</a:rPr>
                        <a:t> + B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      A B +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      + A B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5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A + B – C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A B + C –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+ A – B C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5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A + B * C – D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A B C * + D –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– + A * B C D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52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(A + B) / (C – D)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A B+ C D – /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alibri"/>
                          <a:ea typeface="맑은 고딕"/>
                          <a:cs typeface="Times New Roman"/>
                        </a:rPr>
                        <a:t>      / + A B – C D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010653" y="976245"/>
            <a:ext cx="747161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600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중위</a:t>
            </a:r>
            <a:r>
              <a:rPr lang="en-US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표기법</a:t>
            </a:r>
            <a:r>
              <a:rPr lang="ko-KR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수식</a:t>
            </a:r>
            <a:r>
              <a:rPr lang="ko-KR" altLang="en-US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대응되는</a:t>
            </a:r>
            <a:r>
              <a:rPr lang="ko-KR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후위</a:t>
            </a:r>
            <a:r>
              <a:rPr lang="en-US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표기법</a:t>
            </a:r>
            <a:r>
              <a:rPr lang="en-US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전위</a:t>
            </a:r>
            <a:r>
              <a:rPr lang="en-US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표기법</a:t>
            </a:r>
            <a:r>
              <a:rPr lang="ko-KR" altLang="ko-KR" sz="2600" dirty="0" smtClean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600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수식</a:t>
            </a:r>
            <a:endParaRPr lang="ko-KR" altLang="en-US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1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8650" y="1445340"/>
            <a:ext cx="7275871" cy="993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dirty="0" smtClean="0"/>
              <a:t>후위</a:t>
            </a:r>
            <a:r>
              <a:rPr lang="en-US" altLang="ko-KR" dirty="0" smtClean="0"/>
              <a:t> </a:t>
            </a:r>
            <a:r>
              <a:rPr lang="ko-KR" altLang="ko-KR" dirty="0" smtClean="0"/>
              <a:t>표기법 </a:t>
            </a:r>
            <a:r>
              <a:rPr lang="ko-KR" altLang="ko-KR" dirty="0"/>
              <a:t>수식 </a:t>
            </a:r>
            <a:r>
              <a:rPr lang="ko-KR" altLang="ko-KR" dirty="0" smtClean="0"/>
              <a:t>계산</a:t>
            </a:r>
            <a:r>
              <a:rPr lang="en-US" altLang="ko-KR" dirty="0" smtClean="0"/>
              <a:t> (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8174"/>
            <a:ext cx="7886700" cy="496406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ko-KR" dirty="0">
                <a:solidFill>
                  <a:srgbClr val="3333FF"/>
                </a:solidFill>
              </a:rPr>
              <a:t>[</a:t>
            </a:r>
            <a:r>
              <a:rPr lang="ko-KR" altLang="ko-KR" dirty="0">
                <a:solidFill>
                  <a:srgbClr val="3333FF"/>
                </a:solidFill>
              </a:rPr>
              <a:t>핵심 아이디어</a:t>
            </a:r>
            <a:r>
              <a:rPr lang="en-US" altLang="ko-KR" dirty="0">
                <a:solidFill>
                  <a:srgbClr val="3333FF"/>
                </a:solidFill>
              </a:rPr>
              <a:t>] </a:t>
            </a:r>
            <a:r>
              <a:rPr lang="ko-KR" altLang="ko-KR" dirty="0" err="1">
                <a:solidFill>
                  <a:srgbClr val="00B050"/>
                </a:solidFill>
              </a:rPr>
              <a:t>피연산자는</a:t>
            </a:r>
            <a:r>
              <a:rPr lang="ko-KR" altLang="ko-KR" dirty="0">
                <a:solidFill>
                  <a:srgbClr val="00B050"/>
                </a:solidFill>
              </a:rPr>
              <a:t> 스택에 </a:t>
            </a:r>
            <a:r>
              <a:rPr lang="en-US" altLang="ko-KR" dirty="0">
                <a:solidFill>
                  <a:srgbClr val="00B050"/>
                </a:solidFill>
              </a:rPr>
              <a:t>push</a:t>
            </a:r>
            <a:r>
              <a:rPr lang="ko-KR" altLang="ko-KR" dirty="0">
                <a:solidFill>
                  <a:srgbClr val="00B050"/>
                </a:solidFill>
              </a:rPr>
              <a:t>하고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ko-KR" dirty="0">
                <a:solidFill>
                  <a:srgbClr val="00B050"/>
                </a:solidFill>
              </a:rPr>
              <a:t>연산자는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ko-KR" dirty="0">
                <a:solidFill>
                  <a:srgbClr val="00B050"/>
                </a:solidFill>
              </a:rPr>
              <a:t>회</a:t>
            </a:r>
            <a:r>
              <a:rPr lang="en-US" altLang="ko-KR" dirty="0">
                <a:solidFill>
                  <a:srgbClr val="00B050"/>
                </a:solidFill>
              </a:rPr>
              <a:t> pop</a:t>
            </a:r>
            <a:r>
              <a:rPr lang="ko-KR" altLang="ko-KR" dirty="0">
                <a:solidFill>
                  <a:srgbClr val="00B050"/>
                </a:solidFill>
              </a:rPr>
              <a:t>하여 </a:t>
            </a:r>
            <a:r>
              <a:rPr lang="ko-KR" altLang="ko-KR" dirty="0" smtClean="0">
                <a:solidFill>
                  <a:srgbClr val="00B050"/>
                </a:solidFill>
              </a:rPr>
              <a:t>계산한 </a:t>
            </a:r>
            <a:r>
              <a:rPr lang="ko-KR" altLang="ko-KR" dirty="0">
                <a:solidFill>
                  <a:srgbClr val="00B050"/>
                </a:solidFill>
              </a:rPr>
              <a:t>후 </a:t>
            </a:r>
            <a:r>
              <a:rPr lang="en-US" altLang="ko-KR" dirty="0" smtClean="0">
                <a:solidFill>
                  <a:srgbClr val="00B050"/>
                </a:solidFill>
              </a:rPr>
              <a:t>push</a:t>
            </a:r>
          </a:p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ko-KR" altLang="ko-KR" sz="2800" u="sng" dirty="0" smtClean="0"/>
              <a:t>후위</a:t>
            </a:r>
            <a:r>
              <a:rPr lang="en-US" altLang="ko-KR" sz="2800" u="sng" dirty="0" smtClean="0"/>
              <a:t> </a:t>
            </a:r>
            <a:r>
              <a:rPr lang="ko-KR" altLang="ko-KR" sz="2800" u="sng" dirty="0" smtClean="0"/>
              <a:t>표기법으로 </a:t>
            </a:r>
            <a:r>
              <a:rPr lang="ko-KR" altLang="ko-KR" sz="2800" u="sng" dirty="0"/>
              <a:t>표현된 </a:t>
            </a:r>
            <a:r>
              <a:rPr lang="ko-KR" altLang="ko-KR" sz="2800" u="sng" dirty="0" smtClean="0"/>
              <a:t>수식 계산</a:t>
            </a:r>
            <a:r>
              <a:rPr lang="en-US" altLang="ko-KR" sz="2800" u="sng" dirty="0" smtClean="0"/>
              <a:t> </a:t>
            </a:r>
            <a:r>
              <a:rPr lang="ko-KR" altLang="ko-KR" sz="2800" u="sng" dirty="0" smtClean="0"/>
              <a:t>알고리즘</a:t>
            </a:r>
            <a:endParaRPr lang="en-US" altLang="ko-KR" sz="2800" u="sng" dirty="0" smtClean="0"/>
          </a:p>
          <a:p>
            <a:pPr marL="541338"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smtClean="0"/>
              <a:t>입력을 </a:t>
            </a:r>
            <a:r>
              <a:rPr lang="ko-KR" altLang="ko-KR" sz="2400" dirty="0"/>
              <a:t>좌에서 우로 문자를 한 개씩 읽는다</a:t>
            </a:r>
            <a:r>
              <a:rPr lang="en-US" altLang="ko-KR" sz="2400" dirty="0"/>
              <a:t>. </a:t>
            </a:r>
            <a:r>
              <a:rPr lang="ko-KR" altLang="ko-KR" sz="2400" dirty="0"/>
              <a:t>읽은 문자를 </a:t>
            </a:r>
            <a:r>
              <a:rPr lang="en-US" altLang="ko-KR" sz="2400" dirty="0"/>
              <a:t>C</a:t>
            </a:r>
            <a:r>
              <a:rPr lang="ko-KR" altLang="ko-KR" sz="2400" dirty="0" smtClean="0"/>
              <a:t>라고</a:t>
            </a:r>
            <a:r>
              <a:rPr lang="en-US" altLang="ko-KR" sz="2400" dirty="0" smtClean="0"/>
              <a:t> </a:t>
            </a:r>
            <a:r>
              <a:rPr lang="ko-KR" altLang="ko-KR" sz="2400" dirty="0" smtClean="0"/>
              <a:t>하</a:t>
            </a:r>
            <a:r>
              <a:rPr lang="ko-KR" altLang="en-US" sz="2400" dirty="0" smtClean="0"/>
              <a:t>면</a:t>
            </a:r>
            <a:endParaRPr lang="ko-KR" altLang="ko-KR" sz="2400" dirty="0"/>
          </a:p>
          <a:p>
            <a:pPr marL="541338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2400" dirty="0" smtClean="0"/>
              <a:t>[1] </a:t>
            </a:r>
            <a:r>
              <a:rPr lang="en-US" altLang="ko-KR" sz="2400" dirty="0"/>
              <a:t>C</a:t>
            </a:r>
            <a:r>
              <a:rPr lang="ko-KR" altLang="ko-KR" sz="2400" dirty="0"/>
              <a:t>가 피연산자이면 스택에 </a:t>
            </a:r>
            <a:r>
              <a:rPr lang="en-US" altLang="ko-KR" sz="2400" dirty="0" smtClean="0"/>
              <a:t>push</a:t>
            </a:r>
            <a:endParaRPr lang="ko-KR" altLang="ko-KR" sz="2400" dirty="0"/>
          </a:p>
          <a:p>
            <a:pPr marL="541338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2400" dirty="0"/>
              <a:t>[2] C</a:t>
            </a:r>
            <a:r>
              <a:rPr lang="ko-KR" altLang="ko-KR" sz="2400" dirty="0"/>
              <a:t>가 연산자</a:t>
            </a:r>
            <a:r>
              <a:rPr lang="en-US" altLang="ko-KR" sz="2400" dirty="0"/>
              <a:t>(op)</a:t>
            </a:r>
            <a:r>
              <a:rPr lang="ko-KR" altLang="ko-KR" sz="2400" dirty="0"/>
              <a:t>이면 </a:t>
            </a:r>
            <a:r>
              <a:rPr lang="en-US" altLang="ko-KR" sz="2400" dirty="0"/>
              <a:t>pop</a:t>
            </a:r>
            <a:r>
              <a:rPr lang="ko-KR" altLang="ko-KR" sz="2400" dirty="0"/>
              <a:t>을</a:t>
            </a:r>
            <a:r>
              <a:rPr lang="en-US" altLang="ko-KR" sz="2400" dirty="0"/>
              <a:t> 2</a:t>
            </a:r>
            <a:r>
              <a:rPr lang="ko-KR" altLang="ko-KR" sz="2400" dirty="0"/>
              <a:t>회 수행한다</a:t>
            </a:r>
            <a:r>
              <a:rPr lang="en-US" altLang="ko-KR" sz="2400" dirty="0"/>
              <a:t>. </a:t>
            </a:r>
            <a:r>
              <a:rPr lang="ko-KR" altLang="ko-KR" sz="2400" dirty="0"/>
              <a:t>먼저 </a:t>
            </a:r>
            <a:r>
              <a:rPr lang="en-US" altLang="ko-KR" sz="2400" dirty="0"/>
              <a:t>pop</a:t>
            </a:r>
            <a:r>
              <a:rPr lang="ko-KR" altLang="ko-KR" sz="2400" dirty="0"/>
              <a:t>된 </a:t>
            </a:r>
            <a:r>
              <a:rPr lang="ko-KR" altLang="ko-KR" sz="2400" dirty="0" err="1"/>
              <a:t>피연산자가</a:t>
            </a:r>
            <a:r>
              <a:rPr lang="ko-KR" altLang="ko-KR" sz="2400" dirty="0"/>
              <a:t> </a:t>
            </a:r>
            <a:r>
              <a:rPr lang="en-US" altLang="ko-KR" sz="2400" dirty="0"/>
              <a:t>A</a:t>
            </a:r>
            <a:r>
              <a:rPr lang="ko-KR" altLang="ko-KR" sz="2400" dirty="0"/>
              <a:t>이고</a:t>
            </a:r>
            <a:r>
              <a:rPr lang="en-US" altLang="ko-KR" sz="2400" dirty="0"/>
              <a:t>, </a:t>
            </a:r>
            <a:r>
              <a:rPr lang="ko-KR" altLang="ko-KR" sz="2400" dirty="0"/>
              <a:t>나중에 </a:t>
            </a:r>
            <a:r>
              <a:rPr lang="en-US" altLang="ko-KR" sz="2400" dirty="0"/>
              <a:t>pop</a:t>
            </a:r>
            <a:r>
              <a:rPr lang="ko-KR" altLang="ko-KR" sz="2400" dirty="0"/>
              <a:t>된 </a:t>
            </a:r>
            <a:r>
              <a:rPr lang="ko-KR" altLang="ko-KR" sz="2400" dirty="0" err="1"/>
              <a:t>피연산자가</a:t>
            </a:r>
            <a:r>
              <a:rPr lang="ko-KR" altLang="ko-KR" sz="2400" dirty="0"/>
              <a:t> </a:t>
            </a:r>
            <a:r>
              <a:rPr lang="en-US" altLang="ko-KR" sz="2400" dirty="0"/>
              <a:t>B</a:t>
            </a:r>
            <a:r>
              <a:rPr lang="ko-KR" altLang="ko-KR" sz="2400" dirty="0"/>
              <a:t>라면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3333FF"/>
                </a:solidFill>
              </a:rPr>
              <a:t>(A op B)</a:t>
            </a:r>
            <a:r>
              <a:rPr lang="ko-KR" altLang="ko-KR" sz="2400" dirty="0">
                <a:solidFill>
                  <a:srgbClr val="3333FF"/>
                </a:solidFill>
              </a:rPr>
              <a:t>를 수행하여 그 결과 값을 </a:t>
            </a:r>
            <a:r>
              <a:rPr lang="en-US" altLang="ko-KR" sz="2400" dirty="0" smtClean="0">
                <a:solidFill>
                  <a:srgbClr val="3333FF"/>
                </a:solidFill>
              </a:rPr>
              <a:t>push</a:t>
            </a:r>
            <a:endParaRPr lang="ko-KR" altLang="ko-KR" sz="2400" dirty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9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9664" y="4077072"/>
            <a:ext cx="3674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4760" y="3553852"/>
            <a:ext cx="3674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67896" y="3049796"/>
            <a:ext cx="3674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4760" y="4077072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67896" y="357301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67896" y="409623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5976" y="3573016"/>
            <a:ext cx="367408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5976" y="409623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424480" y="4115400"/>
            <a:ext cx="367408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80072" y="4664720"/>
            <a:ext cx="892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043712" y="4657282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5496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131944" y="465313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025527" y="4653136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8388424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4320128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9576608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-612576" y="1738154"/>
            <a:ext cx="445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 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3 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2  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+ 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 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–  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/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04371" y="2708920"/>
            <a:ext cx="115448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 + 2 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14315" y="4713255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514915" y="4726026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27584" y="4731263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8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63688" y="4725144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3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99507" y="5261138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5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14315" y="4973106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90179" y="4742553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2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62141" y="2712677"/>
            <a:ext cx="367408" cy="52322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96032" y="3573016"/>
            <a:ext cx="36740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96032" y="409623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5760184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796136" y="3049796"/>
            <a:ext cx="36740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99856" y="4725144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778611" y="4725144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78611" y="5273027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4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778611" y="4984995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13861" y="2708920"/>
            <a:ext cx="115448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5 </a:t>
            </a: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–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1 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60976" y="2708920"/>
            <a:ext cx="367408" cy="52322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4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092176" y="3573016"/>
            <a:ext cx="367408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4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092176" y="4096236"/>
            <a:ext cx="3674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7056328" y="4664720"/>
            <a:ext cx="468000" cy="0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8100392" y="3356992"/>
            <a:ext cx="10727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8 / 4=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108504" y="3356992"/>
            <a:ext cx="367408" cy="523220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244408" y="4713255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236160" y="5261138"/>
            <a:ext cx="976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push(</a:t>
            </a: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2)</a:t>
            </a:r>
            <a:endParaRPr kumimoji="1" lang="en-US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236160" y="4973106"/>
            <a:ext cx="745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pop</a:t>
            </a: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()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541366" y="3190240"/>
            <a:ext cx="589434" cy="375920"/>
          </a:xfrm>
          <a:custGeom>
            <a:avLst/>
            <a:gdLst>
              <a:gd name="connsiteX0" fmla="*/ 589434 w 589434"/>
              <a:gd name="connsiteY0" fmla="*/ 0 h 375920"/>
              <a:gd name="connsiteX1" fmla="*/ 467514 w 589434"/>
              <a:gd name="connsiteY1" fmla="*/ 223520 h 375920"/>
              <a:gd name="connsiteX2" fmla="*/ 40794 w 589434"/>
              <a:gd name="connsiteY2" fmla="*/ 20320 h 375920"/>
              <a:gd name="connsiteX3" fmla="*/ 10314 w 589434"/>
              <a:gd name="connsiteY3" fmla="*/ 37592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434" h="375920">
                <a:moveTo>
                  <a:pt x="589434" y="0"/>
                </a:moveTo>
                <a:cubicBezTo>
                  <a:pt x="574194" y="110066"/>
                  <a:pt x="558954" y="220133"/>
                  <a:pt x="467514" y="223520"/>
                </a:cubicBezTo>
                <a:cubicBezTo>
                  <a:pt x="376074" y="226907"/>
                  <a:pt x="116994" y="-5080"/>
                  <a:pt x="40794" y="20320"/>
                </a:cubicBezTo>
                <a:cubicBezTo>
                  <a:pt x="-35406" y="45720"/>
                  <a:pt x="20474" y="303107"/>
                  <a:pt x="10314" y="375920"/>
                </a:cubicBezTo>
              </a:path>
            </a:pathLst>
          </a:custGeom>
          <a:noFill/>
          <a:ln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73" name="자유형 72"/>
          <p:cNvSpPr/>
          <p:nvPr/>
        </p:nvSpPr>
        <p:spPr>
          <a:xfrm>
            <a:off x="7247000" y="3259095"/>
            <a:ext cx="589434" cy="375920"/>
          </a:xfrm>
          <a:custGeom>
            <a:avLst/>
            <a:gdLst>
              <a:gd name="connsiteX0" fmla="*/ 589434 w 589434"/>
              <a:gd name="connsiteY0" fmla="*/ 0 h 375920"/>
              <a:gd name="connsiteX1" fmla="*/ 467514 w 589434"/>
              <a:gd name="connsiteY1" fmla="*/ 223520 h 375920"/>
              <a:gd name="connsiteX2" fmla="*/ 40794 w 589434"/>
              <a:gd name="connsiteY2" fmla="*/ 20320 h 375920"/>
              <a:gd name="connsiteX3" fmla="*/ 10314 w 589434"/>
              <a:gd name="connsiteY3" fmla="*/ 37592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434" h="375920">
                <a:moveTo>
                  <a:pt x="589434" y="0"/>
                </a:moveTo>
                <a:cubicBezTo>
                  <a:pt x="574194" y="110066"/>
                  <a:pt x="558954" y="220133"/>
                  <a:pt x="467514" y="223520"/>
                </a:cubicBezTo>
                <a:cubicBezTo>
                  <a:pt x="376074" y="226907"/>
                  <a:pt x="116994" y="-5080"/>
                  <a:pt x="40794" y="20320"/>
                </a:cubicBezTo>
                <a:cubicBezTo>
                  <a:pt x="-35406" y="45720"/>
                  <a:pt x="20474" y="303107"/>
                  <a:pt x="10314" y="375920"/>
                </a:cubicBezTo>
              </a:path>
            </a:pathLst>
          </a:custGeom>
          <a:noFill/>
          <a:ln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74" name="자유형 73"/>
          <p:cNvSpPr/>
          <p:nvPr/>
        </p:nvSpPr>
        <p:spPr>
          <a:xfrm>
            <a:off x="8676272" y="3792978"/>
            <a:ext cx="589434" cy="375920"/>
          </a:xfrm>
          <a:custGeom>
            <a:avLst/>
            <a:gdLst>
              <a:gd name="connsiteX0" fmla="*/ 589434 w 589434"/>
              <a:gd name="connsiteY0" fmla="*/ 0 h 375920"/>
              <a:gd name="connsiteX1" fmla="*/ 467514 w 589434"/>
              <a:gd name="connsiteY1" fmla="*/ 223520 h 375920"/>
              <a:gd name="connsiteX2" fmla="*/ 40794 w 589434"/>
              <a:gd name="connsiteY2" fmla="*/ 20320 h 375920"/>
              <a:gd name="connsiteX3" fmla="*/ 10314 w 589434"/>
              <a:gd name="connsiteY3" fmla="*/ 37592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434" h="375920">
                <a:moveTo>
                  <a:pt x="589434" y="0"/>
                </a:moveTo>
                <a:cubicBezTo>
                  <a:pt x="574194" y="110066"/>
                  <a:pt x="558954" y="220133"/>
                  <a:pt x="467514" y="223520"/>
                </a:cubicBezTo>
                <a:cubicBezTo>
                  <a:pt x="376074" y="226907"/>
                  <a:pt x="116994" y="-5080"/>
                  <a:pt x="40794" y="20320"/>
                </a:cubicBezTo>
                <a:cubicBezTo>
                  <a:pt x="-35406" y="45720"/>
                  <a:pt x="20474" y="303107"/>
                  <a:pt x="10314" y="375920"/>
                </a:cubicBezTo>
              </a:path>
            </a:pathLst>
          </a:custGeom>
          <a:noFill/>
          <a:ln>
            <a:solidFill>
              <a:srgbClr val="FF33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4792" y="1340178"/>
            <a:ext cx="3280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 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    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0757" y="4122336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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26670" y="3561289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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67121" y="3132917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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81906" y="2436624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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62877" y="309538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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727917" y="242088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07733" y="3024028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612560" y="4129916"/>
            <a:ext cx="367408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2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-106854" y="4725144"/>
            <a:ext cx="853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empty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0072" y="32065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예제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5066" y="1268760"/>
            <a:ext cx="3355232" cy="108012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38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4960" y="1130709"/>
            <a:ext cx="7971380" cy="894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ko-KR" sz="2800" dirty="0" smtClean="0"/>
              <a:t>중위</a:t>
            </a:r>
            <a:r>
              <a:rPr lang="en-US" altLang="ko-KR" sz="2800" dirty="0" smtClean="0"/>
              <a:t> </a:t>
            </a:r>
            <a:r>
              <a:rPr lang="ko-KR" altLang="ko-KR" sz="2800" dirty="0" smtClean="0"/>
              <a:t>표기법 </a:t>
            </a:r>
            <a:r>
              <a:rPr lang="ko-KR" altLang="ko-KR" sz="2800" dirty="0"/>
              <a:t>수식을 </a:t>
            </a:r>
            <a:r>
              <a:rPr lang="ko-KR" altLang="ko-KR" sz="2800" dirty="0" smtClean="0"/>
              <a:t>후위</a:t>
            </a:r>
            <a:r>
              <a:rPr lang="en-US" altLang="ko-KR" sz="2800" dirty="0" smtClean="0"/>
              <a:t> </a:t>
            </a:r>
            <a:r>
              <a:rPr lang="ko-KR" altLang="ko-KR" sz="2800" dirty="0" smtClean="0"/>
              <a:t>표기법으로 변환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코딩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ko-KR" sz="2000" dirty="0">
                <a:solidFill>
                  <a:srgbClr val="3333FF"/>
                </a:solidFill>
              </a:rPr>
              <a:t>[</a:t>
            </a:r>
            <a:r>
              <a:rPr lang="ko-KR" altLang="ko-KR" sz="2000" dirty="0">
                <a:solidFill>
                  <a:srgbClr val="3333FF"/>
                </a:solidFill>
              </a:rPr>
              <a:t>핵심 아이디어</a:t>
            </a:r>
            <a:r>
              <a:rPr lang="en-US" altLang="ko-KR" sz="2000" dirty="0">
                <a:solidFill>
                  <a:srgbClr val="3333FF"/>
                </a:solidFill>
              </a:rPr>
              <a:t>] </a:t>
            </a:r>
            <a:r>
              <a:rPr lang="ko-KR" altLang="ko-KR" sz="2000" dirty="0">
                <a:solidFill>
                  <a:srgbClr val="00B050"/>
                </a:solidFill>
              </a:rPr>
              <a:t>왼쪽 괄호나 연산자는 스택에 </a:t>
            </a:r>
            <a:r>
              <a:rPr lang="en-US" altLang="ko-KR" sz="2000" dirty="0">
                <a:solidFill>
                  <a:srgbClr val="00B050"/>
                </a:solidFill>
              </a:rPr>
              <a:t>push</a:t>
            </a:r>
            <a:r>
              <a:rPr lang="ko-KR" altLang="ko-KR" sz="2000" dirty="0">
                <a:solidFill>
                  <a:srgbClr val="00B050"/>
                </a:solidFill>
              </a:rPr>
              <a:t>하고</a:t>
            </a:r>
            <a:r>
              <a:rPr lang="en-US" altLang="ko-KR" sz="2000" dirty="0">
                <a:solidFill>
                  <a:srgbClr val="00B050"/>
                </a:solidFill>
              </a:rPr>
              <a:t>, </a:t>
            </a:r>
            <a:r>
              <a:rPr lang="ko-KR" altLang="ko-KR" sz="2000" dirty="0" err="1">
                <a:solidFill>
                  <a:srgbClr val="00B050"/>
                </a:solidFill>
              </a:rPr>
              <a:t>피연산자는</a:t>
            </a:r>
            <a:r>
              <a:rPr lang="ko-KR" altLang="ko-KR" sz="2000" dirty="0">
                <a:solidFill>
                  <a:srgbClr val="00B050"/>
                </a:solidFill>
              </a:rPr>
              <a:t> </a:t>
            </a:r>
            <a:r>
              <a:rPr lang="ko-KR" altLang="ko-KR" sz="2000" dirty="0" smtClean="0">
                <a:solidFill>
                  <a:srgbClr val="00B050"/>
                </a:solidFill>
              </a:rPr>
              <a:t>출력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r>
              <a:rPr lang="ko-KR" altLang="ko-KR" sz="2000" dirty="0"/>
              <a:t>입력을 좌에서 우로 문자를 </a:t>
            </a:r>
            <a:r>
              <a:rPr lang="en-US" altLang="ko-KR" sz="2000" dirty="0"/>
              <a:t>1</a:t>
            </a:r>
            <a:r>
              <a:rPr lang="ko-KR" altLang="ko-KR" sz="2000" dirty="0"/>
              <a:t>개씩 읽는다</a:t>
            </a:r>
            <a:r>
              <a:rPr lang="en-US" altLang="ko-KR" sz="2000" dirty="0"/>
              <a:t>. </a:t>
            </a:r>
            <a:r>
              <a:rPr lang="ko-KR" altLang="ko-KR" sz="2000" dirty="0">
                <a:solidFill>
                  <a:srgbClr val="FFC000"/>
                </a:solidFill>
              </a:rPr>
              <a:t>읽은 문자</a:t>
            </a:r>
            <a:r>
              <a:rPr lang="ko-KR" altLang="ko-KR" sz="2000" dirty="0"/>
              <a:t>가</a:t>
            </a:r>
          </a:p>
          <a:p>
            <a:pPr marL="1071563" lvl="0" indent="-514350">
              <a:buFont typeface="+mj-lt"/>
              <a:buAutoNum type="arabicPeriod"/>
            </a:pPr>
            <a:r>
              <a:rPr lang="ko-KR" altLang="ko-KR" sz="2000" dirty="0">
                <a:solidFill>
                  <a:srgbClr val="3333FF"/>
                </a:solidFill>
              </a:rPr>
              <a:t>피연산자</a:t>
            </a:r>
            <a:r>
              <a:rPr lang="ko-KR" altLang="ko-KR" sz="2000" dirty="0"/>
              <a:t>이면</a:t>
            </a:r>
            <a:r>
              <a:rPr lang="en-US" altLang="ko-KR" sz="2000" dirty="0"/>
              <a:t>, </a:t>
            </a:r>
            <a:r>
              <a:rPr lang="ko-KR" altLang="ko-KR" sz="2000" dirty="0"/>
              <a:t>읽은 문자를 </a:t>
            </a:r>
            <a:r>
              <a:rPr lang="ko-KR" altLang="ko-KR" sz="2000" dirty="0" smtClean="0"/>
              <a:t>출력</a:t>
            </a:r>
            <a:endParaRPr lang="ko-KR" altLang="ko-KR" sz="2000" dirty="0"/>
          </a:p>
          <a:p>
            <a:pPr marL="1071563" lvl="0" indent="-514350">
              <a:buFont typeface="+mj-lt"/>
              <a:buAutoNum type="arabicPeriod"/>
            </a:pPr>
            <a:r>
              <a:rPr lang="ko-KR" altLang="ko-KR" sz="2000" dirty="0">
                <a:solidFill>
                  <a:srgbClr val="3333FF"/>
                </a:solidFill>
              </a:rPr>
              <a:t>왼쪽 괄호</a:t>
            </a:r>
            <a:r>
              <a:rPr lang="ko-KR" altLang="ko-KR" sz="2000" dirty="0"/>
              <a:t>이면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push</a:t>
            </a:r>
            <a:endParaRPr lang="ko-KR" altLang="ko-KR" sz="2000" dirty="0"/>
          </a:p>
          <a:p>
            <a:pPr marL="1071563" lvl="0" indent="-514350">
              <a:buFont typeface="+mj-lt"/>
              <a:buAutoNum type="arabicPeriod"/>
            </a:pPr>
            <a:r>
              <a:rPr lang="ko-KR" altLang="ko-KR" sz="2000" dirty="0">
                <a:solidFill>
                  <a:srgbClr val="3333FF"/>
                </a:solidFill>
              </a:rPr>
              <a:t>오른쪽 괄호</a:t>
            </a:r>
            <a:r>
              <a:rPr lang="ko-KR" altLang="ko-KR" sz="2000" dirty="0"/>
              <a:t>이면</a:t>
            </a:r>
            <a:r>
              <a:rPr lang="en-US" altLang="ko-KR" sz="2000" dirty="0"/>
              <a:t>, </a:t>
            </a:r>
            <a:r>
              <a:rPr lang="ko-KR" altLang="ko-KR" sz="2000" dirty="0"/>
              <a:t>왼쪽 괄호가 나올 때까지 </a:t>
            </a:r>
            <a:r>
              <a:rPr lang="en-US" altLang="ko-KR" sz="2000" dirty="0"/>
              <a:t>pop</a:t>
            </a:r>
            <a:r>
              <a:rPr lang="ko-KR" altLang="ko-KR" sz="2000" dirty="0"/>
              <a:t>하여 </a:t>
            </a:r>
            <a:r>
              <a:rPr lang="ko-KR" altLang="ko-KR" sz="2000" dirty="0" smtClean="0"/>
              <a:t>출력</a:t>
            </a:r>
            <a:r>
              <a:rPr lang="en-US" altLang="ko-KR" sz="2000" dirty="0" smtClean="0"/>
              <a:t>. </a:t>
            </a:r>
            <a:r>
              <a:rPr lang="ko-KR" altLang="ko-KR" sz="1800" dirty="0"/>
              <a:t>단</a:t>
            </a:r>
            <a:r>
              <a:rPr lang="en-US" altLang="ko-KR" sz="1800" dirty="0"/>
              <a:t>, </a:t>
            </a:r>
            <a:r>
              <a:rPr lang="ko-KR" altLang="ko-KR" sz="1800" dirty="0"/>
              <a:t>오른쪽이나 왼쪽 괄호는 출력하지 </a:t>
            </a:r>
            <a:r>
              <a:rPr lang="ko-KR" altLang="ko-KR" sz="1800" dirty="0" smtClean="0"/>
              <a:t>않</a:t>
            </a:r>
            <a:r>
              <a:rPr lang="ko-KR" altLang="en-US" sz="1800" dirty="0" smtClean="0"/>
              <a:t>음</a:t>
            </a:r>
            <a:endParaRPr lang="en-US" altLang="ko-KR" sz="2000" dirty="0" smtClean="0"/>
          </a:p>
          <a:p>
            <a:pPr marL="1071563" lvl="0" indent="-514350">
              <a:buFont typeface="+mj-lt"/>
              <a:buAutoNum type="arabicPeriod"/>
            </a:pPr>
            <a:r>
              <a:rPr lang="ko-KR" altLang="en-US" sz="2000" dirty="0" smtClean="0">
                <a:solidFill>
                  <a:srgbClr val="3333FF"/>
                </a:solidFill>
              </a:rPr>
              <a:t>연</a:t>
            </a:r>
            <a:r>
              <a:rPr lang="ko-KR" altLang="ko-KR" sz="2000" dirty="0" smtClean="0">
                <a:solidFill>
                  <a:srgbClr val="3333FF"/>
                </a:solidFill>
              </a:rPr>
              <a:t>산자</a:t>
            </a:r>
            <a:r>
              <a:rPr lang="ko-KR" altLang="ko-KR" sz="2000" dirty="0" smtClean="0"/>
              <a:t>이면</a:t>
            </a:r>
            <a:r>
              <a:rPr lang="en-US" altLang="ko-KR" sz="2000" dirty="0"/>
              <a:t>, </a:t>
            </a:r>
            <a:r>
              <a:rPr lang="ko-KR" altLang="ko-KR" sz="2000" u="sng" dirty="0"/>
              <a:t>자신의 우선순위보다 낮은 연산자가 스택 </a:t>
            </a:r>
            <a:r>
              <a:rPr lang="en-US" altLang="ko-KR" sz="2000" u="sng" dirty="0"/>
              <a:t>top</a:t>
            </a:r>
            <a:r>
              <a:rPr lang="ko-KR" altLang="ko-KR" sz="2000" u="sng" dirty="0"/>
              <a:t>에 올 때까지 </a:t>
            </a:r>
            <a:r>
              <a:rPr lang="en-US" altLang="ko-KR" sz="2000" u="sng" dirty="0"/>
              <a:t>pop</a:t>
            </a:r>
            <a:r>
              <a:rPr lang="ko-KR" altLang="ko-KR" sz="2000" u="sng" dirty="0"/>
              <a:t>하여 출력</a:t>
            </a:r>
            <a:r>
              <a:rPr lang="ko-KR" altLang="ko-KR" sz="2000" dirty="0"/>
              <a:t>하고 읽은 연산자를 </a:t>
            </a:r>
            <a:r>
              <a:rPr lang="en-US" altLang="ko-KR" sz="2000" dirty="0" smtClean="0"/>
              <a:t>push, </a:t>
            </a:r>
            <a:r>
              <a:rPr lang="ko-KR" altLang="en-US" sz="2000" dirty="0" smtClean="0"/>
              <a:t>단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왼쪽 괄호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가 </a:t>
            </a:r>
            <a:r>
              <a:rPr lang="ko-KR" altLang="en-US" sz="2000" dirty="0" smtClean="0"/>
              <a:t>나오면 멈추고</a:t>
            </a:r>
            <a:r>
              <a:rPr lang="en-US" altLang="ko-KR" sz="2000" dirty="0" smtClean="0"/>
              <a:t>(“(“</a:t>
            </a:r>
            <a:r>
              <a:rPr lang="ko-KR" altLang="en-US" sz="2000" dirty="0" smtClean="0"/>
              <a:t>는 스택에 다시 </a:t>
            </a:r>
            <a:r>
              <a:rPr lang="en-US" altLang="ko-KR" sz="2000" dirty="0" smtClean="0"/>
              <a:t>push), </a:t>
            </a:r>
            <a:r>
              <a:rPr lang="ko-KR" altLang="en-US" sz="2000" dirty="0" smtClean="0">
                <a:solidFill>
                  <a:srgbClr val="FFC000"/>
                </a:solidFill>
              </a:rPr>
              <a:t>읽은 </a:t>
            </a:r>
            <a:r>
              <a:rPr lang="ko-KR" altLang="en-US" sz="2000" dirty="0" smtClean="0">
                <a:solidFill>
                  <a:srgbClr val="FFC000"/>
                </a:solidFill>
              </a:rPr>
              <a:t>문자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push</a:t>
            </a:r>
            <a:endParaRPr lang="ko-KR" altLang="ko-KR" sz="2000" dirty="0"/>
          </a:p>
          <a:p>
            <a:r>
              <a:rPr lang="ko-KR" altLang="ko-KR" sz="2000" dirty="0"/>
              <a:t>입력을 모두 읽었으면 스택이</a:t>
            </a:r>
            <a:r>
              <a:rPr lang="en-US" altLang="ko-KR" sz="2000" dirty="0"/>
              <a:t> empty</a:t>
            </a:r>
            <a:r>
              <a:rPr lang="ko-KR" altLang="ko-KR" sz="2000" dirty="0"/>
              <a:t>될 때까지 </a:t>
            </a:r>
            <a:r>
              <a:rPr lang="en-US" altLang="ko-KR" sz="2000" dirty="0"/>
              <a:t>pop</a:t>
            </a:r>
            <a:r>
              <a:rPr lang="ko-KR" altLang="ko-KR" sz="2000" dirty="0"/>
              <a:t>하여 </a:t>
            </a:r>
            <a:r>
              <a:rPr lang="ko-KR" altLang="ko-KR" sz="2000" dirty="0" smtClean="0"/>
              <a:t>출력</a:t>
            </a:r>
            <a:endParaRPr lang="ko-KR" altLang="ko-KR" sz="2000" dirty="0"/>
          </a:p>
          <a:p>
            <a:pPr marL="1071563" lvl="0" indent="-514350">
              <a:buFont typeface="+mj-lt"/>
              <a:buAutoNum type="arabicPeriod"/>
            </a:pPr>
            <a:endParaRPr lang="ko-KR" altLang="ko-KR" sz="2000" dirty="0"/>
          </a:p>
          <a:p>
            <a:endParaRPr lang="ko-KR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95404" y="151429"/>
            <a:ext cx="4240020" cy="1246923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림 7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92" y="1869357"/>
            <a:ext cx="8973308" cy="328274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직사각형 75"/>
          <p:cNvSpPr/>
          <p:nvPr/>
        </p:nvSpPr>
        <p:spPr>
          <a:xfrm>
            <a:off x="180072" y="32065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[</a:t>
            </a: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예제</a:t>
            </a:r>
            <a:r>
              <a:rPr kumimoji="1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]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6048" y="1974405"/>
            <a:ext cx="2510232" cy="215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03213" y="1977792"/>
            <a:ext cx="24097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 * ( ( B + C ) / D 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71118" y="198023"/>
            <a:ext cx="4746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  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 = “A*((B+C)/D)”;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 smtClean="0"/>
              <a:t>outStr</a:t>
            </a:r>
            <a:r>
              <a:rPr lang="en-US" altLang="ko-KR" dirty="0" smtClean="0"/>
              <a:t> = “”;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outStr</a:t>
            </a:r>
            <a:r>
              <a:rPr lang="en-US" altLang="ko-KR" dirty="0" smtClean="0"/>
              <a:t> );   // ABC+D/*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62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447</Words>
  <Application>Microsoft Office PowerPoint</Application>
  <PresentationFormat>화면 슬라이드 쇼(4:3)</PresentationFormat>
  <Paragraphs>88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新細明體</vt:lpstr>
      <vt:lpstr>굴림</vt:lpstr>
      <vt:lpstr>돋움</vt:lpstr>
      <vt:lpstr>맑은 고딕</vt:lpstr>
      <vt:lpstr>Arial</vt:lpstr>
      <vt:lpstr>Calibri</vt:lpstr>
      <vt:lpstr>Calibri Light</vt:lpstr>
      <vt:lpstr>Symbol</vt:lpstr>
      <vt:lpstr>Tahoma</vt:lpstr>
      <vt:lpstr>Times New Roman</vt:lpstr>
      <vt:lpstr>Wingdings 2</vt:lpstr>
      <vt:lpstr>Office 테마</vt:lpstr>
      <vt:lpstr>후위 표기법 구현</vt:lpstr>
      <vt:lpstr>후위 표기법 구현 개요</vt:lpstr>
      <vt:lpstr>PowerPoint 프레젠테이션</vt:lpstr>
      <vt:lpstr>후위 표기법 수식 계산 (코딩)</vt:lpstr>
      <vt:lpstr>PowerPoint 프레젠테이션</vt:lpstr>
      <vt:lpstr>중위 표기법 수식을 후위 표기법으로 변환 (코딩)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cycho</cp:lastModifiedBy>
  <cp:revision>93</cp:revision>
  <dcterms:created xsi:type="dcterms:W3CDTF">2017-03-16T00:57:55Z</dcterms:created>
  <dcterms:modified xsi:type="dcterms:W3CDTF">2022-04-21T08:52:41Z</dcterms:modified>
</cp:coreProperties>
</file>