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57"/>
  </p:notesMasterIdLst>
  <p:sldIdLst>
    <p:sldId id="256" r:id="rId2"/>
    <p:sldId id="418" r:id="rId3"/>
    <p:sldId id="272" r:id="rId4"/>
    <p:sldId id="352" r:id="rId5"/>
    <p:sldId id="353" r:id="rId6"/>
    <p:sldId id="354" r:id="rId7"/>
    <p:sldId id="293" r:id="rId8"/>
    <p:sldId id="294" r:id="rId9"/>
    <p:sldId id="416" r:id="rId10"/>
    <p:sldId id="355" r:id="rId11"/>
    <p:sldId id="357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04" r:id="rId21"/>
    <p:sldId id="368" r:id="rId22"/>
    <p:sldId id="305" r:id="rId23"/>
    <p:sldId id="306" r:id="rId24"/>
    <p:sldId id="372" r:id="rId25"/>
    <p:sldId id="373" r:id="rId26"/>
    <p:sldId id="374" r:id="rId27"/>
    <p:sldId id="375" r:id="rId28"/>
    <p:sldId id="376" r:id="rId29"/>
    <p:sldId id="313" r:id="rId30"/>
    <p:sldId id="378" r:id="rId31"/>
    <p:sldId id="315" r:id="rId32"/>
    <p:sldId id="380" r:id="rId33"/>
    <p:sldId id="317" r:id="rId34"/>
    <p:sldId id="381" r:id="rId35"/>
    <p:sldId id="384" r:id="rId36"/>
    <p:sldId id="385" r:id="rId37"/>
    <p:sldId id="386" r:id="rId38"/>
    <p:sldId id="388" r:id="rId39"/>
    <p:sldId id="389" r:id="rId40"/>
    <p:sldId id="390" r:id="rId41"/>
    <p:sldId id="419" r:id="rId42"/>
    <p:sldId id="420" r:id="rId43"/>
    <p:sldId id="421" r:id="rId44"/>
    <p:sldId id="398" r:id="rId45"/>
    <p:sldId id="422" r:id="rId46"/>
    <p:sldId id="401" r:id="rId47"/>
    <p:sldId id="402" r:id="rId48"/>
    <p:sldId id="403" r:id="rId49"/>
    <p:sldId id="423" r:id="rId50"/>
    <p:sldId id="424" r:id="rId51"/>
    <p:sldId id="412" r:id="rId52"/>
    <p:sldId id="414" r:id="rId53"/>
    <p:sldId id="291" r:id="rId54"/>
    <p:sldId id="415" r:id="rId55"/>
    <p:sldId id="41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3333FF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56F2F-C64E-4679-8987-733298EAF023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8EA37-74BB-4CE1-83FE-83D77F3E3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4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2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>
                <a:latin typeface="Calibri" panose="020F0502020204030204" pitchFamily="34" charset="0"/>
                <a:ea typeface="+mn-ea"/>
                <a:sym typeface="Wingdings 2" panose="05020102010507070707" pitchFamily="18" charset="2"/>
              </a:rPr>
              <a:t>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39B86-15D4-49E7-84C1-0E4E3468CC7C}" type="slidenum">
              <a:rPr kumimoji="1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15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3667-2BB2-4382-BE27-2B668CD813E5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FD1A-8C02-4E18-AAB3-F166A113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4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54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4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237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3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20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2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6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5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117" y="2933939"/>
            <a:ext cx="23134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smtClean="0">
                <a:latin typeface="Calibri" panose="020F0502020204030204" pitchFamily="34" charset="0"/>
                <a:cs typeface="Times New Roman" panose="02020603050405020304" pitchFamily="18" charset="0"/>
              </a:rPr>
              <a:t>자료구조</a:t>
            </a:r>
            <a:endParaRPr lang="en-US" altLang="ko-KR" sz="36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o-KR" altLang="en-US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</a:t>
            </a:r>
            <a:r>
              <a:rPr lang="en-US" altLang="ko-KR" sz="36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(TREE)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601249"/>
            <a:ext cx="8229600" cy="555348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잎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노드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단말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(Terminal)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 또는 </a:t>
            </a:r>
            <a:r>
              <a:rPr lang="ko-KR" altLang="ko-KR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외부</a:t>
            </a:r>
            <a:r>
              <a:rPr lang="en-US" altLang="ko-KR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(External)</a:t>
            </a:r>
            <a:r>
              <a:rPr lang="ko-KR" altLang="ko-KR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ko-KR" altLang="ko-KR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내부</a:t>
            </a:r>
            <a:r>
              <a:rPr lang="en-US" altLang="ko-KR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(Internal)</a:t>
            </a:r>
            <a:r>
              <a:rPr lang="ko-KR" altLang="ko-KR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또는 비 단말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(Non-Terminal)</a:t>
            </a:r>
            <a:r>
              <a:rPr lang="ko-KR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200" dirty="0" smtClean="0">
                <a:latin typeface="맑은 고딕" panose="020B0503020000020004" pitchFamily="50" charset="-127"/>
                <a:cs typeface="Calibri" panose="020F0502020204030204" pitchFamily="34" charset="0"/>
              </a:rPr>
              <a:t>잎이</a:t>
            </a:r>
            <a:r>
              <a:rPr lang="ko-KR" altLang="ko-KR" sz="1200" dirty="0" smtClean="0">
                <a:latin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1200" dirty="0">
                <a:latin typeface="맑은 고딕" panose="020B0503020000020004" pitchFamily="50" charset="-127"/>
                <a:cs typeface="Calibri" panose="020F0502020204030204" pitchFamily="34" charset="0"/>
              </a:rPr>
              <a:t>아닌 </a:t>
            </a:r>
            <a:r>
              <a:rPr lang="ko-KR" altLang="ko-KR" sz="1200" dirty="0" smtClean="0">
                <a:latin typeface="맑은 고딕" panose="020B0503020000020004" pitchFamily="50" charset="-127"/>
                <a:cs typeface="Calibri" panose="020F0502020204030204" pitchFamily="34" charset="0"/>
              </a:rPr>
              <a:t>노드 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일반적인 트리를 메모리에 저장하려면 각 노드에 키와 자식 수만큼의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레퍼런스 저장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필요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  <a:p>
            <a:pPr lvl="1"/>
            <a:r>
              <a:rPr lang="ko-KR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노드의 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최대 차수가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k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라면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, k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개의 레퍼런스 필드를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다음과</a:t>
            </a:r>
            <a:r>
              <a:rPr lang="ko-KR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lang="ko-KR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같이 선언해야 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348" y="2814877"/>
            <a:ext cx="3815432" cy="906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1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6467" y="865777"/>
            <a:ext cx="8229600" cy="512314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노드가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있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최대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차수가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인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트리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2" indent="-342900">
              <a:spcAft>
                <a:spcPts val="600"/>
              </a:spcAft>
            </a:pPr>
            <a:r>
              <a:rPr lang="en-US" altLang="ko-KR" sz="1600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ko-KR" altLang="ko-KR" sz="1600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레퍼런스 수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sz="1600" dirty="0" err="1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sz="16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(N-1) = N(k-1) + 1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Nk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총 레퍼런스의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트리에서 부모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자식을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연결하는 레퍼런스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가 클수록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메모리의 낭비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가 심해지는 것은 물론 트리를 탐색하는 과정에서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null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레퍼런스를 확인해야 하므로 시간적으로도 </a:t>
            </a:r>
            <a:r>
              <a:rPr lang="ko-KR" altLang="ko-KR" dirty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매우 </a:t>
            </a:r>
            <a:r>
              <a:rPr lang="ko-KR" altLang="ko-KR" dirty="0" smtClean="0">
                <a:solidFill>
                  <a:srgbClr val="0076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비효율적</a:t>
            </a:r>
            <a:endParaRPr lang="ko-KR" altLang="en-US" dirty="0">
              <a:solidFill>
                <a:srgbClr val="00763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3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348032"/>
            <a:ext cx="8537901" cy="654050"/>
          </a:xfrm>
        </p:spPr>
        <p:txBody>
          <a:bodyPr>
            <a:normAutofit/>
          </a:bodyPr>
          <a:lstStyle/>
          <a:p>
            <a:r>
              <a:rPr lang="ko-KR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왼쪽자식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오른쪽형제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(Left Child-Right Sibling)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763073"/>
            <a:ext cx="6788645" cy="1452075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ko-KR" altLang="ko-KR" dirty="0" smtClean="0"/>
              <a:t>노드의 </a:t>
            </a:r>
            <a:r>
              <a:rPr lang="ko-KR" altLang="ko-KR" dirty="0"/>
              <a:t>왼쪽 자식과 왼쪽 자식의 오른쪽 </a:t>
            </a:r>
            <a:r>
              <a:rPr lang="ko-KR" altLang="ko-KR" dirty="0" err="1"/>
              <a:t>형제노드를</a:t>
            </a:r>
            <a:r>
              <a:rPr lang="ko-KR" altLang="ko-KR" dirty="0"/>
              <a:t> 가리키는 </a:t>
            </a:r>
            <a:r>
              <a:rPr lang="en-US" altLang="ko-KR" dirty="0"/>
              <a:t>2</a:t>
            </a:r>
            <a:r>
              <a:rPr lang="ko-KR" altLang="ko-KR" dirty="0"/>
              <a:t>개의 레퍼런스만을 </a:t>
            </a:r>
            <a:r>
              <a:rPr lang="ko-KR" altLang="ko-KR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1" y="2929730"/>
            <a:ext cx="3474963" cy="1228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7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385438"/>
            <a:ext cx="8229600" cy="190431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[</a:t>
            </a:r>
            <a:r>
              <a:rPr lang="ko-KR" altLang="ko-KR" dirty="0"/>
              <a:t>예제</a:t>
            </a:r>
            <a:r>
              <a:rPr lang="en-US" altLang="ko-KR" dirty="0"/>
              <a:t>] 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ko-KR" dirty="0" smtClean="0"/>
              <a:t>트리를 </a:t>
            </a:r>
            <a:r>
              <a:rPr lang="ko-KR" altLang="ko-KR" dirty="0" err="1"/>
              <a:t>왼쪽자식</a:t>
            </a:r>
            <a:r>
              <a:rPr lang="en-US" altLang="ko-KR" dirty="0"/>
              <a:t>-</a:t>
            </a:r>
            <a:r>
              <a:rPr lang="ko-KR" altLang="ko-KR" dirty="0" err="1"/>
              <a:t>오른쪽형제</a:t>
            </a:r>
            <a:r>
              <a:rPr lang="ko-KR" altLang="ko-KR" dirty="0"/>
              <a:t> 표현으로 변환하면</a:t>
            </a:r>
            <a:r>
              <a:rPr lang="en-US" altLang="ko-KR" dirty="0"/>
              <a:t>, (b)</a:t>
            </a:r>
            <a:r>
              <a:rPr lang="ko-KR" altLang="ko-KR" dirty="0"/>
              <a:t>의 트리를 얻으며</a:t>
            </a:r>
            <a:r>
              <a:rPr lang="en-US" altLang="ko-KR" dirty="0"/>
              <a:t>, (c)</a:t>
            </a:r>
            <a:r>
              <a:rPr lang="ko-KR" altLang="ko-KR" dirty="0"/>
              <a:t>는 </a:t>
            </a:r>
            <a:r>
              <a:rPr lang="en-US" altLang="ko-KR" dirty="0"/>
              <a:t>(b)</a:t>
            </a:r>
            <a:r>
              <a:rPr lang="ko-KR" altLang="ko-KR" dirty="0"/>
              <a:t>의 트리를 </a:t>
            </a:r>
            <a:r>
              <a:rPr lang="en-US" altLang="ko-KR" dirty="0"/>
              <a:t>45</a:t>
            </a:r>
            <a:r>
              <a:rPr lang="en-US" altLang="ko-KR" dirty="0">
                <a:sym typeface="Symbol" panose="05050102010706020507" pitchFamily="18" charset="2"/>
              </a:rPr>
              <a:t></a:t>
            </a:r>
            <a:r>
              <a:rPr lang="en-US" altLang="ko-KR" dirty="0"/>
              <a:t> </a:t>
            </a:r>
            <a:r>
              <a:rPr lang="ko-KR" altLang="ko-KR" dirty="0"/>
              <a:t>시계 방향으로 회전시킨 </a:t>
            </a:r>
            <a:r>
              <a:rPr lang="ko-KR" altLang="ko-KR" dirty="0" smtClean="0"/>
              <a:t>것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90" y="2655518"/>
            <a:ext cx="2693095" cy="1941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245" y="2518087"/>
            <a:ext cx="2729139" cy="207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47" y="2518087"/>
            <a:ext cx="2263279" cy="24174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1293025" y="4841495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3113" y="4841495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879613" y="487907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4.2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이진트리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160590"/>
            <a:ext cx="7410330" cy="3880773"/>
          </a:xfrm>
        </p:spPr>
        <p:txBody>
          <a:bodyPr>
            <a:normAutofit/>
          </a:bodyPr>
          <a:lstStyle/>
          <a:p>
            <a:r>
              <a:rPr lang="ko-KR" altLang="ko-KR" dirty="0" err="1">
                <a:solidFill>
                  <a:srgbClr val="3333FF"/>
                </a:solidFill>
              </a:rPr>
              <a:t>이진트리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(Binary Tree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각 노드의 자식 수가 </a:t>
            </a:r>
            <a:r>
              <a:rPr lang="en-US" altLang="ko-KR" dirty="0"/>
              <a:t>2 </a:t>
            </a:r>
            <a:r>
              <a:rPr lang="ko-KR" altLang="ko-KR" dirty="0"/>
              <a:t>이하인 </a:t>
            </a:r>
            <a:r>
              <a:rPr lang="ko-KR" altLang="ko-KR" dirty="0" smtClean="0"/>
              <a:t>트리</a:t>
            </a:r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분야에서 널리 활용되는 기본적인 </a:t>
            </a:r>
            <a:r>
              <a:rPr lang="ko-KR" altLang="ko-KR" dirty="0" smtClean="0"/>
              <a:t>자료구조</a:t>
            </a:r>
            <a:endParaRPr lang="en-US" altLang="ko-KR" dirty="0"/>
          </a:p>
          <a:p>
            <a:r>
              <a:rPr lang="ko-KR" altLang="ko-KR" dirty="0" err="1" smtClean="0"/>
              <a:t>이진트리가</a:t>
            </a:r>
            <a:r>
              <a:rPr lang="ko-KR" altLang="ko-KR" dirty="0" smtClean="0"/>
              <a:t> </a:t>
            </a:r>
            <a:r>
              <a:rPr lang="ko-KR" altLang="ko-KR" dirty="0"/>
              <a:t>데이터의 구조적인 관계를 잘 반영하고</a:t>
            </a:r>
            <a:r>
              <a:rPr lang="en-US" altLang="ko-KR" dirty="0"/>
              <a:t>, </a:t>
            </a:r>
            <a:r>
              <a:rPr lang="ko-KR" altLang="ko-KR" dirty="0"/>
              <a:t>효율적인 삽입과 탐색을 가능하게 하며</a:t>
            </a:r>
            <a:r>
              <a:rPr lang="en-US" altLang="ko-KR" dirty="0"/>
              <a:t>, </a:t>
            </a:r>
            <a:r>
              <a:rPr lang="ko-KR" altLang="ko-KR" dirty="0" err="1"/>
              <a:t>이진트리의</a:t>
            </a:r>
            <a:r>
              <a:rPr lang="ko-KR" altLang="ko-KR" dirty="0"/>
              <a:t> </a:t>
            </a:r>
            <a:r>
              <a:rPr lang="ko-KR" altLang="ko-KR" dirty="0" err="1"/>
              <a:t>서브트리를</a:t>
            </a:r>
            <a:r>
              <a:rPr lang="ko-KR" altLang="ko-KR" dirty="0"/>
              <a:t> 다른 </a:t>
            </a:r>
            <a:r>
              <a:rPr lang="ko-KR" altLang="ko-KR" dirty="0" err="1"/>
              <a:t>이진트리의</a:t>
            </a:r>
            <a:r>
              <a:rPr lang="ko-KR" altLang="ko-KR" dirty="0"/>
              <a:t> </a:t>
            </a:r>
            <a:r>
              <a:rPr lang="ko-KR" altLang="ko-KR" dirty="0" err="1"/>
              <a:t>서브트리와</a:t>
            </a:r>
            <a:r>
              <a:rPr lang="ko-KR" altLang="ko-KR" dirty="0"/>
              <a:t> 교환하는 것이 쉽기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r>
              <a:rPr lang="ko-KR" altLang="ko-KR" dirty="0" err="1" smtClean="0"/>
              <a:t>이진트리에</a:t>
            </a:r>
            <a:r>
              <a:rPr lang="ko-KR" altLang="ko-KR" dirty="0" smtClean="0"/>
              <a:t> </a:t>
            </a:r>
            <a:r>
              <a:rPr lang="ko-KR" altLang="ko-KR" dirty="0"/>
              <a:t>대한 용어는 일반적인 트리에 대한 용어와 </a:t>
            </a:r>
            <a:r>
              <a:rPr lang="ko-KR" altLang="ko-KR" dirty="0" smtClean="0"/>
              <a:t>동일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695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18628" y="487680"/>
            <a:ext cx="8269772" cy="717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7307" y="538878"/>
            <a:ext cx="8229600" cy="5749446"/>
          </a:xfrm>
        </p:spPr>
        <p:txBody>
          <a:bodyPr>
            <a:normAutofit/>
          </a:bodyPr>
          <a:lstStyle/>
          <a:p>
            <a:pPr marL="452438" indent="-452438">
              <a:spcAft>
                <a:spcPts val="600"/>
              </a:spcAft>
              <a:buNone/>
            </a:pPr>
            <a:r>
              <a:rPr lang="en-US" altLang="ko-KR" dirty="0" smtClean="0">
                <a:solidFill>
                  <a:srgbClr val="3333FF"/>
                </a:solidFill>
              </a:rPr>
              <a:t>[</a:t>
            </a:r>
            <a:r>
              <a:rPr lang="ko-KR" altLang="ko-KR" dirty="0" smtClean="0">
                <a:solidFill>
                  <a:srgbClr val="3333FF"/>
                </a:solidFill>
              </a:rPr>
              <a:t>정의</a:t>
            </a:r>
            <a:r>
              <a:rPr lang="en-US" altLang="ko-KR" dirty="0">
                <a:solidFill>
                  <a:srgbClr val="3333FF"/>
                </a:solidFill>
              </a:rPr>
              <a:t>] </a:t>
            </a:r>
            <a:r>
              <a:rPr lang="ko-KR" altLang="ko-KR" dirty="0" err="1">
                <a:solidFill>
                  <a:srgbClr val="007635"/>
                </a:solidFill>
              </a:rPr>
              <a:t>이진트리는</a:t>
            </a:r>
            <a:r>
              <a:rPr lang="en-US" altLang="ko-KR" dirty="0">
                <a:solidFill>
                  <a:srgbClr val="007635"/>
                </a:solidFill>
              </a:rPr>
              <a:t>empty</a:t>
            </a:r>
            <a:r>
              <a:rPr lang="ko-KR" altLang="ko-KR" dirty="0">
                <a:solidFill>
                  <a:srgbClr val="007635"/>
                </a:solidFill>
              </a:rPr>
              <a:t>이거나</a:t>
            </a:r>
            <a:r>
              <a:rPr lang="en-US" altLang="ko-KR" dirty="0">
                <a:solidFill>
                  <a:srgbClr val="007635"/>
                </a:solidFill>
              </a:rPr>
              <a:t>, empty</a:t>
            </a:r>
            <a:r>
              <a:rPr lang="ko-KR" altLang="ko-KR" dirty="0">
                <a:solidFill>
                  <a:srgbClr val="007635"/>
                </a:solidFill>
              </a:rPr>
              <a:t>가 아니면</a:t>
            </a:r>
            <a:r>
              <a:rPr lang="en-US" altLang="ko-KR" dirty="0">
                <a:solidFill>
                  <a:srgbClr val="007635"/>
                </a:solidFill>
              </a:rPr>
              <a:t>, </a:t>
            </a:r>
            <a:r>
              <a:rPr lang="ko-KR" altLang="ko-KR" dirty="0" err="1">
                <a:solidFill>
                  <a:srgbClr val="007635"/>
                </a:solidFill>
              </a:rPr>
              <a:t>루트노드와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2</a:t>
            </a:r>
            <a:r>
              <a:rPr lang="ko-KR" altLang="ko-KR" dirty="0">
                <a:solidFill>
                  <a:srgbClr val="007635"/>
                </a:solidFill>
              </a:rPr>
              <a:t>개의 </a:t>
            </a:r>
            <a:r>
              <a:rPr lang="ko-KR" altLang="ko-KR" dirty="0" err="1">
                <a:solidFill>
                  <a:srgbClr val="007635"/>
                </a:solidFill>
              </a:rPr>
              <a:t>이진트리인</a:t>
            </a:r>
            <a:r>
              <a:rPr lang="ko-KR" altLang="ko-KR" dirty="0">
                <a:solidFill>
                  <a:srgbClr val="007635"/>
                </a:solidFill>
              </a:rPr>
              <a:t> 왼쪽 </a:t>
            </a:r>
            <a:r>
              <a:rPr lang="ko-KR" altLang="ko-KR" dirty="0" err="1">
                <a:solidFill>
                  <a:srgbClr val="007635"/>
                </a:solidFill>
              </a:rPr>
              <a:t>서브트리와</a:t>
            </a:r>
            <a:r>
              <a:rPr lang="ko-KR" altLang="ko-KR" dirty="0">
                <a:solidFill>
                  <a:srgbClr val="007635"/>
                </a:solidFill>
              </a:rPr>
              <a:t> 오른쪽 </a:t>
            </a:r>
            <a:r>
              <a:rPr lang="ko-KR" altLang="ko-KR" dirty="0" err="1">
                <a:solidFill>
                  <a:srgbClr val="007635"/>
                </a:solidFill>
              </a:rPr>
              <a:t>서브트리로</a:t>
            </a:r>
            <a:r>
              <a:rPr lang="ko-KR" altLang="ko-KR" dirty="0">
                <a:solidFill>
                  <a:srgbClr val="007635"/>
                </a:solidFill>
              </a:rPr>
              <a:t> 구성된다</a:t>
            </a:r>
            <a:r>
              <a:rPr lang="en-US" altLang="ko-KR" dirty="0">
                <a:solidFill>
                  <a:srgbClr val="007635"/>
                </a:solidFill>
              </a:rPr>
              <a:t>. </a:t>
            </a:r>
            <a:endParaRPr lang="en-US" altLang="ko-KR" dirty="0" smtClean="0">
              <a:solidFill>
                <a:srgbClr val="007635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en-US" altLang="ko-KR" dirty="0"/>
              <a:t>empty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(</a:t>
            </a:r>
            <a:r>
              <a:rPr lang="en-US" altLang="ko-KR" dirty="0"/>
              <a:t>b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ko-KR" altLang="ko-KR" dirty="0" err="1"/>
              <a:t>루트노드만</a:t>
            </a:r>
            <a:r>
              <a:rPr lang="ko-KR" altLang="ko-KR" dirty="0"/>
              <a:t> 있는 </a:t>
            </a:r>
            <a:r>
              <a:rPr lang="ko-KR" altLang="ko-KR" dirty="0" err="1" smtClean="0"/>
              <a:t>이진트리</a:t>
            </a:r>
            <a:r>
              <a:rPr lang="en-US" altLang="ko-KR" dirty="0" smtClean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(</a:t>
            </a:r>
            <a:r>
              <a:rPr lang="en-US" altLang="ko-KR" dirty="0"/>
              <a:t>c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ko-KR" altLang="ko-KR" dirty="0" err="1"/>
              <a:t>루트노드의</a:t>
            </a:r>
            <a:r>
              <a:rPr lang="ko-KR" altLang="ko-KR" dirty="0"/>
              <a:t> 오른쪽 </a:t>
            </a:r>
            <a:r>
              <a:rPr lang="ko-KR" altLang="ko-KR" dirty="0" err="1"/>
              <a:t>서브트리가</a:t>
            </a:r>
            <a:r>
              <a:rPr lang="ko-KR" altLang="ko-KR" dirty="0"/>
              <a:t> 없는</a:t>
            </a:r>
            <a:r>
              <a:rPr lang="en-US" altLang="ko-KR" dirty="0"/>
              <a:t>(empty) </a:t>
            </a:r>
            <a:r>
              <a:rPr lang="ko-KR" altLang="ko-KR" dirty="0" err="1" smtClean="0"/>
              <a:t>이진트리</a:t>
            </a:r>
            <a:r>
              <a:rPr lang="en-US" altLang="ko-KR" dirty="0" smtClean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(</a:t>
            </a:r>
            <a:r>
              <a:rPr lang="en-US" altLang="ko-KR" dirty="0"/>
              <a:t>d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ko-KR" altLang="ko-KR" dirty="0" err="1"/>
              <a:t>루트노드의</a:t>
            </a:r>
            <a:r>
              <a:rPr lang="ko-KR" altLang="ko-KR" dirty="0"/>
              <a:t> 왼쪽 </a:t>
            </a:r>
            <a:r>
              <a:rPr lang="ko-KR" altLang="ko-KR" dirty="0" err="1"/>
              <a:t>서브트리가</a:t>
            </a:r>
            <a:r>
              <a:rPr lang="ko-KR" altLang="ko-KR" dirty="0"/>
              <a:t> 없는 </a:t>
            </a:r>
            <a:r>
              <a:rPr lang="ko-KR" altLang="ko-KR" dirty="0" err="1" smtClean="0"/>
              <a:t>이진트리</a:t>
            </a:r>
            <a:endParaRPr lang="ko-KR" altLang="ko-KR" dirty="0"/>
          </a:p>
          <a:p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8628" y="3296936"/>
            <a:ext cx="8431689" cy="1891574"/>
            <a:chOff x="-308734" y="1412776"/>
            <a:chExt cx="8431689" cy="1891574"/>
          </a:xfrm>
        </p:grpSpPr>
        <p:sp>
          <p:nvSpPr>
            <p:cNvPr id="5" name="Line 694"/>
            <p:cNvSpPr>
              <a:spLocks noChangeShapeType="1"/>
            </p:cNvSpPr>
            <p:nvPr/>
          </p:nvSpPr>
          <p:spPr bwMode="auto">
            <a:xfrm>
              <a:off x="4590777" y="1596263"/>
              <a:ext cx="394670" cy="652301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6" name="Line 700"/>
            <p:cNvSpPr>
              <a:spLocks noChangeShapeType="1"/>
            </p:cNvSpPr>
            <p:nvPr/>
          </p:nvSpPr>
          <p:spPr bwMode="auto">
            <a:xfrm flipH="1">
              <a:off x="3794182" y="1640026"/>
              <a:ext cx="719208" cy="130764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 bwMode="auto">
            <a:xfrm>
              <a:off x="4427984" y="1412776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타원 7"/>
            <p:cNvSpPr/>
            <p:nvPr/>
          </p:nvSpPr>
          <p:spPr bwMode="auto">
            <a:xfrm>
              <a:off x="4011490" y="2221934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7150875" y="2172269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 bwMode="auto">
            <a:xfrm>
              <a:off x="1843840" y="1412776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Line 694"/>
            <p:cNvSpPr>
              <a:spLocks noChangeShapeType="1"/>
            </p:cNvSpPr>
            <p:nvPr/>
          </p:nvSpPr>
          <p:spPr bwMode="auto">
            <a:xfrm>
              <a:off x="1993666" y="1551708"/>
              <a:ext cx="388283" cy="57626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2" name="Line 700"/>
            <p:cNvSpPr>
              <a:spLocks noChangeShapeType="1"/>
            </p:cNvSpPr>
            <p:nvPr/>
          </p:nvSpPr>
          <p:spPr bwMode="auto">
            <a:xfrm flipH="1">
              <a:off x="1544356" y="1551708"/>
              <a:ext cx="404790" cy="62285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6248" y="2131135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46295" y="2126103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4277" y="2168832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16" name="타원 15"/>
            <p:cNvSpPr/>
            <p:nvPr/>
          </p:nvSpPr>
          <p:spPr bwMode="auto">
            <a:xfrm>
              <a:off x="6656209" y="1448752"/>
              <a:ext cx="252000" cy="252000"/>
            </a:xfrm>
            <a:prstGeom prst="ellipse">
              <a:avLst/>
            </a:prstGeom>
            <a:solidFill>
              <a:schemeClr val="tx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694"/>
            <p:cNvSpPr>
              <a:spLocks noChangeShapeType="1"/>
            </p:cNvSpPr>
            <p:nvPr/>
          </p:nvSpPr>
          <p:spPr bwMode="auto">
            <a:xfrm>
              <a:off x="6806035" y="1587684"/>
              <a:ext cx="845030" cy="1335326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8" name="Line 700"/>
            <p:cNvSpPr>
              <a:spLocks noChangeShapeType="1"/>
            </p:cNvSpPr>
            <p:nvPr/>
          </p:nvSpPr>
          <p:spPr bwMode="auto">
            <a:xfrm flipH="1">
              <a:off x="6356725" y="1587684"/>
              <a:ext cx="404790" cy="62285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58617" y="2167111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0" name="Line 694"/>
            <p:cNvSpPr>
              <a:spLocks noChangeShapeType="1"/>
            </p:cNvSpPr>
            <p:nvPr/>
          </p:nvSpPr>
          <p:spPr bwMode="auto">
            <a:xfrm>
              <a:off x="4164613" y="2304833"/>
              <a:ext cx="388283" cy="57626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17195" y="2884260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17242" y="2879228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3" name="Line 700"/>
            <p:cNvSpPr>
              <a:spLocks noChangeShapeType="1"/>
            </p:cNvSpPr>
            <p:nvPr/>
          </p:nvSpPr>
          <p:spPr bwMode="auto">
            <a:xfrm flipH="1">
              <a:off x="6852811" y="2324813"/>
              <a:ext cx="404790" cy="62285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54703" y="2904240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54750" y="2899208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308734" y="2126103"/>
              <a:ext cx="768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굴림" panose="020B0600000101010101" pitchFamily="50" charset="-127"/>
                  <a:cs typeface="Consolas" panose="020B0609020204030204" pitchFamily="49" charset="0"/>
                </a:rPr>
                <a:t>null</a:t>
              </a: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518628" y="529158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415497" y="5304893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(b)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96597" y="535062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(c)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86402" y="5335679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4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676405"/>
            <a:ext cx="8229600" cy="591228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ko-KR" dirty="0" smtClean="0"/>
              <a:t>특별한 형태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이진</a:t>
            </a:r>
            <a:r>
              <a:rPr lang="ko-KR" altLang="ko-KR" dirty="0" err="1" smtClean="0"/>
              <a:t>트리</a:t>
            </a:r>
            <a:endParaRPr lang="en-US" altLang="ko-KR" dirty="0" smtClean="0"/>
          </a:p>
          <a:p>
            <a:pPr lvl="1"/>
            <a:r>
              <a:rPr lang="ko-KR" altLang="ko-KR" dirty="0" smtClean="0">
                <a:solidFill>
                  <a:srgbClr val="3333FF"/>
                </a:solidFill>
              </a:rPr>
              <a:t>포화이진트리</a:t>
            </a:r>
            <a:r>
              <a:rPr lang="en-US" altLang="ko-KR" dirty="0">
                <a:solidFill>
                  <a:srgbClr val="3333FF"/>
                </a:solidFill>
              </a:rPr>
              <a:t>(Full Binary Tree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각 </a:t>
            </a:r>
            <a:r>
              <a:rPr lang="ko-KR" altLang="ko-KR" dirty="0" err="1"/>
              <a:t>내부노드가</a:t>
            </a:r>
            <a:r>
              <a:rPr lang="ko-KR" altLang="ko-KR" dirty="0"/>
              <a:t> </a:t>
            </a: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err="1"/>
              <a:t>자식노드를</a:t>
            </a:r>
            <a:r>
              <a:rPr lang="ko-KR" altLang="ko-KR" dirty="0"/>
              <a:t> 가지는 </a:t>
            </a:r>
            <a:r>
              <a:rPr lang="ko-KR" altLang="ko-KR" dirty="0" smtClean="0"/>
              <a:t>트리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완전이진트리</a:t>
            </a:r>
            <a:r>
              <a:rPr lang="en-US" altLang="ko-KR" dirty="0">
                <a:solidFill>
                  <a:srgbClr val="3333FF"/>
                </a:solidFill>
              </a:rPr>
              <a:t>(Complete Binary Tree</a:t>
            </a:r>
            <a:r>
              <a:rPr lang="en-US" altLang="ko-KR" dirty="0" smtClean="0">
                <a:solidFill>
                  <a:srgbClr val="3333FF"/>
                </a:solidFill>
              </a:rPr>
              <a:t>):</a:t>
            </a:r>
            <a:r>
              <a:rPr lang="ko-KR" altLang="ko-KR" dirty="0" smtClean="0"/>
              <a:t> </a:t>
            </a:r>
            <a:r>
              <a:rPr lang="ko-KR" altLang="ko-KR" dirty="0"/>
              <a:t>마지막 레벨을 제외한 각 레벨이 노드들로 꽉 차있고</a:t>
            </a:r>
            <a:r>
              <a:rPr lang="en-US" altLang="ko-KR" dirty="0"/>
              <a:t>, </a:t>
            </a:r>
            <a:r>
              <a:rPr lang="ko-KR" altLang="ko-KR" dirty="0"/>
              <a:t>마지막 레벨에는 노드들이 왼쪽부터 빠짐없이 채워진 </a:t>
            </a:r>
            <a:r>
              <a:rPr lang="ko-KR" altLang="ko-KR" dirty="0" smtClean="0"/>
              <a:t>트리</a:t>
            </a:r>
            <a:r>
              <a:rPr lang="en-US" altLang="ko-KR" dirty="0" smtClean="0"/>
              <a:t> </a:t>
            </a:r>
          </a:p>
          <a:p>
            <a:pPr marL="914400" lvl="2" indent="0">
              <a:buNone/>
            </a:pPr>
            <a:r>
              <a:rPr lang="en-US" altLang="ko-KR" dirty="0" smtClean="0"/>
              <a:t>- </a:t>
            </a:r>
            <a:r>
              <a:rPr lang="ko-KR" altLang="ko-KR" dirty="0" smtClean="0"/>
              <a:t>포화이진트리는 완전이진트리이다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80" y="2961606"/>
            <a:ext cx="8715375" cy="1123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0480" y="4266744"/>
            <a:ext cx="9176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(a)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포화이진트리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	  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 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(b)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완전이진트리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(c)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불완전한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r>
              <a:rPr lang="en-US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	(d) </a:t>
            </a:r>
            <a:r>
              <a:rPr lang="ko-KR" altLang="ko-KR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불완전한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47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이진트리의</a:t>
            </a:r>
            <a:r>
              <a:rPr lang="ko-K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속성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340285"/>
            <a:ext cx="8229600" cy="2317315"/>
          </a:xfrm>
        </p:spPr>
        <p:txBody>
          <a:bodyPr>
            <a:normAutofit/>
          </a:bodyPr>
          <a:lstStyle/>
          <a:p>
            <a:pPr lvl="0"/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레벨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에 있는 최대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k-1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 = 1, 2, 3,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인 포화이진트리에 있는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노드를 가진 완전이진트리의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ko-KR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(N+1)</a:t>
            </a:r>
            <a:r>
              <a:rPr lang="en-US" altLang="ko-KR" b="1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ko-KR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233" y="2918470"/>
            <a:ext cx="5067761" cy="27266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821012" y="452107"/>
            <a:ext cx="2073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ko-KR" sz="12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ko-KR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(N+1) / log</a:t>
            </a:r>
            <a:r>
              <a:rPr lang="en-US" altLang="ko-KR" sz="1200" b="1" baseline="-25000" dirty="0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ko-KR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46285" y="687320"/>
            <a:ext cx="272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Math.log10(N+1) / Math.log10(2)</a:t>
            </a:r>
            <a:endParaRPr lang="ko-KR" altLang="en-US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34025" y="1869620"/>
            <a:ext cx="13534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sz="1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Math.ceil</a:t>
            </a:r>
            <a:r>
              <a:rPr lang="en-US" altLang="ko-KR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 .. )</a:t>
            </a:r>
            <a:endParaRPr lang="ko-KR" altLang="en-US" sz="1200" b="1" dirty="0"/>
          </a:p>
        </p:txBody>
      </p:sp>
      <p:cxnSp>
        <p:nvCxnSpPr>
          <p:cNvPr id="9" name="구부러진 연결선 8"/>
          <p:cNvCxnSpPr/>
          <p:nvPr/>
        </p:nvCxnSpPr>
        <p:spPr>
          <a:xfrm rot="5400000" flipH="1" flipV="1">
            <a:off x="5409397" y="1375934"/>
            <a:ext cx="1336242" cy="5130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endCxn id="7" idx="1"/>
          </p:cNvCxnSpPr>
          <p:nvPr/>
        </p:nvCxnSpPr>
        <p:spPr>
          <a:xfrm flipV="1">
            <a:off x="6173656" y="2008120"/>
            <a:ext cx="160369" cy="1384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8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839244"/>
            <a:ext cx="8229600" cy="57494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= 1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에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레벨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에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최대 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k-1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ko-KR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노드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한 층에 존재할 수 있는 최대 노드 수는 이전 층에 있는 최대 노드 수의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배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이전 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층에 있는 각 노드가 최대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개의 </a:t>
            </a:r>
            <a:r>
              <a:rPr lang="ko-KR" altLang="ko-K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자식노드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가지므로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dirty="0">
                <a:latin typeface="Calibri" panose="020F0502020204030204" pitchFamily="34" charset="0"/>
                <a:cs typeface="Calibri" panose="020F0502020204030204" pitchFamily="34" charset="0"/>
              </a:rPr>
              <a:t>인 포화이진트리에 있는 노드 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수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Aft>
                <a:spcPts val="1800"/>
              </a:spcAft>
              <a:buNone/>
            </a:pP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  <a:sym typeface="MT Extra" panose="05050102010205020202" pitchFamily="18" charset="2"/>
              </a:rPr>
              <a:t>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altLang="ko-KR" baseline="30000" dirty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baseline="30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altLang="ko-K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800"/>
              </a:spcAft>
            </a:pP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노드 수</a:t>
            </a:r>
            <a:r>
              <a:rPr lang="ko-KR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가</a:t>
            </a:r>
            <a:r>
              <a:rPr lang="en-US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dirty="0" smtClean="0">
                <a:latin typeface="Calibri" panose="020F0502020204030204" pitchFamily="34" charset="0"/>
                <a:cs typeface="Calibri" panose="020F0502020204030204" pitchFamily="34" charset="0"/>
              </a:rPr>
              <a:t>이면</a:t>
            </a: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= log</a:t>
            </a:r>
            <a:r>
              <a:rPr lang="en-US" altLang="ko-KR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336" y="3907896"/>
            <a:ext cx="3037871" cy="17030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66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9152" y="924232"/>
            <a:ext cx="8229600" cy="53694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개의 노드를 가진 완전이진트리에서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이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sz="20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– 1</a:t>
            </a:r>
            <a:r>
              <a:rPr lang="ko-K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보다 클 수 </a:t>
            </a:r>
            <a:r>
              <a:rPr lang="ko-K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없으므로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ko-K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ko-KR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높이 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altLang="ko-KR" sz="2000" baseline="-25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(N+1)</a:t>
            </a:r>
            <a:r>
              <a:rPr lang="en-US" altLang="ko-KR" sz="2000" b="1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r>
              <a:rPr lang="en-US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3600"/>
              </a:spcBef>
              <a:spcAft>
                <a:spcPts val="600"/>
              </a:spcAft>
            </a:pPr>
            <a:r>
              <a:rPr lang="ko-K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높이가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ko-K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인 완전이진트리에 존재 할 수 있는 최대 노드 </a:t>
            </a:r>
            <a:r>
              <a:rPr lang="ko-KR" altLang="ko-K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수 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ko-KR" altLang="ko-KR" sz="2000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∼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baseline="30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2000" dirty="0" smtClean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endParaRPr lang="en-US" altLang="ko-KR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ko-KR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노드 수가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r>
              <a:rPr lang="ko-K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보다 작으면 </a:t>
            </a:r>
            <a:r>
              <a:rPr lang="ko-KR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(h – 1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715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4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ko-K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보다 크면 </a:t>
            </a:r>
            <a:r>
              <a:rPr lang="ko-KR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높이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ko-KR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(h + 1</a:t>
            </a:r>
            <a:r>
              <a:rPr lang="en-US" altLang="ko-KR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5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4.1 </a:t>
            </a:r>
            <a:r>
              <a:rPr lang="ko-KR" altLang="en-US" sz="2000" dirty="0"/>
              <a:t>트리</a:t>
            </a:r>
          </a:p>
          <a:p>
            <a:r>
              <a:rPr lang="en-US" altLang="ko-KR" sz="2000" dirty="0"/>
              <a:t>4.2 </a:t>
            </a:r>
            <a:r>
              <a:rPr lang="ko-KR" altLang="en-US" sz="2000" dirty="0" err="1"/>
              <a:t>이진트리</a:t>
            </a:r>
            <a:endParaRPr lang="ko-KR" altLang="en-US" sz="2000" dirty="0"/>
          </a:p>
          <a:p>
            <a:r>
              <a:rPr lang="en-US" altLang="ko-KR" sz="2000" dirty="0"/>
              <a:t>4.3 </a:t>
            </a:r>
            <a:r>
              <a:rPr lang="ko-KR" altLang="en-US" sz="2000" dirty="0" err="1"/>
              <a:t>이진트리</a:t>
            </a:r>
            <a:r>
              <a:rPr lang="ko-KR" altLang="en-US" sz="2000" dirty="0"/>
              <a:t> 연산</a:t>
            </a:r>
          </a:p>
          <a:p>
            <a:r>
              <a:rPr lang="en-US" altLang="ko-KR" sz="2000" dirty="0"/>
              <a:t>4.4 </a:t>
            </a:r>
            <a:r>
              <a:rPr lang="ko-KR" altLang="en-US" sz="2000" dirty="0" err="1"/>
              <a:t>상호배타적</a:t>
            </a:r>
            <a:r>
              <a:rPr lang="ko-KR" altLang="en-US" sz="2000" dirty="0"/>
              <a:t> 집합을 위한 트리 연산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755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02350" y="473575"/>
            <a:ext cx="3814128" cy="2338762"/>
            <a:chOff x="4581079" y="676528"/>
            <a:chExt cx="3814128" cy="233876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063009" y="2299389"/>
              <a:ext cx="191427" cy="531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5760659" y="2321413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6070638" y="2321413"/>
              <a:ext cx="242322" cy="502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H="1">
              <a:off x="4753030" y="2299389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5731229" y="1722037"/>
              <a:ext cx="281708" cy="552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7579350" y="1590556"/>
              <a:ext cx="627809" cy="683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H="1">
              <a:off x="7204348" y="1581297"/>
              <a:ext cx="394799" cy="683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5046942" y="1590556"/>
              <a:ext cx="597475" cy="678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H="1">
              <a:off x="5644418" y="883660"/>
              <a:ext cx="954469" cy="69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6627877" y="873685"/>
              <a:ext cx="920376" cy="707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6426936" y="691917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4581079" y="26271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5082485" y="2634002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5593524" y="2632033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141008" y="2638881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874991" y="2072918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5872083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032396" y="207779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8035207" y="2082675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3" name="Oval 15"/>
            <p:cNvSpPr>
              <a:spLocks noChangeArrowheads="1"/>
            </p:cNvSpPr>
            <p:nvPr/>
          </p:nvSpPr>
          <p:spPr bwMode="auto">
            <a:xfrm>
              <a:off x="5472467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7376300" y="1389554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57904" y="67652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2927" y="1389554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09921" y="138488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48064" y="2636912"/>
              <a:ext cx="24861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14452" y="206467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21995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01416" y="2064217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074296" y="205823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66529" y="2645958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81644" y="2068252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13081" y="2629336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25873" y="3756963"/>
            <a:ext cx="50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 </a:t>
            </a:r>
            <a:r>
              <a:rPr kumimoji="1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35914" y="148919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</a:t>
            </a:r>
            <a:r>
              <a:rPr kumimoji="1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저장된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이진트리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464385"/>
              </p:ext>
            </p:extLst>
          </p:nvPr>
        </p:nvGraphicFramePr>
        <p:xfrm>
          <a:off x="1534566" y="3756963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F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G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H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I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J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64601"/>
              </p:ext>
            </p:extLst>
          </p:nvPr>
        </p:nvGraphicFramePr>
        <p:xfrm>
          <a:off x="1547664" y="3385910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9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81207" y="4857820"/>
            <a:ext cx="85872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배열에</a:t>
            </a:r>
            <a:r>
              <a:rPr lang="ko-KR" altLang="ko-K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저장하면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노드의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부모노드와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err="1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자식노드가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배열의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어디에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저장되어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있는지를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다음과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같은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규칙을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통해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쉽게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알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단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트리에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개의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노드가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있다고</a:t>
            </a:r>
            <a:r>
              <a:rPr lang="ko-KR" altLang="ko-KR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가정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68213" y="943521"/>
            <a:ext cx="744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p*2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1971696" y="326361"/>
            <a:ext cx="744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3472461" y="904522"/>
            <a:ext cx="744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p*2 + 1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3832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0104"/>
            <a:ext cx="7886700" cy="5921762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ea typeface="+mj-ea"/>
              </a:rPr>
              <a:t>a[</a:t>
            </a:r>
            <a:r>
              <a:rPr lang="en-US" altLang="ko-KR" dirty="0" err="1" smtClean="0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</a:t>
            </a:r>
            <a:r>
              <a:rPr lang="ko-KR" altLang="ko-KR" dirty="0" err="1">
                <a:ea typeface="+mj-ea"/>
              </a:rPr>
              <a:t>부모노드는</a:t>
            </a:r>
            <a:r>
              <a:rPr lang="en-US" altLang="ko-KR" dirty="0">
                <a:ea typeface="+mj-ea"/>
              </a:rPr>
              <a:t> 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a[</a:t>
            </a:r>
            <a:r>
              <a:rPr lang="en-US" altLang="ko-KR" dirty="0" err="1">
                <a:solidFill>
                  <a:srgbClr val="3333FF"/>
                </a:solidFill>
                <a:ea typeface="+mj-ea"/>
              </a:rPr>
              <a:t>i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/2]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&gt; 1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 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왼쪽 </a:t>
            </a:r>
            <a:r>
              <a:rPr lang="ko-KR" altLang="ko-KR" dirty="0" err="1" smtClean="0">
                <a:ea typeface="+mj-ea"/>
              </a:rPr>
              <a:t>자식노드는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≤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>
                <a:ea typeface="+mj-ea"/>
              </a:rPr>
              <a:t>.</a:t>
            </a:r>
            <a:endParaRPr lang="ko-KR" altLang="ko-KR" dirty="0">
              <a:ea typeface="+mj-ea"/>
            </a:endParaRPr>
          </a:p>
          <a:p>
            <a:pPr lvl="0"/>
            <a:r>
              <a:rPr lang="en-US" altLang="ko-KR" dirty="0">
                <a:ea typeface="+mj-ea"/>
              </a:rPr>
              <a:t>a[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  <a:r>
              <a:rPr lang="ko-KR" altLang="ko-KR" dirty="0">
                <a:ea typeface="+mj-ea"/>
              </a:rPr>
              <a:t>의 오른쪽 </a:t>
            </a:r>
            <a:r>
              <a:rPr lang="ko-KR" altLang="ko-KR" dirty="0" err="1" smtClean="0">
                <a:ea typeface="+mj-ea"/>
              </a:rPr>
              <a:t>자식노드는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  <a:ea typeface="+mj-ea"/>
              </a:rPr>
              <a:t>a[2i+1</a:t>
            </a:r>
            <a:r>
              <a:rPr lang="en-US" altLang="ko-KR" dirty="0">
                <a:solidFill>
                  <a:srgbClr val="3333FF"/>
                </a:solidFill>
                <a:ea typeface="+mj-ea"/>
              </a:rPr>
              <a:t>]</a:t>
            </a:r>
            <a:r>
              <a:rPr lang="ko-KR" altLang="ko-KR" dirty="0">
                <a:ea typeface="+mj-ea"/>
              </a:rPr>
              <a:t>에 있다</a:t>
            </a:r>
            <a:r>
              <a:rPr lang="en-US" altLang="ko-KR" dirty="0">
                <a:ea typeface="+mj-ea"/>
              </a:rPr>
              <a:t>. </a:t>
            </a:r>
            <a:r>
              <a:rPr lang="ko-KR" altLang="ko-KR" dirty="0">
                <a:ea typeface="+mj-ea"/>
              </a:rPr>
              <a:t>단</a:t>
            </a:r>
            <a:r>
              <a:rPr lang="en-US" altLang="ko-KR" dirty="0">
                <a:ea typeface="+mj-ea"/>
              </a:rPr>
              <a:t>, 2i + 1 ≤ N</a:t>
            </a:r>
            <a:r>
              <a:rPr lang="ko-KR" altLang="ko-KR" dirty="0">
                <a:ea typeface="+mj-ea"/>
              </a:rPr>
              <a:t>이다</a:t>
            </a:r>
            <a:r>
              <a:rPr lang="en-US" altLang="ko-KR" dirty="0" smtClean="0">
                <a:ea typeface="+mj-ea"/>
              </a:rPr>
              <a:t>.</a:t>
            </a:r>
          </a:p>
          <a:p>
            <a:pPr lvl="0"/>
            <a:endParaRPr lang="en-US" altLang="ko-KR" dirty="0" smtClean="0">
              <a:ea typeface="+mj-ea"/>
            </a:endParaRPr>
          </a:p>
          <a:p>
            <a:r>
              <a:rPr lang="en-US" altLang="ko-KR" dirty="0" smtClean="0"/>
              <a:t>E</a:t>
            </a:r>
            <a:r>
              <a:rPr lang="ko-KR" altLang="ko-KR" dirty="0"/>
              <a:t>의 </a:t>
            </a:r>
            <a:r>
              <a:rPr lang="ko-KR" altLang="ko-KR" dirty="0" err="1"/>
              <a:t>부모노드는</a:t>
            </a:r>
            <a:r>
              <a:rPr lang="ko-KR" altLang="ko-KR" dirty="0"/>
              <a:t> </a:t>
            </a:r>
            <a:r>
              <a:rPr lang="en-US" altLang="ko-KR" dirty="0"/>
              <a:t>a[5/2] = a[2]</a:t>
            </a:r>
            <a:r>
              <a:rPr lang="ko-KR" altLang="ko-KR" dirty="0"/>
              <a:t>에 있는</a:t>
            </a:r>
            <a:r>
              <a:rPr lang="en-US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B</a:t>
            </a:r>
          </a:p>
          <a:p>
            <a:pPr>
              <a:spcBef>
                <a:spcPts val="0"/>
              </a:spcBef>
            </a:pPr>
            <a:r>
              <a:rPr lang="en-US" altLang="ko-KR" dirty="0" smtClean="0"/>
              <a:t>E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왼쪽과 </a:t>
            </a:r>
            <a:r>
              <a:rPr lang="ko-KR" altLang="ko-KR" dirty="0"/>
              <a:t>오른쪽 자식은 각각 </a:t>
            </a:r>
            <a:r>
              <a:rPr lang="en-US" altLang="ko-KR" dirty="0"/>
              <a:t>a[2x5] = a[10]</a:t>
            </a:r>
            <a:r>
              <a:rPr lang="ko-KR" altLang="ko-KR" dirty="0"/>
              <a:t>과</a:t>
            </a:r>
            <a:r>
              <a:rPr lang="en-US" altLang="ko-KR" dirty="0"/>
              <a:t> a[2x5+1] = a[11]</a:t>
            </a:r>
            <a:r>
              <a:rPr lang="ko-KR" altLang="ko-KR" dirty="0"/>
              <a:t>에 저장된 </a:t>
            </a:r>
            <a:r>
              <a:rPr lang="en-US" altLang="ko-KR" dirty="0">
                <a:solidFill>
                  <a:srgbClr val="7030A0"/>
                </a:solidFill>
              </a:rPr>
              <a:t>J</a:t>
            </a:r>
            <a:r>
              <a:rPr lang="ko-KR" altLang="ko-KR" dirty="0"/>
              <a:t>와 </a:t>
            </a:r>
            <a:r>
              <a:rPr lang="en-US" altLang="ko-KR" dirty="0" smtClean="0">
                <a:solidFill>
                  <a:srgbClr val="7030A0"/>
                </a:solidFill>
              </a:rPr>
              <a:t>K</a:t>
            </a:r>
            <a:endParaRPr lang="ko-KR" altLang="ko-KR" dirty="0">
              <a:solidFill>
                <a:srgbClr val="7030A0"/>
              </a:solidFill>
            </a:endParaRPr>
          </a:p>
          <a:p>
            <a:pPr lvl="0"/>
            <a:endParaRPr lang="ko-KR" altLang="ko-KR" dirty="0"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3353107"/>
            <a:ext cx="6562725" cy="781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21394" y="3667432"/>
            <a:ext cx="442451" cy="344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12769" y="3667432"/>
            <a:ext cx="442451" cy="34412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58307" y="3667432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06024" y="3667432"/>
            <a:ext cx="442451" cy="34412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2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946457" y="1412776"/>
            <a:ext cx="1812122" cy="2211727"/>
            <a:chOff x="946457" y="1412776"/>
            <a:chExt cx="1812122" cy="2211727"/>
          </a:xfrm>
        </p:grpSpPr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H="1">
              <a:off x="1147116" y="2891971"/>
              <a:ext cx="298737" cy="524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 flipH="1">
              <a:off x="1403647" y="2490797"/>
              <a:ext cx="346296" cy="4425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1652043" y="1604519"/>
              <a:ext cx="918486" cy="8769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98579" y="1412776"/>
              <a:ext cx="360000" cy="360000"/>
            </a:xfrm>
            <a:prstGeom prst="ellipse">
              <a:avLst/>
            </a:prstGeom>
            <a:solidFill>
              <a:srgbClr val="CCFF6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584517" y="2246605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9" name="Oval 15"/>
            <p:cNvSpPr>
              <a:spLocks noChangeArrowheads="1"/>
            </p:cNvSpPr>
            <p:nvPr/>
          </p:nvSpPr>
          <p:spPr bwMode="auto">
            <a:xfrm>
              <a:off x="1949218" y="1833229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946457" y="3255171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1229503" y="2741482"/>
              <a:ext cx="360000" cy="360000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34563" y="141985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03264" y="1828563"/>
              <a:ext cx="28803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599190" y="2237273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C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34489" y="2736816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46457" y="3255171"/>
              <a:ext cx="35002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219333" y="53448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편향이진트리</a:t>
            </a:r>
            <a:endParaRPr kumimoji="1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537"/>
              </p:ext>
            </p:extLst>
          </p:nvPr>
        </p:nvGraphicFramePr>
        <p:xfrm>
          <a:off x="611520" y="5148302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65326"/>
              </p:ext>
            </p:extLst>
          </p:nvPr>
        </p:nvGraphicFramePr>
        <p:xfrm>
          <a:off x="611520" y="4793871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30449" y="4821587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16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6269138" y="2882639"/>
            <a:ext cx="30268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961027" y="2481465"/>
            <a:ext cx="350875" cy="4425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>
            <a:off x="5129590" y="1595187"/>
            <a:ext cx="930632" cy="87694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 flipH="1">
            <a:off x="4939053" y="1403444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 flipH="1">
            <a:off x="5763880" y="2237273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 flipH="1">
            <a:off x="5394356" y="1823897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 flipH="1">
            <a:off x="6410377" y="3245839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8" name="Oval 15"/>
          <p:cNvSpPr>
            <a:spLocks noChangeArrowheads="1"/>
          </p:cNvSpPr>
          <p:nvPr/>
        </p:nvSpPr>
        <p:spPr bwMode="auto">
          <a:xfrm flipH="1">
            <a:off x="6123589" y="2732150"/>
            <a:ext cx="364761" cy="360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4977524" y="1386108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 flipH="1">
            <a:off x="5412515" y="1819231"/>
            <a:ext cx="29184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1" name="TextBox 60"/>
          <p:cNvSpPr txBox="1"/>
          <p:nvPr/>
        </p:nvSpPr>
        <p:spPr>
          <a:xfrm flipH="1">
            <a:off x="5759117" y="2227941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6128640" y="2727484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6420481" y="3245839"/>
            <a:ext cx="3546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24519"/>
              </p:ext>
            </p:extLst>
          </p:nvPr>
        </p:nvGraphicFramePr>
        <p:xfrm>
          <a:off x="2580325" y="4138066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87087"/>
              </p:ext>
            </p:extLst>
          </p:nvPr>
        </p:nvGraphicFramePr>
        <p:xfrm>
          <a:off x="2580325" y="3783635"/>
          <a:ext cx="548638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7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0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5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6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7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anose="020F0502020204030204" pitchFamily="34" charset="0"/>
                        </a:rPr>
                        <a:t>8</a:t>
                      </a:r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156176" y="3794294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15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03544" y="3783723"/>
            <a:ext cx="4376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31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9421" y="5873463"/>
            <a:ext cx="8248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dirty="0"/>
              <a:t>편향</a:t>
            </a:r>
            <a:r>
              <a:rPr lang="en-US" altLang="ko-KR" dirty="0"/>
              <a:t>(Skewed)</a:t>
            </a:r>
            <a:r>
              <a:rPr lang="ko-KR" altLang="ko-KR" dirty="0" err="1"/>
              <a:t>이진트리를</a:t>
            </a:r>
            <a:r>
              <a:rPr lang="ko-KR" altLang="ko-KR" dirty="0"/>
              <a:t> 배열에 저장하는 경우</a:t>
            </a:r>
            <a:r>
              <a:rPr lang="en-US" altLang="ko-KR" dirty="0"/>
              <a:t>, </a:t>
            </a:r>
            <a:r>
              <a:rPr lang="ko-KR" altLang="ko-KR" dirty="0"/>
              <a:t>트리의 높이가 커질 수록 메모리 </a:t>
            </a:r>
            <a:r>
              <a:rPr lang="ko-KR" altLang="ko-KR" dirty="0" smtClean="0"/>
              <a:t>낭비가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심화됨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189424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31978" y="890835"/>
            <a:ext cx="699102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일반적인 경우의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이진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트리의 노드는 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[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키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]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와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[ 2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개의 레퍼런스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필드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],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즉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left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 가진다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40" y="3335154"/>
            <a:ext cx="2548547" cy="318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751" y="3022575"/>
            <a:ext cx="4695207" cy="363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89" y="2149330"/>
            <a:ext cx="1678052" cy="982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62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4.3 </a:t>
            </a:r>
            <a:r>
              <a:rPr lang="ko-KR" altLang="en-US" sz="2800" dirty="0" smtClean="0"/>
              <a:t>이진 트리의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연산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6957"/>
            <a:ext cx="7886700" cy="493776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ko-KR" altLang="ko-KR" sz="2000" dirty="0"/>
              <a:t>이진트리에서 수행되는 기본 연산들은 트리를 순회</a:t>
            </a:r>
            <a:r>
              <a:rPr lang="en-US" altLang="ko-KR" sz="2000" dirty="0"/>
              <a:t>(Traversal)</a:t>
            </a:r>
            <a:r>
              <a:rPr lang="ko-KR" altLang="ko-KR" sz="2000" dirty="0"/>
              <a:t>하며 이루어진다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altLang="ko-KR" sz="2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ko-KR" altLang="ko-KR" sz="2000" dirty="0" smtClean="0"/>
              <a:t>이진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트리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가지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순회하는 </a:t>
            </a:r>
            <a:r>
              <a:rPr lang="ko-KR" altLang="ko-KR" sz="2000" dirty="0" smtClean="0"/>
              <a:t>방식</a:t>
            </a:r>
            <a:r>
              <a:rPr lang="en-US" altLang="ko-KR" sz="2000" dirty="0" smtClean="0"/>
              <a:t> : </a:t>
            </a:r>
            <a:r>
              <a:rPr lang="ko-KR" altLang="ko-KR" sz="2000" dirty="0" smtClean="0"/>
              <a:t>방식은 </a:t>
            </a:r>
            <a:r>
              <a:rPr lang="ko-KR" altLang="ko-KR" sz="2000" dirty="0"/>
              <a:t>각각 다르지만 순회는 항상 트리의 루트노드부터 </a:t>
            </a:r>
            <a:r>
              <a:rPr lang="ko-KR" altLang="ko-KR" sz="2000" dirty="0" smtClean="0"/>
              <a:t>시작</a:t>
            </a:r>
            <a:endParaRPr lang="en-US" altLang="ko-KR" sz="2000" dirty="0" smtClean="0"/>
          </a:p>
          <a:p>
            <a:pPr marL="0" indent="0">
              <a:spcBef>
                <a:spcPts val="0"/>
              </a:spcBef>
              <a:buNone/>
            </a:pPr>
            <a:endParaRPr lang="ko-KR" altLang="ko-KR" sz="2000" dirty="0"/>
          </a:p>
          <a:p>
            <a:pPr marL="1071563">
              <a:spcBef>
                <a:spcPts val="0"/>
              </a:spcBef>
            </a:pPr>
            <a:r>
              <a:rPr lang="ko-KR" altLang="ko-KR" sz="2000" dirty="0" smtClean="0">
                <a:solidFill>
                  <a:srgbClr val="3333FF"/>
                </a:solidFill>
              </a:rPr>
              <a:t>전위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>
                <a:solidFill>
                  <a:srgbClr val="3333FF"/>
                </a:solidFill>
              </a:rPr>
              <a:t>(</a:t>
            </a:r>
            <a:r>
              <a:rPr lang="en-US" altLang="ko-KR" sz="2000" dirty="0" smtClean="0">
                <a:solidFill>
                  <a:srgbClr val="3333FF"/>
                </a:solidFill>
              </a:rPr>
              <a:t>Pre-order </a:t>
            </a:r>
            <a:r>
              <a:rPr lang="en-US" altLang="ko-KR" sz="2000" dirty="0">
                <a:solidFill>
                  <a:srgbClr val="3333FF"/>
                </a:solidFill>
              </a:rPr>
              <a:t>Traversal)</a:t>
            </a:r>
            <a:endParaRPr lang="ko-KR" altLang="ko-KR" sz="20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2000" dirty="0" smtClean="0">
                <a:solidFill>
                  <a:srgbClr val="3333FF"/>
                </a:solidFill>
              </a:rPr>
              <a:t>중위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>
                <a:solidFill>
                  <a:srgbClr val="3333FF"/>
                </a:solidFill>
              </a:rPr>
              <a:t>(</a:t>
            </a:r>
            <a:r>
              <a:rPr lang="en-US" altLang="ko-KR" sz="2000" dirty="0" smtClean="0">
                <a:solidFill>
                  <a:srgbClr val="3333FF"/>
                </a:solidFill>
              </a:rPr>
              <a:t>In-order </a:t>
            </a:r>
            <a:r>
              <a:rPr lang="en-US" altLang="ko-KR" sz="2000" dirty="0">
                <a:solidFill>
                  <a:srgbClr val="3333FF"/>
                </a:solidFill>
              </a:rPr>
              <a:t>Traversal)</a:t>
            </a:r>
            <a:endParaRPr lang="ko-KR" altLang="ko-KR" sz="20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2000" dirty="0" smtClean="0">
                <a:solidFill>
                  <a:srgbClr val="3333FF"/>
                </a:solidFill>
              </a:rPr>
              <a:t>후위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>
                <a:solidFill>
                  <a:srgbClr val="3333FF"/>
                </a:solidFill>
              </a:rPr>
              <a:t>(</a:t>
            </a:r>
            <a:r>
              <a:rPr lang="en-US" altLang="ko-KR" sz="2000" dirty="0" smtClean="0">
                <a:solidFill>
                  <a:srgbClr val="3333FF"/>
                </a:solidFill>
              </a:rPr>
              <a:t>Post-order </a:t>
            </a:r>
            <a:r>
              <a:rPr lang="en-US" altLang="ko-KR" sz="2000" dirty="0">
                <a:solidFill>
                  <a:srgbClr val="3333FF"/>
                </a:solidFill>
              </a:rPr>
              <a:t>Traversal)</a:t>
            </a:r>
            <a:endParaRPr lang="ko-KR" altLang="ko-KR" sz="2000" dirty="0">
              <a:solidFill>
                <a:srgbClr val="3333FF"/>
              </a:solidFill>
            </a:endParaRPr>
          </a:p>
          <a:p>
            <a:pPr marL="1071563" lvl="0">
              <a:spcBef>
                <a:spcPts val="0"/>
              </a:spcBef>
            </a:pPr>
            <a:r>
              <a:rPr lang="ko-KR" altLang="ko-KR" sz="2000" dirty="0" smtClean="0">
                <a:solidFill>
                  <a:srgbClr val="3333FF"/>
                </a:solidFill>
              </a:rPr>
              <a:t>레벨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>
                <a:solidFill>
                  <a:srgbClr val="3333FF"/>
                </a:solidFill>
              </a:rPr>
              <a:t>(</a:t>
            </a:r>
            <a:r>
              <a:rPr lang="en-US" altLang="ko-KR" sz="2000" dirty="0" smtClean="0">
                <a:solidFill>
                  <a:srgbClr val="3333FF"/>
                </a:solidFill>
              </a:rPr>
              <a:t>Level-order </a:t>
            </a:r>
            <a:r>
              <a:rPr lang="en-US" altLang="ko-KR" sz="2000" dirty="0">
                <a:solidFill>
                  <a:srgbClr val="3333FF"/>
                </a:solidFill>
              </a:rPr>
              <a:t>Traversal)</a:t>
            </a:r>
            <a:endParaRPr lang="ko-KR" altLang="ko-KR" sz="2000" dirty="0">
              <a:solidFill>
                <a:srgbClr val="3333FF"/>
              </a:solidFill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592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6973" y="528248"/>
            <a:ext cx="7886700" cy="5599991"/>
          </a:xfrm>
        </p:spPr>
        <p:txBody>
          <a:bodyPr/>
          <a:lstStyle/>
          <a:p>
            <a:r>
              <a:rPr lang="ko-KR" altLang="ko-KR" dirty="0"/>
              <a:t>전위</a:t>
            </a:r>
            <a:r>
              <a:rPr lang="en-US" altLang="ko-KR" dirty="0"/>
              <a:t>, </a:t>
            </a:r>
            <a:r>
              <a:rPr lang="ko-KR" altLang="ko-KR" dirty="0"/>
              <a:t>중위</a:t>
            </a:r>
            <a:r>
              <a:rPr lang="en-US" altLang="ko-KR" dirty="0"/>
              <a:t>, </a:t>
            </a:r>
            <a:r>
              <a:rPr lang="ko-KR" altLang="ko-KR" dirty="0" smtClean="0"/>
              <a:t>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순회는 </a:t>
            </a:r>
            <a:r>
              <a:rPr lang="ko-KR" altLang="ko-KR" dirty="0"/>
              <a:t>트리를 순회하는 중에 노드를 방문하는 시점에 따라 구분된다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전위</a:t>
            </a:r>
            <a:r>
              <a:rPr lang="en-US" altLang="ko-KR" dirty="0"/>
              <a:t>, </a:t>
            </a:r>
            <a:r>
              <a:rPr lang="ko-KR" altLang="ko-KR" dirty="0"/>
              <a:t>중위</a:t>
            </a:r>
            <a:r>
              <a:rPr lang="en-US" altLang="ko-KR" dirty="0"/>
              <a:t>, </a:t>
            </a:r>
            <a:r>
              <a:rPr lang="ko-KR" altLang="ko-KR" dirty="0" smtClean="0"/>
              <a:t>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순회는 </a:t>
            </a:r>
            <a:r>
              <a:rPr lang="ko-KR" altLang="ko-KR" dirty="0"/>
              <a:t>모두 루트노드로부터 동일한 순서로 </a:t>
            </a:r>
            <a:r>
              <a:rPr lang="ko-KR" altLang="ko-KR" dirty="0" smtClean="0"/>
              <a:t>이진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트리의 </a:t>
            </a:r>
            <a:r>
              <a:rPr lang="ko-KR" altLang="ko-KR" dirty="0"/>
              <a:t>노드들을 지나가는데</a:t>
            </a:r>
            <a:r>
              <a:rPr lang="en-US" altLang="ko-KR" dirty="0"/>
              <a:t>, </a:t>
            </a:r>
            <a:r>
              <a:rPr lang="ko-KR" altLang="ko-KR" dirty="0"/>
              <a:t>특정 노드에 도착하자마자 그 노드를 방문하는지</a:t>
            </a:r>
            <a:r>
              <a:rPr lang="en-US" altLang="ko-KR" dirty="0"/>
              <a:t>, </a:t>
            </a:r>
            <a:r>
              <a:rPr lang="ko-KR" altLang="ko-KR" dirty="0"/>
              <a:t>일단 지나치고 나중에 방문하는지에 따라 </a:t>
            </a:r>
            <a:r>
              <a:rPr lang="ko-KR" altLang="ko-KR" dirty="0" smtClean="0"/>
              <a:t>구분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979" y="3010853"/>
            <a:ext cx="2224793" cy="22799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03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3702" y="1043417"/>
            <a:ext cx="7886700" cy="4393821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사람이 </a:t>
            </a:r>
            <a:r>
              <a:rPr lang="ko-KR" altLang="ko-KR" dirty="0"/>
              <a:t>노드</a:t>
            </a:r>
            <a:r>
              <a:rPr lang="en-US" altLang="ko-KR" dirty="0"/>
              <a:t>(</a:t>
            </a:r>
            <a:r>
              <a:rPr lang="ko-KR" altLang="ko-KR" dirty="0"/>
              <a:t>집</a:t>
            </a:r>
            <a:r>
              <a:rPr lang="en-US" altLang="ko-KR" dirty="0"/>
              <a:t>)</a:t>
            </a:r>
            <a:r>
              <a:rPr lang="ko-KR" altLang="ko-KR" dirty="0"/>
              <a:t>에는 도착했으나 집을 방문하는 것을 나중으로 미루고 왼쪽이나 오른쪽 길로 다른 집을 찾아 나설 수도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r>
              <a:rPr lang="ko-KR" altLang="ko-KR" dirty="0" smtClean="0"/>
              <a:t>모든 </a:t>
            </a:r>
            <a:r>
              <a:rPr lang="ko-KR" altLang="ko-KR" dirty="0"/>
              <a:t>순회 방식은 루트노드로부터 순회를 시작하여 트리의 </a:t>
            </a:r>
            <a:r>
              <a:rPr lang="ko-KR" altLang="en-US" dirty="0" smtClean="0"/>
              <a:t>각</a:t>
            </a:r>
            <a:r>
              <a:rPr lang="ko-KR" altLang="ko-KR" dirty="0" smtClean="0"/>
              <a:t> 노드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</a:t>
            </a:r>
            <a:r>
              <a:rPr lang="ko-KR" altLang="ko-KR" dirty="0"/>
              <a:t>반드시 </a:t>
            </a:r>
            <a:r>
              <a:rPr lang="en-US" altLang="ko-KR" dirty="0" smtClean="0"/>
              <a:t>1 </a:t>
            </a:r>
            <a:r>
              <a:rPr lang="ko-KR" altLang="ko-KR" dirty="0" smtClean="0"/>
              <a:t>번씩 </a:t>
            </a:r>
            <a:r>
              <a:rPr lang="ko-KR" altLang="ko-KR" dirty="0"/>
              <a:t>방문해야 순회가 </a:t>
            </a:r>
            <a:r>
              <a:rPr lang="ko-KR" altLang="ko-KR" dirty="0" smtClean="0"/>
              <a:t>종료</a:t>
            </a:r>
            <a:r>
              <a:rPr lang="ko-KR" altLang="en-US" dirty="0" smtClean="0"/>
              <a:t>됨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1877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전위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0389"/>
            <a:ext cx="7886700" cy="5111476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순회는 노드</a:t>
            </a:r>
            <a:r>
              <a:rPr lang="en-US" altLang="ko-KR" dirty="0" smtClean="0"/>
              <a:t> x</a:t>
            </a:r>
            <a:r>
              <a:rPr lang="ko-KR" altLang="ko-KR" dirty="0"/>
              <a:t>에 도착했을 때 </a:t>
            </a:r>
            <a:r>
              <a:rPr lang="en-US" altLang="ko-KR" dirty="0"/>
              <a:t>x</a:t>
            </a:r>
            <a:r>
              <a:rPr lang="ko-KR" altLang="ko-KR" dirty="0"/>
              <a:t>를 먼저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r>
              <a:rPr lang="ko-KR" altLang="ko-KR" dirty="0" smtClean="0"/>
              <a:t>그 </a:t>
            </a:r>
            <a:r>
              <a:rPr lang="ko-KR" altLang="ko-KR" dirty="0"/>
              <a:t>다음에</a:t>
            </a:r>
            <a:r>
              <a:rPr lang="en-US" altLang="ko-KR" dirty="0"/>
              <a:t> x</a:t>
            </a:r>
            <a:r>
              <a:rPr lang="ko-KR" altLang="ko-KR" dirty="0"/>
              <a:t>의 왼쪽 </a:t>
            </a:r>
            <a:r>
              <a:rPr lang="ko-KR" altLang="ko-KR" dirty="0" smtClean="0"/>
              <a:t>자식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노드로 </a:t>
            </a:r>
            <a:r>
              <a:rPr lang="ko-KR" altLang="ko-KR" dirty="0"/>
              <a:t>순회를 </a:t>
            </a:r>
            <a:r>
              <a:rPr lang="ko-KR" altLang="ko-KR" dirty="0" smtClean="0"/>
              <a:t>계속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ko-KR" dirty="0"/>
              <a:t>의 왼쪽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트리의 </a:t>
            </a:r>
            <a:r>
              <a:rPr lang="ko-KR" altLang="ko-KR" dirty="0"/>
              <a:t>모든 노드들을 방문한 </a:t>
            </a:r>
            <a:r>
              <a:rPr lang="ko-KR" altLang="ko-KR" dirty="0" smtClean="0"/>
              <a:t>후에는</a:t>
            </a:r>
            <a:r>
              <a:rPr lang="en-US" altLang="ko-KR" dirty="0" smtClean="0"/>
              <a:t> x</a:t>
            </a:r>
            <a:r>
              <a:rPr lang="ko-KR" altLang="ko-KR" dirty="0"/>
              <a:t>의 오른쪽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트리의 </a:t>
            </a:r>
            <a:r>
              <a:rPr lang="ko-KR" altLang="ko-KR" dirty="0"/>
              <a:t>모든 후손 노드들을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r>
              <a:rPr lang="ko-KR" altLang="ko-KR" dirty="0" smtClean="0"/>
              <a:t>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순회의 </a:t>
            </a:r>
            <a:r>
              <a:rPr lang="ko-KR" altLang="ko-KR" dirty="0"/>
              <a:t>방문 </a:t>
            </a:r>
            <a:r>
              <a:rPr lang="ko-KR" altLang="ko-KR" dirty="0" smtClean="0"/>
              <a:t>규칙</a:t>
            </a:r>
            <a:endParaRPr lang="en-US" altLang="ko-KR" dirty="0" smtClean="0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27820" y="4463245"/>
            <a:ext cx="2058165" cy="17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6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986" y="918441"/>
            <a:ext cx="7886700" cy="5111476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각 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트리의 </a:t>
            </a:r>
            <a:r>
              <a:rPr lang="ko-KR" altLang="ko-KR" dirty="0"/>
              <a:t>방문은 동일한 </a:t>
            </a:r>
            <a:r>
              <a:rPr lang="ko-KR" altLang="ko-KR" dirty="0" smtClean="0"/>
              <a:t>방식으로</a:t>
            </a:r>
            <a:endParaRPr lang="en-US" altLang="ko-KR" dirty="0" smtClean="0"/>
          </a:p>
          <a:p>
            <a:r>
              <a:rPr lang="ko-KR" altLang="ko-KR" dirty="0" smtClean="0"/>
              <a:t>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 </a:t>
            </a:r>
            <a:r>
              <a:rPr lang="ko-KR" altLang="ko-KR" dirty="0"/>
              <a:t>순서를 </a:t>
            </a:r>
            <a:r>
              <a:rPr lang="en-US" altLang="ko-KR" dirty="0"/>
              <a:t>NLR </a:t>
            </a:r>
            <a:r>
              <a:rPr lang="ko-KR" altLang="ko-KR" dirty="0"/>
              <a:t>또는 </a:t>
            </a:r>
            <a:r>
              <a:rPr lang="en-US" altLang="ko-KR" dirty="0"/>
              <a:t>VLR</a:t>
            </a:r>
            <a:r>
              <a:rPr lang="ko-KR" altLang="ko-KR" dirty="0"/>
              <a:t>로 </a:t>
            </a:r>
            <a:r>
              <a:rPr lang="ko-KR" altLang="ko-KR" dirty="0" smtClean="0"/>
              <a:t>표현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여기서</a:t>
            </a:r>
            <a:r>
              <a:rPr lang="en-US" altLang="ko-KR" dirty="0" smtClean="0"/>
              <a:t> N</a:t>
            </a:r>
            <a:r>
              <a:rPr lang="ko-KR" altLang="ko-KR" dirty="0"/>
              <a:t>은 노드</a:t>
            </a:r>
            <a:r>
              <a:rPr lang="en-US" altLang="ko-KR" dirty="0"/>
              <a:t>(Node)</a:t>
            </a:r>
            <a:r>
              <a:rPr lang="ko-KR" altLang="ko-KR" dirty="0"/>
              <a:t>를 방문한다는 뜻이고</a:t>
            </a:r>
            <a:r>
              <a:rPr lang="en-US" altLang="ko-KR" dirty="0"/>
              <a:t>, V</a:t>
            </a:r>
            <a:r>
              <a:rPr lang="ko-KR" altLang="ko-KR" dirty="0"/>
              <a:t>는 </a:t>
            </a:r>
            <a:r>
              <a:rPr lang="en-US" altLang="ko-KR" dirty="0"/>
              <a:t>Visit(</a:t>
            </a:r>
            <a:r>
              <a:rPr lang="ko-KR" altLang="ko-KR" dirty="0"/>
              <a:t>방문</a:t>
            </a:r>
            <a:r>
              <a:rPr lang="en-US" altLang="ko-KR" dirty="0"/>
              <a:t>)</a:t>
            </a:r>
            <a:r>
              <a:rPr lang="ko-KR" altLang="ko-KR" dirty="0"/>
              <a:t>을 </a:t>
            </a:r>
            <a:r>
              <a:rPr lang="ko-KR" altLang="ko-KR" dirty="0" smtClean="0"/>
              <a:t>의미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L</a:t>
            </a:r>
            <a:r>
              <a:rPr lang="ko-KR" altLang="ko-KR" dirty="0"/>
              <a:t>은 왼쪽</a:t>
            </a:r>
            <a:r>
              <a:rPr lang="en-US" altLang="ko-KR" dirty="0"/>
              <a:t>, R</a:t>
            </a:r>
            <a:r>
              <a:rPr lang="ko-KR" altLang="ko-KR" dirty="0"/>
              <a:t>은 오른쪽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트리로 </a:t>
            </a:r>
            <a:r>
              <a:rPr lang="ko-KR" altLang="ko-KR" dirty="0"/>
              <a:t>순회를 진행한다는 </a:t>
            </a:r>
            <a:r>
              <a:rPr lang="ko-KR" altLang="ko-KR" dirty="0" smtClean="0"/>
              <a:t>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64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7" y="296814"/>
            <a:ext cx="3466595" cy="2809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그림 8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26" y="180844"/>
            <a:ext cx="3908672" cy="29256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/>
          <p:cNvSpPr/>
          <p:nvPr/>
        </p:nvSpPr>
        <p:spPr>
          <a:xfrm>
            <a:off x="466577" y="3843247"/>
            <a:ext cx="864351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실선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화살표를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따라서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A, B, D, G, E, H, C,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점선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화살표는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서브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트리에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있는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모든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노드들을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방문한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부모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노드로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복귀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복귀하는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프로그램에서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메소드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호출이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완료된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후에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latin typeface="Calibri" panose="020F0502020204030204" pitchFamily="34" charset="0"/>
                <a:cs typeface="Times New Roman" panose="02020603050405020304" pitchFamily="18" charset="0"/>
              </a:rPr>
              <a:t>리턴하는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것과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같</a:t>
            </a:r>
            <a:r>
              <a:rPr lang="ko-KR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음</a:t>
            </a:r>
            <a:endParaRPr lang="en-US" altLang="ko-KR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단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하는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것은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노드의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를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90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01101"/>
            <a:ext cx="7886700" cy="655954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트리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77961"/>
            <a:ext cx="7886700" cy="439732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ko-KR" dirty="0"/>
              <a:t>배열이나 </a:t>
            </a:r>
            <a:r>
              <a:rPr lang="ko-KR" altLang="ko-KR" dirty="0" err="1" smtClean="0"/>
              <a:t>연결리스트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데이터를 일렬로 저장하기 때문에 탐색 연산이 순차적으로 </a:t>
            </a:r>
            <a:r>
              <a:rPr lang="ko-KR" altLang="ko-KR" dirty="0" smtClean="0"/>
              <a:t>수행되는 단점</a:t>
            </a:r>
            <a:r>
              <a:rPr lang="en-US" altLang="ko-KR" dirty="0" smtClean="0"/>
              <a:t> </a:t>
            </a: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ko-KR" altLang="ko-KR" dirty="0" smtClean="0"/>
              <a:t>배열은 </a:t>
            </a:r>
            <a:r>
              <a:rPr lang="ko-KR" altLang="ko-KR" dirty="0"/>
              <a:t>미리 정렬해 놓으면 </a:t>
            </a:r>
            <a:r>
              <a:rPr lang="ko-KR" altLang="ko-KR" dirty="0" err="1"/>
              <a:t>이진탐색을</a:t>
            </a:r>
            <a:r>
              <a:rPr lang="ko-KR" altLang="ko-KR" dirty="0"/>
              <a:t> 통해 효율적인 탐색이 가능하지만</a:t>
            </a:r>
            <a:r>
              <a:rPr lang="en-US" altLang="ko-KR" dirty="0"/>
              <a:t>, </a:t>
            </a:r>
            <a:r>
              <a:rPr lang="ko-KR" altLang="ko-KR" dirty="0"/>
              <a:t>삽입이나 삭제 후에도 정렬 상태를 유지해야 하므로 </a:t>
            </a:r>
            <a:r>
              <a:rPr lang="ko-KR" altLang="ko-KR" dirty="0">
                <a:solidFill>
                  <a:srgbClr val="3333FF"/>
                </a:solidFill>
              </a:rPr>
              <a:t>삽입이나 </a:t>
            </a:r>
            <a:r>
              <a:rPr lang="ko-KR" altLang="ko-KR" dirty="0" smtClean="0">
                <a:solidFill>
                  <a:srgbClr val="3333FF"/>
                </a:solidFill>
              </a:rPr>
              <a:t>삭제하는데</a:t>
            </a:r>
            <a:r>
              <a:rPr lang="en-US" altLang="ko-KR" dirty="0" smtClean="0">
                <a:solidFill>
                  <a:srgbClr val="3333FF"/>
                </a:solidFill>
              </a:rPr>
              <a:t> O(N</a:t>
            </a:r>
            <a:r>
              <a:rPr lang="en-US" altLang="ko-KR" dirty="0">
                <a:solidFill>
                  <a:srgbClr val="3333FF"/>
                </a:solidFill>
              </a:rPr>
              <a:t>) </a:t>
            </a:r>
            <a:r>
              <a:rPr lang="ko-KR" altLang="ko-KR" dirty="0" smtClean="0">
                <a:solidFill>
                  <a:srgbClr val="3333FF"/>
                </a:solidFill>
              </a:rPr>
              <a:t>시간 소요</a:t>
            </a:r>
            <a:endParaRPr lang="en-US" altLang="ko-KR" dirty="0" smtClean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855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중위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31707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 smtClean="0"/>
              <a:t>중위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순회는 노드</a:t>
            </a:r>
            <a:r>
              <a:rPr lang="en-US" altLang="ko-KR" dirty="0" smtClean="0"/>
              <a:t> x</a:t>
            </a:r>
            <a:r>
              <a:rPr lang="ko-KR" altLang="ko-KR" dirty="0"/>
              <a:t>에 도착하면</a:t>
            </a:r>
            <a:r>
              <a:rPr lang="en-US" altLang="ko-KR" dirty="0"/>
              <a:t> x</a:t>
            </a:r>
            <a:r>
              <a:rPr lang="ko-KR" altLang="ko-KR" dirty="0"/>
              <a:t>의 방문을 보류하고</a:t>
            </a:r>
            <a:r>
              <a:rPr lang="en-US" altLang="ko-KR" dirty="0"/>
              <a:t> x</a:t>
            </a:r>
            <a:r>
              <a:rPr lang="ko-KR" altLang="ko-KR" dirty="0"/>
              <a:t>의 왼쪽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트리로 </a:t>
            </a:r>
            <a:r>
              <a:rPr lang="ko-KR" altLang="ko-KR" dirty="0"/>
              <a:t>순회를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 marL="2286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1800" dirty="0" smtClean="0"/>
              <a:t>왼쪽 서브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트리의 </a:t>
            </a:r>
            <a:r>
              <a:rPr lang="ko-KR" altLang="ko-KR" sz="1800" dirty="0"/>
              <a:t>모든 노드들을 방문한 후에 </a:t>
            </a:r>
            <a:r>
              <a:rPr lang="en-US" altLang="ko-KR" sz="1800" dirty="0"/>
              <a:t>x</a:t>
            </a:r>
            <a:r>
              <a:rPr lang="ko-KR" altLang="ko-KR" sz="1800" dirty="0"/>
              <a:t>를 </a:t>
            </a:r>
            <a:r>
              <a:rPr lang="ko-KR" altLang="ko-KR" sz="1800" dirty="0" smtClean="0"/>
              <a:t>방문</a:t>
            </a:r>
            <a:endParaRPr lang="en-US" altLang="ko-KR" sz="1800" dirty="0" smtClean="0"/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ko-KR" dirty="0" smtClean="0"/>
              <a:t>x</a:t>
            </a:r>
            <a:r>
              <a:rPr lang="ko-KR" altLang="ko-KR" dirty="0"/>
              <a:t>를 방문한 후에는</a:t>
            </a:r>
            <a:r>
              <a:rPr lang="en-US" altLang="ko-KR" dirty="0"/>
              <a:t>x</a:t>
            </a:r>
            <a:r>
              <a:rPr lang="ko-KR" altLang="ko-KR" dirty="0"/>
              <a:t>의 오른쪽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트리를 </a:t>
            </a:r>
            <a:r>
              <a:rPr lang="ko-KR" altLang="ko-KR" dirty="0"/>
              <a:t>같은 방식으로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dirty="0" smtClean="0"/>
              <a:t>중위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 </a:t>
            </a:r>
            <a:r>
              <a:rPr lang="ko-KR" altLang="ko-KR" dirty="0"/>
              <a:t>순서를 </a:t>
            </a:r>
            <a:r>
              <a:rPr lang="en-US" altLang="ko-KR" dirty="0"/>
              <a:t>LNR </a:t>
            </a:r>
            <a:r>
              <a:rPr lang="ko-KR" altLang="ko-KR" dirty="0"/>
              <a:t>또는 </a:t>
            </a:r>
            <a:r>
              <a:rPr lang="en-US" altLang="ko-KR" dirty="0"/>
              <a:t>LVR</a:t>
            </a:r>
            <a:r>
              <a:rPr lang="ko-KR" altLang="ko-KR" dirty="0"/>
              <a:t>로 </a:t>
            </a:r>
            <a:r>
              <a:rPr lang="ko-KR" altLang="ko-KR" dirty="0" smtClean="0"/>
              <a:t>표현</a:t>
            </a:r>
            <a:endParaRPr lang="ko-KR" alt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68" y="4646509"/>
            <a:ext cx="1870449" cy="1741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691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517668" y="2697839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42402" y="2719863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220098" y="2068242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92984" y="1989006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95866" y="1989005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77461" y="1263139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41511" y="1272135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40570" y="10903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44074" y="315100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220098" y="315858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29650" y="2471368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53826" y="2476246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526501" y="24770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77762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89934" y="178800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71538" y="107497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8222" y="178800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23555" y="178333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9653" y="3153918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9111" y="24631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181" y="3153918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83159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72938" y="246266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000566" y="2894996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5925300" y="2917020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702996" y="2265399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675882" y="2186163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4978764" y="2186162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660359" y="1460296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724409" y="1469292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523468" y="1287524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045162" y="33736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758165" y="338120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812548" y="2668525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036724" y="267340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009399" y="267424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460660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472832" y="198516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54436" y="12721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91120" y="1985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06453" y="198049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0741" y="3376535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2009" y="266028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795248" y="3376535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66057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55836" y="2659824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684756" y="937595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02091" y="296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1888" y="367789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820660" y="1496974"/>
            <a:ext cx="648000" cy="43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084296" y="2247158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37636" y="2259972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7592" y="367574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4989930" y="3216352"/>
            <a:ext cx="72000" cy="216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178461" y="2998613"/>
            <a:ext cx="108000" cy="324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247486" y="2509122"/>
            <a:ext cx="252000" cy="21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14057" y="2509122"/>
            <a:ext cx="252000" cy="252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057117" y="295840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5899678" y="3057087"/>
            <a:ext cx="144000" cy="252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457742" y="1624724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437141" y="22868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960009" y="2998613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7891575" y="2186162"/>
            <a:ext cx="358911" cy="385715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991175" y="1467524"/>
            <a:ext cx="612000" cy="46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888761" y="2316692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065730" y="3208972"/>
            <a:ext cx="72000" cy="180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5904147" y="1752233"/>
            <a:ext cx="591917" cy="396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889147" y="1757292"/>
            <a:ext cx="468000" cy="36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32832" y="2530964"/>
            <a:ext cx="180000" cy="180000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004074" y="4749968"/>
            <a:ext cx="724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중위 순회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, G, B, H, E, A, C, 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3370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27699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순회는 노드</a:t>
            </a:r>
            <a:r>
              <a:rPr lang="en-US" altLang="ko-KR" dirty="0" smtClean="0"/>
              <a:t> x</a:t>
            </a:r>
            <a:r>
              <a:rPr lang="ko-KR" altLang="ko-KR" dirty="0"/>
              <a:t>에 도착하면</a:t>
            </a:r>
            <a:r>
              <a:rPr lang="en-US" altLang="ko-KR" dirty="0"/>
              <a:t> x</a:t>
            </a:r>
            <a:r>
              <a:rPr lang="ko-KR" altLang="ko-KR" dirty="0"/>
              <a:t>의 방문을 보류하고 </a:t>
            </a:r>
            <a:r>
              <a:rPr lang="en-US" altLang="ko-KR" dirty="0"/>
              <a:t>x</a:t>
            </a:r>
            <a:r>
              <a:rPr lang="ko-KR" altLang="ko-KR" dirty="0"/>
              <a:t>의 왼쪽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트리로 </a:t>
            </a:r>
            <a:r>
              <a:rPr lang="ko-KR" altLang="ko-KR" dirty="0"/>
              <a:t>순회를 </a:t>
            </a:r>
            <a:r>
              <a:rPr lang="ko-KR" altLang="ko-KR" dirty="0" smtClean="0"/>
              <a:t>진행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x</a:t>
            </a:r>
            <a:r>
              <a:rPr lang="ko-KR" altLang="ko-KR" dirty="0"/>
              <a:t>의 왼쪽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트리를 </a:t>
            </a:r>
            <a:r>
              <a:rPr lang="ko-KR" altLang="ko-KR" dirty="0"/>
              <a:t>방문한 </a:t>
            </a:r>
            <a:r>
              <a:rPr lang="ko-KR" altLang="ko-KR" dirty="0" smtClean="0"/>
              <a:t>후에는</a:t>
            </a:r>
            <a:r>
              <a:rPr lang="en-US" altLang="ko-KR" dirty="0" smtClean="0"/>
              <a:t> x</a:t>
            </a:r>
            <a:r>
              <a:rPr lang="ko-KR" altLang="ko-KR" dirty="0"/>
              <a:t>의 오른쪽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트리를 </a:t>
            </a:r>
            <a:r>
              <a:rPr lang="ko-KR" altLang="ko-KR" dirty="0"/>
              <a:t>같은 방식으로 </a:t>
            </a:r>
            <a:r>
              <a:rPr lang="ko-KR" altLang="ko-KR" dirty="0" smtClean="0"/>
              <a:t>방문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마지막에 </a:t>
            </a:r>
            <a:r>
              <a:rPr lang="en-US" altLang="ko-KR" dirty="0"/>
              <a:t>x</a:t>
            </a:r>
            <a:r>
              <a:rPr lang="ko-KR" altLang="ko-KR" dirty="0"/>
              <a:t>를 방문한다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dirty="0" smtClean="0"/>
              <a:t>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 </a:t>
            </a:r>
            <a:r>
              <a:rPr lang="ko-KR" altLang="ko-KR" dirty="0"/>
              <a:t>순서를 </a:t>
            </a:r>
            <a:r>
              <a:rPr lang="en-US" altLang="ko-KR" dirty="0"/>
              <a:t>LRN </a:t>
            </a:r>
            <a:r>
              <a:rPr lang="ko-KR" altLang="ko-KR" dirty="0"/>
              <a:t>또는 </a:t>
            </a:r>
            <a:r>
              <a:rPr lang="en-US" altLang="ko-KR" dirty="0"/>
              <a:t>LRV</a:t>
            </a:r>
            <a:r>
              <a:rPr lang="ko-KR" altLang="ko-KR" dirty="0"/>
              <a:t>로 </a:t>
            </a:r>
            <a:r>
              <a:rPr lang="ko-KR" altLang="ko-KR" dirty="0" smtClean="0"/>
              <a:t>표현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02" y="4434214"/>
            <a:ext cx="2131795" cy="1627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083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486573" y="3189122"/>
            <a:ext cx="291287" cy="5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411307" y="321114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89003" y="255952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161889" y="248028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464771" y="248028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1146366" y="175442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10416" y="176341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2009475" y="158165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12979" y="36422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18900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98555" y="296265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522731" y="296752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3495406" y="296837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946667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958839" y="227928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40443" y="15662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7127" y="227928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92460" y="227462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8558" y="3645201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8016" y="295441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2608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52064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41843" y="2953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5177714" y="3163662"/>
            <a:ext cx="191427" cy="5312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 flipH="1">
            <a:off x="6102448" y="3185686"/>
            <a:ext cx="298737" cy="524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6" name="Line 7"/>
          <p:cNvSpPr>
            <a:spLocks noChangeShapeType="1"/>
          </p:cNvSpPr>
          <p:nvPr/>
        </p:nvSpPr>
        <p:spPr bwMode="auto">
          <a:xfrm>
            <a:off x="5880144" y="2534065"/>
            <a:ext cx="497618" cy="5053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7853030" y="2454829"/>
            <a:ext cx="627809" cy="683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5155912" y="2454828"/>
            <a:ext cx="681596" cy="6491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 flipH="1">
            <a:off x="5837507" y="1728962"/>
            <a:ext cx="1022540" cy="716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6901557" y="1737958"/>
            <a:ext cx="920376" cy="707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41" name="Oval 14"/>
          <p:cNvSpPr>
            <a:spLocks noChangeArrowheads="1"/>
          </p:cNvSpPr>
          <p:nvPr/>
        </p:nvSpPr>
        <p:spPr bwMode="auto">
          <a:xfrm>
            <a:off x="6700616" y="1556190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233458" y="364103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Oval 15"/>
          <p:cNvSpPr>
            <a:spLocks noChangeArrowheads="1"/>
          </p:cNvSpPr>
          <p:nvPr/>
        </p:nvSpPr>
        <p:spPr bwMode="auto">
          <a:xfrm>
            <a:off x="5935313" y="364986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4989696" y="2937191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13872" y="2942069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8186547" y="2942913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637808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Oval 15"/>
          <p:cNvSpPr>
            <a:spLocks noChangeArrowheads="1"/>
          </p:cNvSpPr>
          <p:nvPr/>
        </p:nvSpPr>
        <p:spPr bwMode="auto">
          <a:xfrm>
            <a:off x="7649980" y="2253827"/>
            <a:ext cx="360000" cy="360000"/>
          </a:xfrm>
          <a:prstGeom prst="ellipse">
            <a:avLst/>
          </a:prstGeom>
          <a:solidFill>
            <a:srgbClr val="CCFF6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1584" y="15408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68268" y="2253827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B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83601" y="224916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C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9471" y="3634080"/>
            <a:ext cx="2486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G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29157" y="292895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D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2396" y="3645201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H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43205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E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2984" y="2928490"/>
            <a:ext cx="2880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 panose="020B0600000101010101" pitchFamily="50" charset="-127"/>
                <a:cs typeface="+mn-cs"/>
              </a:rPr>
              <a:t>F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861904" y="1206261"/>
            <a:ext cx="0" cy="360000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09567" y="360796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①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13293" y="294396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②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5935313" y="1746548"/>
            <a:ext cx="690950" cy="472331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5261444" y="2515824"/>
            <a:ext cx="336187" cy="331296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226475" y="361915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③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32834" y="290128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④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5155912" y="3356291"/>
            <a:ext cx="103417" cy="308907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5324479" y="3272194"/>
            <a:ext cx="117087" cy="32092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5424634" y="2717444"/>
            <a:ext cx="299640" cy="27634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5873189" y="2682536"/>
            <a:ext cx="293629" cy="28730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950058" y="225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</a:rPr>
              <a:t>⑤</a:t>
            </a: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6076826" y="3283072"/>
            <a:ext cx="166048" cy="309329"/>
          </a:xfrm>
          <a:prstGeom prst="straightConnector1">
            <a:avLst/>
          </a:prstGeom>
          <a:ln w="190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8479697" y="2877876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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954757" y="2194998"/>
            <a:ext cx="415415" cy="46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992346" y="1488411"/>
            <a:ext cx="4587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+mn-cs"/>
                <a:sym typeface="Wingdings 2" panose="05020102010507070707" pitchFamily="18" charset="2"/>
              </a:rPr>
              <a:t>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>
            <a:off x="8127328" y="2587586"/>
            <a:ext cx="268120" cy="300767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7256144" y="1860260"/>
            <a:ext cx="460094" cy="36350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078990" y="2598504"/>
            <a:ext cx="288000" cy="288000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242874" y="3342850"/>
            <a:ext cx="167469" cy="304684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6226385" y="1950153"/>
            <a:ext cx="517532" cy="366688"/>
          </a:xfrm>
          <a:prstGeom prst="straightConnector1">
            <a:avLst/>
          </a:prstGeom>
          <a:ln w="19050">
            <a:solidFill>
              <a:srgbClr val="3333FF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H="1" flipV="1">
            <a:off x="6996717" y="1950154"/>
            <a:ext cx="560466" cy="435804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 flipV="1">
            <a:off x="7884857" y="2675616"/>
            <a:ext cx="282077" cy="294227"/>
          </a:xfrm>
          <a:prstGeom prst="straightConnector1">
            <a:avLst/>
          </a:prstGeom>
          <a:ln w="19050">
            <a:solidFill>
              <a:srgbClr val="FF006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12979" y="4992195"/>
            <a:ext cx="8205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후위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순회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ko-KR" alt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, D, H, E, B, F, C, A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순으로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방문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695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레벨 순회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64105"/>
            <a:ext cx="7886700" cy="1366985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레벨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순회는 루트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노드가 </a:t>
            </a:r>
            <a:r>
              <a:rPr lang="ko-KR" altLang="ko-KR" dirty="0"/>
              <a:t>있는 최상위 레벨부터 시작하여 각 레벨마다 좌에서 우로 노드들을 </a:t>
            </a:r>
            <a:r>
              <a:rPr lang="ko-KR" altLang="ko-KR" dirty="0" smtClean="0"/>
              <a:t>방문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37" y="2817833"/>
            <a:ext cx="4309902" cy="3119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8109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806310"/>
            <a:ext cx="7886700" cy="50355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기타 이진 트리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95947"/>
            <a:ext cx="7886700" cy="4505917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size</a:t>
            </a:r>
            <a:r>
              <a:rPr lang="en-US" altLang="ko-KR" dirty="0"/>
              <a:t>(): </a:t>
            </a:r>
            <a:r>
              <a:rPr lang="ko-KR" altLang="ko-KR" dirty="0"/>
              <a:t>트리의 노드 수 계산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height(): </a:t>
            </a:r>
            <a:r>
              <a:rPr lang="ko-KR" altLang="ko-KR" dirty="0"/>
              <a:t>트리의 높이 계산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err="1"/>
              <a:t>isEqual</a:t>
            </a:r>
            <a:r>
              <a:rPr lang="en-US" altLang="ko-KR" dirty="0"/>
              <a:t>(): 2</a:t>
            </a:r>
            <a:r>
              <a:rPr lang="ko-KR" altLang="ko-KR" dirty="0"/>
              <a:t>개의 </a:t>
            </a:r>
            <a:r>
              <a:rPr lang="ko-KR" altLang="ko-KR" dirty="0" smtClean="0"/>
              <a:t>이진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트리에 </a:t>
            </a:r>
            <a:r>
              <a:rPr lang="ko-KR" altLang="ko-KR" dirty="0"/>
              <a:t>대한 동일성 검사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/>
              <a:t>size()</a:t>
            </a:r>
            <a:r>
              <a:rPr lang="ko-KR" altLang="ko-KR" dirty="0"/>
              <a:t>와 </a:t>
            </a:r>
            <a:r>
              <a:rPr lang="en-US" altLang="ko-KR" dirty="0"/>
              <a:t>height()</a:t>
            </a:r>
            <a:r>
              <a:rPr lang="ko-KR" altLang="ko-KR" dirty="0"/>
              <a:t>는 </a:t>
            </a:r>
            <a:r>
              <a:rPr lang="ko-KR" altLang="ko-KR" dirty="0" smtClean="0"/>
              <a:t>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순회에 </a:t>
            </a:r>
            <a:r>
              <a:rPr lang="ko-KR" altLang="ko-KR" dirty="0"/>
              <a:t>기반하고</a:t>
            </a:r>
            <a:r>
              <a:rPr lang="en-US" altLang="ko-KR" dirty="0"/>
              <a:t>, </a:t>
            </a:r>
            <a:r>
              <a:rPr lang="en-US" altLang="ko-KR" dirty="0" err="1"/>
              <a:t>isEqual</a:t>
            </a:r>
            <a:r>
              <a:rPr lang="en-US" altLang="ko-KR" dirty="0"/>
              <a:t>()</a:t>
            </a:r>
            <a:r>
              <a:rPr lang="ko-KR" altLang="ko-KR" dirty="0"/>
              <a:t>은 </a:t>
            </a:r>
            <a:r>
              <a:rPr lang="ko-KR" altLang="ko-KR" dirty="0" smtClean="0"/>
              <a:t>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순회에 기반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866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트리의 </a:t>
            </a:r>
            <a:r>
              <a:rPr lang="ko-KR" altLang="ko-KR" dirty="0"/>
              <a:t>노드 </a:t>
            </a:r>
            <a:r>
              <a:rPr lang="ko-KR" altLang="ko-KR" dirty="0" smtClean="0"/>
              <a:t>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트리의 노드 수를 계산하는 것은 트리의 아래에서 위로 각 자식의 </a:t>
            </a:r>
            <a:r>
              <a:rPr lang="ko-KR" altLang="ko-KR" dirty="0" smtClean="0"/>
              <a:t>후손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 </a:t>
            </a:r>
            <a:r>
              <a:rPr lang="ko-KR" altLang="ko-KR" dirty="0"/>
              <a:t>수를 합하며 올라가는 과정을 통해 수행되며</a:t>
            </a:r>
            <a:r>
              <a:rPr lang="en-US" altLang="ko-KR" dirty="0"/>
              <a:t>, </a:t>
            </a:r>
            <a:r>
              <a:rPr lang="ko-KR" altLang="ko-KR" dirty="0"/>
              <a:t>최종적으로 루트노드에서 총 합을 </a:t>
            </a:r>
            <a:r>
              <a:rPr lang="ko-KR" altLang="ko-KR" dirty="0" smtClean="0"/>
              <a:t>구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ko-KR" altLang="ko-KR" dirty="0"/>
              <a:t>트리의 높이도 아래에서 위로 두 자식을 각각 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노드로 </a:t>
            </a:r>
            <a:r>
              <a:rPr lang="ko-KR" altLang="ko-KR" dirty="0"/>
              <a:t>하는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트리의 </a:t>
            </a:r>
            <a:r>
              <a:rPr lang="ko-KR" altLang="ko-KR" dirty="0"/>
              <a:t>높이를 비교하여 보다 큰 높이에 </a:t>
            </a:r>
            <a:r>
              <a:rPr lang="en-US" altLang="ko-KR" dirty="0"/>
              <a:t>1</a:t>
            </a:r>
            <a:r>
              <a:rPr lang="ko-KR" altLang="ko-KR" dirty="0"/>
              <a:t>을 더하는 것으로 자신의 높이를 계산하며</a:t>
            </a:r>
            <a:r>
              <a:rPr lang="en-US" altLang="ko-KR" dirty="0"/>
              <a:t>, </a:t>
            </a:r>
            <a:r>
              <a:rPr lang="ko-KR" altLang="ko-KR" dirty="0"/>
              <a:t>최종적으로 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노드의 </a:t>
            </a:r>
            <a:r>
              <a:rPr lang="ko-KR" altLang="ko-KR" dirty="0"/>
              <a:t>높이가 트리의 높이가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ko-KR" dirty="0" smtClean="0"/>
              <a:t>2</a:t>
            </a:r>
            <a:r>
              <a:rPr lang="ko-KR" altLang="ko-KR" dirty="0"/>
              <a:t>개의 </a:t>
            </a:r>
            <a:r>
              <a:rPr lang="ko-KR" altLang="ko-KR" dirty="0" smtClean="0"/>
              <a:t>이진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트리를 </a:t>
            </a:r>
            <a:r>
              <a:rPr lang="ko-KR" altLang="ko-KR" dirty="0"/>
              <a:t>비교하는 것은 다른 부분을 발견하는 즉시 비교 연산을 멈추기 위해 </a:t>
            </a:r>
            <a:r>
              <a:rPr lang="ko-KR" altLang="ko-KR" dirty="0" smtClean="0"/>
              <a:t>전위</a:t>
            </a:r>
            <a:r>
              <a:rPr lang="en-US" altLang="ko-KR" dirty="0" smtClean="0"/>
              <a:t> </a:t>
            </a:r>
            <a:r>
              <a:rPr lang="ko-KR" altLang="ko-KR" dirty="0" smtClean="0"/>
              <a:t>순회 </a:t>
            </a:r>
            <a:r>
              <a:rPr lang="ko-KR" altLang="ko-KR" dirty="0"/>
              <a:t>방법을 </a:t>
            </a:r>
            <a:r>
              <a:rPr lang="ko-KR" altLang="ko-KR" dirty="0" smtClean="0"/>
              <a:t>사용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03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05359" y="1237078"/>
            <a:ext cx="7486043" cy="10785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359" y="837596"/>
            <a:ext cx="78867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altLang="ko-KR" sz="1400" dirty="0" smtClean="0">
                <a:solidFill>
                  <a:srgbClr val="3333FF"/>
                </a:solidFill>
              </a:rPr>
              <a:t>[</a:t>
            </a:r>
            <a:r>
              <a:rPr lang="ko-KR" altLang="ko-KR" sz="1400" dirty="0" smtClean="0">
                <a:solidFill>
                  <a:srgbClr val="3333FF"/>
                </a:solidFill>
              </a:rPr>
              <a:t>핵심 </a:t>
            </a:r>
            <a:r>
              <a:rPr lang="ko-KR" altLang="ko-KR" sz="1400" dirty="0">
                <a:solidFill>
                  <a:srgbClr val="3333FF"/>
                </a:solidFill>
              </a:rPr>
              <a:t>아이디어</a:t>
            </a:r>
            <a:r>
              <a:rPr lang="en-US" altLang="ko-KR" sz="1400" dirty="0">
                <a:solidFill>
                  <a:srgbClr val="3333FF"/>
                </a:solidFill>
              </a:rPr>
              <a:t>]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endParaRPr lang="en-US" altLang="ko-KR" sz="14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400" dirty="0" smtClean="0">
                <a:solidFill>
                  <a:srgbClr val="007635"/>
                </a:solidFill>
              </a:rPr>
              <a:t>트리의 </a:t>
            </a:r>
            <a:r>
              <a:rPr lang="ko-KR" altLang="ko-KR" sz="1400" dirty="0">
                <a:solidFill>
                  <a:srgbClr val="007635"/>
                </a:solidFill>
              </a:rPr>
              <a:t>노드 수 </a:t>
            </a:r>
            <a:r>
              <a:rPr lang="en-US" altLang="ko-KR" sz="1400" dirty="0">
                <a:solidFill>
                  <a:srgbClr val="007635"/>
                </a:solidFill>
              </a:rPr>
              <a:t>= 1 + </a:t>
            </a:r>
            <a:endParaRPr lang="en-US" altLang="ko-KR" sz="1400" dirty="0" smtClean="0">
              <a:solidFill>
                <a:srgbClr val="00763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rgbClr val="007635"/>
                </a:solidFill>
              </a:rPr>
              <a:t>	</a:t>
            </a:r>
            <a:r>
              <a:rPr lang="en-US" altLang="ko-KR" dirty="0" smtClean="0">
                <a:solidFill>
                  <a:srgbClr val="007635"/>
                </a:solidFill>
              </a:rPr>
              <a:t>(</a:t>
            </a:r>
            <a:r>
              <a:rPr lang="ko-KR" altLang="ko-KR" dirty="0" smtClean="0">
                <a:solidFill>
                  <a:srgbClr val="007635"/>
                </a:solidFill>
              </a:rPr>
              <a:t>루트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노드의 </a:t>
            </a:r>
            <a:r>
              <a:rPr lang="ko-KR" altLang="ko-KR" dirty="0">
                <a:solidFill>
                  <a:srgbClr val="007635"/>
                </a:solidFill>
              </a:rPr>
              <a:t>왼쪽 </a:t>
            </a:r>
            <a:r>
              <a:rPr lang="ko-KR" altLang="ko-KR" dirty="0" smtClean="0">
                <a:solidFill>
                  <a:srgbClr val="007635"/>
                </a:solidFill>
              </a:rPr>
              <a:t>서브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트리에 </a:t>
            </a:r>
            <a:r>
              <a:rPr lang="ko-KR" altLang="ko-KR" dirty="0">
                <a:solidFill>
                  <a:srgbClr val="007635"/>
                </a:solidFill>
              </a:rPr>
              <a:t>있는 노드 수</a:t>
            </a:r>
            <a:r>
              <a:rPr lang="en-US" altLang="ko-KR" dirty="0">
                <a:solidFill>
                  <a:srgbClr val="007635"/>
                </a:solidFill>
              </a:rPr>
              <a:t>) + </a:t>
            </a:r>
            <a:endParaRPr lang="en-US" altLang="ko-KR" dirty="0" smtClean="0">
              <a:solidFill>
                <a:srgbClr val="007635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altLang="ko-KR" dirty="0" smtClean="0">
                <a:solidFill>
                  <a:srgbClr val="007635"/>
                </a:solidFill>
              </a:rPr>
              <a:t>	(</a:t>
            </a:r>
            <a:r>
              <a:rPr lang="ko-KR" altLang="ko-KR" dirty="0" smtClean="0">
                <a:solidFill>
                  <a:srgbClr val="007635"/>
                </a:solidFill>
              </a:rPr>
              <a:t>루트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노드의 </a:t>
            </a:r>
            <a:r>
              <a:rPr lang="ko-KR" altLang="ko-KR" dirty="0">
                <a:solidFill>
                  <a:srgbClr val="007635"/>
                </a:solidFill>
              </a:rPr>
              <a:t>오른쪽 </a:t>
            </a:r>
            <a:r>
              <a:rPr lang="ko-KR" altLang="ko-KR" dirty="0" smtClean="0">
                <a:solidFill>
                  <a:srgbClr val="007635"/>
                </a:solidFill>
              </a:rPr>
              <a:t>서브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트리에 </a:t>
            </a:r>
            <a:r>
              <a:rPr lang="ko-KR" altLang="ko-KR" dirty="0">
                <a:solidFill>
                  <a:srgbClr val="007635"/>
                </a:solidFill>
              </a:rPr>
              <a:t>있는 노드 수</a:t>
            </a:r>
            <a:r>
              <a:rPr lang="en-US" altLang="ko-KR" dirty="0" smtClean="0">
                <a:solidFill>
                  <a:srgbClr val="007635"/>
                </a:solidFill>
              </a:rPr>
              <a:t>)</a:t>
            </a:r>
          </a:p>
          <a:p>
            <a:r>
              <a:rPr lang="en-US" altLang="ko-KR" sz="1400" dirty="0" smtClean="0"/>
              <a:t>1</a:t>
            </a:r>
            <a:r>
              <a:rPr lang="ko-KR" altLang="ko-KR" sz="1400" dirty="0"/>
              <a:t>은 </a:t>
            </a:r>
            <a:r>
              <a:rPr lang="ko-KR" altLang="ko-KR" sz="1400" dirty="0" smtClean="0"/>
              <a:t>루트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노드 </a:t>
            </a:r>
            <a:r>
              <a:rPr lang="ko-KR" altLang="ko-KR" sz="1400" dirty="0"/>
              <a:t>자신을 계산에 반영하는 </a:t>
            </a:r>
            <a:r>
              <a:rPr lang="ko-KR" altLang="ko-KR" sz="1400" dirty="0" smtClean="0"/>
              <a:t>것</a:t>
            </a:r>
            <a:endParaRPr lang="ko-KR" altLang="en-US" sz="1400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70" y="3793694"/>
            <a:ext cx="3454078" cy="1817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47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47727" y="1848215"/>
            <a:ext cx="8190270" cy="714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트리의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높이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564104"/>
            <a:ext cx="8259711" cy="30767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rgbClr val="3333FF"/>
                </a:solidFill>
              </a:rPr>
              <a:t>[</a:t>
            </a:r>
            <a:r>
              <a:rPr lang="ko-KR" altLang="ko-KR" sz="1400" dirty="0" smtClean="0">
                <a:solidFill>
                  <a:srgbClr val="3333FF"/>
                </a:solidFill>
              </a:rPr>
              <a:t>핵심 </a:t>
            </a:r>
            <a:r>
              <a:rPr lang="ko-KR" altLang="ko-KR" sz="1400" dirty="0">
                <a:solidFill>
                  <a:srgbClr val="3333FF"/>
                </a:solidFill>
              </a:rPr>
              <a:t>아이디어</a:t>
            </a:r>
            <a:r>
              <a:rPr lang="en-US" altLang="ko-KR" sz="1400" dirty="0">
                <a:solidFill>
                  <a:srgbClr val="3333FF"/>
                </a:solidFill>
              </a:rPr>
              <a:t>] </a:t>
            </a:r>
            <a:endParaRPr lang="en-US" altLang="ko-KR" sz="1400" dirty="0" smtClean="0">
              <a:solidFill>
                <a:srgbClr val="3333FF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ko-KR" dirty="0" smtClean="0">
                <a:solidFill>
                  <a:srgbClr val="007635"/>
                </a:solidFill>
              </a:rPr>
              <a:t>트리의 </a:t>
            </a:r>
            <a:r>
              <a:rPr lang="ko-KR" altLang="ko-KR" dirty="0">
                <a:solidFill>
                  <a:srgbClr val="007635"/>
                </a:solidFill>
              </a:rPr>
              <a:t>높이 </a:t>
            </a:r>
            <a:r>
              <a:rPr lang="en-US" altLang="ko-KR" dirty="0">
                <a:solidFill>
                  <a:srgbClr val="007635"/>
                </a:solidFill>
              </a:rPr>
              <a:t>= 1 + </a:t>
            </a:r>
            <a:endParaRPr lang="en-US" altLang="ko-KR" dirty="0" smtClean="0">
              <a:solidFill>
                <a:srgbClr val="007635"/>
              </a:solidFill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1400" dirty="0" smtClean="0">
                <a:solidFill>
                  <a:srgbClr val="007635"/>
                </a:solidFill>
              </a:rPr>
              <a:t>    max (</a:t>
            </a:r>
            <a:r>
              <a:rPr lang="ko-KR" altLang="ko-KR" sz="16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1600" dirty="0">
                <a:solidFill>
                  <a:srgbClr val="007635"/>
                </a:solidFill>
              </a:rPr>
              <a:t>왼쪽 </a:t>
            </a:r>
            <a:r>
              <a:rPr lang="ko-KR" altLang="ko-KR" sz="1600" dirty="0" smtClean="0">
                <a:solidFill>
                  <a:srgbClr val="007635"/>
                </a:solidFill>
              </a:rPr>
              <a:t>서브</a:t>
            </a:r>
            <a:r>
              <a:rPr lang="en-US" altLang="ko-KR" sz="1600" dirty="0" smtClean="0">
                <a:solidFill>
                  <a:srgbClr val="007635"/>
                </a:solidFill>
              </a:rPr>
              <a:t> </a:t>
            </a:r>
            <a:r>
              <a:rPr lang="ko-KR" altLang="ko-KR" sz="1600" dirty="0" smtClean="0">
                <a:solidFill>
                  <a:srgbClr val="007635"/>
                </a:solidFill>
              </a:rPr>
              <a:t>트리의 </a:t>
            </a:r>
            <a:r>
              <a:rPr lang="ko-KR" altLang="ko-KR" sz="1600" dirty="0">
                <a:solidFill>
                  <a:srgbClr val="007635"/>
                </a:solidFill>
              </a:rPr>
              <a:t>높이</a:t>
            </a:r>
            <a:r>
              <a:rPr lang="en-US" altLang="ko-KR" sz="1600" dirty="0">
                <a:solidFill>
                  <a:srgbClr val="007635"/>
                </a:solidFill>
              </a:rPr>
              <a:t>, </a:t>
            </a:r>
            <a:r>
              <a:rPr lang="ko-KR" altLang="ko-KR" sz="1600" dirty="0" smtClean="0">
                <a:solidFill>
                  <a:srgbClr val="007635"/>
                </a:solidFill>
              </a:rPr>
              <a:t>루트의 </a:t>
            </a:r>
            <a:r>
              <a:rPr lang="ko-KR" altLang="ko-KR" sz="1600" dirty="0">
                <a:solidFill>
                  <a:srgbClr val="007635"/>
                </a:solidFill>
              </a:rPr>
              <a:t>오른쪽 </a:t>
            </a:r>
            <a:r>
              <a:rPr lang="ko-KR" altLang="ko-KR" sz="1600" dirty="0" smtClean="0">
                <a:solidFill>
                  <a:srgbClr val="007635"/>
                </a:solidFill>
              </a:rPr>
              <a:t>서브</a:t>
            </a:r>
            <a:r>
              <a:rPr lang="en-US" altLang="ko-KR" sz="1600" dirty="0" smtClean="0">
                <a:solidFill>
                  <a:srgbClr val="007635"/>
                </a:solidFill>
              </a:rPr>
              <a:t> </a:t>
            </a:r>
            <a:r>
              <a:rPr lang="ko-KR" altLang="ko-KR" sz="1600" dirty="0" smtClean="0">
                <a:solidFill>
                  <a:srgbClr val="007635"/>
                </a:solidFill>
              </a:rPr>
              <a:t>트리의 </a:t>
            </a:r>
            <a:r>
              <a:rPr lang="ko-KR" altLang="ko-KR" sz="1600" dirty="0">
                <a:solidFill>
                  <a:srgbClr val="007635"/>
                </a:solidFill>
              </a:rPr>
              <a:t>높이</a:t>
            </a:r>
            <a:r>
              <a:rPr lang="en-US" altLang="ko-KR" sz="1400" dirty="0" smtClean="0">
                <a:solidFill>
                  <a:srgbClr val="007635"/>
                </a:solidFill>
              </a:rPr>
              <a:t>)</a:t>
            </a:r>
          </a:p>
          <a:p>
            <a:pPr marL="228600" lvl="1">
              <a:spcBef>
                <a:spcPts val="600"/>
              </a:spcBef>
              <a:spcAft>
                <a:spcPts val="0"/>
              </a:spcAft>
            </a:pPr>
            <a:r>
              <a:rPr lang="en-US" altLang="ko-KR" sz="1200" dirty="0" smtClean="0">
                <a:solidFill>
                  <a:srgbClr val="3333FF"/>
                </a:solidFill>
              </a:rPr>
              <a:t>1</a:t>
            </a:r>
            <a:r>
              <a:rPr lang="ko-KR" altLang="ko-KR" sz="1200" dirty="0">
                <a:solidFill>
                  <a:srgbClr val="3333FF"/>
                </a:solidFill>
              </a:rPr>
              <a:t>은 </a:t>
            </a:r>
            <a:r>
              <a:rPr lang="ko-KR" altLang="ko-KR" sz="1200" dirty="0" smtClean="0">
                <a:solidFill>
                  <a:srgbClr val="3333FF"/>
                </a:solidFill>
              </a:rPr>
              <a:t>루트</a:t>
            </a:r>
            <a:r>
              <a:rPr lang="en-US" altLang="ko-KR" sz="1200" dirty="0" smtClean="0">
                <a:solidFill>
                  <a:srgbClr val="3333FF"/>
                </a:solidFill>
              </a:rPr>
              <a:t> </a:t>
            </a:r>
            <a:r>
              <a:rPr lang="ko-KR" altLang="ko-KR" sz="1200" dirty="0" smtClean="0">
                <a:solidFill>
                  <a:srgbClr val="3333FF"/>
                </a:solidFill>
              </a:rPr>
              <a:t>노드 </a:t>
            </a:r>
            <a:r>
              <a:rPr lang="ko-KR" altLang="ko-KR" sz="1200" dirty="0">
                <a:solidFill>
                  <a:srgbClr val="3333FF"/>
                </a:solidFill>
              </a:rPr>
              <a:t>자신을 계산에 </a:t>
            </a:r>
            <a:r>
              <a:rPr lang="ko-KR" altLang="ko-KR" sz="1200" dirty="0" smtClean="0">
                <a:solidFill>
                  <a:srgbClr val="3333FF"/>
                </a:solidFill>
              </a:rPr>
              <a:t>반영</a:t>
            </a:r>
            <a:endParaRPr lang="en-US" altLang="ko-KR" sz="1200" dirty="0" smtClean="0">
              <a:solidFill>
                <a:srgbClr val="3333FF"/>
              </a:solidFill>
            </a:endParaRPr>
          </a:p>
          <a:p>
            <a:r>
              <a:rPr lang="ko-KR" altLang="ko-KR" dirty="0" smtClean="0"/>
              <a:t>왼쪽과 </a:t>
            </a:r>
            <a:r>
              <a:rPr lang="ko-KR" altLang="ko-KR" dirty="0"/>
              <a:t>오른쪽 </a:t>
            </a:r>
            <a:r>
              <a:rPr lang="ko-KR" altLang="ko-KR" dirty="0" smtClean="0"/>
              <a:t>서브</a:t>
            </a:r>
            <a:r>
              <a:rPr lang="en-US" altLang="ko-KR" dirty="0" smtClean="0"/>
              <a:t> </a:t>
            </a:r>
            <a:r>
              <a:rPr lang="ko-KR" altLang="ko-KR" dirty="0" smtClean="0"/>
              <a:t>트리의 </a:t>
            </a:r>
            <a:r>
              <a:rPr lang="ko-KR" altLang="ko-KR" dirty="0"/>
              <a:t>높이는 같은 방식으로 </a:t>
            </a:r>
            <a:r>
              <a:rPr lang="ko-KR" altLang="ko-KR" dirty="0" smtClean="0"/>
              <a:t>계산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62" y="3540051"/>
            <a:ext cx="6464717" cy="1719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472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9599" y="2459756"/>
            <a:ext cx="7796979" cy="6882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이진 트리 비교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sz="1400" dirty="0" smtClean="0">
                <a:solidFill>
                  <a:srgbClr val="3333FF"/>
                </a:solidFill>
              </a:rPr>
              <a:t>[</a:t>
            </a:r>
            <a:r>
              <a:rPr lang="ko-KR" altLang="ko-KR" sz="1400" dirty="0" smtClean="0">
                <a:solidFill>
                  <a:srgbClr val="3333FF"/>
                </a:solidFill>
              </a:rPr>
              <a:t>핵심 </a:t>
            </a:r>
            <a:r>
              <a:rPr lang="ko-KR" altLang="ko-KR" sz="1400" dirty="0">
                <a:solidFill>
                  <a:srgbClr val="3333FF"/>
                </a:solidFill>
              </a:rPr>
              <a:t>아이디어</a:t>
            </a:r>
            <a:r>
              <a:rPr lang="en-US" altLang="ko-KR" sz="1400" dirty="0">
                <a:solidFill>
                  <a:srgbClr val="3333FF"/>
                </a:solidFill>
              </a:rPr>
              <a:t>] </a:t>
            </a:r>
            <a:endParaRPr lang="en-US" altLang="ko-KR" sz="1400" dirty="0" smtClean="0">
              <a:solidFill>
                <a:srgbClr val="3333F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ko-KR" altLang="ko-KR" dirty="0" smtClean="0">
                <a:solidFill>
                  <a:srgbClr val="007635"/>
                </a:solidFill>
              </a:rPr>
              <a:t>전위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ko-KR" altLang="ko-KR" dirty="0" smtClean="0">
                <a:solidFill>
                  <a:srgbClr val="007635"/>
                </a:solidFill>
              </a:rPr>
              <a:t>순회 </a:t>
            </a:r>
            <a:r>
              <a:rPr lang="ko-KR" altLang="ko-KR" dirty="0">
                <a:solidFill>
                  <a:srgbClr val="007635"/>
                </a:solidFill>
              </a:rPr>
              <a:t>과정에서 다른 점이 발견되는 순간 </a:t>
            </a:r>
            <a:r>
              <a:rPr lang="en-US" altLang="ko-KR" dirty="0">
                <a:solidFill>
                  <a:srgbClr val="007635"/>
                </a:solidFill>
              </a:rPr>
              <a:t>false</a:t>
            </a:r>
            <a:r>
              <a:rPr lang="ko-KR" altLang="ko-KR" dirty="0">
                <a:solidFill>
                  <a:srgbClr val="007635"/>
                </a:solidFill>
              </a:rPr>
              <a:t>를 </a:t>
            </a:r>
            <a:r>
              <a:rPr lang="ko-KR" altLang="ko-KR" dirty="0" smtClean="0">
                <a:solidFill>
                  <a:srgbClr val="007635"/>
                </a:solidFill>
              </a:rPr>
              <a:t>리턴</a:t>
            </a:r>
            <a:endParaRPr lang="ko-KR" altLang="ko-KR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altLang="ko-KR" dirty="0" err="1" smtClean="0"/>
              <a:t>isEqual</a:t>
            </a:r>
            <a:r>
              <a:rPr lang="en-US" altLang="ko-KR" dirty="0"/>
              <a:t>() </a:t>
            </a:r>
            <a:r>
              <a:rPr lang="ko-KR" altLang="ko-KR" dirty="0" err="1" smtClean="0"/>
              <a:t>메소드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비교하려는 두 트리의 루트노드들을 인자로 전달하여 </a:t>
            </a:r>
            <a:r>
              <a:rPr lang="ko-KR" altLang="ko-KR" dirty="0" smtClean="0"/>
              <a:t>호출</a:t>
            </a:r>
            <a:endParaRPr lang="en-US" altLang="ko-KR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dirty="0" smtClean="0"/>
              <a:t>Line 02:</a:t>
            </a:r>
            <a:r>
              <a:rPr lang="ko-KR" altLang="ko-KR" dirty="0" smtClean="0"/>
              <a:t> </a:t>
            </a:r>
            <a:r>
              <a:rPr lang="ko-KR" altLang="ko-KR" dirty="0"/>
              <a:t>노드 </a:t>
            </a:r>
            <a:r>
              <a:rPr lang="en-US" altLang="ko-KR" dirty="0"/>
              <a:t>n</a:t>
            </a:r>
            <a:r>
              <a:rPr lang="ko-KR" altLang="ko-KR" dirty="0"/>
              <a:t>과 </a:t>
            </a:r>
            <a:r>
              <a:rPr lang="en-US" altLang="ko-KR" dirty="0"/>
              <a:t>m </a:t>
            </a:r>
            <a:r>
              <a:rPr lang="ko-KR" altLang="ko-KR" dirty="0"/>
              <a:t>둘 중에 </a:t>
            </a:r>
            <a:r>
              <a:rPr lang="ko-KR" altLang="ko-KR" dirty="0" smtClean="0"/>
              <a:t>하나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ko-KR" altLang="ko-KR" sz="1200" dirty="0" smtClean="0"/>
              <a:t>만일 </a:t>
            </a:r>
            <a:r>
              <a:rPr lang="ko-KR" altLang="ko-KR" sz="1200" dirty="0"/>
              <a:t>둘 다 </a:t>
            </a:r>
            <a:r>
              <a:rPr lang="en-US" altLang="ko-KR" sz="1200" dirty="0"/>
              <a:t>null</a:t>
            </a:r>
            <a:r>
              <a:rPr lang="ko-KR" altLang="ko-KR" sz="1200" dirty="0"/>
              <a:t>이면 </a:t>
            </a:r>
            <a:r>
              <a:rPr lang="en-US" altLang="ko-KR" sz="1200" dirty="0"/>
              <a:t>true</a:t>
            </a:r>
            <a:r>
              <a:rPr lang="ko-KR" altLang="ko-KR" sz="1200" dirty="0"/>
              <a:t>를 </a:t>
            </a:r>
            <a:r>
              <a:rPr lang="ko-KR" altLang="ko-KR" sz="1200" dirty="0" err="1" smtClean="0"/>
              <a:t>리턴하고</a:t>
            </a:r>
            <a:endParaRPr lang="en-US" altLang="ko-KR" sz="1200" dirty="0" smtClean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Char char="-"/>
            </a:pPr>
            <a:r>
              <a:rPr lang="ko-KR" altLang="ko-KR" sz="1200" dirty="0" smtClean="0"/>
              <a:t>한 </a:t>
            </a:r>
            <a:r>
              <a:rPr lang="ko-KR" altLang="ko-KR" sz="1200" dirty="0"/>
              <a:t>쪽만 </a:t>
            </a:r>
            <a:r>
              <a:rPr lang="en-US" altLang="ko-KR" sz="1200" dirty="0"/>
              <a:t>null</a:t>
            </a:r>
            <a:r>
              <a:rPr lang="ko-KR" altLang="ko-KR" sz="1200" dirty="0"/>
              <a:t>이면 트리가 다른 것이므로 </a:t>
            </a:r>
            <a:r>
              <a:rPr lang="en-US" altLang="ko-KR" sz="1200" dirty="0"/>
              <a:t>false</a:t>
            </a:r>
            <a:r>
              <a:rPr lang="ko-KR" altLang="ko-KR" sz="1200" dirty="0"/>
              <a:t>를 </a:t>
            </a:r>
            <a:r>
              <a:rPr lang="ko-KR" altLang="ko-KR" sz="1200" dirty="0" smtClean="0"/>
              <a:t>리턴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04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14209"/>
            <a:ext cx="7886700" cy="4548596"/>
          </a:xfrm>
        </p:spPr>
        <p:txBody>
          <a:bodyPr>
            <a:normAutofit/>
          </a:bodyPr>
          <a:lstStyle/>
          <a:p>
            <a:r>
              <a:rPr lang="ko-KR" altLang="ko-KR" dirty="0" smtClean="0"/>
              <a:t>조직이나 </a:t>
            </a:r>
            <a:r>
              <a:rPr lang="ko-KR" altLang="ko-KR" dirty="0"/>
              <a:t>기관의 </a:t>
            </a:r>
            <a:r>
              <a:rPr lang="ko-KR" altLang="ko-KR" dirty="0" smtClean="0"/>
              <a:t>계층구조</a:t>
            </a:r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운영체제의 파일 </a:t>
            </a:r>
            <a:r>
              <a:rPr lang="ko-KR" altLang="ko-KR" dirty="0" smtClean="0"/>
              <a:t>시스템</a:t>
            </a:r>
            <a:endParaRPr lang="en-US" altLang="ko-KR" dirty="0" smtClean="0"/>
          </a:p>
          <a:p>
            <a:r>
              <a:rPr lang="ko-KR" altLang="ko-KR" dirty="0" smtClean="0"/>
              <a:t>자바 </a:t>
            </a:r>
            <a:r>
              <a:rPr lang="ko-KR" altLang="ko-KR" dirty="0"/>
              <a:t>클래스 계층구조 </a:t>
            </a:r>
            <a:r>
              <a:rPr lang="ko-KR" altLang="ko-KR" dirty="0" smtClean="0"/>
              <a:t>등</a:t>
            </a:r>
            <a:endParaRPr lang="en-US" altLang="ko-KR" dirty="0" smtClean="0"/>
          </a:p>
          <a:p>
            <a:r>
              <a:rPr lang="ko-KR" altLang="ko-KR" dirty="0" smtClean="0"/>
              <a:t>트리는 </a:t>
            </a:r>
            <a:r>
              <a:rPr lang="ko-KR" altLang="ko-KR" dirty="0"/>
              <a:t>일반적인 트리와 </a:t>
            </a:r>
            <a:r>
              <a:rPr lang="ko-KR" altLang="ko-KR" dirty="0" err="1"/>
              <a:t>이진트리</a:t>
            </a:r>
            <a:r>
              <a:rPr lang="en-US" altLang="ko-KR" dirty="0"/>
              <a:t>(Binary Tree)</a:t>
            </a:r>
            <a:r>
              <a:rPr lang="ko-KR" altLang="ko-KR" dirty="0"/>
              <a:t>로 </a:t>
            </a:r>
            <a:r>
              <a:rPr lang="ko-KR" altLang="ko-KR" dirty="0" smtClean="0"/>
              <a:t>구분</a:t>
            </a:r>
            <a:endParaRPr lang="en-US" altLang="ko-KR" dirty="0" smtClean="0"/>
          </a:p>
          <a:p>
            <a:r>
              <a:rPr lang="ko-KR" altLang="ko-KR" dirty="0" smtClean="0"/>
              <a:t>다양한 </a:t>
            </a:r>
            <a:r>
              <a:rPr lang="ko-KR" altLang="ko-KR" dirty="0" err="1"/>
              <a:t>탐색트리</a:t>
            </a:r>
            <a:r>
              <a:rPr lang="en-US" altLang="ko-KR" dirty="0"/>
              <a:t>(Search Tree), </a:t>
            </a:r>
            <a:r>
              <a:rPr lang="ko-KR" altLang="ko-KR" dirty="0" err="1"/>
              <a:t>힙</a:t>
            </a:r>
            <a:r>
              <a:rPr lang="en-US" altLang="ko-KR" dirty="0"/>
              <a:t>(Heap) </a:t>
            </a:r>
            <a:r>
              <a:rPr lang="ko-KR" altLang="ko-KR" dirty="0"/>
              <a:t>자료구조</a:t>
            </a:r>
            <a:r>
              <a:rPr lang="en-US" altLang="ko-KR" dirty="0"/>
              <a:t>, </a:t>
            </a:r>
            <a:r>
              <a:rPr lang="ko-KR" altLang="ko-KR" dirty="0"/>
              <a:t>컴파일러의 수식을 위한 </a:t>
            </a:r>
            <a:r>
              <a:rPr lang="ko-KR" altLang="ko-KR" dirty="0" err="1"/>
              <a:t>구문트리</a:t>
            </a:r>
            <a:r>
              <a:rPr lang="en-US" altLang="ko-KR" dirty="0"/>
              <a:t>(Syntax Tree) </a:t>
            </a:r>
            <a:r>
              <a:rPr lang="ko-KR" altLang="ko-KR" dirty="0"/>
              <a:t>등의 기본이 되는 자료구조로서 광범위하게 </a:t>
            </a:r>
            <a:r>
              <a:rPr lang="ko-KR" altLang="ko-KR" dirty="0" smtClean="0"/>
              <a:t>응용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6848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앞서 </a:t>
            </a:r>
            <a:r>
              <a:rPr lang="ko-KR" altLang="ko-KR" dirty="0"/>
              <a:t>설명된 각 연산은 트리의 각 노드를 한 번씩만 방문하므로 </a:t>
            </a:r>
            <a:r>
              <a:rPr lang="en-US" altLang="ko-KR" dirty="0">
                <a:solidFill>
                  <a:srgbClr val="3333FF"/>
                </a:solidFill>
              </a:rPr>
              <a:t>O(N) </a:t>
            </a:r>
            <a:r>
              <a:rPr lang="ko-KR" altLang="ko-KR" dirty="0">
                <a:solidFill>
                  <a:srgbClr val="3333FF"/>
                </a:solidFill>
              </a:rPr>
              <a:t>시간</a:t>
            </a:r>
            <a:r>
              <a:rPr lang="ko-KR" altLang="ko-KR" dirty="0"/>
              <a:t>이 </a:t>
            </a:r>
            <a:r>
              <a:rPr lang="ko-KR" altLang="ko-KR" dirty="0" smtClean="0"/>
              <a:t>소요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044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63689"/>
            <a:ext cx="7886700" cy="49377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en-US" sz="1800" dirty="0" smtClean="0"/>
              <a:t>이진 트리의 한 종류이며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왼쪽 또는 오른쪽에 자식이 없는 경우 아래와 같이 그 연결을 저장</a:t>
            </a:r>
            <a:endParaRPr lang="en-US" altLang="ko-KR" sz="1800" dirty="0" smtClean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ko-KR" altLang="en-US" sz="1400" dirty="0" smtClean="0"/>
              <a:t>왼쪽 자식이 없는 경우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왼쪽 자식에 중위</a:t>
            </a:r>
            <a:r>
              <a:rPr lang="en-US" altLang="ko-KR" sz="1400" dirty="0" smtClean="0"/>
              <a:t>(In-Order) </a:t>
            </a:r>
            <a:r>
              <a:rPr lang="ko-KR" altLang="en-US" sz="1400" dirty="0" smtClean="0"/>
              <a:t>순의 앞 위치를 저장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중위 </a:t>
            </a:r>
            <a:r>
              <a:rPr lang="ko-KR" altLang="en-US" sz="1400" dirty="0" err="1" smtClean="0"/>
              <a:t>선행자를</a:t>
            </a:r>
            <a:r>
              <a:rPr lang="ko-KR" altLang="en-US" sz="1400" dirty="0" smtClean="0"/>
              <a:t> 기록</a:t>
            </a:r>
            <a:r>
              <a:rPr lang="en-US" altLang="ko-KR" sz="1400" dirty="0" smtClean="0"/>
              <a:t>)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ko-KR" altLang="en-US" sz="1400" dirty="0" smtClean="0"/>
              <a:t>오른쪽 자식이 없는 경우 </a:t>
            </a:r>
            <a:r>
              <a:rPr lang="en-US" altLang="ko-KR" sz="1400" dirty="0" smtClean="0"/>
              <a:t>: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오른쪽 자식에 중위</a:t>
            </a:r>
            <a:r>
              <a:rPr lang="en-US" altLang="ko-KR" sz="1400" dirty="0" smtClean="0"/>
              <a:t>(In-Order) </a:t>
            </a:r>
            <a:r>
              <a:rPr lang="ko-KR" altLang="en-US" sz="1400" dirty="0" smtClean="0"/>
              <a:t>순의 </a:t>
            </a:r>
            <a:r>
              <a:rPr lang="ko-KR" altLang="en-US" sz="1400" dirty="0" err="1" smtClean="0"/>
              <a:t>뒷</a:t>
            </a:r>
            <a:r>
              <a:rPr lang="ko-KR" altLang="en-US" sz="1400" dirty="0" smtClean="0"/>
              <a:t> 노드를 저장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중위 </a:t>
            </a:r>
            <a:r>
              <a:rPr lang="ko-KR" altLang="en-US" sz="1400" dirty="0" err="1" smtClean="0"/>
              <a:t>후속자를</a:t>
            </a:r>
            <a:r>
              <a:rPr lang="ko-KR" altLang="en-US" sz="1400" dirty="0" smtClean="0"/>
              <a:t> 기록</a:t>
            </a:r>
            <a:r>
              <a:rPr lang="en-US" altLang="ko-KR" sz="1400" dirty="0" smtClean="0"/>
              <a:t>)</a:t>
            </a:r>
            <a:endParaRPr lang="en-US" altLang="ko-KR" sz="1800" dirty="0" smtClean="0"/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ko-KR" altLang="en-US" sz="1800" dirty="0" smtClean="0"/>
              <a:t>스택 자료구조 없이 트리 연산의 운용이 가능</a:t>
            </a:r>
            <a:endParaRPr lang="en-US" altLang="ko-KR" sz="1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880" y="519325"/>
            <a:ext cx="3925515" cy="662989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스레드 이진 트리</a:t>
            </a:r>
            <a:endParaRPr lang="ko-KR" altLang="en-US" sz="2800" dirty="0"/>
          </a:p>
        </p:txBody>
      </p:sp>
      <p:pic>
        <p:nvPicPr>
          <p:cNvPr id="1026" name="Picture 2" descr="https://upload.wikimedia.org/wikipedia/commons/thumb/7/7a/Threaded_tree.svg/1920px-Threaded_tre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722" y="3507840"/>
            <a:ext cx="3172538" cy="269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95" y="5008815"/>
            <a:ext cx="46943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In-Order :  A  B  C  D  E     F    G  H  I</a:t>
            </a:r>
          </a:p>
          <a:p>
            <a:r>
              <a:rPr lang="en-US" altLang="ko-KR" b="1" dirty="0" smtClean="0">
                <a:solidFill>
                  <a:srgbClr val="3333FF"/>
                </a:solidFill>
              </a:rPr>
              <a:t>                 --------------    V    --------</a:t>
            </a:r>
          </a:p>
          <a:p>
            <a:r>
              <a:rPr lang="en-US" altLang="ko-KR" b="1" dirty="0" smtClean="0">
                <a:solidFill>
                  <a:srgbClr val="3333FF"/>
                </a:solidFill>
              </a:rPr>
              <a:t>                     L                          R</a:t>
            </a:r>
          </a:p>
        </p:txBody>
      </p:sp>
    </p:spTree>
    <p:extLst>
      <p:ext uri="{BB962C8B-B14F-4D97-AF65-F5344CB8AC3E}">
        <p14:creationId xmlns:p14="http://schemas.microsoft.com/office/powerpoint/2010/main" val="32213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2587" y="1758031"/>
            <a:ext cx="8430016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</a:rPr>
              <a:t>스레드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이진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트리는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대부분의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경우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중위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순회에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기반하여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구현되나</a:t>
            </a:r>
            <a:r>
              <a:rPr lang="en-US" altLang="ko-KR" dirty="0" smtClean="0"/>
              <a:t>, </a:t>
            </a:r>
            <a:r>
              <a:rPr lang="ko-KR" altLang="ko-KR" dirty="0" smtClean="0">
                <a:latin typeface="Calibri" panose="020F0502020204030204" pitchFamily="34" charset="0"/>
              </a:rPr>
              <a:t>전위순회이나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후위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순회에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기반하여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스레드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트리를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구현할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수도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있</a:t>
            </a:r>
            <a:r>
              <a:rPr lang="ko-KR" altLang="en-US" dirty="0" smtClean="0">
                <a:latin typeface="Calibri" panose="020F0502020204030204" pitchFamily="34" charset="0"/>
              </a:rPr>
              <a:t>음</a:t>
            </a:r>
            <a:endParaRPr lang="en-US" altLang="ko-KR" dirty="0" smtClean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</a:rPr>
              <a:t>스레드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이진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트리는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스택을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사용하는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순회보다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빠르고</a:t>
            </a:r>
            <a:r>
              <a:rPr lang="ko-KR" altLang="ko-KR" dirty="0"/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메모리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공간도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적게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차지한다는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장점</a:t>
            </a:r>
            <a:r>
              <a:rPr lang="ko-KR" altLang="ko-KR" dirty="0">
                <a:latin typeface="Calibri" panose="020F0502020204030204" pitchFamily="34" charset="0"/>
              </a:rPr>
              <a:t>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갖지만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데이터의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삽입과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삭제가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잦은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경우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그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구현이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비교적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복잡한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편이므로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좋은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성능을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보여주지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못한다는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문제점</a:t>
            </a:r>
            <a:endParaRPr lang="ko-KR" altLang="ko-KR" dirty="0"/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ko-KR" dirty="0"/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/>
              <a:t> </a:t>
            </a:r>
            <a:r>
              <a:rPr lang="en-US" altLang="ko-KR" dirty="0"/>
              <a:t>Node </a:t>
            </a:r>
            <a:r>
              <a:rPr lang="ko-KR" altLang="ko-KR" dirty="0">
                <a:latin typeface="Calibri" panose="020F0502020204030204" pitchFamily="34" charset="0"/>
              </a:rPr>
              <a:t>객체에</a:t>
            </a:r>
            <a:r>
              <a:rPr lang="en-US" altLang="ko-KR" dirty="0"/>
              <a:t> 2</a:t>
            </a:r>
            <a:r>
              <a:rPr lang="ko-KR" altLang="ko-KR" dirty="0">
                <a:latin typeface="Calibri" panose="020F0502020204030204" pitchFamily="34" charset="0"/>
              </a:rPr>
              <a:t>개의</a:t>
            </a:r>
            <a:r>
              <a:rPr lang="ko-KR" altLang="ko-KR" dirty="0"/>
              <a:t>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필드를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사용하여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레퍼런스가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스레드</a:t>
            </a:r>
            <a:r>
              <a:rPr lang="en-US" altLang="ko-KR" dirty="0"/>
              <a:t>(</a:t>
            </a:r>
            <a:r>
              <a:rPr lang="ko-KR" altLang="ko-KR" dirty="0">
                <a:latin typeface="Calibri" panose="020F0502020204030204" pitchFamily="34" charset="0"/>
              </a:rPr>
              <a:t>다음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방문할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노드를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가리키는</a:t>
            </a:r>
            <a:r>
              <a:rPr lang="en-US" altLang="ko-KR" dirty="0"/>
              <a:t>)</a:t>
            </a:r>
            <a:r>
              <a:rPr lang="ko-KR" altLang="ko-KR" dirty="0">
                <a:latin typeface="Calibri" panose="020F0502020204030204" pitchFamily="34" charset="0"/>
              </a:rPr>
              <a:t>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사용되는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것인지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아니면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en-US" altLang="ko-KR" dirty="0" smtClean="0"/>
              <a:t>left</a:t>
            </a:r>
            <a:r>
              <a:rPr lang="ko-KR" altLang="ko-KR" dirty="0">
                <a:latin typeface="Calibri" panose="020F0502020204030204" pitchFamily="34" charset="0"/>
              </a:rPr>
              <a:t>나</a:t>
            </a:r>
            <a:r>
              <a:rPr lang="en-US" altLang="ko-KR" dirty="0"/>
              <a:t> right</a:t>
            </a:r>
            <a:r>
              <a:rPr lang="ko-KR" altLang="ko-KR" dirty="0">
                <a:latin typeface="Calibri" panose="020F0502020204030204" pitchFamily="34" charset="0"/>
              </a:rPr>
              <a:t>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트리의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부모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자식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사이의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레퍼런스인지를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각각</a:t>
            </a:r>
            <a:r>
              <a:rPr lang="ko-KR" altLang="ko-KR" dirty="0"/>
              <a:t> </a:t>
            </a:r>
            <a:r>
              <a:rPr lang="en-US" altLang="ko-KR" dirty="0"/>
              <a:t>true </a:t>
            </a:r>
            <a:r>
              <a:rPr lang="ko-KR" altLang="ko-KR" dirty="0">
                <a:latin typeface="Calibri" panose="020F0502020204030204" pitchFamily="34" charset="0"/>
              </a:rPr>
              <a:t>와</a:t>
            </a:r>
            <a:r>
              <a:rPr lang="en-US" altLang="ko-KR" dirty="0"/>
              <a:t> false</a:t>
            </a:r>
            <a:r>
              <a:rPr lang="ko-KR" altLang="ko-KR" dirty="0">
                <a:latin typeface="Calibri" panose="020F0502020204030204" pitchFamily="34" charset="0"/>
              </a:rPr>
              <a:t>로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표시해주어야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endParaRPr lang="en-US" altLang="ko-KR" dirty="0" smtClean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06585" y="583391"/>
            <a:ext cx="4141010" cy="569801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 smtClean="0"/>
              <a:t>스레드 </a:t>
            </a:r>
            <a:r>
              <a:rPr lang="ko-KR" altLang="en-US" sz="2800" dirty="0" err="1" smtClean="0"/>
              <a:t>이진트리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87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81316"/>
            <a:ext cx="7886700" cy="45550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1800" dirty="0"/>
              <a:t>집합에 관련된 </a:t>
            </a:r>
            <a:r>
              <a:rPr lang="ko-KR" altLang="ko-KR" sz="1800" dirty="0" smtClean="0"/>
              <a:t>연산</a:t>
            </a:r>
            <a:r>
              <a:rPr lang="en-US" altLang="ko-KR" sz="1800" dirty="0" smtClean="0"/>
              <a:t>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1600" dirty="0" smtClean="0">
                <a:solidFill>
                  <a:srgbClr val="3333FF"/>
                </a:solidFill>
              </a:rPr>
              <a:t>합집합</a:t>
            </a:r>
            <a:r>
              <a:rPr lang="en-US" altLang="ko-KR" sz="1600" dirty="0">
                <a:solidFill>
                  <a:srgbClr val="3333FF"/>
                </a:solidFill>
              </a:rPr>
              <a:t>(union) </a:t>
            </a:r>
            <a:r>
              <a:rPr lang="ko-KR" altLang="ko-KR" sz="1600" dirty="0" smtClean="0">
                <a:solidFill>
                  <a:srgbClr val="3333FF"/>
                </a:solidFill>
              </a:rPr>
              <a:t>연산</a:t>
            </a:r>
            <a:r>
              <a:rPr lang="en-US" altLang="ko-KR" sz="1600" dirty="0" smtClean="0">
                <a:solidFill>
                  <a:srgbClr val="3333FF"/>
                </a:solidFill>
              </a:rPr>
              <a:t> : </a:t>
            </a:r>
            <a:r>
              <a:rPr lang="ko-KR" altLang="en-US" sz="1600" dirty="0" smtClean="0"/>
              <a:t>두 집합의 합집합</a:t>
            </a:r>
            <a:endParaRPr lang="en-US" altLang="ko-KR" sz="16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ko-KR" sz="1600" dirty="0">
                <a:solidFill>
                  <a:srgbClr val="3333FF"/>
                </a:solidFill>
              </a:rPr>
              <a:t>find </a:t>
            </a:r>
            <a:r>
              <a:rPr lang="ko-KR" altLang="ko-KR" sz="1600" dirty="0" smtClean="0">
                <a:solidFill>
                  <a:srgbClr val="3333FF"/>
                </a:solidFill>
              </a:rPr>
              <a:t>연산</a:t>
            </a:r>
            <a:r>
              <a:rPr lang="en-US" altLang="ko-KR" sz="1600" dirty="0" smtClean="0">
                <a:solidFill>
                  <a:srgbClr val="3333FF"/>
                </a:solidFill>
              </a:rPr>
              <a:t> : </a:t>
            </a:r>
            <a:r>
              <a:rPr lang="ko-KR" altLang="ko-KR" sz="1600" dirty="0" smtClean="0"/>
              <a:t>주어진 </a:t>
            </a:r>
            <a:r>
              <a:rPr lang="ko-KR" altLang="ko-KR" sz="1600" dirty="0"/>
              <a:t>원소에 대해 어느 집합에 속해 있는지를 </a:t>
            </a:r>
            <a:r>
              <a:rPr lang="ko-KR" altLang="ko-KR" sz="1600" dirty="0" smtClean="0"/>
              <a:t>계산</a:t>
            </a:r>
            <a:endParaRPr lang="en-US" altLang="ko-KR" sz="1600" dirty="0" smtClean="0">
              <a:solidFill>
                <a:srgbClr val="3333FF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</a:pPr>
            <a:r>
              <a:rPr lang="ko-KR" altLang="ko-KR" sz="1800" dirty="0" smtClean="0"/>
              <a:t>상호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배타적 집합</a:t>
            </a:r>
            <a:r>
              <a:rPr lang="en-US" altLang="ko-KR" sz="1800" dirty="0" smtClean="0"/>
              <a:t>(Disjoint Set): </a:t>
            </a:r>
            <a:r>
              <a:rPr lang="ko-KR" altLang="ko-KR" sz="1800" dirty="0" smtClean="0"/>
              <a:t>어느 두 집합도 중복된 원소를 갖지 않는 집합들</a:t>
            </a:r>
            <a:r>
              <a:rPr lang="en-US" altLang="ko-KR" sz="1800" dirty="0" smtClean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ko-KR" sz="1800" dirty="0" smtClean="0"/>
              <a:t>상호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배타적 </a:t>
            </a:r>
            <a:r>
              <a:rPr lang="ko-KR" altLang="ko-KR" sz="1800" dirty="0"/>
              <a:t>집합의 </a:t>
            </a:r>
            <a:r>
              <a:rPr lang="en-US" altLang="ko-KR" sz="1800" dirty="0"/>
              <a:t>union</a:t>
            </a:r>
            <a:r>
              <a:rPr lang="ko-KR" altLang="ko-KR" sz="1800" dirty="0"/>
              <a:t>과 </a:t>
            </a:r>
            <a:r>
              <a:rPr lang="en-US" altLang="ko-KR" sz="1800" dirty="0"/>
              <a:t>find</a:t>
            </a:r>
            <a:r>
              <a:rPr lang="ko-KR" altLang="ko-KR" sz="1800" dirty="0"/>
              <a:t>연산은 </a:t>
            </a:r>
            <a:r>
              <a:rPr lang="en-US" altLang="ko-KR" sz="1800" dirty="0" smtClean="0"/>
              <a:t>9.4</a:t>
            </a:r>
            <a:r>
              <a:rPr lang="ko-KR" altLang="ko-KR" sz="1800" dirty="0"/>
              <a:t>절의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Kruskal</a:t>
            </a:r>
            <a:r>
              <a:rPr lang="ko-KR" altLang="ko-KR" sz="1800" dirty="0"/>
              <a:t>의 최소신장트리 알고리즘을 구현하는데 </a:t>
            </a:r>
            <a:r>
              <a:rPr lang="ko-KR" altLang="ko-KR" sz="1800" dirty="0" smtClean="0"/>
              <a:t>활용</a:t>
            </a:r>
            <a:endParaRPr lang="ko-KR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21175"/>
            <a:ext cx="7886700" cy="503554"/>
          </a:xfrm>
        </p:spPr>
        <p:txBody>
          <a:bodyPr>
            <a:noAutofit/>
          </a:bodyPr>
          <a:lstStyle/>
          <a:p>
            <a:pPr algn="l"/>
            <a:r>
              <a:rPr lang="en-US" altLang="ko-KR" sz="2800" dirty="0"/>
              <a:t>4.4 </a:t>
            </a:r>
            <a:r>
              <a:rPr lang="ko-KR" altLang="ko-KR" sz="2800" dirty="0" smtClean="0"/>
              <a:t>상호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배타적 </a:t>
            </a:r>
            <a:r>
              <a:rPr lang="ko-KR" altLang="ko-KR" sz="2800" dirty="0"/>
              <a:t>집합을 위한 트리 </a:t>
            </a:r>
            <a:r>
              <a:rPr lang="ko-KR" altLang="ko-KR" sz="2800" dirty="0" smtClean="0"/>
              <a:t>연산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414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" y="2439414"/>
            <a:ext cx="7555195" cy="4212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435655" y="1221986"/>
            <a:ext cx="82108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ko-KR" dirty="0"/>
              <a:t>개의 </a:t>
            </a:r>
            <a:r>
              <a:rPr lang="ko-KR" altLang="ko-KR" dirty="0" smtClean="0"/>
              <a:t>상호</a:t>
            </a:r>
            <a:r>
              <a:rPr lang="en-US" altLang="ko-KR" dirty="0" smtClean="0"/>
              <a:t> </a:t>
            </a:r>
            <a:r>
              <a:rPr lang="ko-KR" altLang="ko-KR" dirty="0" smtClean="0"/>
              <a:t>배타적 </a:t>
            </a:r>
            <a:r>
              <a:rPr lang="ko-KR" altLang="ko-KR" dirty="0"/>
              <a:t>집합을 일반적인 트리로 표현하여 </a:t>
            </a:r>
            <a:r>
              <a:rPr lang="en-US" altLang="ko-KR" dirty="0"/>
              <a:t>1</a:t>
            </a:r>
            <a:r>
              <a:rPr lang="ko-KR" altLang="ko-KR" dirty="0"/>
              <a:t>차원 배열에 </a:t>
            </a:r>
            <a:r>
              <a:rPr lang="ko-KR" altLang="ko-KR" dirty="0" smtClean="0"/>
              <a:t>저장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dirty="0"/>
              <a:t>각 집합은 </a:t>
            </a:r>
            <a:r>
              <a:rPr lang="ko-KR" altLang="ko-KR" dirty="0" smtClean="0"/>
              <a:t>루트가 </a:t>
            </a:r>
            <a:r>
              <a:rPr lang="ko-KR" altLang="ko-KR" dirty="0"/>
              <a:t>대표하고</a:t>
            </a:r>
            <a:r>
              <a:rPr lang="en-US" altLang="ko-KR" dirty="0"/>
              <a:t>, </a:t>
            </a:r>
            <a:r>
              <a:rPr lang="ko-KR" altLang="ko-KR" dirty="0" smtClean="0"/>
              <a:t>루트의 </a:t>
            </a:r>
            <a:r>
              <a:rPr lang="ko-KR" altLang="ko-KR" dirty="0"/>
              <a:t>배열 원소에는 </a:t>
            </a:r>
            <a:r>
              <a:rPr lang="ko-KR" altLang="ko-KR" dirty="0" smtClean="0"/>
              <a:t>루트 </a:t>
            </a:r>
            <a:r>
              <a:rPr lang="ko-KR" altLang="ko-KR" dirty="0"/>
              <a:t>자신이 저장되며</a:t>
            </a:r>
            <a:r>
              <a:rPr lang="en-US" altLang="ko-KR" dirty="0"/>
              <a:t>, </a:t>
            </a:r>
            <a:r>
              <a:rPr lang="ko-KR" altLang="ko-KR" dirty="0"/>
              <a:t>루트가 아닌 노드의 원소에는 </a:t>
            </a:r>
            <a:r>
              <a:rPr lang="ko-KR" altLang="ko-KR" dirty="0" smtClean="0"/>
              <a:t>부모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</a:t>
            </a:r>
            <a:r>
              <a:rPr lang="ko-KR" altLang="en-US" dirty="0" smtClean="0"/>
              <a:t>를</a:t>
            </a:r>
            <a:r>
              <a:rPr lang="ko-KR" altLang="ko-KR" dirty="0" smtClean="0"/>
              <a:t> </a:t>
            </a:r>
            <a:r>
              <a:rPr lang="ko-KR" altLang="ko-KR" dirty="0"/>
              <a:t>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25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0215" y="1812017"/>
            <a:ext cx="7551789" cy="803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97219"/>
            <a:ext cx="7886700" cy="52492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2000" dirty="0" smtClean="0">
                <a:solidFill>
                  <a:srgbClr val="3333FF"/>
                </a:solidFill>
              </a:rPr>
              <a:t>[</a:t>
            </a:r>
            <a:r>
              <a:rPr lang="ko-KR" altLang="ko-KR" sz="2000" dirty="0" smtClean="0">
                <a:solidFill>
                  <a:srgbClr val="3333FF"/>
                </a:solidFill>
              </a:rPr>
              <a:t>핵심 아이디어</a:t>
            </a:r>
            <a:r>
              <a:rPr lang="en-US" altLang="ko-KR" sz="2000" dirty="0" smtClean="0">
                <a:solidFill>
                  <a:srgbClr val="3333FF"/>
                </a:solidFill>
              </a:rPr>
              <a:t>]</a:t>
            </a:r>
            <a:r>
              <a:rPr lang="en-US" altLang="ko-KR" sz="2000" dirty="0" smtClean="0">
                <a:solidFill>
                  <a:srgbClr val="00B050"/>
                </a:solidFill>
              </a:rPr>
              <a:t> </a:t>
            </a:r>
          </a:p>
          <a:p>
            <a:pPr marL="354013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ko-KR" sz="2000" dirty="0" smtClean="0">
                <a:solidFill>
                  <a:srgbClr val="007635"/>
                </a:solidFill>
              </a:rPr>
              <a:t>먼저</a:t>
            </a:r>
            <a:r>
              <a:rPr lang="en-US" altLang="ko-KR" sz="2000" dirty="0" smtClean="0">
                <a:solidFill>
                  <a:srgbClr val="007635"/>
                </a:solidFill>
              </a:rPr>
              <a:t> union </a:t>
            </a:r>
            <a:r>
              <a:rPr lang="ko-KR" altLang="ko-KR" sz="2000" dirty="0" smtClean="0">
                <a:solidFill>
                  <a:srgbClr val="007635"/>
                </a:solidFill>
              </a:rPr>
              <a:t>연산은</a:t>
            </a:r>
            <a:r>
              <a:rPr lang="en-US" altLang="ko-KR" sz="2000" dirty="0" smtClean="0">
                <a:solidFill>
                  <a:srgbClr val="007635"/>
                </a:solidFill>
              </a:rPr>
              <a:t> rank</a:t>
            </a:r>
            <a:r>
              <a:rPr lang="ko-KR" altLang="ko-KR" sz="2000" dirty="0" smtClean="0">
                <a:solidFill>
                  <a:srgbClr val="007635"/>
                </a:solidFill>
              </a:rPr>
              <a:t>에 기반하여</a:t>
            </a:r>
            <a:r>
              <a:rPr lang="en-US" altLang="ko-KR" sz="2000" dirty="0" smtClean="0">
                <a:solidFill>
                  <a:srgbClr val="007635"/>
                </a:solidFill>
              </a:rPr>
              <a:t> (union-by-rank) rank</a:t>
            </a:r>
            <a:r>
              <a:rPr lang="ko-KR" altLang="ko-KR" sz="2000" dirty="0" smtClean="0">
                <a:solidFill>
                  <a:srgbClr val="007635"/>
                </a:solidFill>
              </a:rPr>
              <a:t>가 높은 루트가 </a:t>
            </a:r>
            <a:r>
              <a:rPr lang="en-US" altLang="ko-KR" sz="2000" dirty="0" smtClean="0">
                <a:solidFill>
                  <a:srgbClr val="007635"/>
                </a:solidFill>
              </a:rPr>
              <a:t>union </a:t>
            </a:r>
            <a:r>
              <a:rPr lang="ko-KR" altLang="ko-KR" sz="2000" dirty="0" smtClean="0">
                <a:solidFill>
                  <a:srgbClr val="007635"/>
                </a:solidFill>
              </a:rPr>
              <a:t>후에도 승자</a:t>
            </a:r>
            <a:r>
              <a:rPr lang="en-US" altLang="ko-KR" sz="2000" dirty="0" smtClean="0">
                <a:solidFill>
                  <a:srgbClr val="007635"/>
                </a:solidFill>
              </a:rPr>
              <a:t>(</a:t>
            </a:r>
            <a:r>
              <a:rPr lang="ko-KR" altLang="ko-KR" sz="2000" dirty="0" smtClean="0">
                <a:solidFill>
                  <a:srgbClr val="007635"/>
                </a:solidFill>
              </a:rPr>
              <a:t>합쳐진 트리의 루트</a:t>
            </a:r>
            <a:r>
              <a:rPr lang="en-US" altLang="ko-KR" sz="2000" dirty="0" smtClean="0">
                <a:solidFill>
                  <a:srgbClr val="007635"/>
                </a:solidFill>
              </a:rPr>
              <a:t>)</a:t>
            </a:r>
            <a:r>
              <a:rPr lang="ko-KR" altLang="ko-KR" sz="2000" dirty="0" smtClean="0">
                <a:solidFill>
                  <a:srgbClr val="007635"/>
                </a:solidFill>
              </a:rPr>
              <a:t>가 되도록 한다</a:t>
            </a:r>
            <a:r>
              <a:rPr lang="en-US" altLang="ko-KR" sz="2000" dirty="0" smtClean="0">
                <a:solidFill>
                  <a:srgbClr val="007635"/>
                </a:solidFill>
              </a:rPr>
              <a:t>.</a:t>
            </a:r>
            <a:r>
              <a:rPr lang="ko-KR" altLang="ko-KR" sz="2000" dirty="0" smtClean="0">
                <a:solidFill>
                  <a:srgbClr val="007635"/>
                </a:solidFill>
              </a:rPr>
              <a:t> </a:t>
            </a:r>
            <a:endParaRPr lang="en-US" altLang="ko-KR" sz="2000" dirty="0" smtClean="0">
              <a:solidFill>
                <a:srgbClr val="007635"/>
              </a:solidFill>
            </a:endParaRPr>
          </a:p>
          <a:p>
            <a:pPr marL="800100" lvl="1" indent="-342900">
              <a:spcBef>
                <a:spcPts val="1800"/>
              </a:spcBef>
              <a:spcAft>
                <a:spcPts val="600"/>
              </a:spcAft>
              <a:buFontTx/>
              <a:buChar char="-"/>
            </a:pPr>
            <a:r>
              <a:rPr lang="ko-KR" altLang="ko-KR" sz="1800" dirty="0" smtClean="0"/>
              <a:t>트리의 노드 수에 기반</a:t>
            </a:r>
            <a:r>
              <a:rPr lang="en-US" altLang="ko-KR" sz="1800" dirty="0" smtClean="0"/>
              <a:t>(</a:t>
            </a:r>
            <a:r>
              <a:rPr lang="ko-KR" altLang="ko-KR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ko-KR" sz="1800" dirty="0" smtClean="0"/>
              <a:t>노드 수가 많은 트리의 루트가 승자가 되도록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하여</a:t>
            </a:r>
            <a:r>
              <a:rPr lang="en-US" altLang="ko-KR" sz="1800" dirty="0" smtClean="0"/>
              <a:t> union </a:t>
            </a:r>
            <a:r>
              <a:rPr lang="ko-KR" altLang="ko-KR" sz="1800" dirty="0" smtClean="0"/>
              <a:t>을 수행해도 </a:t>
            </a:r>
            <a:r>
              <a:rPr lang="en-US" altLang="ko-KR" sz="1800" dirty="0" smtClean="0"/>
              <a:t>rank </a:t>
            </a:r>
            <a:r>
              <a:rPr lang="ko-KR" altLang="ko-KR" sz="1800" dirty="0" smtClean="0"/>
              <a:t>기반 </a:t>
            </a:r>
            <a:r>
              <a:rPr lang="en-US" altLang="ko-KR" sz="1800" dirty="0" smtClean="0"/>
              <a:t>union</a:t>
            </a:r>
            <a:r>
              <a:rPr lang="ko-KR" altLang="ko-KR" sz="1800" dirty="0" smtClean="0"/>
              <a:t>과 동등한 성능을 보</a:t>
            </a:r>
            <a:r>
              <a:rPr lang="ko-KR" altLang="en-US" sz="1800" dirty="0" smtClean="0"/>
              <a:t>임</a:t>
            </a:r>
            <a:endParaRPr lang="en-US" altLang="ko-KR" sz="18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ko-KR" sz="2000" dirty="0" smtClean="0"/>
              <a:t>rank</a:t>
            </a:r>
            <a:r>
              <a:rPr lang="ko-KR" altLang="ko-KR" sz="2000" dirty="0" smtClean="0"/>
              <a:t>가 높은 루트를 승자로 만드는 이유는 합쳐진 트리가 더 커지지 않</a:t>
            </a:r>
            <a:r>
              <a:rPr lang="ko-KR" altLang="en-US" sz="2000" dirty="0" smtClean="0"/>
              <a:t>게</a:t>
            </a:r>
            <a:endParaRPr lang="en-US" altLang="ko-KR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altLang="ko-KR" sz="2000" dirty="0" smtClean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ko-KR" altLang="ko-KR" sz="2000" dirty="0" smtClean="0"/>
              <a:t>만일 두 트리의 높이가 같은 경우에는 둘 중 하나의 루트가 승자가 되고 합쳐진 트리의 높이는 </a:t>
            </a:r>
            <a:r>
              <a:rPr lang="en-US" altLang="ko-KR" sz="2000" dirty="0" smtClean="0"/>
              <a:t>1 </a:t>
            </a:r>
            <a:r>
              <a:rPr lang="ko-KR" altLang="ko-KR" sz="2000" dirty="0" smtClean="0"/>
              <a:t>증가</a:t>
            </a:r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 bwMode="black"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800" dirty="0" smtClean="0"/>
              <a:t>4.4 </a:t>
            </a:r>
            <a:r>
              <a:rPr lang="ko-KR" altLang="ko-KR" sz="2800" dirty="0" smtClean="0"/>
              <a:t>상호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배타적 집합을 위한 트리 연산</a:t>
            </a:r>
            <a:endParaRPr lang="en-US" altLang="ko-KR" sz="2800" dirty="0" smtClean="0"/>
          </a:p>
          <a:p>
            <a:pPr algn="l"/>
            <a:r>
              <a:rPr lang="en-US" altLang="ko-KR" sz="2000" dirty="0" smtClean="0"/>
              <a:t>UNION </a:t>
            </a:r>
            <a:r>
              <a:rPr lang="ko-KR" altLang="en-US" sz="2000" dirty="0" smtClean="0"/>
              <a:t>연산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236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9933" y="598489"/>
            <a:ext cx="7997869" cy="1140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2438" indent="-452438">
              <a:lnSpc>
                <a:spcPct val="150000"/>
              </a:lnSpc>
            </a:pP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비효율적인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union 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en-US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합쳐진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트리의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높이가</a:t>
            </a:r>
            <a:r>
              <a:rPr lang="ko-KR" altLang="ko-KR" sz="24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ko-KR" altLang="ko-KR" sz="24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증가</a:t>
            </a:r>
            <a:r>
              <a:rPr lang="ko-KR" altLang="ko-K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하므로</a:t>
            </a:r>
            <a:r>
              <a:rPr lang="ko-KR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비효율적인</a:t>
            </a:r>
            <a:r>
              <a:rPr lang="ko-KR" altLang="ko-KR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endParaRPr lang="ko-KR" altLang="en-US" sz="2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395470" y="2734949"/>
            <a:ext cx="2556284" cy="2088232"/>
            <a:chOff x="683568" y="2852936"/>
            <a:chExt cx="2556284" cy="2088232"/>
          </a:xfrm>
        </p:grpSpPr>
        <p:sp>
          <p:nvSpPr>
            <p:cNvPr id="4" name="이등변 삼각형 3"/>
            <p:cNvSpPr/>
            <p:nvPr/>
          </p:nvSpPr>
          <p:spPr>
            <a:xfrm>
              <a:off x="683568" y="3717032"/>
              <a:ext cx="1080120" cy="1224136"/>
            </a:xfrm>
            <a:prstGeom prst="triangl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2032974" y="3140968"/>
              <a:ext cx="1206878" cy="1800200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079612" y="3429000"/>
              <a:ext cx="288032" cy="288032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2492397" y="2852936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411177" y="2734949"/>
            <a:ext cx="2556284" cy="2088232"/>
            <a:chOff x="6408204" y="2852936"/>
            <a:chExt cx="2556284" cy="2088232"/>
          </a:xfrm>
        </p:grpSpPr>
        <p:sp>
          <p:nvSpPr>
            <p:cNvPr id="9" name="이등변 삼각형 8"/>
            <p:cNvSpPr/>
            <p:nvPr/>
          </p:nvSpPr>
          <p:spPr>
            <a:xfrm>
              <a:off x="6408204" y="3717032"/>
              <a:ext cx="1080120" cy="1224136"/>
            </a:xfrm>
            <a:prstGeom prst="triangl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0" name="이등변 삼각형 9"/>
            <p:cNvSpPr/>
            <p:nvPr/>
          </p:nvSpPr>
          <p:spPr>
            <a:xfrm>
              <a:off x="7757610" y="3140968"/>
              <a:ext cx="1206878" cy="1800200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804248" y="3429000"/>
              <a:ext cx="288032" cy="288032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217033" y="2852936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cxnSp>
          <p:nvCxnSpPr>
            <p:cNvPr id="13" name="직선 화살표 연결선 12"/>
            <p:cNvCxnSpPr>
              <a:stCxn id="11" idx="7"/>
              <a:endCxn id="12" idx="2"/>
            </p:cNvCxnSpPr>
            <p:nvPr/>
          </p:nvCxnSpPr>
          <p:spPr>
            <a:xfrm flipV="1">
              <a:off x="7050099" y="2996952"/>
              <a:ext cx="1166934" cy="4742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>
            <a:off x="6299618" y="2723676"/>
            <a:ext cx="2556284" cy="2304256"/>
            <a:chOff x="3671900" y="2636912"/>
            <a:chExt cx="2556284" cy="2304256"/>
          </a:xfrm>
        </p:grpSpPr>
        <p:sp>
          <p:nvSpPr>
            <p:cNvPr id="15" name="이등변 삼각형 14"/>
            <p:cNvSpPr/>
            <p:nvPr/>
          </p:nvSpPr>
          <p:spPr>
            <a:xfrm>
              <a:off x="3671900" y="2924944"/>
              <a:ext cx="1080120" cy="1224136"/>
            </a:xfrm>
            <a:prstGeom prst="triangl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5021306" y="3140968"/>
              <a:ext cx="1206878" cy="1800200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067944" y="2636912"/>
              <a:ext cx="288032" cy="288032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480729" y="2852936"/>
              <a:ext cx="288032" cy="2880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굴림"/>
                <a:cs typeface="+mn-cs"/>
              </a:endParaRPr>
            </a:p>
          </p:txBody>
        </p:sp>
        <p:cxnSp>
          <p:nvCxnSpPr>
            <p:cNvPr id="19" name="직선 화살표 연결선 18"/>
            <p:cNvCxnSpPr>
              <a:stCxn id="18" idx="2"/>
              <a:endCxn id="17" idx="6"/>
            </p:cNvCxnSpPr>
            <p:nvPr/>
          </p:nvCxnSpPr>
          <p:spPr>
            <a:xfrm flipH="1" flipV="1">
              <a:off x="4355976" y="2780928"/>
              <a:ext cx="1124753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2951754" y="5832687"/>
            <a:ext cx="3573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rank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기반한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union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연산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47708" y="5111213"/>
            <a:ext cx="8106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(a) union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(b) union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(c) </a:t>
            </a:r>
            <a:r>
              <a:rPr lang="ko-KR" altLang="ko-KR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비효율적인</a:t>
            </a:r>
            <a:r>
              <a:rPr lang="ko-KR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7445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764088"/>
            <a:ext cx="7886700" cy="5737777"/>
          </a:xfrm>
        </p:spPr>
        <p:txBody>
          <a:bodyPr>
            <a:normAutofit/>
          </a:bodyPr>
          <a:lstStyle/>
          <a:p>
            <a:r>
              <a:rPr lang="en-US" altLang="ko-KR" dirty="0"/>
              <a:t>rank</a:t>
            </a:r>
            <a:r>
              <a:rPr lang="ko-KR" altLang="ko-KR" dirty="0"/>
              <a:t>에 기반한 </a:t>
            </a:r>
            <a:r>
              <a:rPr lang="en-US" altLang="ko-KR" dirty="0"/>
              <a:t>union</a:t>
            </a:r>
            <a:r>
              <a:rPr lang="ko-KR" altLang="ko-KR" dirty="0"/>
              <a:t>연산의 목적은 두 트리가 하나로 합쳐진 후에</a:t>
            </a:r>
            <a:r>
              <a:rPr lang="en-US" altLang="ko-KR" dirty="0"/>
              <a:t> </a:t>
            </a:r>
            <a:r>
              <a:rPr lang="ko-KR" altLang="ko-KR" dirty="0" smtClean="0"/>
              <a:t>트리의 </a:t>
            </a:r>
            <a:r>
              <a:rPr lang="ko-KR" altLang="ko-KR" dirty="0"/>
              <a:t>높이가 커지는 것을 방지하기 </a:t>
            </a:r>
            <a:r>
              <a:rPr lang="ko-KR" altLang="ko-KR" dirty="0" smtClean="0"/>
              <a:t>위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r>
              <a:rPr lang="en-US" altLang="ko-KR" dirty="0" smtClean="0"/>
              <a:t>find </a:t>
            </a:r>
            <a:r>
              <a:rPr lang="ko-KR" altLang="ko-KR" dirty="0"/>
              <a:t>연산을 수행할 때 루트노드까지 올라가야 하므로 트리의 높이가 낮을 수록 </a:t>
            </a:r>
            <a:r>
              <a:rPr lang="en-US" altLang="ko-KR" dirty="0"/>
              <a:t>find</a:t>
            </a:r>
            <a:r>
              <a:rPr lang="ko-KR" altLang="ko-KR" dirty="0"/>
              <a:t>의 </a:t>
            </a:r>
            <a:r>
              <a:rPr lang="ko-KR" altLang="ko-KR" dirty="0" smtClean="0"/>
              <a:t>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시간을 </a:t>
            </a:r>
            <a:r>
              <a:rPr lang="ko-KR" altLang="ko-KR" dirty="0"/>
              <a:t>줄일 수 있기 </a:t>
            </a:r>
            <a:r>
              <a:rPr lang="ko-KR" altLang="ko-KR" dirty="0" smtClean="0"/>
              <a:t>때문</a:t>
            </a:r>
            <a:endParaRPr lang="en-US" altLang="ko-KR" dirty="0" smtClean="0"/>
          </a:p>
          <a:p>
            <a:r>
              <a:rPr lang="ko-KR" altLang="ko-KR" dirty="0" smtClean="0"/>
              <a:t>단</a:t>
            </a:r>
            <a:r>
              <a:rPr lang="en-US" altLang="ko-KR" dirty="0"/>
              <a:t>, </a:t>
            </a:r>
            <a:r>
              <a:rPr lang="ko-KR" altLang="ko-KR" dirty="0"/>
              <a:t>두 트리의 루트노드들의 </a:t>
            </a:r>
            <a:r>
              <a:rPr lang="en-US" altLang="ko-KR" dirty="0"/>
              <a:t>rank</a:t>
            </a:r>
            <a:r>
              <a:rPr lang="ko-KR" altLang="ko-KR" dirty="0"/>
              <a:t>가 같으면 어쩔 수 없이 하나의 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노드가 </a:t>
            </a:r>
            <a:r>
              <a:rPr lang="ko-KR" altLang="ko-KR" dirty="0"/>
              <a:t>승자가 되고 승자의 </a:t>
            </a:r>
            <a:r>
              <a:rPr lang="en-US" altLang="ko-KR" dirty="0"/>
              <a:t>rank</a:t>
            </a:r>
            <a:r>
              <a:rPr lang="ko-KR" altLang="ko-KR" dirty="0"/>
              <a:t>도 </a:t>
            </a:r>
            <a:r>
              <a:rPr lang="en-US" altLang="ko-KR" dirty="0"/>
              <a:t>1 </a:t>
            </a:r>
            <a:r>
              <a:rPr lang="ko-KR" altLang="ko-KR" dirty="0"/>
              <a:t>증가시켜야 </a:t>
            </a:r>
            <a:r>
              <a:rPr lang="ko-KR" altLang="en-US" dirty="0" smtClean="0"/>
              <a:t>함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864916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9413" y="509382"/>
            <a:ext cx="846133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ko-KR" dirty="0"/>
              <a:t>[</a:t>
            </a:r>
            <a:r>
              <a:rPr lang="ko-KR" altLang="ko-KR" dirty="0">
                <a:latin typeface="Calibri" panose="020F0502020204030204" pitchFamily="34" charset="0"/>
              </a:rPr>
              <a:t>예제</a:t>
            </a:r>
            <a:r>
              <a:rPr lang="en-US" altLang="ko-KR" dirty="0"/>
              <a:t>] </a:t>
            </a: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) </a:t>
            </a:r>
            <a:r>
              <a:rPr lang="en-US" altLang="ko-KR" dirty="0"/>
              <a:t>union(7,4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수행</a:t>
            </a:r>
            <a:r>
              <a:rPr lang="ko-KR" altLang="ko-KR" dirty="0" smtClean="0"/>
              <a:t> </a:t>
            </a:r>
            <a:r>
              <a:rPr lang="en-US" altLang="ko-KR" dirty="0"/>
              <a:t>(b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수행 </a:t>
            </a:r>
            <a:r>
              <a:rPr lang="ko-KR" altLang="ko-KR" dirty="0" smtClean="0">
                <a:latin typeface="Calibri" panose="020F0502020204030204" pitchFamily="34" charset="0"/>
              </a:rPr>
              <a:t>결과</a:t>
            </a:r>
            <a:endParaRPr lang="en-US" altLang="ko-KR" dirty="0" smtClean="0">
              <a:latin typeface="Calibri" panose="020F0502020204030204" pitchFamily="34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a[4</a:t>
            </a:r>
            <a:r>
              <a:rPr lang="en-US" altLang="ko-KR" dirty="0"/>
              <a:t>] =7</a:t>
            </a:r>
            <a:r>
              <a:rPr lang="ko-KR" altLang="ko-KR" dirty="0">
                <a:latin typeface="Calibri" panose="020F0502020204030204" pitchFamily="34" charset="0"/>
              </a:rPr>
              <a:t>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갱신되었고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트리도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하나로</a:t>
            </a:r>
            <a:r>
              <a:rPr lang="ko-KR" altLang="ko-KR" dirty="0"/>
              <a:t> </a:t>
            </a:r>
            <a:r>
              <a:rPr lang="ko-KR" altLang="ko-KR" dirty="0" err="1" smtClean="0">
                <a:latin typeface="Calibri" panose="020F0502020204030204" pitchFamily="34" charset="0"/>
              </a:rPr>
              <a:t>합쳐</a:t>
            </a:r>
            <a:r>
              <a:rPr lang="ko-KR" altLang="en-US" dirty="0" err="1" smtClean="0">
                <a:latin typeface="Calibri" panose="020F0502020204030204" pitchFamily="34" charset="0"/>
              </a:rPr>
              <a:t>짐</a:t>
            </a:r>
            <a:r>
              <a:rPr lang="en-US" altLang="ko-KR" dirty="0" smtClean="0"/>
              <a:t> 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</a:rPr>
              <a:t>각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노드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옆의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숫자는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노드의</a:t>
            </a:r>
            <a:r>
              <a:rPr lang="ko-KR" altLang="ko-KR" dirty="0"/>
              <a:t> </a:t>
            </a:r>
            <a:r>
              <a:rPr lang="en-US" altLang="ko-KR" dirty="0"/>
              <a:t>rank</a:t>
            </a:r>
            <a:r>
              <a:rPr lang="ko-KR" altLang="ko-KR" dirty="0">
                <a:latin typeface="Calibri" panose="020F0502020204030204" pitchFamily="34" charset="0"/>
              </a:rPr>
              <a:t>로서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두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루트의</a:t>
            </a:r>
            <a:r>
              <a:rPr lang="ko-KR" altLang="ko-KR" dirty="0" smtClean="0"/>
              <a:t> </a:t>
            </a:r>
            <a:r>
              <a:rPr lang="en-US" altLang="ko-KR" dirty="0"/>
              <a:t>rank</a:t>
            </a:r>
            <a:r>
              <a:rPr lang="ko-KR" altLang="ko-KR" dirty="0">
                <a:latin typeface="Calibri" panose="020F0502020204030204" pitchFamily="34" charset="0"/>
              </a:rPr>
              <a:t>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다르므로</a:t>
            </a:r>
            <a:r>
              <a:rPr lang="ko-KR" altLang="ko-KR" dirty="0"/>
              <a:t> </a:t>
            </a:r>
            <a:r>
              <a:rPr lang="en-US" altLang="ko-KR" dirty="0"/>
              <a:t>union </a:t>
            </a:r>
            <a:r>
              <a:rPr lang="ko-KR" altLang="ko-KR" dirty="0">
                <a:latin typeface="Calibri" panose="020F0502020204030204" pitchFamily="34" charset="0"/>
              </a:rPr>
              <a:t>수행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후에도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승자인</a:t>
            </a:r>
            <a:r>
              <a:rPr lang="ko-KR" altLang="ko-KR" dirty="0"/>
              <a:t> </a:t>
            </a:r>
            <a:r>
              <a:rPr lang="en-US" altLang="ko-KR" dirty="0"/>
              <a:t>7</a:t>
            </a:r>
            <a:r>
              <a:rPr lang="ko-KR" altLang="ko-KR" dirty="0">
                <a:latin typeface="Calibri" panose="020F0502020204030204" pitchFamily="34" charset="0"/>
              </a:rPr>
              <a:t>의</a:t>
            </a:r>
            <a:r>
              <a:rPr lang="ko-KR" altLang="ko-KR" dirty="0"/>
              <a:t> </a:t>
            </a:r>
            <a:r>
              <a:rPr lang="en-US" altLang="ko-KR" dirty="0"/>
              <a:t>rank </a:t>
            </a:r>
            <a:r>
              <a:rPr lang="ko-KR" altLang="ko-KR" dirty="0">
                <a:latin typeface="Calibri" panose="020F0502020204030204" pitchFamily="34" charset="0"/>
              </a:rPr>
              <a:t>값도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변하지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않</a:t>
            </a:r>
            <a:r>
              <a:rPr lang="ko-KR" altLang="en-US" dirty="0" smtClean="0">
                <a:latin typeface="Calibri" panose="020F0502020204030204" pitchFamily="34" charset="0"/>
              </a:rPr>
              <a:t>음</a:t>
            </a:r>
            <a:endParaRPr lang="ko-KR" altLang="ko-KR" dirty="0">
              <a:effectLst/>
            </a:endParaRPr>
          </a:p>
        </p:txBody>
      </p:sp>
      <p:pic>
        <p:nvPicPr>
          <p:cNvPr id="3" name="그림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" y="2248142"/>
            <a:ext cx="4567500" cy="316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79" y="2119985"/>
            <a:ext cx="4484318" cy="32847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1454874" y="5699527"/>
            <a:ext cx="6970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(a) union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(b) union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993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7757" y="1862824"/>
            <a:ext cx="7669159" cy="656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216" y="1496157"/>
            <a:ext cx="7886700" cy="11465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3333FF"/>
                </a:solidFill>
              </a:rPr>
              <a:t>[</a:t>
            </a:r>
            <a:r>
              <a:rPr lang="ko-KR" altLang="ko-KR" sz="1800" dirty="0">
                <a:solidFill>
                  <a:srgbClr val="3333FF"/>
                </a:solidFill>
              </a:rPr>
              <a:t>핵심 아이디어</a:t>
            </a:r>
            <a:r>
              <a:rPr lang="en-US" altLang="ko-KR" sz="1800" dirty="0">
                <a:solidFill>
                  <a:srgbClr val="3333FF"/>
                </a:solidFill>
              </a:rPr>
              <a:t>]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 marL="354013" indent="0">
              <a:buNone/>
            </a:pPr>
            <a:r>
              <a:rPr lang="en-US" altLang="ko-KR" sz="1800" dirty="0" smtClean="0">
                <a:solidFill>
                  <a:srgbClr val="007635"/>
                </a:solidFill>
              </a:rPr>
              <a:t>find </a:t>
            </a:r>
            <a:r>
              <a:rPr lang="ko-KR" altLang="ko-KR" sz="1800" dirty="0">
                <a:solidFill>
                  <a:srgbClr val="007635"/>
                </a:solidFill>
              </a:rPr>
              <a:t>연산을 수행하면서 루트노드까지 올라가는 경로 상의 각 노드의 </a:t>
            </a:r>
            <a:r>
              <a:rPr lang="ko-KR" altLang="ko-KR" sz="1800" dirty="0" smtClean="0">
                <a:solidFill>
                  <a:srgbClr val="007635"/>
                </a:solidFill>
              </a:rPr>
              <a:t>부모</a:t>
            </a:r>
            <a:r>
              <a:rPr lang="en-US" altLang="ko-KR" sz="1800" dirty="0" smtClean="0">
                <a:solidFill>
                  <a:srgbClr val="007635"/>
                </a:solidFill>
              </a:rPr>
              <a:t> </a:t>
            </a:r>
            <a:r>
              <a:rPr lang="ko-KR" altLang="ko-KR" sz="1800" dirty="0" smtClean="0">
                <a:solidFill>
                  <a:srgbClr val="007635"/>
                </a:solidFill>
              </a:rPr>
              <a:t>노드를 루트로 </a:t>
            </a:r>
            <a:r>
              <a:rPr lang="ko-KR" altLang="ko-KR" sz="1800" dirty="0">
                <a:solidFill>
                  <a:srgbClr val="007635"/>
                </a:solidFill>
              </a:rPr>
              <a:t>갱신한다</a:t>
            </a:r>
            <a:r>
              <a:rPr lang="en-US" altLang="ko-KR" sz="1800" dirty="0">
                <a:solidFill>
                  <a:srgbClr val="007635"/>
                </a:solidFill>
              </a:rPr>
              <a:t>. </a:t>
            </a:r>
            <a:r>
              <a:rPr lang="ko-KR" altLang="ko-KR" sz="1800" dirty="0">
                <a:solidFill>
                  <a:srgbClr val="007635"/>
                </a:solidFill>
              </a:rPr>
              <a:t>이를 </a:t>
            </a:r>
            <a:r>
              <a:rPr lang="en-US" altLang="ko-KR" sz="1800" dirty="0" smtClean="0">
                <a:solidFill>
                  <a:srgbClr val="007635"/>
                </a:solidFill>
              </a:rPr>
              <a:t>“</a:t>
            </a:r>
            <a:r>
              <a:rPr lang="ko-KR" altLang="ko-KR" sz="1800" dirty="0" smtClean="0">
                <a:solidFill>
                  <a:srgbClr val="FF0000"/>
                </a:solidFill>
              </a:rPr>
              <a:t>경로</a:t>
            </a:r>
            <a:r>
              <a:rPr lang="en-US" altLang="ko-KR" sz="1800" dirty="0" smtClean="0">
                <a:solidFill>
                  <a:srgbClr val="FF0000"/>
                </a:solidFill>
              </a:rPr>
              <a:t> </a:t>
            </a:r>
            <a:r>
              <a:rPr lang="ko-KR" altLang="ko-KR" sz="1800" dirty="0" smtClean="0">
                <a:solidFill>
                  <a:srgbClr val="FF0000"/>
                </a:solidFill>
              </a:rPr>
              <a:t>압축</a:t>
            </a:r>
            <a:r>
              <a:rPr lang="en-US" altLang="ko-KR" sz="1800" dirty="0">
                <a:solidFill>
                  <a:srgbClr val="FF0000"/>
                </a:solidFill>
              </a:rPr>
              <a:t>(Path Compression</a:t>
            </a:r>
            <a:r>
              <a:rPr lang="en-US" altLang="ko-KR" sz="1800" dirty="0" smtClean="0">
                <a:solidFill>
                  <a:srgbClr val="FF0000"/>
                </a:solidFill>
              </a:rPr>
              <a:t>)”</a:t>
            </a:r>
            <a:r>
              <a:rPr lang="ko-KR" altLang="ko-KR" sz="1800" dirty="0" smtClean="0">
                <a:solidFill>
                  <a:srgbClr val="007635"/>
                </a:solidFill>
              </a:rPr>
              <a:t>이라고 </a:t>
            </a:r>
            <a:r>
              <a:rPr lang="ko-KR" altLang="ko-KR" sz="1800" dirty="0">
                <a:solidFill>
                  <a:srgbClr val="007635"/>
                </a:solidFill>
              </a:rPr>
              <a:t>한다</a:t>
            </a:r>
            <a:r>
              <a:rPr lang="en-US" altLang="ko-KR" sz="1800" dirty="0" smtClean="0">
                <a:solidFill>
                  <a:srgbClr val="007635"/>
                </a:solidFill>
              </a:rPr>
              <a:t>.</a:t>
            </a:r>
            <a:endParaRPr lang="ko-KR" altLang="ko-KR" sz="1600" dirty="0">
              <a:solidFill>
                <a:srgbClr val="007635"/>
              </a:solidFill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5" y="3280661"/>
            <a:ext cx="3774436" cy="214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14" y="3280661"/>
            <a:ext cx="3977459" cy="21416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829807" y="5496999"/>
            <a:ext cx="7227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(a) find </a:t>
            </a:r>
            <a:r>
              <a:rPr lang="en-US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(1) </a:t>
            </a:r>
            <a:r>
              <a:rPr lang="ko-KR" altLang="ko-KR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전</a:t>
            </a:r>
            <a:r>
              <a:rPr lang="en-US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			   (b) find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연산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수행</a:t>
            </a:r>
            <a:r>
              <a:rPr lang="ko-KR" altLang="ko-KR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Calibri" panose="020F0502020204030204" pitchFamily="34" charset="0"/>
                <a:cs typeface="Times New Roman" panose="02020603050405020304" pitchFamily="18" charset="0"/>
              </a:rPr>
              <a:t>후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 bwMode="black"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800" dirty="0" smtClean="0"/>
              <a:t>4.4 </a:t>
            </a:r>
            <a:r>
              <a:rPr lang="ko-KR" altLang="ko-KR" sz="2800" dirty="0" smtClean="0"/>
              <a:t>상호</a:t>
            </a:r>
            <a:r>
              <a:rPr lang="en-US" altLang="ko-KR" sz="2800" dirty="0" smtClean="0"/>
              <a:t> </a:t>
            </a:r>
            <a:r>
              <a:rPr lang="ko-KR" altLang="ko-KR" sz="2800" dirty="0" smtClean="0"/>
              <a:t>배타적 집합을 위한 트리 연산</a:t>
            </a:r>
            <a:endParaRPr lang="en-US" altLang="ko-KR" sz="2800" dirty="0" smtClean="0"/>
          </a:p>
          <a:p>
            <a:pPr algn="l"/>
            <a:r>
              <a:rPr lang="en-US" altLang="ko-KR" sz="2000" dirty="0" smtClean="0"/>
              <a:t>Find </a:t>
            </a:r>
            <a:r>
              <a:rPr lang="ko-KR" altLang="en-US" sz="2000" dirty="0" smtClean="0"/>
              <a:t>연산</a:t>
            </a:r>
            <a:endParaRPr lang="ko-KR" altLang="en-US" sz="2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9130" y="2510230"/>
            <a:ext cx="5492224" cy="663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</a:t>
            </a:r>
            <a:r>
              <a:rPr lang="ko-KR" altLang="en-US" sz="1200" dirty="0" smtClean="0"/>
              <a:t>연산은 지정된 원소가 어느 집합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대표 원소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속하는지 구하는 연산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</a:t>
            </a:r>
            <a:r>
              <a:rPr lang="en-US" altLang="ko-KR" sz="1200" dirty="0" smtClean="0"/>
              <a:t>) find (1) : </a:t>
            </a:r>
            <a:r>
              <a:rPr lang="ko-KR" altLang="en-US" sz="1200" dirty="0" smtClean="0"/>
              <a:t>원소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어느 집합에 속해 있는가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대표 원소가 무엇인가</a:t>
            </a:r>
            <a:r>
              <a:rPr lang="en-US" altLang="ko-KR" sz="1200" dirty="0" smtClean="0"/>
              <a:t>?)</a:t>
            </a:r>
          </a:p>
          <a:p>
            <a:pPr algn="ctr"/>
            <a:r>
              <a:rPr lang="en-US" altLang="ko-KR" sz="1200" dirty="0" smtClean="0">
                <a:sym typeface="Wingdings" panose="05000000000000000000" pitchFamily="2" charset="2"/>
              </a:rPr>
              <a:t> </a:t>
            </a:r>
            <a:r>
              <a:rPr lang="ko-KR" altLang="en-US" sz="1200" dirty="0" smtClean="0">
                <a:sym typeface="Wingdings" panose="05000000000000000000" pitchFamily="2" charset="2"/>
              </a:rPr>
              <a:t>아래의 예에서는 원소 </a:t>
            </a:r>
            <a:r>
              <a:rPr lang="en-US" altLang="ko-KR" sz="1200" dirty="0" smtClean="0"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ym typeface="Wingdings" panose="05000000000000000000" pitchFamily="2" charset="2"/>
              </a:rPr>
              <a:t>은 대표 원소가 </a:t>
            </a:r>
            <a:r>
              <a:rPr lang="en-US" altLang="ko-KR" sz="1200" dirty="0" smtClean="0">
                <a:sym typeface="Wingdings" panose="05000000000000000000" pitchFamily="2" charset="2"/>
              </a:rPr>
              <a:t>10</a:t>
            </a:r>
            <a:r>
              <a:rPr lang="ko-KR" altLang="en-US" sz="1200" dirty="0" smtClean="0">
                <a:sym typeface="Wingdings" panose="05000000000000000000" pitchFamily="2" charset="2"/>
              </a:rPr>
              <a:t>인 집합에 속해 있음</a:t>
            </a:r>
            <a:endParaRPr lang="ko-KR" altLang="en-US" sz="1200" dirty="0"/>
          </a:p>
        </p:txBody>
      </p:sp>
      <p:sp>
        <p:nvSpPr>
          <p:cNvPr id="12" name="위로 구부러진 화살표 11"/>
          <p:cNvSpPr/>
          <p:nvPr/>
        </p:nvSpPr>
        <p:spPr>
          <a:xfrm>
            <a:off x="3463869" y="5552102"/>
            <a:ext cx="1648250" cy="4426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7757" y="5940996"/>
            <a:ext cx="5492224" cy="663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Find (1) </a:t>
            </a:r>
            <a:r>
              <a:rPr lang="ko-KR" altLang="en-US" sz="1200" dirty="0" smtClean="0"/>
              <a:t>을 위해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차례대로 쭉 따라 올라가야 대표 원소를 만날 수 있음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ym typeface="Wingdings" panose="05000000000000000000" pitchFamily="2" charset="2"/>
              </a:rPr>
              <a:t> Find (1)</a:t>
            </a:r>
            <a:r>
              <a:rPr lang="ko-KR" altLang="en-US" sz="1200" dirty="0" smtClean="0">
                <a:sym typeface="Wingdings" panose="05000000000000000000" pitchFamily="2" charset="2"/>
              </a:rPr>
              <a:t>을 수행하는 김에</a:t>
            </a:r>
            <a:r>
              <a:rPr lang="en-US" altLang="ko-KR" sz="1200" dirty="0" smtClean="0">
                <a:sym typeface="Wingdings" panose="05000000000000000000" pitchFamily="2" charset="2"/>
              </a:rPr>
              <a:t>^^ </a:t>
            </a:r>
            <a:r>
              <a:rPr lang="ko-KR" altLang="en-US" sz="1200" dirty="0" smtClean="0">
                <a:sym typeface="Wingdings" panose="05000000000000000000" pitchFamily="2" charset="2"/>
              </a:rPr>
              <a:t>최종적으로 도달 하는 곳으로 링크를 변경</a:t>
            </a:r>
            <a:endParaRPr lang="ko-KR" altLang="en-US" sz="1200" dirty="0"/>
          </a:p>
        </p:txBody>
      </p:sp>
      <p:sp>
        <p:nvSpPr>
          <p:cNvPr id="14" name="타원형 설명선 13"/>
          <p:cNvSpPr/>
          <p:nvPr/>
        </p:nvSpPr>
        <p:spPr>
          <a:xfrm>
            <a:off x="6592999" y="5940996"/>
            <a:ext cx="1735612" cy="745190"/>
          </a:xfrm>
          <a:prstGeom prst="wedgeEllipseCallout">
            <a:avLst>
              <a:gd name="adj1" fmla="val -59752"/>
              <a:gd name="adj2" fmla="val 153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이것을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경로 압축</a:t>
            </a:r>
            <a:r>
              <a:rPr lang="en-US" altLang="ko-KR" sz="900" dirty="0" smtClean="0"/>
              <a:t>”</a:t>
            </a:r>
            <a:r>
              <a:rPr lang="ko-KR" altLang="en-US" sz="900" dirty="0" smtClean="0"/>
              <a:t>이라고 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표현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86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76441" y="4100976"/>
            <a:ext cx="7591118" cy="14945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549863"/>
            <a:ext cx="7886700" cy="50355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600" dirty="0" smtClean="0"/>
              <a:t>4.1 </a:t>
            </a:r>
            <a:r>
              <a:rPr lang="ko-KR" altLang="en-US" sz="3600" dirty="0" smtClean="0"/>
              <a:t>트리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일반적인 트리</a:t>
            </a:r>
            <a:r>
              <a:rPr lang="en-US" altLang="ko-KR" dirty="0"/>
              <a:t>(General Tree)</a:t>
            </a:r>
            <a:r>
              <a:rPr lang="ko-KR" altLang="ko-KR" dirty="0"/>
              <a:t>는 실제 트리를 거꾸로 세워 놓은 형태의 </a:t>
            </a:r>
            <a:r>
              <a:rPr lang="ko-KR" altLang="ko-KR" dirty="0" smtClean="0"/>
              <a:t>자료구조</a:t>
            </a:r>
            <a:endParaRPr lang="en-US" altLang="ko-KR" dirty="0" smtClean="0"/>
          </a:p>
          <a:p>
            <a:r>
              <a:rPr lang="en-US" altLang="ko-KR" dirty="0" smtClean="0"/>
              <a:t>HTML</a:t>
            </a:r>
            <a:r>
              <a:rPr lang="ko-KR" altLang="ko-KR" dirty="0"/>
              <a:t>과</a:t>
            </a:r>
            <a:r>
              <a:rPr lang="en-US" altLang="ko-KR" dirty="0"/>
              <a:t> XML </a:t>
            </a:r>
            <a:r>
              <a:rPr lang="ko-KR" altLang="ko-KR" dirty="0"/>
              <a:t>의 문서 트리</a:t>
            </a:r>
            <a:r>
              <a:rPr lang="en-US" altLang="ko-KR" dirty="0"/>
              <a:t>, </a:t>
            </a:r>
            <a:r>
              <a:rPr lang="ko-KR" altLang="ko-KR" dirty="0"/>
              <a:t>자바 클래스 계층구조</a:t>
            </a:r>
            <a:r>
              <a:rPr lang="en-US" altLang="ko-KR" dirty="0"/>
              <a:t>, </a:t>
            </a:r>
            <a:r>
              <a:rPr lang="ko-KR" altLang="ko-KR" dirty="0"/>
              <a:t>운영체제의 파일시스템</a:t>
            </a:r>
            <a:r>
              <a:rPr lang="en-US" altLang="ko-KR" dirty="0"/>
              <a:t>, </a:t>
            </a:r>
            <a:r>
              <a:rPr lang="ko-KR" altLang="ko-KR" dirty="0" err="1"/>
              <a:t>탐색트리</a:t>
            </a:r>
            <a:r>
              <a:rPr lang="en-US" altLang="ko-KR" dirty="0"/>
              <a:t>, </a:t>
            </a:r>
            <a:r>
              <a:rPr lang="ko-KR" altLang="ko-KR" dirty="0"/>
              <a:t>이항</a:t>
            </a:r>
            <a:r>
              <a:rPr lang="en-US" altLang="ko-KR" dirty="0"/>
              <a:t>(Binomial)</a:t>
            </a:r>
            <a:r>
              <a:rPr lang="ko-KR" altLang="ko-KR" dirty="0" err="1"/>
              <a:t>힙</a:t>
            </a:r>
            <a:r>
              <a:rPr lang="en-US" altLang="ko-KR" dirty="0"/>
              <a:t>, </a:t>
            </a:r>
            <a:r>
              <a:rPr lang="ko-KR" altLang="ko-KR" dirty="0"/>
              <a:t>피보나치</a:t>
            </a:r>
            <a:r>
              <a:rPr lang="en-US" altLang="ko-KR" dirty="0"/>
              <a:t>(Fibonacci)</a:t>
            </a:r>
            <a:r>
              <a:rPr lang="ko-KR" altLang="ko-KR" dirty="0" err="1"/>
              <a:t>힙과</a:t>
            </a:r>
            <a:r>
              <a:rPr lang="ko-KR" altLang="ko-KR" dirty="0"/>
              <a:t> 같은 </a:t>
            </a:r>
            <a:r>
              <a:rPr lang="ko-KR" altLang="ko-KR" dirty="0" err="1"/>
              <a:t>우선순위큐</a:t>
            </a:r>
            <a:r>
              <a:rPr lang="en-US" altLang="ko-KR" dirty="0"/>
              <a:t>(7</a:t>
            </a:r>
            <a:r>
              <a:rPr lang="ko-KR" altLang="ko-KR" dirty="0"/>
              <a:t>장</a:t>
            </a:r>
            <a:r>
              <a:rPr lang="en-US" altLang="ko-KR" dirty="0"/>
              <a:t>)</a:t>
            </a:r>
            <a:r>
              <a:rPr lang="ko-KR" altLang="ko-KR" dirty="0"/>
              <a:t>에서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ko-KR" altLang="ko-KR" dirty="0" smtClean="0">
                <a:solidFill>
                  <a:srgbClr val="3333FF"/>
                </a:solidFill>
              </a:rPr>
              <a:t>일반적인 </a:t>
            </a:r>
            <a:r>
              <a:rPr lang="ko-KR" altLang="ko-KR" dirty="0">
                <a:solidFill>
                  <a:srgbClr val="3333FF"/>
                </a:solidFill>
              </a:rPr>
              <a:t>트리의 </a:t>
            </a:r>
            <a:r>
              <a:rPr lang="ko-KR" altLang="ko-KR" dirty="0" smtClean="0">
                <a:solidFill>
                  <a:srgbClr val="3333FF"/>
                </a:solidFill>
              </a:rPr>
              <a:t>정의</a:t>
            </a:r>
            <a:endParaRPr lang="en-US" altLang="ko-KR" dirty="0" smtClean="0">
              <a:solidFill>
                <a:srgbClr val="3333FF"/>
              </a:solidFill>
            </a:endParaRPr>
          </a:p>
          <a:p>
            <a:pPr marL="265113" indent="0">
              <a:buNone/>
            </a:pPr>
            <a:r>
              <a:rPr lang="ko-KR" altLang="ko-KR" dirty="0" smtClean="0">
                <a:solidFill>
                  <a:srgbClr val="007635"/>
                </a:solidFill>
              </a:rPr>
              <a:t>트리는</a:t>
            </a:r>
            <a:r>
              <a:rPr lang="en-US" altLang="ko-KR" dirty="0" smtClean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empty</a:t>
            </a:r>
            <a:r>
              <a:rPr lang="ko-KR" altLang="ko-KR" dirty="0">
                <a:solidFill>
                  <a:srgbClr val="007635"/>
                </a:solidFill>
              </a:rPr>
              <a:t>이거나</a:t>
            </a:r>
            <a:r>
              <a:rPr lang="en-US" altLang="ko-KR" dirty="0">
                <a:solidFill>
                  <a:srgbClr val="007635"/>
                </a:solidFill>
              </a:rPr>
              <a:t>, empty</a:t>
            </a:r>
            <a:r>
              <a:rPr lang="ko-KR" altLang="ko-KR" dirty="0">
                <a:solidFill>
                  <a:srgbClr val="007635"/>
                </a:solidFill>
              </a:rPr>
              <a:t>가 아니면 </a:t>
            </a:r>
            <a:r>
              <a:rPr lang="ko-KR" altLang="ko-KR" dirty="0" err="1">
                <a:solidFill>
                  <a:srgbClr val="007635"/>
                </a:solidFill>
              </a:rPr>
              <a:t>루트노드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R</a:t>
            </a:r>
            <a:r>
              <a:rPr lang="ko-KR" altLang="ko-KR" dirty="0">
                <a:solidFill>
                  <a:srgbClr val="007635"/>
                </a:solidFill>
              </a:rPr>
              <a:t>과 트리의 집합으로 구성되는데 각 트리의 </a:t>
            </a:r>
            <a:r>
              <a:rPr lang="ko-KR" altLang="ko-KR" dirty="0" err="1">
                <a:solidFill>
                  <a:srgbClr val="007635"/>
                </a:solidFill>
              </a:rPr>
              <a:t>루트노드는</a:t>
            </a:r>
            <a:r>
              <a:rPr lang="ko-KR" altLang="ko-KR" dirty="0">
                <a:solidFill>
                  <a:srgbClr val="007635"/>
                </a:solidFill>
              </a:rPr>
              <a:t> </a:t>
            </a:r>
            <a:r>
              <a:rPr lang="en-US" altLang="ko-KR" dirty="0">
                <a:solidFill>
                  <a:srgbClr val="007635"/>
                </a:solidFill>
              </a:rPr>
              <a:t>R</a:t>
            </a:r>
            <a:r>
              <a:rPr lang="ko-KR" altLang="ko-KR" dirty="0">
                <a:solidFill>
                  <a:srgbClr val="007635"/>
                </a:solidFill>
              </a:rPr>
              <a:t>의 자식노드이다</a:t>
            </a:r>
            <a:r>
              <a:rPr lang="en-US" altLang="ko-KR" dirty="0">
                <a:solidFill>
                  <a:srgbClr val="007635"/>
                </a:solidFill>
              </a:rPr>
              <a:t>. </a:t>
            </a:r>
            <a:r>
              <a:rPr lang="ko-KR" altLang="ko-KR" dirty="0">
                <a:solidFill>
                  <a:srgbClr val="007635"/>
                </a:solidFill>
              </a:rPr>
              <a:t>단</a:t>
            </a:r>
            <a:r>
              <a:rPr lang="en-US" altLang="ko-KR" dirty="0">
                <a:solidFill>
                  <a:srgbClr val="007635"/>
                </a:solidFill>
              </a:rPr>
              <a:t>, </a:t>
            </a:r>
            <a:r>
              <a:rPr lang="ko-KR" altLang="ko-KR" dirty="0">
                <a:solidFill>
                  <a:srgbClr val="007635"/>
                </a:solidFill>
              </a:rPr>
              <a:t>트리의 집합은 공집합일 수도 있다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7428588" y="261890"/>
            <a:ext cx="1276350" cy="10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36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98387" y="1330355"/>
            <a:ext cx="793523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dirty="0" smtClean="0"/>
              <a:t>(</a:t>
            </a:r>
            <a:r>
              <a:rPr lang="en-US" altLang="ko-KR" dirty="0"/>
              <a:t>a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r>
              <a:rPr lang="en-US" altLang="ko-KR" dirty="0"/>
              <a:t>find(1)</a:t>
            </a:r>
            <a:r>
              <a:rPr lang="ko-KR" altLang="ko-KR" dirty="0">
                <a:latin typeface="Calibri" panose="020F0502020204030204" pitchFamily="34" charset="0"/>
              </a:rPr>
              <a:t>을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수행하면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루트인</a:t>
            </a:r>
            <a:r>
              <a:rPr lang="en-US" altLang="ko-KR" dirty="0" smtClean="0"/>
              <a:t> </a:t>
            </a:r>
            <a:r>
              <a:rPr lang="en-US" altLang="ko-KR" dirty="0"/>
              <a:t>10</a:t>
            </a:r>
            <a:r>
              <a:rPr lang="ko-KR" altLang="ko-KR" dirty="0">
                <a:latin typeface="Calibri" panose="020F0502020204030204" pitchFamily="34" charset="0"/>
              </a:rPr>
              <a:t>까지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올라가는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경로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상의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모든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노드</a:t>
            </a:r>
            <a:r>
              <a:rPr lang="ko-KR" altLang="ko-KR" dirty="0"/>
              <a:t> </a:t>
            </a:r>
            <a:r>
              <a:rPr lang="en-US" altLang="ko-KR" dirty="0"/>
              <a:t>1, 2, 7</a:t>
            </a:r>
            <a:r>
              <a:rPr lang="ko-KR" altLang="ko-KR" dirty="0">
                <a:latin typeface="Calibri" panose="020F0502020204030204" pitchFamily="34" charset="0"/>
              </a:rPr>
              <a:t>의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부모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노드를</a:t>
            </a:r>
            <a:r>
              <a:rPr lang="ko-KR" altLang="ko-KR" dirty="0" smtClean="0"/>
              <a:t> </a:t>
            </a:r>
            <a:r>
              <a:rPr lang="en-US" altLang="ko-KR" dirty="0"/>
              <a:t>10</a:t>
            </a:r>
            <a:r>
              <a:rPr lang="ko-KR" altLang="ko-KR" dirty="0">
                <a:latin typeface="Calibri" panose="020F0502020204030204" pitchFamily="34" charset="0"/>
              </a:rPr>
              <a:t>으로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갱신하여</a:t>
            </a:r>
            <a:r>
              <a:rPr lang="ko-KR" altLang="ko-KR" dirty="0"/>
              <a:t> </a:t>
            </a:r>
            <a:r>
              <a:rPr lang="en-US" altLang="ko-KR" dirty="0"/>
              <a:t>(b)</a:t>
            </a:r>
            <a:r>
              <a:rPr lang="ko-KR" altLang="ko-KR" dirty="0">
                <a:latin typeface="Calibri" panose="020F0502020204030204" pitchFamily="34" charset="0"/>
              </a:rPr>
              <a:t>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같은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트리를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>
                <a:latin typeface="Calibri" panose="020F0502020204030204" pitchFamily="34" charset="0"/>
              </a:rPr>
              <a:t>경로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압축은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당장</a:t>
            </a:r>
            <a:r>
              <a:rPr lang="ko-KR" altLang="ko-KR" dirty="0"/>
              <a:t> </a:t>
            </a:r>
            <a:r>
              <a:rPr lang="en-US" altLang="ko-KR" dirty="0"/>
              <a:t>find(1) </a:t>
            </a:r>
            <a:r>
              <a:rPr lang="ko-KR" altLang="ko-KR" dirty="0">
                <a:latin typeface="Calibri" panose="020F0502020204030204" pitchFamily="34" charset="0"/>
              </a:rPr>
              <a:t>연산의</a:t>
            </a:r>
            <a:r>
              <a:rPr lang="ko-KR" altLang="ko-KR" dirty="0"/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수행</a:t>
            </a: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latin typeface="Calibri" panose="020F0502020204030204" pitchFamily="34" charset="0"/>
              </a:rPr>
              <a:t>시간을</a:t>
            </a:r>
            <a:r>
              <a:rPr lang="ko-KR" altLang="ko-KR" dirty="0" smtClean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줄이지</a:t>
            </a:r>
            <a:r>
              <a:rPr lang="ko-KR" altLang="ko-KR" dirty="0"/>
              <a:t> </a:t>
            </a:r>
            <a:r>
              <a:rPr lang="ko-KR" altLang="ko-KR" dirty="0">
                <a:latin typeface="Calibri" panose="020F0502020204030204" pitchFamily="34" charset="0"/>
              </a:rPr>
              <a:t>않으나</a:t>
            </a:r>
            <a:r>
              <a:rPr lang="en-US" altLang="ko-KR" dirty="0"/>
              <a:t>, 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추후의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find(1)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과</a:t>
            </a:r>
            <a:r>
              <a:rPr lang="en-US" altLang="ko-KR" dirty="0">
                <a:solidFill>
                  <a:srgbClr val="3333FF"/>
                </a:solidFill>
              </a:rPr>
              <a:t> find(2)</a:t>
            </a:r>
            <a:r>
              <a:rPr lang="ko-KR" altLang="ko-KR" dirty="0">
                <a:solidFill>
                  <a:srgbClr val="3333FF"/>
                </a:solidFill>
                <a:latin typeface="Calibri" panose="020F0502020204030204" pitchFamily="34" charset="0"/>
              </a:rPr>
              <a:t>연산의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  <a:latin typeface="Calibri" panose="020F0502020204030204" pitchFamily="34" charset="0"/>
              </a:rPr>
              <a:t>수행</a:t>
            </a:r>
            <a:r>
              <a:rPr lang="en-US" altLang="ko-KR" dirty="0" smtClean="0">
                <a:solidFill>
                  <a:srgbClr val="3333FF"/>
                </a:solidFill>
                <a:latin typeface="Calibri" panose="020F0502020204030204" pitchFamily="34" charset="0"/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  <a:latin typeface="Calibri" panose="020F0502020204030204" pitchFamily="34" charset="0"/>
              </a:rPr>
              <a:t>시간을</a:t>
            </a:r>
            <a:r>
              <a:rPr lang="ko-KR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  <a:latin typeface="Calibri" panose="020F0502020204030204" pitchFamily="34" charset="0"/>
              </a:rPr>
              <a:t>단축</a:t>
            </a:r>
            <a:r>
              <a:rPr lang="ko-KR" altLang="en-US" dirty="0" smtClean="0">
                <a:latin typeface="Calibri" panose="020F0502020204030204" pitchFamily="34" charset="0"/>
              </a:rPr>
              <a:t>함</a:t>
            </a:r>
            <a:endParaRPr lang="en-US" altLang="ko-KR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dirty="0" smtClean="0"/>
              <a:t>경로압축으로 </a:t>
            </a:r>
            <a:r>
              <a:rPr lang="ko-KR" altLang="ko-KR" dirty="0"/>
              <a:t>인해 </a:t>
            </a:r>
            <a:r>
              <a:rPr lang="ko-KR" altLang="ko-KR" dirty="0" smtClean="0"/>
              <a:t>루트의 </a:t>
            </a:r>
            <a:r>
              <a:rPr lang="en-US" altLang="ko-KR" dirty="0"/>
              <a:t>rank</a:t>
            </a:r>
            <a:r>
              <a:rPr lang="ko-KR" altLang="ko-KR" dirty="0"/>
              <a:t>는 트리의 높이와 달라질 수 </a:t>
            </a:r>
            <a:r>
              <a:rPr lang="ko-KR" altLang="ko-KR" dirty="0" smtClean="0"/>
              <a:t>있</a:t>
            </a:r>
            <a:r>
              <a:rPr lang="ko-KR" altLang="en-US" dirty="0" smtClean="0"/>
              <a:t>음</a:t>
            </a:r>
            <a:r>
              <a:rPr lang="en-US" altLang="ko-KR" dirty="0" smtClean="0"/>
              <a:t> </a:t>
            </a:r>
          </a:p>
          <a:p>
            <a:pPr marL="800100" lvl="1" indent="-342900">
              <a:spcAft>
                <a:spcPts val="1200"/>
              </a:spcAft>
              <a:buFontTx/>
              <a:buChar char="-"/>
            </a:pPr>
            <a:r>
              <a:rPr lang="ko-KR" altLang="ko-KR" dirty="0" smtClean="0"/>
              <a:t>그림</a:t>
            </a:r>
            <a:r>
              <a:rPr lang="en-US" altLang="ko-KR" dirty="0" smtClean="0"/>
              <a:t>(</a:t>
            </a:r>
            <a:r>
              <a:rPr lang="en-US" altLang="ko-KR" dirty="0"/>
              <a:t>a)</a:t>
            </a:r>
            <a:r>
              <a:rPr lang="ko-KR" altLang="ko-KR" dirty="0"/>
              <a:t>의 트리 높이는 </a:t>
            </a:r>
            <a:r>
              <a:rPr lang="en-US" altLang="ko-KR" dirty="0"/>
              <a:t>4</a:t>
            </a:r>
            <a:r>
              <a:rPr lang="ko-KR" altLang="ko-KR" dirty="0"/>
              <a:t>인데</a:t>
            </a:r>
            <a:r>
              <a:rPr lang="en-US" altLang="ko-KR" dirty="0"/>
              <a:t>, </a:t>
            </a:r>
            <a:r>
              <a:rPr lang="ko-KR" altLang="ko-KR" dirty="0" smtClean="0"/>
              <a:t>경로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압축 </a:t>
            </a:r>
            <a:r>
              <a:rPr lang="ko-KR" altLang="ko-KR" dirty="0"/>
              <a:t>후에 트리의 높이는 </a:t>
            </a:r>
            <a:r>
              <a:rPr lang="en-US" altLang="ko-KR" dirty="0"/>
              <a:t>3</a:t>
            </a:r>
            <a:r>
              <a:rPr lang="ko-KR" altLang="ko-KR" dirty="0"/>
              <a:t>이다</a:t>
            </a:r>
            <a:r>
              <a:rPr lang="en-US" altLang="ko-KR" dirty="0"/>
              <a:t>. </a:t>
            </a:r>
            <a:r>
              <a:rPr lang="ko-KR" altLang="ko-KR" dirty="0"/>
              <a:t>하지만 경로압축으로 인해 </a:t>
            </a:r>
            <a:r>
              <a:rPr lang="ko-KR" altLang="ko-KR" dirty="0" smtClean="0"/>
              <a:t>루트나 </a:t>
            </a:r>
            <a:r>
              <a:rPr lang="ko-KR" altLang="ko-KR" dirty="0"/>
              <a:t>그 밖의 노드들의 </a:t>
            </a:r>
            <a:r>
              <a:rPr lang="en-US" altLang="ko-KR" dirty="0"/>
              <a:t>rank </a:t>
            </a:r>
            <a:r>
              <a:rPr lang="ko-KR" altLang="ko-KR" dirty="0"/>
              <a:t>값은 변하지 </a:t>
            </a:r>
            <a:r>
              <a:rPr lang="ko-KR" altLang="ko-KR" dirty="0" smtClean="0"/>
              <a:t>않</a:t>
            </a:r>
            <a:r>
              <a:rPr lang="ko-KR" altLang="en-US" dirty="0" smtClean="0"/>
              <a:t>음</a:t>
            </a:r>
            <a:endParaRPr lang="en-US" altLang="ko-KR" dirty="0" smtClean="0"/>
          </a:p>
        </p:txBody>
      </p:sp>
      <p:sp>
        <p:nvSpPr>
          <p:cNvPr id="3" name="제목 1"/>
          <p:cNvSpPr txBox="1">
            <a:spLocks/>
          </p:cNvSpPr>
          <p:nvPr/>
        </p:nvSpPr>
        <p:spPr bwMode="black">
          <a:xfrm>
            <a:off x="6096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ko-KR" sz="2800" smtClean="0"/>
              <a:t>4.4 </a:t>
            </a:r>
            <a:r>
              <a:rPr lang="ko-KR" altLang="ko-KR" sz="2800" smtClean="0"/>
              <a:t>상호</a:t>
            </a:r>
            <a:r>
              <a:rPr lang="en-US" altLang="ko-KR" sz="2800" smtClean="0"/>
              <a:t> </a:t>
            </a:r>
            <a:r>
              <a:rPr lang="ko-KR" altLang="ko-KR" sz="2800" dirty="0" smtClean="0"/>
              <a:t>배타적 집합을 위한 트리 연산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3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38845"/>
            <a:ext cx="7886700" cy="49377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dirty="0" smtClean="0"/>
              <a:t>union </a:t>
            </a:r>
            <a:r>
              <a:rPr lang="ko-KR" altLang="ko-KR" dirty="0" smtClean="0"/>
              <a:t>연산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두 루트노드들을 각각 찾는 </a:t>
            </a:r>
            <a:r>
              <a:rPr lang="en-US" altLang="ko-KR" dirty="0"/>
              <a:t>find </a:t>
            </a:r>
            <a:r>
              <a:rPr lang="ko-KR" altLang="ko-KR" dirty="0"/>
              <a:t>연산을 수행한 후에</a:t>
            </a:r>
            <a:r>
              <a:rPr lang="en-US" altLang="ko-KR" dirty="0"/>
              <a:t>, rank</a:t>
            </a:r>
            <a:r>
              <a:rPr lang="ko-KR" altLang="ko-KR" dirty="0"/>
              <a:t>를 비교하여 승자가 합쳐진 트리의 </a:t>
            </a:r>
            <a:r>
              <a:rPr lang="ko-KR" altLang="ko-KR" dirty="0" smtClean="0"/>
              <a:t>루트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노드로 남</a:t>
            </a:r>
            <a:r>
              <a:rPr lang="ko-KR" altLang="en-US" dirty="0" smtClean="0"/>
              <a:t>음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dirty="0" smtClean="0"/>
              <a:t>rank</a:t>
            </a:r>
            <a:r>
              <a:rPr lang="ko-KR" altLang="ko-KR" dirty="0"/>
              <a:t>가 같은 경우엔 둘 중에 하나가 승자가 되고 승자의 </a:t>
            </a:r>
            <a:r>
              <a:rPr lang="en-US" altLang="ko-KR" dirty="0"/>
              <a:t>rank</a:t>
            </a:r>
            <a:r>
              <a:rPr lang="ko-KR" altLang="ko-KR" dirty="0"/>
              <a:t>를 </a:t>
            </a:r>
            <a:r>
              <a:rPr lang="en-US" altLang="ko-KR" dirty="0"/>
              <a:t>1 </a:t>
            </a:r>
            <a:r>
              <a:rPr lang="ko-KR" altLang="ko-KR" dirty="0"/>
              <a:t>증가 </a:t>
            </a:r>
            <a:r>
              <a:rPr lang="ko-KR" altLang="ko-KR" dirty="0" smtClean="0"/>
              <a:t>시</a:t>
            </a:r>
            <a:r>
              <a:rPr lang="ko-KR" altLang="en-US" dirty="0" smtClean="0"/>
              <a:t>킴</a:t>
            </a:r>
            <a:r>
              <a:rPr lang="en-US" altLang="ko-KR" dirty="0" smtClean="0"/>
              <a:t>. </a:t>
            </a:r>
            <a:r>
              <a:rPr lang="ko-KR" altLang="ko-KR" dirty="0" smtClean="0"/>
              <a:t>그러므로 </a:t>
            </a:r>
            <a:r>
              <a:rPr lang="en-US" altLang="ko-KR" dirty="0"/>
              <a:t>find </a:t>
            </a:r>
            <a:r>
              <a:rPr lang="ko-KR" altLang="ko-KR" dirty="0"/>
              <a:t>연산을 제외한 순수 </a:t>
            </a:r>
            <a:r>
              <a:rPr lang="en-US" altLang="ko-KR" dirty="0"/>
              <a:t>union </a:t>
            </a:r>
            <a:r>
              <a:rPr lang="ko-KR" altLang="ko-KR" dirty="0"/>
              <a:t>연산의 </a:t>
            </a:r>
            <a:r>
              <a:rPr lang="ko-KR" altLang="ko-KR" dirty="0" smtClean="0"/>
              <a:t>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시간은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3333FF"/>
                </a:solidFill>
              </a:rPr>
              <a:t>O(1</a:t>
            </a:r>
            <a:r>
              <a:rPr lang="en-US" altLang="ko-KR" dirty="0">
                <a:solidFill>
                  <a:srgbClr val="3333FF"/>
                </a:solidFill>
              </a:rPr>
              <a:t>) </a:t>
            </a:r>
            <a:r>
              <a:rPr lang="ko-KR" altLang="ko-KR" dirty="0" smtClean="0">
                <a:solidFill>
                  <a:srgbClr val="3333FF"/>
                </a:solidFill>
              </a:rPr>
              <a:t>시간</a:t>
            </a:r>
            <a:endParaRPr lang="ko-KR" altLang="ko-KR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dirty="0"/>
              <a:t>find </a:t>
            </a:r>
            <a:r>
              <a:rPr lang="ko-KR" altLang="ko-KR" dirty="0"/>
              <a:t>연산의 </a:t>
            </a:r>
            <a:r>
              <a:rPr lang="ko-KR" altLang="ko-KR" dirty="0" smtClean="0"/>
              <a:t>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ko-KR" altLang="ko-KR" dirty="0"/>
              <a:t>최대 트리의 높이만큼 올라가야 하므로 트리의 높이에 </a:t>
            </a:r>
            <a:r>
              <a:rPr lang="ko-KR" altLang="ko-KR" dirty="0" smtClean="0"/>
              <a:t>비례</a:t>
            </a:r>
            <a:endParaRPr lang="en-US" altLang="ko-KR" dirty="0" smtClean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ko-KR" dirty="0" smtClean="0"/>
              <a:t>find </a:t>
            </a:r>
            <a:r>
              <a:rPr lang="ko-KR" altLang="ko-KR" dirty="0"/>
              <a:t>연산을 수행하며 </a:t>
            </a:r>
            <a:r>
              <a:rPr lang="ko-KR" altLang="ko-KR" dirty="0" smtClean="0"/>
              <a:t>경로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압축을 </a:t>
            </a:r>
            <a:r>
              <a:rPr lang="ko-KR" altLang="ko-KR" dirty="0"/>
              <a:t>하므로</a:t>
            </a:r>
            <a:r>
              <a:rPr lang="en-US" altLang="ko-KR" dirty="0"/>
              <a:t>, </a:t>
            </a:r>
            <a:r>
              <a:rPr lang="ko-KR" altLang="ko-KR" dirty="0"/>
              <a:t>경로상의 노드에 대해 추후에 수행되는 </a:t>
            </a:r>
            <a:r>
              <a:rPr lang="en-US" altLang="ko-KR" dirty="0"/>
              <a:t>find </a:t>
            </a:r>
            <a:r>
              <a:rPr lang="ko-KR" altLang="ko-KR" dirty="0"/>
              <a:t>연산의 </a:t>
            </a:r>
            <a:r>
              <a:rPr lang="ko-KR" altLang="ko-KR" dirty="0" smtClean="0"/>
              <a:t>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시간은 </a:t>
            </a:r>
            <a:r>
              <a:rPr lang="ko-KR" altLang="ko-KR" dirty="0"/>
              <a:t>트리의 높이보다는 적게 </a:t>
            </a:r>
            <a:r>
              <a:rPr lang="ko-KR" altLang="en-US" dirty="0" smtClean="0"/>
              <a:t>소요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9919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279" y="1776193"/>
            <a:ext cx="3927456" cy="38807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 err="1" smtClean="0"/>
              <a:t>Kruskal</a:t>
            </a:r>
            <a:r>
              <a:rPr lang="ko-KR" altLang="ko-KR" dirty="0"/>
              <a:t>의 최소신장트리 </a:t>
            </a:r>
            <a:r>
              <a:rPr lang="ko-KR" altLang="ko-KR" dirty="0" smtClean="0"/>
              <a:t>알고리즘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트리에서 </a:t>
            </a:r>
            <a:r>
              <a:rPr lang="ko-KR" altLang="ko-KR" dirty="0"/>
              <a:t>가장 가까운 공통 </a:t>
            </a:r>
            <a:r>
              <a:rPr lang="ko-KR" altLang="ko-KR" dirty="0" smtClean="0"/>
              <a:t>조상</a:t>
            </a:r>
            <a:r>
              <a:rPr lang="en-US" altLang="ko-KR" dirty="0" smtClean="0"/>
              <a:t> </a:t>
            </a:r>
            <a:r>
              <a:rPr lang="ko-KR" altLang="ko-KR" dirty="0" smtClean="0"/>
              <a:t>노드</a:t>
            </a:r>
            <a:r>
              <a:rPr lang="en-US" altLang="ko-KR" dirty="0"/>
              <a:t>(Least Common Ancestor) </a:t>
            </a:r>
            <a:r>
              <a:rPr lang="ko-KR" altLang="ko-KR" dirty="0" smtClean="0"/>
              <a:t>찾기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네트워크의 </a:t>
            </a:r>
            <a:r>
              <a:rPr lang="ko-KR" altLang="ko-KR" dirty="0"/>
              <a:t>연결 </a:t>
            </a:r>
            <a:r>
              <a:rPr lang="ko-KR" altLang="ko-KR" dirty="0" smtClean="0"/>
              <a:t>검사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Percolation(</a:t>
            </a:r>
            <a:r>
              <a:rPr lang="ko-KR" altLang="en-US" dirty="0" smtClean="0"/>
              <a:t>침투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endParaRPr lang="en-US" altLang="ko-KR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이미지 </a:t>
            </a:r>
            <a:r>
              <a:rPr lang="ko-KR" altLang="ko-KR" dirty="0"/>
              <a:t>처리</a:t>
            </a:r>
            <a:r>
              <a:rPr lang="en-US" altLang="ko-KR" dirty="0"/>
              <a:t>(Image Processing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조각</a:t>
            </a:r>
            <a:r>
              <a:rPr lang="en-US" altLang="ko-KR" dirty="0" smtClean="0"/>
              <a:t> </a:t>
            </a:r>
            <a:r>
              <a:rPr lang="ko-KR" altLang="ko-KR" dirty="0" smtClean="0"/>
              <a:t>그림 </a:t>
            </a:r>
            <a:r>
              <a:rPr lang="ko-KR" altLang="ko-KR" dirty="0"/>
              <a:t>맞추기</a:t>
            </a:r>
            <a:r>
              <a:rPr lang="en-US" altLang="ko-KR" dirty="0"/>
              <a:t>(Jigsaw Puzzle</a:t>
            </a:r>
            <a:r>
              <a:rPr lang="en-US" altLang="ko-KR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바둑 </a:t>
            </a:r>
            <a:r>
              <a:rPr lang="ko-KR" altLang="ko-KR" dirty="0"/>
              <a:t>같은 게임 등에 </a:t>
            </a:r>
            <a:r>
              <a:rPr lang="ko-KR" altLang="ko-KR" dirty="0" smtClean="0"/>
              <a:t>활용</a:t>
            </a:r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107126"/>
              </p:ext>
            </p:extLst>
          </p:nvPr>
        </p:nvGraphicFramePr>
        <p:xfrm>
          <a:off x="4451425" y="4705501"/>
          <a:ext cx="4592433" cy="171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Image" r:id="rId3" imgW="22260240" imgH="8304480" progId="Photoshop.Image.13">
                  <p:embed/>
                </p:oleObj>
              </mc:Choice>
              <mc:Fallback>
                <p:oleObj name="Image" r:id="rId3" imgW="22260240" imgH="8304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1425" y="4705501"/>
                        <a:ext cx="4592433" cy="1710203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33397"/>
              </p:ext>
            </p:extLst>
          </p:nvPr>
        </p:nvGraphicFramePr>
        <p:xfrm>
          <a:off x="4451425" y="1480400"/>
          <a:ext cx="459243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Image" r:id="rId5" imgW="20291760" imgH="13587120" progId="Photoshop.Image.13">
                  <p:embed/>
                </p:oleObj>
              </mc:Choice>
              <mc:Fallback>
                <p:oleObj name="Image" r:id="rId5" imgW="20291760" imgH="135871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1425" y="1480400"/>
                        <a:ext cx="4592433" cy="307202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626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 smtClean="0"/>
              <a:t>요약</a:t>
            </a:r>
            <a:endParaRPr 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435510"/>
            <a:ext cx="8161389" cy="48938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000" dirty="0"/>
              <a:t>트리는 </a:t>
            </a:r>
            <a:r>
              <a:rPr lang="ko-KR" altLang="ko-KR" sz="2000" dirty="0">
                <a:solidFill>
                  <a:srgbClr val="3333FF"/>
                </a:solidFill>
              </a:rPr>
              <a:t>계층적 자료구조</a:t>
            </a:r>
            <a:r>
              <a:rPr lang="ko-KR" altLang="ko-KR" sz="2000" dirty="0"/>
              <a:t>로서 배열이나 연결리스트의 단점을 보완하는 </a:t>
            </a:r>
            <a:r>
              <a:rPr lang="ko-KR" altLang="ko-KR" sz="2000" dirty="0" smtClean="0"/>
              <a:t>자료구조</a:t>
            </a:r>
            <a:endParaRPr lang="ko-KR" altLang="ko-KR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ko-KR" sz="2000" dirty="0" smtClean="0">
              <a:solidFill>
                <a:srgbClr val="3333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000" dirty="0" smtClean="0">
                <a:solidFill>
                  <a:srgbClr val="3333FF"/>
                </a:solidFill>
              </a:rPr>
              <a:t>왼쪽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자식</a:t>
            </a:r>
            <a:r>
              <a:rPr lang="en-US" altLang="ko-KR" sz="2000" dirty="0">
                <a:solidFill>
                  <a:srgbClr val="3333FF"/>
                </a:solidFill>
              </a:rPr>
              <a:t>–</a:t>
            </a:r>
            <a:r>
              <a:rPr lang="ko-KR" altLang="ko-KR" sz="2000" dirty="0" smtClean="0">
                <a:solidFill>
                  <a:srgbClr val="3333FF"/>
                </a:solidFill>
              </a:rPr>
              <a:t>오른쪽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형제 </a:t>
            </a:r>
            <a:r>
              <a:rPr lang="ko-KR" altLang="ko-KR" sz="2000" dirty="0">
                <a:solidFill>
                  <a:srgbClr val="3333FF"/>
                </a:solidFill>
              </a:rPr>
              <a:t>표현</a:t>
            </a:r>
            <a:r>
              <a:rPr lang="ko-KR" altLang="ko-KR" sz="2000" dirty="0"/>
              <a:t>은 노드의 차수가 일정하지 않은 일반적인 트리를 구현하는 매우 효율적인 </a:t>
            </a:r>
            <a:r>
              <a:rPr lang="ko-KR" altLang="ko-KR" sz="2000" dirty="0" smtClean="0"/>
              <a:t>자료구조</a:t>
            </a:r>
            <a:endParaRPr lang="en-US" altLang="ko-KR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ko-KR" altLang="ko-KR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000" dirty="0">
                <a:solidFill>
                  <a:srgbClr val="3333FF"/>
                </a:solidFill>
              </a:rPr>
              <a:t>포화이진트리</a:t>
            </a:r>
            <a:r>
              <a:rPr lang="ko-KR" altLang="ko-KR" sz="2000" dirty="0"/>
              <a:t>는 각 </a:t>
            </a:r>
            <a:r>
              <a:rPr lang="ko-KR" altLang="ko-KR" sz="2000" dirty="0" smtClean="0"/>
              <a:t>내부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노드가 </a:t>
            </a:r>
            <a:r>
              <a:rPr lang="en-US" altLang="ko-KR" sz="2000" dirty="0"/>
              <a:t>2</a:t>
            </a:r>
            <a:r>
              <a:rPr lang="ko-KR" altLang="ko-KR" sz="2000" dirty="0"/>
              <a:t>개의 자식 노드를 가지는 </a:t>
            </a:r>
            <a:r>
              <a:rPr lang="ko-KR" altLang="ko-KR" sz="2000" dirty="0" smtClean="0"/>
              <a:t>트리</a:t>
            </a:r>
            <a:endParaRPr lang="en-US" altLang="ko-KR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ko-KR" sz="2000" dirty="0" smtClean="0">
              <a:solidFill>
                <a:srgbClr val="3333FF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000" dirty="0" smtClean="0">
                <a:solidFill>
                  <a:srgbClr val="3333FF"/>
                </a:solidFill>
              </a:rPr>
              <a:t>완전이진트리</a:t>
            </a:r>
            <a:r>
              <a:rPr lang="ko-KR" altLang="ko-KR" sz="2000" dirty="0" smtClean="0"/>
              <a:t>는 </a:t>
            </a:r>
            <a:r>
              <a:rPr lang="ko-KR" altLang="ko-KR" sz="2000" dirty="0"/>
              <a:t>마지막 레벨을 제외한 각 레벨이 노드들로 꽉 차있고</a:t>
            </a:r>
            <a:r>
              <a:rPr lang="en-US" altLang="ko-KR" sz="2000" dirty="0"/>
              <a:t>, </a:t>
            </a:r>
            <a:r>
              <a:rPr lang="ko-KR" altLang="ko-KR" sz="2000" dirty="0"/>
              <a:t>마지막 레벨에는 노드들이 왼쪽부터 빠짐없이 채워진 트리이다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altLang="ko-KR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ko-KR" altLang="ko-KR" sz="2000" dirty="0" smtClean="0"/>
              <a:t>포화이진트리는 완전이진트리이다</a:t>
            </a:r>
            <a:r>
              <a:rPr lang="en-US" altLang="ko-KR" sz="2000" dirty="0" smtClean="0"/>
              <a:t>.</a:t>
            </a:r>
            <a:endParaRPr lang="ko-KR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471684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1353"/>
            <a:ext cx="7886700" cy="58505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ko-KR" sz="2000" dirty="0" smtClean="0"/>
              <a:t>이진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트리의 </a:t>
            </a:r>
            <a:r>
              <a:rPr lang="ko-KR" altLang="ko-KR" sz="2000" dirty="0"/>
              <a:t>순회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3333FF"/>
                </a:solidFill>
              </a:rPr>
              <a:t>- </a:t>
            </a:r>
            <a:r>
              <a:rPr lang="ko-KR" altLang="ko-KR" sz="2000" dirty="0" smtClean="0">
                <a:solidFill>
                  <a:srgbClr val="3333FF"/>
                </a:solidFill>
              </a:rPr>
              <a:t>전위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/>
              <a:t>(NLR</a:t>
            </a:r>
            <a:r>
              <a:rPr lang="en-US" altLang="ko-KR" sz="20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3333FF"/>
                </a:solidFill>
              </a:rPr>
              <a:t>- </a:t>
            </a:r>
            <a:r>
              <a:rPr lang="ko-KR" altLang="ko-KR" sz="2000" dirty="0" smtClean="0">
                <a:solidFill>
                  <a:srgbClr val="3333FF"/>
                </a:solidFill>
              </a:rPr>
              <a:t>중위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/>
              <a:t>(LNR</a:t>
            </a:r>
            <a:r>
              <a:rPr lang="en-US" altLang="ko-KR" sz="20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3333FF"/>
                </a:solidFill>
              </a:rPr>
              <a:t>- </a:t>
            </a:r>
            <a:r>
              <a:rPr lang="ko-KR" altLang="ko-KR" sz="2000" dirty="0" smtClean="0">
                <a:solidFill>
                  <a:srgbClr val="3333FF"/>
                </a:solidFill>
              </a:rPr>
              <a:t>후위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/>
              <a:t>(LRN</a:t>
            </a:r>
            <a:r>
              <a:rPr lang="en-US" altLang="ko-KR" sz="2000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3333FF"/>
                </a:solidFill>
              </a:rPr>
              <a:t>- </a:t>
            </a:r>
            <a:r>
              <a:rPr lang="ko-KR" altLang="ko-KR" sz="2000" dirty="0" smtClean="0">
                <a:solidFill>
                  <a:srgbClr val="3333FF"/>
                </a:solidFill>
              </a:rPr>
              <a:t>레벨</a:t>
            </a:r>
            <a:r>
              <a:rPr lang="en-US" altLang="ko-KR" sz="2000" dirty="0" smtClean="0">
                <a:solidFill>
                  <a:srgbClr val="3333FF"/>
                </a:solidFill>
              </a:rPr>
              <a:t> </a:t>
            </a:r>
            <a:r>
              <a:rPr lang="ko-KR" altLang="ko-KR" sz="2000" dirty="0" smtClean="0">
                <a:solidFill>
                  <a:srgbClr val="3333FF"/>
                </a:solidFill>
              </a:rPr>
              <a:t>순회</a:t>
            </a:r>
            <a:r>
              <a:rPr lang="en-US" altLang="ko-KR" sz="2000" dirty="0" smtClean="0">
                <a:solidFill>
                  <a:srgbClr val="3333FF"/>
                </a:solidFill>
              </a:rPr>
              <a:t>-</a:t>
            </a:r>
            <a:r>
              <a:rPr lang="ko-KR" altLang="ko-KR" sz="2000" dirty="0" smtClean="0"/>
              <a:t>레벨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순회는 </a:t>
            </a:r>
            <a:r>
              <a:rPr lang="ko-KR" altLang="ko-KR" sz="2000" dirty="0"/>
              <a:t>큐 자료구조를 사용해서 </a:t>
            </a:r>
            <a:r>
              <a:rPr lang="ko-KR" altLang="ko-KR" sz="2000" dirty="0" smtClean="0"/>
              <a:t>구현</a:t>
            </a:r>
            <a:endParaRPr lang="en-US" altLang="ko-KR" sz="1200" dirty="0" smtClean="0"/>
          </a:p>
          <a:p>
            <a:pPr lvl="0">
              <a:spcBef>
                <a:spcPts val="1800"/>
              </a:spcBef>
              <a:spcAft>
                <a:spcPts val="1200"/>
              </a:spcAft>
            </a:pPr>
            <a:r>
              <a:rPr lang="ko-KR" altLang="ko-KR" sz="1400" dirty="0" smtClean="0"/>
              <a:t>이진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트리 </a:t>
            </a:r>
            <a:r>
              <a:rPr lang="ko-KR" altLang="ko-KR" sz="1400" dirty="0"/>
              <a:t>높이 계산과 노드 수의 계산에는 </a:t>
            </a:r>
            <a:r>
              <a:rPr lang="ko-KR" altLang="ko-KR" sz="1400" dirty="0" smtClean="0"/>
              <a:t>후위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순회가 적합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이진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트리의 </a:t>
            </a:r>
            <a:r>
              <a:rPr lang="ko-KR" altLang="ko-KR" sz="1400" dirty="0"/>
              <a:t>비교에는 </a:t>
            </a:r>
            <a:r>
              <a:rPr lang="ko-KR" altLang="ko-KR" sz="1400" dirty="0" smtClean="0"/>
              <a:t>전위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순회가 적합</a:t>
            </a:r>
            <a:endParaRPr lang="ko-KR" altLang="ko-KR" sz="1400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/>
              <a:t>스택 없이 </a:t>
            </a:r>
            <a:r>
              <a:rPr lang="ko-KR" altLang="ko-KR" sz="1400" dirty="0" smtClean="0"/>
              <a:t>이진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트리를 </a:t>
            </a:r>
            <a:r>
              <a:rPr lang="ko-KR" altLang="ko-KR" sz="1400" dirty="0"/>
              <a:t>순회하기 위해 </a:t>
            </a:r>
            <a:r>
              <a:rPr lang="ko-KR" altLang="ko-KR" sz="1400" dirty="0" smtClean="0"/>
              <a:t>노드의</a:t>
            </a:r>
            <a:r>
              <a:rPr lang="en-US" altLang="ko-KR" sz="1400" dirty="0" smtClean="0"/>
              <a:t> null </a:t>
            </a:r>
            <a:r>
              <a:rPr lang="ko-KR" altLang="ko-KR" sz="1400" dirty="0"/>
              <a:t>레퍼런스 대신 다음에 방문할 노드의 레퍼런스를 저장한 </a:t>
            </a:r>
            <a:r>
              <a:rPr lang="ko-KR" altLang="ko-KR" sz="1400" dirty="0" smtClean="0"/>
              <a:t>이진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트리를 </a:t>
            </a:r>
            <a:r>
              <a:rPr lang="ko-KR" altLang="ko-KR" sz="1400" dirty="0">
                <a:solidFill>
                  <a:srgbClr val="3333FF"/>
                </a:solidFill>
              </a:rPr>
              <a:t>스레드 이진트리</a:t>
            </a:r>
            <a:r>
              <a:rPr lang="ko-KR" altLang="ko-KR" sz="1400" dirty="0"/>
              <a:t>라고 </a:t>
            </a:r>
            <a:r>
              <a:rPr lang="ko-KR" altLang="en-US" sz="1400" dirty="0" smtClean="0"/>
              <a:t>함</a:t>
            </a:r>
            <a:endParaRPr lang="ko-KR" altLang="ko-KR" sz="1400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 smtClean="0"/>
              <a:t>이진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트리의 </a:t>
            </a:r>
            <a:r>
              <a:rPr lang="ko-KR" altLang="ko-KR" sz="1400" dirty="0"/>
              <a:t>높이 및 노드 수의 계산</a:t>
            </a:r>
            <a:r>
              <a:rPr lang="en-US" altLang="ko-KR" sz="1400" dirty="0"/>
              <a:t>, </a:t>
            </a:r>
            <a:r>
              <a:rPr lang="ko-KR" altLang="ko-KR" sz="1400" dirty="0"/>
              <a:t>각 트리 순회</a:t>
            </a:r>
            <a:r>
              <a:rPr lang="en-US" altLang="ko-KR" sz="1400" dirty="0"/>
              <a:t>, </a:t>
            </a:r>
            <a:r>
              <a:rPr lang="ko-KR" altLang="ko-KR" sz="1400" dirty="0"/>
              <a:t>동일성 검사는 트리의 모든 노드들을 방문해야 하므로 각각 </a:t>
            </a:r>
            <a:r>
              <a:rPr lang="en-US" altLang="ko-KR" sz="1400" dirty="0">
                <a:solidFill>
                  <a:srgbClr val="3333FF"/>
                </a:solidFill>
              </a:rPr>
              <a:t>O(N) </a:t>
            </a:r>
            <a:r>
              <a:rPr lang="ko-KR" altLang="ko-KR" sz="1400" dirty="0">
                <a:solidFill>
                  <a:srgbClr val="3333FF"/>
                </a:solidFill>
              </a:rPr>
              <a:t>시간</a:t>
            </a:r>
            <a:r>
              <a:rPr lang="ko-KR" altLang="ko-KR" sz="1400" dirty="0"/>
              <a:t>이 </a:t>
            </a:r>
            <a:r>
              <a:rPr lang="ko-KR" altLang="ko-KR" sz="1400" dirty="0" smtClean="0"/>
              <a:t>소요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704124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51353"/>
            <a:ext cx="7886700" cy="585051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dirty="0" smtClean="0"/>
              <a:t>상호</a:t>
            </a:r>
            <a:r>
              <a:rPr lang="en-US" altLang="ko-KR" dirty="0" smtClean="0"/>
              <a:t> </a:t>
            </a:r>
            <a:r>
              <a:rPr lang="ko-KR" altLang="ko-KR" dirty="0" smtClean="0"/>
              <a:t>배타적 </a:t>
            </a:r>
            <a:r>
              <a:rPr lang="ko-KR" altLang="ko-KR" dirty="0"/>
              <a:t>집합의 </a:t>
            </a:r>
            <a:r>
              <a:rPr lang="en-US" altLang="ko-KR" dirty="0"/>
              <a:t>union</a:t>
            </a:r>
            <a:r>
              <a:rPr lang="ko-KR" altLang="ko-KR" dirty="0"/>
              <a:t>과 </a:t>
            </a:r>
            <a:r>
              <a:rPr lang="en-US" altLang="ko-KR" dirty="0"/>
              <a:t>find</a:t>
            </a:r>
            <a:r>
              <a:rPr lang="ko-KR" altLang="ko-KR" dirty="0"/>
              <a:t>연산을 효율적으로 수행하기 위해</a:t>
            </a:r>
            <a:r>
              <a:rPr lang="en-US" altLang="ko-KR" dirty="0"/>
              <a:t>, union </a:t>
            </a:r>
            <a:r>
              <a:rPr lang="ko-KR" altLang="ko-KR" dirty="0"/>
              <a:t>은</a:t>
            </a:r>
            <a:r>
              <a:rPr lang="ko-KR" altLang="ko-KR" dirty="0">
                <a:solidFill>
                  <a:srgbClr val="3333FF"/>
                </a:solidFill>
              </a:rPr>
              <a:t> </a:t>
            </a:r>
            <a:r>
              <a:rPr lang="en-US" altLang="ko-KR" dirty="0">
                <a:solidFill>
                  <a:srgbClr val="3333FF"/>
                </a:solidFill>
              </a:rPr>
              <a:t>rank</a:t>
            </a:r>
            <a:r>
              <a:rPr lang="ko-KR" altLang="ko-KR" dirty="0">
                <a:solidFill>
                  <a:srgbClr val="3333FF"/>
                </a:solidFill>
              </a:rPr>
              <a:t>기반 연산</a:t>
            </a:r>
            <a:r>
              <a:rPr lang="ko-KR" altLang="ko-KR" dirty="0"/>
              <a:t>을 수행하고</a:t>
            </a:r>
            <a:r>
              <a:rPr lang="en-US" altLang="ko-KR" dirty="0"/>
              <a:t>, find </a:t>
            </a:r>
            <a:r>
              <a:rPr lang="ko-KR" altLang="ko-KR" dirty="0"/>
              <a:t>연산은 </a:t>
            </a:r>
            <a:r>
              <a:rPr lang="ko-KR" altLang="ko-KR" dirty="0" smtClean="0">
                <a:solidFill>
                  <a:srgbClr val="3333FF"/>
                </a:solidFill>
              </a:rPr>
              <a:t>경로</a:t>
            </a:r>
            <a:r>
              <a:rPr lang="en-US" altLang="ko-KR" dirty="0" smtClean="0">
                <a:solidFill>
                  <a:srgbClr val="3333FF"/>
                </a:solidFill>
              </a:rPr>
              <a:t> </a:t>
            </a:r>
            <a:r>
              <a:rPr lang="ko-KR" altLang="ko-KR" dirty="0" smtClean="0">
                <a:solidFill>
                  <a:srgbClr val="3333FF"/>
                </a:solidFill>
              </a:rPr>
              <a:t>압축</a:t>
            </a:r>
            <a:r>
              <a:rPr lang="ko-KR" altLang="ko-KR" dirty="0" smtClean="0"/>
              <a:t>을 수행</a:t>
            </a:r>
            <a:endParaRPr lang="ko-KR" altLang="ko-KR" dirty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/>
              <a:t>union</a:t>
            </a:r>
            <a:r>
              <a:rPr lang="ko-KR" altLang="ko-KR" dirty="0"/>
              <a:t>연산의 </a:t>
            </a:r>
            <a:r>
              <a:rPr lang="ko-KR" altLang="ko-KR" dirty="0" smtClean="0"/>
              <a:t>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O(1) </a:t>
            </a:r>
            <a:r>
              <a:rPr lang="ko-KR" altLang="ko-KR" dirty="0" smtClean="0"/>
              <a:t>시간</a:t>
            </a:r>
            <a:endParaRPr lang="en-US" altLang="ko-KR" dirty="0" smtClean="0"/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altLang="ko-KR" dirty="0" smtClean="0"/>
              <a:t>find </a:t>
            </a:r>
            <a:r>
              <a:rPr lang="ko-KR" altLang="ko-KR" dirty="0"/>
              <a:t>연산의 </a:t>
            </a:r>
            <a:r>
              <a:rPr lang="ko-KR" altLang="ko-KR" dirty="0" smtClean="0"/>
              <a:t>수행</a:t>
            </a:r>
            <a:r>
              <a:rPr lang="en-US" altLang="ko-KR" dirty="0" smtClean="0"/>
              <a:t> </a:t>
            </a:r>
            <a:r>
              <a:rPr lang="ko-KR" altLang="ko-KR" dirty="0" smtClean="0"/>
              <a:t>시간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/>
              <a:t>O(log*N</a:t>
            </a:r>
            <a:r>
              <a:rPr lang="en-US" altLang="ko-KR" dirty="0" smtClean="0"/>
              <a:t>)</a:t>
            </a:r>
            <a:endParaRPr lang="ko-KR" altLang="ko-KR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39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89972"/>
            <a:ext cx="8358034" cy="5505796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루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(Root)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 최상위에 있는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(Child)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하위에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(Degree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 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자식노드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(Parent)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노드의 상위에 연결된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잎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(Leaf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자식이 없는 </a:t>
            </a:r>
            <a:r>
              <a:rPr lang="ko-KR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(Sibling)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부모를 가지는 노드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(Ancestor)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루트노드까지의 경로상에 있는 모든 노드들의 집합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(Descendant)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아래로 매달린 모든 노드들의 집합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서브트리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(Subtree) –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자신과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후손노드로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구성된 트리</a:t>
            </a:r>
            <a:r>
              <a:rPr lang="ko-KR" altLang="ko-KR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73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9725" y="953043"/>
            <a:ext cx="7014377" cy="168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ko-KR" altLang="ko-KR" sz="1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</a:t>
            </a:r>
            <a:r>
              <a:rPr lang="en-US" altLang="ko-KR" sz="1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(Level)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6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루트노드</a:t>
            </a:r>
            <a:r>
              <a:rPr lang="ko-KR" altLang="en-US" sz="1600" dirty="0" err="1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ko-KR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 </a:t>
            </a:r>
            <a:r>
              <a:rPr lang="en-US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1,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아래 층으로 내려가며 레벨이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씩 </a:t>
            </a:r>
            <a:r>
              <a:rPr lang="ko-KR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증가</a:t>
            </a:r>
            <a:r>
              <a:rPr lang="en-US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7000"/>
              </a:lnSpc>
              <a:spcAft>
                <a:spcPts val="1800"/>
              </a:spcAft>
            </a:pPr>
            <a:r>
              <a:rPr lang="en-US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sz="1600" dirty="0" smtClean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레벨은 </a:t>
            </a:r>
            <a:r>
              <a:rPr lang="ko-KR" altLang="ko-KR" sz="1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깊이</a:t>
            </a:r>
            <a:r>
              <a:rPr lang="en-US" altLang="ko-KR" sz="1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(Depth)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와 같다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600" dirty="0">
              <a:latin typeface="Calibri" panose="020F050202020403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1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높이</a:t>
            </a:r>
            <a:r>
              <a:rPr lang="en-US" altLang="ko-KR" sz="1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(Height)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트리의 최대 레벨</a:t>
            </a:r>
          </a:p>
          <a:p>
            <a:pPr marL="342900" lvl="0" indent="-34290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"/>
            </a:pPr>
            <a:r>
              <a:rPr lang="ko-KR" altLang="ko-KR" sz="1600" dirty="0">
                <a:solidFill>
                  <a:srgbClr val="3333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키</a:t>
            </a:r>
            <a:r>
              <a:rPr lang="en-US" altLang="ko-KR" sz="1600" dirty="0">
                <a:solidFill>
                  <a:srgbClr val="3333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(Key)</a:t>
            </a:r>
            <a:r>
              <a:rPr lang="en-US" altLang="ko-KR" sz="1600" dirty="0">
                <a:solidFill>
                  <a:srgbClr val="0000CC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600" dirty="0"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탐색에 사용되는 노드에 저장된 정보</a:t>
            </a:r>
          </a:p>
        </p:txBody>
      </p:sp>
    </p:spTree>
    <p:extLst>
      <p:ext uri="{BB962C8B-B14F-4D97-AF65-F5344CB8AC3E}">
        <p14:creationId xmlns:p14="http://schemas.microsoft.com/office/powerpoint/2010/main" val="172743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70688" y="1427150"/>
            <a:ext cx="7710325" cy="3349669"/>
            <a:chOff x="174043" y="306272"/>
            <a:chExt cx="7710325" cy="3349669"/>
          </a:xfrm>
        </p:grpSpPr>
        <p:sp>
          <p:nvSpPr>
            <p:cNvPr id="53" name="Line 701"/>
            <p:cNvSpPr>
              <a:spLocks noChangeShapeType="1"/>
            </p:cNvSpPr>
            <p:nvPr/>
          </p:nvSpPr>
          <p:spPr bwMode="auto">
            <a:xfrm flipH="1">
              <a:off x="5716376" y="2693867"/>
              <a:ext cx="223776" cy="57739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3" name="Line 701"/>
            <p:cNvSpPr>
              <a:spLocks noChangeShapeType="1"/>
            </p:cNvSpPr>
            <p:nvPr/>
          </p:nvSpPr>
          <p:spPr bwMode="auto">
            <a:xfrm>
              <a:off x="6060522" y="2693867"/>
              <a:ext cx="231428" cy="46278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6" name="Line 694"/>
            <p:cNvSpPr>
              <a:spLocks noChangeShapeType="1"/>
            </p:cNvSpPr>
            <p:nvPr/>
          </p:nvSpPr>
          <p:spPr bwMode="auto">
            <a:xfrm>
              <a:off x="1878561" y="2637323"/>
              <a:ext cx="281597" cy="606884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7" name="Line 700"/>
            <p:cNvSpPr>
              <a:spLocks noChangeShapeType="1"/>
            </p:cNvSpPr>
            <p:nvPr/>
          </p:nvSpPr>
          <p:spPr bwMode="auto">
            <a:xfrm flipH="1">
              <a:off x="1424453" y="2531781"/>
              <a:ext cx="459601" cy="67190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0" name="Line 701"/>
            <p:cNvSpPr>
              <a:spLocks noChangeShapeType="1"/>
            </p:cNvSpPr>
            <p:nvPr/>
          </p:nvSpPr>
          <p:spPr bwMode="auto">
            <a:xfrm>
              <a:off x="3268104" y="269386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2" name="Line 701"/>
            <p:cNvSpPr>
              <a:spLocks noChangeShapeType="1"/>
            </p:cNvSpPr>
            <p:nvPr/>
          </p:nvSpPr>
          <p:spPr bwMode="auto">
            <a:xfrm>
              <a:off x="4041430" y="270782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3" name="Line 694"/>
            <p:cNvSpPr>
              <a:spLocks noChangeShapeType="1"/>
            </p:cNvSpPr>
            <p:nvPr/>
          </p:nvSpPr>
          <p:spPr bwMode="auto">
            <a:xfrm>
              <a:off x="4458488" y="1772816"/>
              <a:ext cx="309443" cy="6387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4" name="Line 700"/>
            <p:cNvSpPr>
              <a:spLocks noChangeShapeType="1"/>
            </p:cNvSpPr>
            <p:nvPr/>
          </p:nvSpPr>
          <p:spPr bwMode="auto">
            <a:xfrm flipH="1">
              <a:off x="4062215" y="1841106"/>
              <a:ext cx="275139" cy="57049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" name="Line 694"/>
            <p:cNvSpPr>
              <a:spLocks noChangeShapeType="1"/>
            </p:cNvSpPr>
            <p:nvPr/>
          </p:nvSpPr>
          <p:spPr bwMode="auto">
            <a:xfrm>
              <a:off x="4355976" y="908719"/>
              <a:ext cx="1697597" cy="81559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4" name="Line 694"/>
            <p:cNvSpPr>
              <a:spLocks noChangeShapeType="1"/>
            </p:cNvSpPr>
            <p:nvPr/>
          </p:nvSpPr>
          <p:spPr bwMode="auto">
            <a:xfrm>
              <a:off x="2615644" y="1754529"/>
              <a:ext cx="612668" cy="664598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" name="Line 700"/>
            <p:cNvSpPr>
              <a:spLocks noChangeShapeType="1"/>
            </p:cNvSpPr>
            <p:nvPr/>
          </p:nvSpPr>
          <p:spPr bwMode="auto">
            <a:xfrm flipH="1">
              <a:off x="1884054" y="1778474"/>
              <a:ext cx="611871" cy="61910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6" name="타원 5"/>
            <p:cNvSpPr/>
            <p:nvPr/>
          </p:nvSpPr>
          <p:spPr bwMode="auto">
            <a:xfrm>
              <a:off x="4152880" y="69269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7" name="TextBox 221"/>
            <p:cNvSpPr txBox="1"/>
            <p:nvPr/>
          </p:nvSpPr>
          <p:spPr>
            <a:xfrm>
              <a:off x="4127006" y="724030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8" name="Line 823"/>
            <p:cNvSpPr>
              <a:spLocks noChangeShapeType="1"/>
            </p:cNvSpPr>
            <p:nvPr/>
          </p:nvSpPr>
          <p:spPr bwMode="auto">
            <a:xfrm flipH="1">
              <a:off x="2734929" y="1031081"/>
              <a:ext cx="1445590" cy="538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 bwMode="auto">
            <a:xfrm>
              <a:off x="2329566" y="148732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0" name="TextBox 215"/>
            <p:cNvSpPr txBox="1"/>
            <p:nvPr/>
          </p:nvSpPr>
          <p:spPr>
            <a:xfrm>
              <a:off x="2301567" y="151866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 bwMode="auto">
            <a:xfrm>
              <a:off x="1640477" y="2347954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2" name="TextBox 213"/>
            <p:cNvSpPr txBox="1"/>
            <p:nvPr/>
          </p:nvSpPr>
          <p:spPr>
            <a:xfrm>
              <a:off x="1619672" y="237303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3" name="타원 12"/>
            <p:cNvSpPr/>
            <p:nvPr/>
          </p:nvSpPr>
          <p:spPr bwMode="auto">
            <a:xfrm>
              <a:off x="3041201" y="2340422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4" name="TextBox 209"/>
            <p:cNvSpPr txBox="1"/>
            <p:nvPr/>
          </p:nvSpPr>
          <p:spPr>
            <a:xfrm>
              <a:off x="3017188" y="2379288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5778511" y="1513347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TextBox 205"/>
            <p:cNvSpPr txBox="1"/>
            <p:nvPr/>
          </p:nvSpPr>
          <p:spPr>
            <a:xfrm>
              <a:off x="5752637" y="1544681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5789957" y="2330791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8" name="TextBox 203"/>
            <p:cNvSpPr txBox="1"/>
            <p:nvPr/>
          </p:nvSpPr>
          <p:spPr>
            <a:xfrm>
              <a:off x="5745460" y="2362125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4165826" y="1484784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TextBox 205"/>
            <p:cNvSpPr txBox="1"/>
            <p:nvPr/>
          </p:nvSpPr>
          <p:spPr>
            <a:xfrm>
              <a:off x="4139952" y="1516118"/>
              <a:ext cx="482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C</a:t>
              </a:r>
            </a:p>
          </p:txBody>
        </p:sp>
        <p:sp>
          <p:nvSpPr>
            <p:cNvPr id="22" name="Line 701"/>
            <p:cNvSpPr>
              <a:spLocks noChangeShapeType="1"/>
            </p:cNvSpPr>
            <p:nvPr/>
          </p:nvSpPr>
          <p:spPr bwMode="auto">
            <a:xfrm flipH="1">
              <a:off x="4383616" y="1126108"/>
              <a:ext cx="0" cy="32734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3830081" y="2366242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TextBox 213"/>
            <p:cNvSpPr txBox="1"/>
            <p:nvPr/>
          </p:nvSpPr>
          <p:spPr>
            <a:xfrm>
              <a:off x="3809276" y="239132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4596013" y="2358710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09"/>
            <p:cNvSpPr txBox="1"/>
            <p:nvPr/>
          </p:nvSpPr>
          <p:spPr>
            <a:xfrm>
              <a:off x="4572000" y="2397576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Line 701"/>
            <p:cNvSpPr>
              <a:spLocks noChangeShapeType="1"/>
            </p:cNvSpPr>
            <p:nvPr/>
          </p:nvSpPr>
          <p:spPr bwMode="auto">
            <a:xfrm flipH="1">
              <a:off x="6003918" y="1945347"/>
              <a:ext cx="0" cy="39600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0" name="타원 29"/>
            <p:cNvSpPr/>
            <p:nvPr/>
          </p:nvSpPr>
          <p:spPr bwMode="auto">
            <a:xfrm>
              <a:off x="3833289" y="3141016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1" name="TextBox 209"/>
            <p:cNvSpPr txBox="1"/>
            <p:nvPr/>
          </p:nvSpPr>
          <p:spPr>
            <a:xfrm>
              <a:off x="3809276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N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6065537" y="314101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TextBox 209"/>
            <p:cNvSpPr txBox="1"/>
            <p:nvPr/>
          </p:nvSpPr>
          <p:spPr>
            <a:xfrm>
              <a:off x="6041524" y="3179882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P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Line 701"/>
            <p:cNvSpPr>
              <a:spLocks noChangeShapeType="1"/>
            </p:cNvSpPr>
            <p:nvPr/>
          </p:nvSpPr>
          <p:spPr bwMode="auto">
            <a:xfrm flipH="1">
              <a:off x="2548024" y="1911798"/>
              <a:ext cx="0" cy="50732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2335890" y="2348928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209"/>
            <p:cNvSpPr txBox="1"/>
            <p:nvPr/>
          </p:nvSpPr>
          <p:spPr>
            <a:xfrm>
              <a:off x="2311877" y="238779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32240" y="6834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32240" y="15475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22526" y="241159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22526" y="320368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1043608" y="836712"/>
              <a:ext cx="0" cy="2808312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827584" y="836712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827584" y="3655941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4043" y="1885450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높이</a:t>
              </a:r>
              <a:endParaRPr kumimoji="1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79912" y="306272"/>
              <a:ext cx="135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루트 노드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타원 50"/>
            <p:cNvSpPr/>
            <p:nvPr/>
          </p:nvSpPr>
          <p:spPr bwMode="auto">
            <a:xfrm>
              <a:off x="3041201" y="3117214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2" name="TextBox 209"/>
            <p:cNvSpPr txBox="1"/>
            <p:nvPr/>
          </p:nvSpPr>
          <p:spPr>
            <a:xfrm>
              <a:off x="3017188" y="3156080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M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5489473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5" name="TextBox 209"/>
            <p:cNvSpPr txBox="1"/>
            <p:nvPr/>
          </p:nvSpPr>
          <p:spPr>
            <a:xfrm>
              <a:off x="5465460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O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0" name="타원 59"/>
            <p:cNvSpPr/>
            <p:nvPr/>
          </p:nvSpPr>
          <p:spPr bwMode="auto">
            <a:xfrm>
              <a:off x="1177146" y="3111849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1" name="TextBox 213"/>
            <p:cNvSpPr txBox="1"/>
            <p:nvPr/>
          </p:nvSpPr>
          <p:spPr>
            <a:xfrm>
              <a:off x="1156341" y="3136927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2" name="타원 61"/>
            <p:cNvSpPr/>
            <p:nvPr/>
          </p:nvSpPr>
          <p:spPr bwMode="auto">
            <a:xfrm>
              <a:off x="1934262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3" name="TextBox 209"/>
            <p:cNvSpPr txBox="1"/>
            <p:nvPr/>
          </p:nvSpPr>
          <p:spPr>
            <a:xfrm>
              <a:off x="1910249" y="3179834"/>
              <a:ext cx="474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L</a:t>
              </a:r>
              <a:endPara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66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545425" y="2915887"/>
            <a:ext cx="83326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A: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트리의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D: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C, D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L, F, M, N, I, O,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P: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이파리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F, G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부모가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모두 같으므로 이들은 서로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B, C, D}, {H, I}, {K, L}, {O, P}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 각각 서로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형제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노드들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자손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{H, I, N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루트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노드로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서브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트리는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자손노드들로 구성된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조상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노드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{J, D, A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트리 높이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4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56050" y="311451"/>
            <a:ext cx="5707721" cy="2379331"/>
            <a:chOff x="174043" y="306272"/>
            <a:chExt cx="7710325" cy="3349669"/>
          </a:xfrm>
        </p:grpSpPr>
        <p:sp>
          <p:nvSpPr>
            <p:cNvPr id="4" name="Line 701"/>
            <p:cNvSpPr>
              <a:spLocks noChangeShapeType="1"/>
            </p:cNvSpPr>
            <p:nvPr/>
          </p:nvSpPr>
          <p:spPr bwMode="auto">
            <a:xfrm flipH="1">
              <a:off x="5716376" y="2693867"/>
              <a:ext cx="223776" cy="57739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5" name="Line 701"/>
            <p:cNvSpPr>
              <a:spLocks noChangeShapeType="1"/>
            </p:cNvSpPr>
            <p:nvPr/>
          </p:nvSpPr>
          <p:spPr bwMode="auto">
            <a:xfrm>
              <a:off x="6060522" y="2693867"/>
              <a:ext cx="231428" cy="46278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6" name="Line 694"/>
            <p:cNvSpPr>
              <a:spLocks noChangeShapeType="1"/>
            </p:cNvSpPr>
            <p:nvPr/>
          </p:nvSpPr>
          <p:spPr bwMode="auto">
            <a:xfrm>
              <a:off x="1878561" y="2637323"/>
              <a:ext cx="281597" cy="606884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7" name="Line 700"/>
            <p:cNvSpPr>
              <a:spLocks noChangeShapeType="1"/>
            </p:cNvSpPr>
            <p:nvPr/>
          </p:nvSpPr>
          <p:spPr bwMode="auto">
            <a:xfrm flipH="1">
              <a:off x="1424453" y="2531781"/>
              <a:ext cx="459601" cy="671903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8" name="Line 701"/>
            <p:cNvSpPr>
              <a:spLocks noChangeShapeType="1"/>
            </p:cNvSpPr>
            <p:nvPr/>
          </p:nvSpPr>
          <p:spPr bwMode="auto">
            <a:xfrm>
              <a:off x="3268104" y="269386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9" name="Line 701"/>
            <p:cNvSpPr>
              <a:spLocks noChangeShapeType="1"/>
            </p:cNvSpPr>
            <p:nvPr/>
          </p:nvSpPr>
          <p:spPr bwMode="auto">
            <a:xfrm>
              <a:off x="4041430" y="2707827"/>
              <a:ext cx="0" cy="486015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0" name="Line 694"/>
            <p:cNvSpPr>
              <a:spLocks noChangeShapeType="1"/>
            </p:cNvSpPr>
            <p:nvPr/>
          </p:nvSpPr>
          <p:spPr bwMode="auto">
            <a:xfrm>
              <a:off x="4458488" y="1772816"/>
              <a:ext cx="309443" cy="63878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1" name="Line 700"/>
            <p:cNvSpPr>
              <a:spLocks noChangeShapeType="1"/>
            </p:cNvSpPr>
            <p:nvPr/>
          </p:nvSpPr>
          <p:spPr bwMode="auto">
            <a:xfrm flipH="1">
              <a:off x="4062215" y="1841106"/>
              <a:ext cx="275139" cy="57049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2" name="Line 694"/>
            <p:cNvSpPr>
              <a:spLocks noChangeShapeType="1"/>
            </p:cNvSpPr>
            <p:nvPr/>
          </p:nvSpPr>
          <p:spPr bwMode="auto">
            <a:xfrm>
              <a:off x="4355976" y="908719"/>
              <a:ext cx="1697597" cy="81559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3" name="Line 694"/>
            <p:cNvSpPr>
              <a:spLocks noChangeShapeType="1"/>
            </p:cNvSpPr>
            <p:nvPr/>
          </p:nvSpPr>
          <p:spPr bwMode="auto">
            <a:xfrm>
              <a:off x="2615644" y="1754529"/>
              <a:ext cx="612668" cy="664598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4" name="Line 700"/>
            <p:cNvSpPr>
              <a:spLocks noChangeShapeType="1"/>
            </p:cNvSpPr>
            <p:nvPr/>
          </p:nvSpPr>
          <p:spPr bwMode="auto">
            <a:xfrm flipH="1">
              <a:off x="1884054" y="1778474"/>
              <a:ext cx="611871" cy="61910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4152880" y="69269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6" name="TextBox 221"/>
            <p:cNvSpPr txBox="1"/>
            <p:nvPr/>
          </p:nvSpPr>
          <p:spPr>
            <a:xfrm>
              <a:off x="4127006" y="724030"/>
              <a:ext cx="482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A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17" name="Line 823"/>
            <p:cNvSpPr>
              <a:spLocks noChangeShapeType="1"/>
            </p:cNvSpPr>
            <p:nvPr/>
          </p:nvSpPr>
          <p:spPr bwMode="auto">
            <a:xfrm flipH="1">
              <a:off x="2734929" y="1031081"/>
              <a:ext cx="1445590" cy="538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18" name="타원 17"/>
            <p:cNvSpPr/>
            <p:nvPr/>
          </p:nvSpPr>
          <p:spPr bwMode="auto">
            <a:xfrm>
              <a:off x="2329566" y="148732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0" name="TextBox 215"/>
            <p:cNvSpPr txBox="1"/>
            <p:nvPr/>
          </p:nvSpPr>
          <p:spPr>
            <a:xfrm>
              <a:off x="2301567" y="1518662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B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1" name="타원 20"/>
            <p:cNvSpPr/>
            <p:nvPr/>
          </p:nvSpPr>
          <p:spPr bwMode="auto">
            <a:xfrm>
              <a:off x="1640477" y="2347954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2" name="TextBox 213"/>
            <p:cNvSpPr txBox="1"/>
            <p:nvPr/>
          </p:nvSpPr>
          <p:spPr>
            <a:xfrm>
              <a:off x="1619672" y="2373032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E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3" name="타원 22"/>
            <p:cNvSpPr/>
            <p:nvPr/>
          </p:nvSpPr>
          <p:spPr bwMode="auto">
            <a:xfrm>
              <a:off x="3041201" y="2340422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4" name="TextBox 209"/>
            <p:cNvSpPr txBox="1"/>
            <p:nvPr/>
          </p:nvSpPr>
          <p:spPr>
            <a:xfrm>
              <a:off x="3017188" y="2379288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G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5" name="타원 24"/>
            <p:cNvSpPr/>
            <p:nvPr/>
          </p:nvSpPr>
          <p:spPr bwMode="auto">
            <a:xfrm>
              <a:off x="5778511" y="1513347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6" name="TextBox 205"/>
            <p:cNvSpPr txBox="1"/>
            <p:nvPr/>
          </p:nvSpPr>
          <p:spPr>
            <a:xfrm>
              <a:off x="5752637" y="1544681"/>
              <a:ext cx="482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D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7" name="타원 26"/>
            <p:cNvSpPr/>
            <p:nvPr/>
          </p:nvSpPr>
          <p:spPr bwMode="auto">
            <a:xfrm>
              <a:off x="5789957" y="2330791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8" name="TextBox 203"/>
            <p:cNvSpPr txBox="1"/>
            <p:nvPr/>
          </p:nvSpPr>
          <p:spPr>
            <a:xfrm>
              <a:off x="5745460" y="2362125"/>
              <a:ext cx="482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J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29" name="타원 28"/>
            <p:cNvSpPr/>
            <p:nvPr/>
          </p:nvSpPr>
          <p:spPr bwMode="auto">
            <a:xfrm>
              <a:off x="4165826" y="1484784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0" name="TextBox 205"/>
            <p:cNvSpPr txBox="1"/>
            <p:nvPr/>
          </p:nvSpPr>
          <p:spPr>
            <a:xfrm>
              <a:off x="4139952" y="1516118"/>
              <a:ext cx="4827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C</a:t>
              </a:r>
            </a:p>
          </p:txBody>
        </p:sp>
        <p:sp>
          <p:nvSpPr>
            <p:cNvPr id="31" name="Line 701"/>
            <p:cNvSpPr>
              <a:spLocks noChangeShapeType="1"/>
            </p:cNvSpPr>
            <p:nvPr/>
          </p:nvSpPr>
          <p:spPr bwMode="auto">
            <a:xfrm flipH="1">
              <a:off x="4383616" y="1126108"/>
              <a:ext cx="0" cy="327342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2" name="타원 31"/>
            <p:cNvSpPr/>
            <p:nvPr/>
          </p:nvSpPr>
          <p:spPr bwMode="auto">
            <a:xfrm>
              <a:off x="3830081" y="2366242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3" name="TextBox 213"/>
            <p:cNvSpPr txBox="1"/>
            <p:nvPr/>
          </p:nvSpPr>
          <p:spPr>
            <a:xfrm>
              <a:off x="3809276" y="2391320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H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4" name="타원 33"/>
            <p:cNvSpPr/>
            <p:nvPr/>
          </p:nvSpPr>
          <p:spPr bwMode="auto">
            <a:xfrm>
              <a:off x="4596013" y="2358710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5" name="TextBox 209"/>
            <p:cNvSpPr txBox="1"/>
            <p:nvPr/>
          </p:nvSpPr>
          <p:spPr>
            <a:xfrm>
              <a:off x="4572000" y="2397576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I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6" name="Line 701"/>
            <p:cNvSpPr>
              <a:spLocks noChangeShapeType="1"/>
            </p:cNvSpPr>
            <p:nvPr/>
          </p:nvSpPr>
          <p:spPr bwMode="auto">
            <a:xfrm flipH="1">
              <a:off x="6003918" y="1945347"/>
              <a:ext cx="0" cy="396000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37" name="타원 36"/>
            <p:cNvSpPr/>
            <p:nvPr/>
          </p:nvSpPr>
          <p:spPr bwMode="auto">
            <a:xfrm>
              <a:off x="3833289" y="3141016"/>
              <a:ext cx="432000" cy="432000"/>
            </a:xfrm>
            <a:prstGeom prst="ellipse">
              <a:avLst/>
            </a:prstGeom>
            <a:solidFill>
              <a:srgbClr val="CCFF99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8" name="TextBox 209"/>
            <p:cNvSpPr txBox="1"/>
            <p:nvPr/>
          </p:nvSpPr>
          <p:spPr>
            <a:xfrm>
              <a:off x="3809276" y="3179882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N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39" name="타원 38"/>
            <p:cNvSpPr/>
            <p:nvPr/>
          </p:nvSpPr>
          <p:spPr bwMode="auto">
            <a:xfrm>
              <a:off x="6065537" y="3141016"/>
              <a:ext cx="432000" cy="432000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0" name="TextBox 209"/>
            <p:cNvSpPr txBox="1"/>
            <p:nvPr/>
          </p:nvSpPr>
          <p:spPr>
            <a:xfrm>
              <a:off x="6041524" y="3179882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P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1" name="Line 701"/>
            <p:cNvSpPr>
              <a:spLocks noChangeShapeType="1"/>
            </p:cNvSpPr>
            <p:nvPr/>
          </p:nvSpPr>
          <p:spPr bwMode="auto">
            <a:xfrm flipH="1">
              <a:off x="2548024" y="1911798"/>
              <a:ext cx="0" cy="507329"/>
            </a:xfrm>
            <a:prstGeom prst="line">
              <a:avLst/>
            </a:prstGeom>
            <a:noFill/>
            <a:ln w="19050">
              <a:solidFill>
                <a:srgbClr val="05050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굴림"/>
                <a:cs typeface="+mn-cs"/>
              </a:endParaRPr>
            </a:p>
          </p:txBody>
        </p:sp>
        <p:sp>
          <p:nvSpPr>
            <p:cNvPr id="42" name="타원 41"/>
            <p:cNvSpPr/>
            <p:nvPr/>
          </p:nvSpPr>
          <p:spPr bwMode="auto">
            <a:xfrm>
              <a:off x="2335890" y="2348928"/>
              <a:ext cx="432000" cy="432000"/>
            </a:xfrm>
            <a:prstGeom prst="ellipse">
              <a:avLst/>
            </a:prstGeom>
            <a:solidFill>
              <a:srgbClr val="FFCCFF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3" name="TextBox 209"/>
            <p:cNvSpPr txBox="1"/>
            <p:nvPr/>
          </p:nvSpPr>
          <p:spPr>
            <a:xfrm>
              <a:off x="2311877" y="2387794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F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32240" y="683404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32240" y="1547500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22526" y="2411596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722526" y="3203684"/>
              <a:ext cx="1152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레벨 </a:t>
              </a:r>
              <a:r>
                <a:rPr kumimoji="1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 flipV="1">
              <a:off x="1043608" y="836712"/>
              <a:ext cx="0" cy="2808312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>
              <a:off x="827584" y="836712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827584" y="3655941"/>
              <a:ext cx="43204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043" y="1885450"/>
              <a:ext cx="11521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높이</a:t>
              </a:r>
              <a:endPara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4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9912" y="306272"/>
              <a:ext cx="13560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루트 노드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타원 52"/>
            <p:cNvSpPr/>
            <p:nvPr/>
          </p:nvSpPr>
          <p:spPr bwMode="auto">
            <a:xfrm>
              <a:off x="3041201" y="3117214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4" name="TextBox 209"/>
            <p:cNvSpPr txBox="1"/>
            <p:nvPr/>
          </p:nvSpPr>
          <p:spPr>
            <a:xfrm>
              <a:off x="3017188" y="3156080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M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5" name="타원 54"/>
            <p:cNvSpPr/>
            <p:nvPr/>
          </p:nvSpPr>
          <p:spPr bwMode="auto">
            <a:xfrm>
              <a:off x="5489473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6" name="TextBox 209"/>
            <p:cNvSpPr txBox="1"/>
            <p:nvPr/>
          </p:nvSpPr>
          <p:spPr>
            <a:xfrm>
              <a:off x="5465460" y="3179834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O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7" name="타원 56"/>
            <p:cNvSpPr/>
            <p:nvPr/>
          </p:nvSpPr>
          <p:spPr bwMode="auto">
            <a:xfrm>
              <a:off x="1177146" y="3111849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8" name="TextBox 213"/>
            <p:cNvSpPr txBox="1"/>
            <p:nvPr/>
          </p:nvSpPr>
          <p:spPr>
            <a:xfrm>
              <a:off x="1156341" y="3136927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K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59" name="타원 58"/>
            <p:cNvSpPr/>
            <p:nvPr/>
          </p:nvSpPr>
          <p:spPr bwMode="auto">
            <a:xfrm>
              <a:off x="1934262" y="3140968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04050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굴림" panose="020B0600000101010101" pitchFamily="50" charset="-127"/>
                <a:cs typeface="+mn-cs"/>
              </a:endParaRPr>
            </a:p>
          </p:txBody>
        </p:sp>
        <p:sp>
          <p:nvSpPr>
            <p:cNvPr id="60" name="TextBox 209"/>
            <p:cNvSpPr txBox="1"/>
            <p:nvPr/>
          </p:nvSpPr>
          <p:spPr>
            <a:xfrm>
              <a:off x="1910249" y="3179834"/>
              <a:ext cx="474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4050C"/>
                  </a:solidFill>
                  <a:effectLst/>
                  <a:uLnTx/>
                  <a:uFillTx/>
                  <a:latin typeface="Tahoma"/>
                  <a:ea typeface="굴림" panose="020B0600000101010101" pitchFamily="50" charset="-127"/>
                  <a:cs typeface="+mn-cs"/>
                </a:rPr>
                <a:t>L</a:t>
              </a:r>
              <a:endParaRPr kumimoji="1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4050C"/>
                </a:solidFill>
                <a:effectLst/>
                <a:uLnTx/>
                <a:uFillTx/>
                <a:latin typeface="Tahoma"/>
                <a:ea typeface="굴림" panose="020B0600000101010101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1911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452</TotalTime>
  <Words>3135</Words>
  <Application>Microsoft Office PowerPoint</Application>
  <PresentationFormat>화면 슬라이드 쇼(4:3)</PresentationFormat>
  <Paragraphs>464</Paragraphs>
  <Slides>55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71" baseType="lpstr">
      <vt:lpstr>HY그래픽M</vt:lpstr>
      <vt:lpstr>굴림</vt:lpstr>
      <vt:lpstr>맑은 고딕</vt:lpstr>
      <vt:lpstr>Arial</vt:lpstr>
      <vt:lpstr>Calibri</vt:lpstr>
      <vt:lpstr>Consolas</vt:lpstr>
      <vt:lpstr>MT Extra</vt:lpstr>
      <vt:lpstr>Symbol</vt:lpstr>
      <vt:lpstr>Tahoma</vt:lpstr>
      <vt:lpstr>Times New Roman</vt:lpstr>
      <vt:lpstr>Trebuchet MS</vt:lpstr>
      <vt:lpstr>Wingdings</vt:lpstr>
      <vt:lpstr>Wingdings 2</vt:lpstr>
      <vt:lpstr>Wingdings 3</vt:lpstr>
      <vt:lpstr>패싯</vt:lpstr>
      <vt:lpstr>Image</vt:lpstr>
      <vt:lpstr>PowerPoint 프레젠테이션</vt:lpstr>
      <vt:lpstr>PowerPoint 프레젠테이션</vt:lpstr>
      <vt:lpstr>트리</vt:lpstr>
      <vt:lpstr>응용</vt:lpstr>
      <vt:lpstr>4.1 트리</vt:lpstr>
      <vt:lpstr>용어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왼쪽자식–오른쪽형제(Left Child-Right Sibling) 표현</vt:lpstr>
      <vt:lpstr>PowerPoint 프레젠테이션</vt:lpstr>
      <vt:lpstr>4.2 이진트리</vt:lpstr>
      <vt:lpstr>PowerPoint 프레젠테이션</vt:lpstr>
      <vt:lpstr>PowerPoint 프레젠테이션</vt:lpstr>
      <vt:lpstr>이진트리의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4.3 이진 트리의 연산</vt:lpstr>
      <vt:lpstr>PowerPoint 프레젠테이션</vt:lpstr>
      <vt:lpstr>PowerPoint 프레젠테이션</vt:lpstr>
      <vt:lpstr>전위 순회</vt:lpstr>
      <vt:lpstr>PowerPoint 프레젠테이션</vt:lpstr>
      <vt:lpstr>PowerPoint 프레젠테이션</vt:lpstr>
      <vt:lpstr>중위 순회</vt:lpstr>
      <vt:lpstr>PowerPoint 프레젠테이션</vt:lpstr>
      <vt:lpstr>후위 순회</vt:lpstr>
      <vt:lpstr>PowerPoint 프레젠테이션</vt:lpstr>
      <vt:lpstr>레벨 순회</vt:lpstr>
      <vt:lpstr>기타 이진 트리 연산</vt:lpstr>
      <vt:lpstr>트리의 노드 수</vt:lpstr>
      <vt:lpstr>PowerPoint 프레젠테이션</vt:lpstr>
      <vt:lpstr>트리의 높이</vt:lpstr>
      <vt:lpstr>이진 트리 비교</vt:lpstr>
      <vt:lpstr>수행 시간</vt:lpstr>
      <vt:lpstr>스레드 이진 트리</vt:lpstr>
      <vt:lpstr>스레드 이진트리</vt:lpstr>
      <vt:lpstr>4.4 상호 배타적 집합을 위한 트리 연산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수행 시간</vt:lpstr>
      <vt:lpstr>응용</vt:lpstr>
      <vt:lpstr>요약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cycho</cp:lastModifiedBy>
  <cp:revision>212</cp:revision>
  <dcterms:created xsi:type="dcterms:W3CDTF">2017-03-16T00:57:55Z</dcterms:created>
  <dcterms:modified xsi:type="dcterms:W3CDTF">2022-04-27T03:24:25Z</dcterms:modified>
</cp:coreProperties>
</file>