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63" r:id="rId4"/>
    <p:sldId id="258" r:id="rId5"/>
    <p:sldId id="259" r:id="rId6"/>
    <p:sldId id="261" r:id="rId7"/>
    <p:sldId id="262" r:id="rId8"/>
    <p:sldId id="260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9144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5072066" y="3571876"/>
            <a:ext cx="371709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58952" y="786384"/>
            <a:ext cx="64008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B090-ECCA-4712-A71C-F7D82C7F0256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424C-FCFC-4257-886D-88D3227FE59F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7342632" y="740664"/>
            <a:ext cx="738052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7946136" y="1106424"/>
            <a:ext cx="753801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9144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396513" y="2337123"/>
            <a:ext cx="1500199" cy="1416985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3552"/>
            <a:ext cx="77724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58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9144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9144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B090-ECCA-4712-A71C-F7D82C7F0256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424C-FCFC-4257-886D-88D3227FE59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457200" y="1719072"/>
            <a:ext cx="8229600" cy="45262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19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7004304" y="429768"/>
            <a:ext cx="1499616" cy="58247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170EB090-ECCA-4712-A71C-F7D82C7F0256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99E424C-FCFC-4257-886D-88D3227FE59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457200" y="429768"/>
            <a:ext cx="6400800" cy="582472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18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B090-ECCA-4712-A71C-F7D82C7F0256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8577072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301752" y="228600"/>
            <a:ext cx="996696" cy="969264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424C-FCFC-4257-886D-88D3227FE59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09857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78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9144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99232"/>
            <a:ext cx="6291072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B090-ECCA-4712-A71C-F7D82C7F0256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424C-FCFC-4257-886D-88D3227FE59F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7086600" y="3465576"/>
            <a:ext cx="738052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7708392" y="3831336"/>
            <a:ext cx="753801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9144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320040" y="5038344"/>
            <a:ext cx="1069848" cy="996696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4855464"/>
            <a:ext cx="6986016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23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600199"/>
            <a:ext cx="3858768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8848" y="1600199"/>
            <a:ext cx="3858768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B090-ECCA-4712-A71C-F7D82C7F0256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8577072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424C-FCFC-4257-886D-88D3227FE59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3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9144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768" y="1535113"/>
            <a:ext cx="393192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768" y="2267712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2312" y="1535113"/>
            <a:ext cx="393192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2312" y="2267712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B090-ECCA-4712-A71C-F7D82C7F0256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424C-FCFC-4257-886D-88D3227FE59F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9144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246888" y="182880"/>
            <a:ext cx="932688" cy="859536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069848" y="146304"/>
            <a:ext cx="6931152" cy="99669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15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B090-ECCA-4712-A71C-F7D82C7F0256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424C-FCFC-4257-886D-88D3227FE5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465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B090-ECCA-4712-A71C-F7D82C7F0256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424C-FCFC-4257-886D-88D3227FE5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06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4" y="356616"/>
            <a:ext cx="8147304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1568" y="1216152"/>
            <a:ext cx="50292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64" y="1216152"/>
            <a:ext cx="3008313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B090-ECCA-4712-A71C-F7D82C7F0256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424C-FCFC-4257-886D-88D3227FE59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72920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307592" y="1143000"/>
            <a:ext cx="6163056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216152" y="384048"/>
            <a:ext cx="6300216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316736" y="1143000"/>
            <a:ext cx="6108192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B090-ECCA-4712-A71C-F7D82C7F0256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424C-FCFC-4257-886D-88D3227FE59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290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3952"/>
            <a:ext cx="2133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EB090-ECCA-4712-A71C-F7D82C7F0256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3952"/>
            <a:ext cx="2895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3952" y="6473952"/>
            <a:ext cx="2133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E424C-FCFC-4257-886D-88D3227FE5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270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이진 </a:t>
            </a:r>
            <a:r>
              <a:rPr lang="ko-KR" altLang="en-US" smtClean="0"/>
              <a:t>트리의 </a:t>
            </a:r>
            <a:r>
              <a:rPr lang="ko-KR" altLang="en-US" dirty="0" err="1" smtClean="0"/>
              <a:t>연산구현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400" dirty="0" smtClean="0"/>
              <a:t>(</a:t>
            </a:r>
            <a:r>
              <a:rPr lang="ko-KR" altLang="en-US" sz="2400" dirty="0" smtClean="0"/>
              <a:t>이진 트리 자체의 표현과 각 연산의 구현</a:t>
            </a:r>
            <a:r>
              <a:rPr lang="en-US" altLang="ko-KR" sz="2400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0378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이진 트리의 구현 형태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배열로 구현</a:t>
            </a:r>
            <a:endParaRPr lang="en-US" altLang="ko-KR" sz="2000" dirty="0" smtClean="0"/>
          </a:p>
          <a:p>
            <a:pPr lvl="2"/>
            <a:r>
              <a:rPr lang="ko-KR" altLang="en-US" sz="1600" dirty="0" smtClean="0"/>
              <a:t>각 노드로의 빠른 접근</a:t>
            </a:r>
            <a:endParaRPr lang="en-US" altLang="ko-KR" sz="1600" dirty="0" smtClean="0"/>
          </a:p>
          <a:p>
            <a:pPr lvl="2"/>
            <a:endParaRPr lang="en-US" altLang="ko-KR" sz="1600" dirty="0" smtClean="0"/>
          </a:p>
          <a:p>
            <a:pPr lvl="1"/>
            <a:r>
              <a:rPr lang="ko-KR" altLang="en-US" sz="2000" dirty="0" smtClean="0"/>
              <a:t>리스트로 구현</a:t>
            </a:r>
            <a:endParaRPr lang="en-US" altLang="ko-KR" sz="2000" dirty="0" smtClean="0"/>
          </a:p>
          <a:p>
            <a:pPr lvl="2"/>
            <a:r>
              <a:rPr lang="ko-KR" altLang="en-US" sz="1600" dirty="0" smtClean="0"/>
              <a:t>각 트리 연산의 순환적</a:t>
            </a:r>
            <a:r>
              <a:rPr lang="en-US" altLang="ko-KR" sz="1600" dirty="0" smtClean="0"/>
              <a:t>(Recursive)</a:t>
            </a:r>
            <a:r>
              <a:rPr lang="ko-KR" altLang="en-US" sz="1600" dirty="0" smtClean="0"/>
              <a:t>인 특성을 활용하여 재귀 호출</a:t>
            </a:r>
            <a:r>
              <a:rPr lang="en-US" altLang="ko-KR" sz="1600" dirty="0" smtClean="0"/>
              <a:t>(Recursion)</a:t>
            </a:r>
            <a:r>
              <a:rPr lang="ko-KR" altLang="en-US" sz="1600" dirty="0" smtClean="0"/>
              <a:t>로 각 연산을 쉽게 구현할 수 있음</a:t>
            </a:r>
            <a:endParaRPr lang="en-US" altLang="ko-KR" sz="1600" dirty="0" smtClean="0"/>
          </a:p>
          <a:p>
            <a:pPr lvl="1"/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이진 트리 구현 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1636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트리 운행</a:t>
            </a:r>
            <a:endParaRPr lang="en-US" altLang="ko-KR" sz="2400" dirty="0" smtClean="0"/>
          </a:p>
          <a:p>
            <a:r>
              <a:rPr lang="ko-KR" altLang="en-US" sz="2400" dirty="0" smtClean="0"/>
              <a:t>층 수 구하기</a:t>
            </a:r>
            <a:endParaRPr lang="en-US" altLang="ko-KR" sz="2400" dirty="0" smtClean="0"/>
          </a:p>
          <a:p>
            <a:r>
              <a:rPr lang="ko-KR" altLang="en-US" sz="2400" dirty="0" smtClean="0"/>
              <a:t>노드 수 구하기</a:t>
            </a:r>
            <a:endParaRPr lang="en-US" altLang="ko-KR" sz="2400" dirty="0" smtClean="0"/>
          </a:p>
          <a:p>
            <a:r>
              <a:rPr lang="ko-KR" altLang="en-US" sz="2400" dirty="0" smtClean="0"/>
              <a:t>두 트리가 같은지 비교</a:t>
            </a:r>
            <a:endParaRPr lang="en-US" altLang="ko-KR" sz="24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이진 트리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3992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이진 트리 구현 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1653822" y="2173111"/>
            <a:ext cx="632178" cy="632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948267" y="3093155"/>
            <a:ext cx="632178" cy="632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2286000" y="3093155"/>
            <a:ext cx="632178" cy="632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3104445" y="3956754"/>
            <a:ext cx="632178" cy="632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cxnSp>
        <p:nvCxnSpPr>
          <p:cNvPr id="9" name="직선 연결선 8"/>
          <p:cNvCxnSpPr>
            <a:stCxn id="4" idx="4"/>
            <a:endCxn id="5" idx="7"/>
          </p:cNvCxnSpPr>
          <p:nvPr/>
        </p:nvCxnSpPr>
        <p:spPr>
          <a:xfrm flipH="1">
            <a:off x="1487865" y="2805289"/>
            <a:ext cx="482046" cy="380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4" idx="4"/>
            <a:endCxn id="6" idx="1"/>
          </p:cNvCxnSpPr>
          <p:nvPr/>
        </p:nvCxnSpPr>
        <p:spPr>
          <a:xfrm>
            <a:off x="1969911" y="2805289"/>
            <a:ext cx="408669" cy="380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6" idx="5"/>
            <a:endCxn id="7" idx="1"/>
          </p:cNvCxnSpPr>
          <p:nvPr/>
        </p:nvCxnSpPr>
        <p:spPr>
          <a:xfrm>
            <a:off x="2825598" y="3632753"/>
            <a:ext cx="371427" cy="416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1930400" y="2995512"/>
            <a:ext cx="1405467" cy="845531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193823" y="4273049"/>
            <a:ext cx="4735688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</a:p>
          <a:p>
            <a:endParaRPr lang="en-US" altLang="ko-KR" dirty="0"/>
          </a:p>
          <a:p>
            <a:r>
              <a:rPr lang="en-US" altLang="ko-KR" dirty="0" err="1" smtClean="0"/>
              <a:t>TreeNode</a:t>
            </a:r>
            <a:r>
              <a:rPr lang="en-US" altLang="ko-KR" dirty="0" smtClean="0"/>
              <a:t>   n6   =   new   </a:t>
            </a:r>
            <a:r>
              <a:rPr lang="en-US" altLang="ko-KR" dirty="0" err="1" smtClean="0"/>
              <a:t>TrreeNode</a:t>
            </a:r>
            <a:r>
              <a:rPr lang="en-US" altLang="ko-KR" dirty="0" smtClean="0"/>
              <a:t>(6, null, null);</a:t>
            </a:r>
          </a:p>
          <a:p>
            <a:r>
              <a:rPr lang="en-US" altLang="ko-KR" dirty="0" smtClean="0"/>
              <a:t>…</a:t>
            </a:r>
          </a:p>
          <a:p>
            <a:r>
              <a:rPr lang="en-US" altLang="ko-KR" b="1" dirty="0" err="1" smtClean="0"/>
              <a:t>TreeNode</a:t>
            </a:r>
            <a:r>
              <a:rPr lang="en-US" altLang="ko-KR" b="1" dirty="0" smtClean="0"/>
              <a:t>   n3   =   new   </a:t>
            </a:r>
            <a:r>
              <a:rPr lang="en-US" altLang="ko-KR" b="1" dirty="0" err="1" smtClean="0"/>
              <a:t>TreeNode</a:t>
            </a:r>
            <a:r>
              <a:rPr lang="en-US" altLang="ko-KR" b="1" dirty="0" smtClean="0"/>
              <a:t>(3, null, n6);</a:t>
            </a:r>
          </a:p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19" name="오른쪽 화살표 18"/>
          <p:cNvSpPr/>
          <p:nvPr/>
        </p:nvSpPr>
        <p:spPr>
          <a:xfrm rot="1787137">
            <a:off x="3351987" y="3906655"/>
            <a:ext cx="1085074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193823" y="1423156"/>
            <a:ext cx="4735688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class   </a:t>
            </a:r>
            <a:r>
              <a:rPr lang="en-US" altLang="ko-KR" sz="1400" dirty="0" err="1" smtClean="0"/>
              <a:t>TreeNode</a:t>
            </a:r>
            <a:r>
              <a:rPr lang="en-US" altLang="ko-KR" sz="1400" dirty="0" smtClean="0"/>
              <a:t> {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 </a:t>
            </a:r>
            <a:r>
              <a:rPr lang="en-US" altLang="ko-KR" sz="1400" b="1" dirty="0" smtClean="0">
                <a:solidFill>
                  <a:srgbClr val="6600CC"/>
                </a:solidFill>
              </a:rPr>
              <a:t>DATA</a:t>
            </a:r>
            <a:r>
              <a:rPr lang="en-US" altLang="ko-KR" sz="1400" dirty="0" smtClean="0"/>
              <a:t>;</a:t>
            </a:r>
          </a:p>
          <a:p>
            <a:r>
              <a:rPr lang="en-US" altLang="ko-KR" sz="1400" dirty="0" smtClean="0"/>
              <a:t>    </a:t>
            </a:r>
            <a:r>
              <a:rPr lang="en-US" altLang="ko-KR" sz="1400" dirty="0" err="1"/>
              <a:t>TreeNode</a:t>
            </a:r>
            <a:r>
              <a:rPr lang="en-US" altLang="ko-KR" sz="1400" dirty="0" smtClean="0"/>
              <a:t>   </a:t>
            </a:r>
            <a:r>
              <a:rPr lang="en-US" altLang="ko-KR" sz="1400" b="1" dirty="0" smtClean="0">
                <a:solidFill>
                  <a:srgbClr val="6600CC"/>
                </a:solidFill>
              </a:rPr>
              <a:t>left</a:t>
            </a:r>
            <a:r>
              <a:rPr lang="en-US" altLang="ko-KR" sz="1400" dirty="0" smtClean="0"/>
              <a:t>;</a:t>
            </a:r>
          </a:p>
          <a:p>
            <a:r>
              <a:rPr lang="en-US" altLang="ko-KR" sz="1400" dirty="0" smtClean="0"/>
              <a:t>    </a:t>
            </a:r>
            <a:r>
              <a:rPr lang="en-US" altLang="ko-KR" sz="1400" dirty="0" err="1"/>
              <a:t>TreeNode</a:t>
            </a:r>
            <a:r>
              <a:rPr lang="en-US" altLang="ko-KR" sz="1400" dirty="0" smtClean="0"/>
              <a:t>   </a:t>
            </a:r>
            <a:r>
              <a:rPr lang="en-US" altLang="ko-KR" sz="1400" b="1" dirty="0" smtClean="0">
                <a:solidFill>
                  <a:srgbClr val="6600CC"/>
                </a:solidFill>
              </a:rPr>
              <a:t>right</a:t>
            </a:r>
            <a:r>
              <a:rPr lang="en-US" altLang="ko-KR" sz="1400" dirty="0" smtClean="0"/>
              <a:t>;</a:t>
            </a:r>
          </a:p>
          <a:p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public   </a:t>
            </a:r>
            <a:r>
              <a:rPr lang="en-US" altLang="ko-KR" sz="1400" dirty="0" err="1" smtClean="0"/>
              <a:t>TreeNode</a:t>
            </a:r>
            <a:r>
              <a:rPr lang="en-US" altLang="ko-KR" sz="1400" dirty="0" smtClean="0"/>
              <a:t> 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  data,  </a:t>
            </a:r>
            <a:r>
              <a:rPr lang="en-US" altLang="ko-KR" sz="1400" dirty="0" err="1" smtClean="0"/>
              <a:t>TreeNode</a:t>
            </a:r>
            <a:r>
              <a:rPr lang="en-US" altLang="ko-KR" sz="1400" dirty="0" smtClean="0"/>
              <a:t>   l, </a:t>
            </a:r>
            <a:r>
              <a:rPr lang="en-US" altLang="ko-KR" sz="1400" dirty="0" err="1" smtClean="0"/>
              <a:t>TreeNode</a:t>
            </a:r>
            <a:r>
              <a:rPr lang="en-US" altLang="ko-KR" sz="1400" dirty="0" smtClean="0"/>
              <a:t>   r) {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</a:t>
            </a:r>
            <a:r>
              <a:rPr lang="en-US" altLang="ko-KR" sz="1400" b="1" dirty="0" smtClean="0">
                <a:solidFill>
                  <a:srgbClr val="6600CC"/>
                </a:solidFill>
              </a:rPr>
              <a:t>DATA</a:t>
            </a:r>
            <a:r>
              <a:rPr lang="en-US" altLang="ko-KR" sz="1400" dirty="0" smtClean="0"/>
              <a:t> = data;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</a:t>
            </a:r>
            <a:r>
              <a:rPr lang="en-US" altLang="ko-KR" sz="1400" b="1" dirty="0" smtClean="0">
                <a:solidFill>
                  <a:srgbClr val="6600CC"/>
                </a:solidFill>
              </a:rPr>
              <a:t>left</a:t>
            </a:r>
            <a:r>
              <a:rPr lang="en-US" altLang="ko-KR" sz="1400" dirty="0" smtClean="0"/>
              <a:t> = l;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</a:t>
            </a:r>
            <a:r>
              <a:rPr lang="en-US" altLang="ko-KR" sz="1400" b="1" dirty="0" smtClean="0">
                <a:solidFill>
                  <a:srgbClr val="6600CC"/>
                </a:solidFill>
              </a:rPr>
              <a:t>right</a:t>
            </a:r>
            <a:r>
              <a:rPr lang="en-US" altLang="ko-KR" sz="1400" dirty="0" smtClean="0"/>
              <a:t> = r;</a:t>
            </a:r>
          </a:p>
          <a:p>
            <a:r>
              <a:rPr lang="en-US" altLang="ko-KR" sz="1400" dirty="0" smtClean="0"/>
              <a:t>    }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…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cxnSp>
        <p:nvCxnSpPr>
          <p:cNvPr id="21" name="직선 연결선 20"/>
          <p:cNvCxnSpPr>
            <a:stCxn id="5" idx="5"/>
            <a:endCxn id="24" idx="0"/>
          </p:cNvCxnSpPr>
          <p:nvPr/>
        </p:nvCxnSpPr>
        <p:spPr>
          <a:xfrm>
            <a:off x="1487865" y="3632753"/>
            <a:ext cx="442535" cy="324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614311" y="3956754"/>
            <a:ext cx="632178" cy="632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248355" y="3956754"/>
            <a:ext cx="632178" cy="632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cxnSp>
        <p:nvCxnSpPr>
          <p:cNvPr id="28" name="직선 연결선 27"/>
          <p:cNvCxnSpPr>
            <a:stCxn id="5" idx="3"/>
            <a:endCxn id="27" idx="0"/>
          </p:cNvCxnSpPr>
          <p:nvPr/>
        </p:nvCxnSpPr>
        <p:spPr>
          <a:xfrm flipH="1">
            <a:off x="564444" y="3632753"/>
            <a:ext cx="476403" cy="324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942623" y="4695624"/>
            <a:ext cx="632178" cy="632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cxnSp>
        <p:nvCxnSpPr>
          <p:cNvPr id="33" name="직선 연결선 32"/>
          <p:cNvCxnSpPr>
            <a:stCxn id="24" idx="3"/>
            <a:endCxn id="32" idx="0"/>
          </p:cNvCxnSpPr>
          <p:nvPr/>
        </p:nvCxnSpPr>
        <p:spPr>
          <a:xfrm flipH="1">
            <a:off x="1258712" y="4496352"/>
            <a:ext cx="448179" cy="199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635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이진 트리 운행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Pre,In,Post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397021" y="1351884"/>
            <a:ext cx="4069644" cy="398570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class    </a:t>
            </a:r>
            <a:r>
              <a:rPr lang="en-US" altLang="ko-KR" sz="1100" dirty="0" err="1" smtClean="0"/>
              <a:t>TreeTraversal</a:t>
            </a:r>
            <a:r>
              <a:rPr lang="en-US" altLang="ko-KR" sz="1100" dirty="0" smtClean="0"/>
              <a:t> {</a:t>
            </a:r>
          </a:p>
          <a:p>
            <a:r>
              <a:rPr lang="en-US" altLang="ko-KR" sz="1100" dirty="0" smtClean="0"/>
              <a:t>    static  void   </a:t>
            </a:r>
            <a:r>
              <a:rPr lang="en-US" altLang="ko-KR" sz="1100" b="1" dirty="0" err="1" smtClean="0">
                <a:solidFill>
                  <a:srgbClr val="6600CC"/>
                </a:solidFill>
              </a:rPr>
              <a:t>PreOrder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TreeNode</a:t>
            </a:r>
            <a:r>
              <a:rPr lang="en-US" altLang="ko-KR" sz="1100" dirty="0" smtClean="0"/>
              <a:t>   n) {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                  if(n == null) return;</a:t>
            </a:r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                        </a:t>
            </a:r>
            <a:r>
              <a:rPr lang="en-US" altLang="ko-KR" sz="1100" dirty="0" err="1" smtClean="0"/>
              <a:t>System.out.print</a:t>
            </a:r>
            <a:r>
              <a:rPr lang="en-US" altLang="ko-KR" sz="1100" dirty="0" smtClean="0"/>
              <a:t>( </a:t>
            </a:r>
            <a:r>
              <a:rPr lang="en-US" altLang="ko-KR" sz="1100" dirty="0" err="1" smtClean="0"/>
              <a:t>n.DATA</a:t>
            </a:r>
            <a:r>
              <a:rPr lang="en-US" altLang="ko-KR" sz="1100" dirty="0" smtClean="0"/>
              <a:t> );  // </a:t>
            </a:r>
            <a:r>
              <a:rPr lang="ko-KR" altLang="en-US" sz="1100" dirty="0" smtClean="0"/>
              <a:t>출력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                   </a:t>
            </a:r>
            <a:r>
              <a:rPr lang="en-US" altLang="ko-KR" sz="1100" b="1" dirty="0" err="1" smtClean="0">
                <a:solidFill>
                  <a:srgbClr val="6600CC"/>
                </a:solidFill>
              </a:rPr>
              <a:t>PreOrder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n.left</a:t>
            </a:r>
            <a:r>
              <a:rPr lang="en-US" altLang="ko-KR" sz="1100" dirty="0" smtClean="0"/>
              <a:t>);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                   </a:t>
            </a:r>
            <a:r>
              <a:rPr lang="en-US" altLang="ko-KR" sz="1100" b="1" dirty="0" err="1" smtClean="0">
                <a:solidFill>
                  <a:srgbClr val="6600CC"/>
                </a:solidFill>
              </a:rPr>
              <a:t>PreOrder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n.right</a:t>
            </a:r>
            <a:r>
              <a:rPr lang="en-US" altLang="ko-KR" sz="1100" dirty="0" smtClean="0"/>
              <a:t>);</a:t>
            </a:r>
            <a:endParaRPr lang="en-US" altLang="ko-KR" sz="1100" dirty="0"/>
          </a:p>
          <a:p>
            <a:r>
              <a:rPr lang="en-US" altLang="ko-KR" sz="1100" dirty="0" smtClean="0"/>
              <a:t>      }</a:t>
            </a:r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     … // </a:t>
            </a:r>
            <a:r>
              <a:rPr lang="ko-KR" altLang="en-US" sz="1100" dirty="0" smtClean="0"/>
              <a:t>이곳에 </a:t>
            </a:r>
            <a:r>
              <a:rPr lang="en-US" altLang="ko-KR" sz="1100" dirty="0" err="1" smtClean="0"/>
              <a:t>InOrder</a:t>
            </a:r>
            <a:r>
              <a:rPr lang="en-US" altLang="ko-KR" sz="1100" dirty="0" smtClean="0"/>
              <a:t>(..), </a:t>
            </a:r>
            <a:r>
              <a:rPr lang="en-US" altLang="ko-KR" sz="1100" dirty="0" err="1" smtClean="0"/>
              <a:t>PostOrder</a:t>
            </a:r>
            <a:r>
              <a:rPr lang="en-US" altLang="ko-KR" sz="1100" dirty="0" smtClean="0"/>
              <a:t>(..)</a:t>
            </a:r>
            <a:r>
              <a:rPr lang="ko-KR" altLang="en-US" sz="1100" dirty="0" smtClean="0"/>
              <a:t>도 작성해보자</a:t>
            </a:r>
            <a:endParaRPr lang="en-US" altLang="ko-KR" sz="1100" dirty="0" smtClean="0"/>
          </a:p>
          <a:p>
            <a:r>
              <a:rPr lang="en-US" altLang="ko-KR" sz="1100" dirty="0" smtClean="0"/>
              <a:t>}</a:t>
            </a:r>
            <a:endParaRPr lang="en-US" altLang="ko-KR" sz="1100" dirty="0"/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public </a:t>
            </a:r>
            <a:r>
              <a:rPr lang="en-US" altLang="ko-KR" sz="1100" dirty="0"/>
              <a:t>class </a:t>
            </a:r>
            <a:r>
              <a:rPr lang="ko-KR" altLang="en-US" sz="1100" dirty="0" err="1"/>
              <a:t>주클래스</a:t>
            </a:r>
            <a:r>
              <a:rPr lang="ko-KR" altLang="en-US" sz="1100" dirty="0"/>
              <a:t> </a:t>
            </a:r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   public static void main(String [] </a:t>
            </a:r>
            <a:r>
              <a:rPr lang="en-US" altLang="ko-KR" sz="1100" dirty="0" err="1"/>
              <a:t>args</a:t>
            </a:r>
            <a:r>
              <a:rPr lang="en-US" altLang="ko-KR" sz="1100" dirty="0"/>
              <a:t>) {</a:t>
            </a:r>
          </a:p>
          <a:p>
            <a:r>
              <a:rPr lang="en-US" altLang="ko-KR" sz="1100" dirty="0"/>
              <a:t>            …</a:t>
            </a:r>
          </a:p>
          <a:p>
            <a:r>
              <a:rPr lang="en-US" altLang="ko-KR" sz="1100" dirty="0"/>
              <a:t>            </a:t>
            </a:r>
            <a:r>
              <a:rPr lang="en-US" altLang="ko-KR" sz="1100" dirty="0" err="1"/>
              <a:t>TreeNode</a:t>
            </a:r>
            <a:r>
              <a:rPr lang="en-US" altLang="ko-KR" sz="1100" dirty="0"/>
              <a:t>  n2 = new </a:t>
            </a:r>
            <a:r>
              <a:rPr lang="en-US" altLang="ko-KR" sz="1100" dirty="0" err="1"/>
              <a:t>TreeNode</a:t>
            </a:r>
            <a:r>
              <a:rPr lang="en-US" altLang="ko-KR" sz="1100" dirty="0"/>
              <a:t>(2, n4, n5);</a:t>
            </a:r>
          </a:p>
          <a:p>
            <a:r>
              <a:rPr lang="en-US" altLang="ko-KR" sz="1100" dirty="0"/>
              <a:t>            </a:t>
            </a:r>
            <a:r>
              <a:rPr lang="en-US" altLang="ko-KR" sz="1100" dirty="0" err="1"/>
              <a:t>TreeNode</a:t>
            </a:r>
            <a:r>
              <a:rPr lang="en-US" altLang="ko-KR" sz="1100" dirty="0"/>
              <a:t>  n1 = new </a:t>
            </a:r>
            <a:r>
              <a:rPr lang="en-US" altLang="ko-KR" sz="1100" dirty="0" err="1"/>
              <a:t>TreeNode</a:t>
            </a:r>
            <a:r>
              <a:rPr lang="en-US" altLang="ko-KR" sz="1100" dirty="0"/>
              <a:t>(1, n2, n3);</a:t>
            </a:r>
          </a:p>
          <a:p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       </a:t>
            </a:r>
            <a:r>
              <a:rPr lang="en-US" altLang="ko-KR" sz="1100" dirty="0" err="1" smtClean="0"/>
              <a:t>Sysetm.out.print</a:t>
            </a:r>
            <a:r>
              <a:rPr lang="en-US" altLang="ko-KR" sz="1100" dirty="0" smtClean="0"/>
              <a:t>(“</a:t>
            </a:r>
            <a:r>
              <a:rPr lang="en-US" altLang="ko-KR" sz="1100" dirty="0" err="1" smtClean="0"/>
              <a:t>InOrder</a:t>
            </a:r>
            <a:r>
              <a:rPr lang="en-US" altLang="ko-KR" sz="1100" dirty="0" smtClean="0"/>
              <a:t> : ”);</a:t>
            </a:r>
            <a:endParaRPr lang="en-US" altLang="ko-KR" sz="1100" dirty="0"/>
          </a:p>
          <a:p>
            <a:r>
              <a:rPr lang="en-US" altLang="ko-KR" sz="1100" dirty="0"/>
              <a:t>            </a:t>
            </a:r>
            <a:r>
              <a:rPr lang="en-US" altLang="ko-KR" sz="1100" dirty="0" err="1" smtClean="0"/>
              <a:t>TreeTraversal.InOrder</a:t>
            </a:r>
            <a:r>
              <a:rPr lang="en-US" altLang="ko-KR" sz="1100" dirty="0" smtClean="0"/>
              <a:t>( </a:t>
            </a:r>
            <a:r>
              <a:rPr lang="en-US" altLang="ko-KR" sz="1100" dirty="0"/>
              <a:t>n1 );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       </a:t>
            </a:r>
            <a:r>
              <a:rPr lang="en-US" altLang="ko-KR" sz="1100" dirty="0" err="1" smtClean="0"/>
              <a:t>Sysetm.out.println</a:t>
            </a:r>
            <a:r>
              <a:rPr lang="en-US" altLang="ko-KR" sz="1100" dirty="0" smtClean="0"/>
              <a:t>();</a:t>
            </a:r>
          </a:p>
          <a:p>
            <a:r>
              <a:rPr lang="en-US" altLang="ko-KR" sz="1100" dirty="0" smtClean="0"/>
              <a:t>   }</a:t>
            </a:r>
          </a:p>
          <a:p>
            <a:r>
              <a:rPr lang="en-US" altLang="ko-KR" sz="1100" dirty="0"/>
              <a:t>}</a:t>
            </a:r>
            <a:endParaRPr lang="ko-KR" altLang="en-US"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68297" y="3737013"/>
            <a:ext cx="3855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PreOrder</a:t>
            </a:r>
            <a:r>
              <a:rPr lang="en-US" altLang="ko-KR" dirty="0" smtClean="0"/>
              <a:t> : </a:t>
            </a:r>
            <a:r>
              <a:rPr lang="en-US" altLang="ko-KR" dirty="0" smtClean="0">
                <a:solidFill>
                  <a:srgbClr val="6600CC"/>
                </a:solidFill>
              </a:rPr>
              <a:t>1  2  4  5  7  3  6</a:t>
            </a:r>
          </a:p>
          <a:p>
            <a:r>
              <a:rPr lang="en-US" altLang="ko-KR" dirty="0" err="1" smtClean="0"/>
              <a:t>InOrder</a:t>
            </a:r>
            <a:r>
              <a:rPr lang="en-US" altLang="ko-KR" dirty="0" smtClean="0"/>
              <a:t> : </a:t>
            </a:r>
            <a:r>
              <a:rPr lang="en-US" altLang="ko-KR" dirty="0" smtClean="0">
                <a:solidFill>
                  <a:srgbClr val="6600CC"/>
                </a:solidFill>
              </a:rPr>
              <a:t>4  2  7  5  1  3  6</a:t>
            </a:r>
          </a:p>
          <a:p>
            <a:r>
              <a:rPr lang="en-US" altLang="ko-KR" dirty="0" err="1" smtClean="0"/>
              <a:t>PostOrder</a:t>
            </a:r>
            <a:r>
              <a:rPr lang="en-US" altLang="ko-KR" dirty="0" smtClean="0"/>
              <a:t> : </a:t>
            </a:r>
            <a:r>
              <a:rPr lang="en-US" altLang="ko-KR" dirty="0" smtClean="0">
                <a:solidFill>
                  <a:srgbClr val="6600CC"/>
                </a:solidFill>
              </a:rPr>
              <a:t>4  7  5  2  6  3  1</a:t>
            </a:r>
            <a:endParaRPr lang="ko-KR" altLang="en-US" dirty="0">
              <a:solidFill>
                <a:srgbClr val="6600CC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82221" y="996034"/>
            <a:ext cx="2822223" cy="2608868"/>
            <a:chOff x="372533" y="1409976"/>
            <a:chExt cx="3488268" cy="3154691"/>
          </a:xfrm>
        </p:grpSpPr>
        <p:sp>
          <p:nvSpPr>
            <p:cNvPr id="31" name="타원 30"/>
            <p:cNvSpPr/>
            <p:nvPr/>
          </p:nvSpPr>
          <p:spPr>
            <a:xfrm>
              <a:off x="1778000" y="1409976"/>
              <a:ext cx="632178" cy="6321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32" name="타원 31"/>
            <p:cNvSpPr/>
            <p:nvPr/>
          </p:nvSpPr>
          <p:spPr>
            <a:xfrm>
              <a:off x="1072445" y="2330020"/>
              <a:ext cx="632178" cy="6321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33" name="타원 32"/>
            <p:cNvSpPr/>
            <p:nvPr/>
          </p:nvSpPr>
          <p:spPr>
            <a:xfrm>
              <a:off x="2410178" y="2330020"/>
              <a:ext cx="632178" cy="6321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  <p:sp>
          <p:nvSpPr>
            <p:cNvPr id="34" name="타원 33"/>
            <p:cNvSpPr/>
            <p:nvPr/>
          </p:nvSpPr>
          <p:spPr>
            <a:xfrm>
              <a:off x="3228623" y="3193619"/>
              <a:ext cx="632178" cy="6321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6</a:t>
              </a:r>
              <a:endParaRPr lang="ko-KR" altLang="en-US" dirty="0"/>
            </a:p>
          </p:txBody>
        </p:sp>
        <p:cxnSp>
          <p:nvCxnSpPr>
            <p:cNvPr id="35" name="직선 연결선 34"/>
            <p:cNvCxnSpPr>
              <a:stCxn id="31" idx="4"/>
              <a:endCxn id="32" idx="7"/>
            </p:cNvCxnSpPr>
            <p:nvPr/>
          </p:nvCxnSpPr>
          <p:spPr>
            <a:xfrm flipH="1">
              <a:off x="1612043" y="2042154"/>
              <a:ext cx="482046" cy="3804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31" idx="4"/>
              <a:endCxn id="33" idx="1"/>
            </p:cNvCxnSpPr>
            <p:nvPr/>
          </p:nvCxnSpPr>
          <p:spPr>
            <a:xfrm>
              <a:off x="2094089" y="2042154"/>
              <a:ext cx="408669" cy="3804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33" idx="5"/>
              <a:endCxn id="34" idx="1"/>
            </p:cNvCxnSpPr>
            <p:nvPr/>
          </p:nvCxnSpPr>
          <p:spPr>
            <a:xfrm>
              <a:off x="2949776" y="2869618"/>
              <a:ext cx="371427" cy="4165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32" idx="5"/>
              <a:endCxn id="40" idx="0"/>
            </p:cNvCxnSpPr>
            <p:nvPr/>
          </p:nvCxnSpPr>
          <p:spPr>
            <a:xfrm>
              <a:off x="1612043" y="2869618"/>
              <a:ext cx="442535" cy="324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타원 39"/>
            <p:cNvSpPr/>
            <p:nvPr/>
          </p:nvSpPr>
          <p:spPr>
            <a:xfrm>
              <a:off x="1738489" y="3193619"/>
              <a:ext cx="632178" cy="6321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5</a:t>
              </a:r>
              <a:endParaRPr lang="ko-KR" altLang="en-US" dirty="0"/>
            </a:p>
          </p:txBody>
        </p:sp>
        <p:sp>
          <p:nvSpPr>
            <p:cNvPr id="41" name="타원 40"/>
            <p:cNvSpPr/>
            <p:nvPr/>
          </p:nvSpPr>
          <p:spPr>
            <a:xfrm>
              <a:off x="372533" y="3193619"/>
              <a:ext cx="632178" cy="6321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cxnSp>
          <p:nvCxnSpPr>
            <p:cNvPr id="42" name="직선 연결선 41"/>
            <p:cNvCxnSpPr>
              <a:stCxn id="32" idx="3"/>
              <a:endCxn id="41" idx="0"/>
            </p:cNvCxnSpPr>
            <p:nvPr/>
          </p:nvCxnSpPr>
          <p:spPr>
            <a:xfrm flipH="1">
              <a:off x="688622" y="2869618"/>
              <a:ext cx="476403" cy="324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타원 42"/>
            <p:cNvSpPr/>
            <p:nvPr/>
          </p:nvSpPr>
          <p:spPr>
            <a:xfrm>
              <a:off x="1066801" y="3932489"/>
              <a:ext cx="632178" cy="6321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7</a:t>
              </a:r>
              <a:endParaRPr lang="ko-KR" altLang="en-US" dirty="0"/>
            </a:p>
          </p:txBody>
        </p:sp>
        <p:cxnSp>
          <p:nvCxnSpPr>
            <p:cNvPr id="44" name="직선 연결선 43"/>
            <p:cNvCxnSpPr>
              <a:stCxn id="40" idx="3"/>
              <a:endCxn id="43" idx="0"/>
            </p:cNvCxnSpPr>
            <p:nvPr/>
          </p:nvCxnSpPr>
          <p:spPr>
            <a:xfrm flipH="1">
              <a:off x="1382890" y="3733217"/>
              <a:ext cx="448179" cy="199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1163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이진 트리 운행</a:t>
            </a:r>
            <a:r>
              <a:rPr lang="en-US" altLang="ko-KR" dirty="0" smtClean="0"/>
              <a:t>(Level)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655331" y="1097883"/>
            <a:ext cx="4826001" cy="53399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class QUEUE 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…</a:t>
            </a:r>
          </a:p>
          <a:p>
            <a:r>
              <a:rPr lang="en-US" altLang="ko-KR" sz="1200" dirty="0" smtClean="0"/>
              <a:t>}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class    </a:t>
            </a:r>
            <a:r>
              <a:rPr lang="en-US" altLang="ko-KR" sz="1200" dirty="0" err="1" smtClean="0"/>
              <a:t>TreeTraversal</a:t>
            </a:r>
            <a:r>
              <a:rPr lang="en-US" altLang="ko-KR" sz="1200" dirty="0" smtClean="0"/>
              <a:t>  {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   static  QUEUE  </a:t>
            </a:r>
            <a:r>
              <a:rPr lang="ko-KR" altLang="en-US" sz="1200" dirty="0" smtClean="0"/>
              <a:t>큐   </a:t>
            </a:r>
            <a:r>
              <a:rPr lang="en-US" altLang="ko-KR" sz="1200" dirty="0" smtClean="0"/>
              <a:t>=  new   QUEUE( );</a:t>
            </a:r>
            <a:endParaRPr lang="en-US" altLang="ko-KR" sz="1200" dirty="0"/>
          </a:p>
          <a:p>
            <a:r>
              <a:rPr lang="en-US" altLang="ko-KR" sz="1200" dirty="0" smtClean="0"/>
              <a:t>     ….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    static   void   </a:t>
            </a:r>
            <a:r>
              <a:rPr lang="en-US" altLang="ko-KR" sz="1200" dirty="0" err="1" smtClean="0"/>
              <a:t>LevelOrder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TreeNode</a:t>
            </a:r>
            <a:r>
              <a:rPr lang="en-US" altLang="ko-KR" sz="1200" dirty="0" smtClean="0"/>
              <a:t>    node) </a:t>
            </a:r>
            <a:r>
              <a:rPr lang="en-US" altLang="ko-KR" sz="1200" dirty="0"/>
              <a:t>{</a:t>
            </a:r>
          </a:p>
          <a:p>
            <a:r>
              <a:rPr lang="en-US" altLang="ko-KR" sz="1100" dirty="0" smtClean="0">
                <a:solidFill>
                  <a:srgbClr val="6600CC"/>
                </a:solidFill>
              </a:rPr>
              <a:t>         node</a:t>
            </a:r>
            <a:r>
              <a:rPr lang="ko-KR" altLang="en-US" sz="1100" dirty="0" smtClean="0">
                <a:solidFill>
                  <a:srgbClr val="6600CC"/>
                </a:solidFill>
              </a:rPr>
              <a:t>가 </a:t>
            </a:r>
            <a:r>
              <a:rPr lang="en-US" altLang="ko-KR" sz="1100" dirty="0" smtClean="0">
                <a:solidFill>
                  <a:srgbClr val="6600CC"/>
                </a:solidFill>
              </a:rPr>
              <a:t>null</a:t>
            </a:r>
            <a:r>
              <a:rPr lang="ko-KR" altLang="en-US" sz="1100" dirty="0" smtClean="0">
                <a:solidFill>
                  <a:srgbClr val="6600CC"/>
                </a:solidFill>
              </a:rPr>
              <a:t>이면 함수 종료</a:t>
            </a:r>
            <a:r>
              <a:rPr lang="en-US" altLang="ko-KR" sz="1100" dirty="0">
                <a:solidFill>
                  <a:srgbClr val="6600CC"/>
                </a:solidFill>
              </a:rPr>
              <a:t>(</a:t>
            </a:r>
            <a:r>
              <a:rPr lang="en-US" altLang="ko-KR" sz="1100" dirty="0" smtClean="0">
                <a:solidFill>
                  <a:srgbClr val="6600CC"/>
                </a:solidFill>
              </a:rPr>
              <a:t>return</a:t>
            </a:r>
            <a:r>
              <a:rPr lang="en-US" altLang="ko-KR" sz="1100" dirty="0">
                <a:solidFill>
                  <a:srgbClr val="6600CC"/>
                </a:solidFill>
              </a:rPr>
              <a:t>)</a:t>
            </a:r>
            <a:endParaRPr lang="en-US" altLang="ko-KR" sz="1100" dirty="0" smtClean="0">
              <a:solidFill>
                <a:srgbClr val="6600CC"/>
              </a:solidFill>
            </a:endParaRPr>
          </a:p>
          <a:p>
            <a:r>
              <a:rPr lang="en-US" altLang="ko-KR" sz="1100" dirty="0" smtClean="0">
                <a:solidFill>
                  <a:srgbClr val="6600CC"/>
                </a:solidFill>
              </a:rPr>
              <a:t>         node</a:t>
            </a:r>
            <a:r>
              <a:rPr lang="ko-KR" altLang="en-US" sz="1100" dirty="0" smtClean="0">
                <a:solidFill>
                  <a:srgbClr val="6600CC"/>
                </a:solidFill>
              </a:rPr>
              <a:t>의 </a:t>
            </a:r>
            <a:r>
              <a:rPr lang="en-US" altLang="ko-KR" sz="1100" dirty="0" smtClean="0">
                <a:solidFill>
                  <a:srgbClr val="6600CC"/>
                </a:solidFill>
              </a:rPr>
              <a:t>DATA</a:t>
            </a:r>
            <a:r>
              <a:rPr lang="ko-KR" altLang="en-US" sz="1100" dirty="0" smtClean="0">
                <a:solidFill>
                  <a:srgbClr val="6600CC"/>
                </a:solidFill>
              </a:rPr>
              <a:t>를 출력한다</a:t>
            </a:r>
            <a:endParaRPr lang="en-US" altLang="ko-KR" sz="1100" dirty="0" smtClean="0">
              <a:solidFill>
                <a:srgbClr val="6600CC"/>
              </a:solidFill>
            </a:endParaRPr>
          </a:p>
          <a:p>
            <a:endParaRPr lang="en-US" altLang="ko-KR" sz="1100" dirty="0">
              <a:solidFill>
                <a:srgbClr val="6600CC"/>
              </a:solidFill>
            </a:endParaRPr>
          </a:p>
          <a:p>
            <a:r>
              <a:rPr lang="en-US" altLang="ko-KR" sz="1100" dirty="0" smtClean="0">
                <a:solidFill>
                  <a:srgbClr val="6600CC"/>
                </a:solidFill>
              </a:rPr>
              <a:t>         </a:t>
            </a:r>
            <a:r>
              <a:rPr lang="ko-KR" altLang="en-US" sz="1100" dirty="0" smtClean="0">
                <a:solidFill>
                  <a:srgbClr val="6600CC"/>
                </a:solidFill>
              </a:rPr>
              <a:t>큐에 </a:t>
            </a:r>
            <a:r>
              <a:rPr lang="en-US" altLang="ko-KR" sz="1100" dirty="0" smtClean="0">
                <a:solidFill>
                  <a:srgbClr val="6600CC"/>
                </a:solidFill>
              </a:rPr>
              <a:t>node</a:t>
            </a:r>
            <a:r>
              <a:rPr lang="ko-KR" altLang="en-US" sz="1100" dirty="0" smtClean="0">
                <a:solidFill>
                  <a:srgbClr val="6600CC"/>
                </a:solidFill>
              </a:rPr>
              <a:t>의 왼쪽 자식을 넣는다</a:t>
            </a:r>
            <a:r>
              <a:rPr lang="en-US" altLang="ko-KR" sz="1100" dirty="0" smtClean="0">
                <a:solidFill>
                  <a:srgbClr val="6600CC"/>
                </a:solidFill>
              </a:rPr>
              <a:t>(</a:t>
            </a:r>
            <a:r>
              <a:rPr lang="ko-KR" altLang="en-US" sz="1100" dirty="0" smtClean="0">
                <a:solidFill>
                  <a:srgbClr val="6600CC"/>
                </a:solidFill>
              </a:rPr>
              <a:t>왼쪽 자식이 있으면</a:t>
            </a:r>
            <a:r>
              <a:rPr lang="en-US" altLang="ko-KR" sz="1100" dirty="0" smtClean="0">
                <a:solidFill>
                  <a:srgbClr val="6600CC"/>
                </a:solidFill>
              </a:rPr>
              <a:t>)</a:t>
            </a:r>
          </a:p>
          <a:p>
            <a:r>
              <a:rPr lang="en-US" altLang="ko-KR" sz="1100" dirty="0" smtClean="0">
                <a:solidFill>
                  <a:srgbClr val="6600CC"/>
                </a:solidFill>
              </a:rPr>
              <a:t>         </a:t>
            </a:r>
            <a:r>
              <a:rPr lang="ko-KR" altLang="en-US" sz="1100" dirty="0" smtClean="0">
                <a:solidFill>
                  <a:srgbClr val="6600CC"/>
                </a:solidFill>
              </a:rPr>
              <a:t>큐에 </a:t>
            </a:r>
            <a:r>
              <a:rPr lang="en-US" altLang="ko-KR" sz="1100" dirty="0" smtClean="0">
                <a:solidFill>
                  <a:srgbClr val="6600CC"/>
                </a:solidFill>
              </a:rPr>
              <a:t>node</a:t>
            </a:r>
            <a:r>
              <a:rPr lang="ko-KR" altLang="en-US" sz="1100" dirty="0" smtClean="0">
                <a:solidFill>
                  <a:srgbClr val="6600CC"/>
                </a:solidFill>
              </a:rPr>
              <a:t>의 오른쪽 자식을 넣는다</a:t>
            </a:r>
            <a:r>
              <a:rPr lang="en-US" altLang="ko-KR" sz="1100" dirty="0" smtClean="0">
                <a:solidFill>
                  <a:srgbClr val="6600CC"/>
                </a:solidFill>
              </a:rPr>
              <a:t>(</a:t>
            </a:r>
            <a:r>
              <a:rPr lang="ko-KR" altLang="en-US" sz="1100" dirty="0" smtClean="0">
                <a:solidFill>
                  <a:srgbClr val="6600CC"/>
                </a:solidFill>
              </a:rPr>
              <a:t>오른쪽 자식이 있으면</a:t>
            </a:r>
            <a:r>
              <a:rPr lang="en-US" altLang="ko-KR" sz="1100" dirty="0" smtClean="0">
                <a:solidFill>
                  <a:srgbClr val="6600CC"/>
                </a:solidFill>
              </a:rPr>
              <a:t>)</a:t>
            </a:r>
          </a:p>
          <a:p>
            <a:endParaRPr lang="en-US" altLang="ko-KR" sz="1100" dirty="0" smtClean="0">
              <a:solidFill>
                <a:srgbClr val="6600CC"/>
              </a:solidFill>
            </a:endParaRPr>
          </a:p>
          <a:p>
            <a:r>
              <a:rPr lang="en-US" altLang="ko-KR" sz="1100" dirty="0" smtClean="0">
                <a:solidFill>
                  <a:srgbClr val="6600CC"/>
                </a:solidFill>
              </a:rPr>
              <a:t>         </a:t>
            </a:r>
            <a:r>
              <a:rPr lang="ko-KR" altLang="en-US" sz="1100" dirty="0" smtClean="0">
                <a:solidFill>
                  <a:srgbClr val="6600CC"/>
                </a:solidFill>
              </a:rPr>
              <a:t>큐에 무언가 있으면 큐에서 </a:t>
            </a:r>
            <a:r>
              <a:rPr lang="en-US" altLang="ko-KR" sz="1100" dirty="0" smtClean="0">
                <a:solidFill>
                  <a:srgbClr val="6600CC"/>
                </a:solidFill>
              </a:rPr>
              <a:t>node</a:t>
            </a:r>
            <a:r>
              <a:rPr lang="ko-KR" altLang="en-US" sz="1100" dirty="0" smtClean="0">
                <a:solidFill>
                  <a:srgbClr val="6600CC"/>
                </a:solidFill>
              </a:rPr>
              <a:t>를 하나 꺼내서</a:t>
            </a:r>
            <a:r>
              <a:rPr lang="en-US" altLang="ko-KR" sz="1100" dirty="0">
                <a:solidFill>
                  <a:srgbClr val="6600CC"/>
                </a:solidFill>
              </a:rPr>
              <a:t> </a:t>
            </a:r>
            <a:r>
              <a:rPr lang="ko-KR" altLang="en-US" sz="1100" dirty="0" smtClean="0">
                <a:solidFill>
                  <a:srgbClr val="6600CC"/>
                </a:solidFill>
              </a:rPr>
              <a:t>위의 과정을 반복한다</a:t>
            </a:r>
            <a:endParaRPr lang="en-US" altLang="ko-KR" sz="1100" dirty="0" smtClean="0">
              <a:solidFill>
                <a:srgbClr val="6600CC"/>
              </a:solidFill>
            </a:endParaRPr>
          </a:p>
          <a:p>
            <a:r>
              <a:rPr lang="en-US" altLang="ko-KR" sz="1200" dirty="0" smtClean="0"/>
              <a:t>      }</a:t>
            </a:r>
          </a:p>
          <a:p>
            <a:r>
              <a:rPr lang="en-US" altLang="ko-KR" sz="1200" dirty="0" smtClean="0"/>
              <a:t>}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public class </a:t>
            </a:r>
            <a:r>
              <a:rPr lang="ko-KR" altLang="en-US" sz="1200" dirty="0" err="1" smtClean="0"/>
              <a:t>주클래스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{</a:t>
            </a:r>
            <a:endParaRPr lang="en-US" altLang="ko-KR" sz="1200" dirty="0"/>
          </a:p>
          <a:p>
            <a:r>
              <a:rPr lang="en-US" altLang="ko-KR" sz="1200" dirty="0" smtClean="0"/>
              <a:t>   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r>
              <a:rPr lang="en-US" altLang="ko-KR" sz="1200" dirty="0" smtClean="0"/>
              <a:t>            …</a:t>
            </a:r>
          </a:p>
          <a:p>
            <a:r>
              <a:rPr lang="en-US" altLang="ko-KR" sz="1200" dirty="0" smtClean="0"/>
              <a:t>            </a:t>
            </a:r>
            <a:r>
              <a:rPr lang="en-US" altLang="ko-KR" sz="1200" dirty="0" err="1" smtClean="0"/>
              <a:t>TreeNode</a:t>
            </a:r>
            <a:r>
              <a:rPr lang="en-US" altLang="ko-KR" sz="1200" dirty="0" smtClean="0"/>
              <a:t>  n2 = new </a:t>
            </a:r>
            <a:r>
              <a:rPr lang="en-US" altLang="ko-KR" sz="1200" dirty="0" err="1" smtClean="0"/>
              <a:t>TreeNode</a:t>
            </a:r>
            <a:r>
              <a:rPr lang="en-US" altLang="ko-KR" sz="1200" dirty="0" smtClean="0"/>
              <a:t>(2, n4, n5);</a:t>
            </a:r>
          </a:p>
          <a:p>
            <a:r>
              <a:rPr lang="en-US" altLang="ko-KR" sz="1200" dirty="0" smtClean="0"/>
              <a:t>            </a:t>
            </a:r>
            <a:r>
              <a:rPr lang="en-US" altLang="ko-KR" sz="1200" dirty="0" err="1" smtClean="0"/>
              <a:t>TreeNode</a:t>
            </a:r>
            <a:r>
              <a:rPr lang="en-US" altLang="ko-KR" sz="1200" dirty="0" smtClean="0"/>
              <a:t>  n1 = new </a:t>
            </a:r>
            <a:r>
              <a:rPr lang="en-US" altLang="ko-KR" sz="1200" dirty="0" err="1" smtClean="0"/>
              <a:t>TreeNode</a:t>
            </a:r>
            <a:r>
              <a:rPr lang="en-US" altLang="ko-KR" sz="1200" dirty="0" smtClean="0"/>
              <a:t>(1, n2, n3);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</a:t>
            </a:r>
            <a:r>
              <a:rPr lang="en-US" altLang="ko-KR" sz="1200" dirty="0" err="1" smtClean="0"/>
              <a:t>TreeTraversal.LevelOrder</a:t>
            </a:r>
            <a:r>
              <a:rPr lang="en-US" altLang="ko-KR" sz="1200" dirty="0" smtClean="0"/>
              <a:t>( n1 ); </a:t>
            </a:r>
          </a:p>
          <a:p>
            <a:r>
              <a:rPr lang="en-US" altLang="ko-KR" sz="1200" dirty="0" smtClean="0"/>
              <a:t>    }</a:t>
            </a:r>
          </a:p>
          <a:p>
            <a:r>
              <a:rPr lang="en-US" altLang="ko-KR" sz="1200" dirty="0"/>
              <a:t>}</a:t>
            </a:r>
            <a:endParaRPr lang="en-US" altLang="ko-KR" sz="12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17689" y="5068539"/>
            <a:ext cx="385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Level Order : 1  2  3  4  5  6  7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253998" y="2331155"/>
            <a:ext cx="2788357" cy="2387046"/>
            <a:chOff x="90310" y="1394177"/>
            <a:chExt cx="3488268" cy="3154691"/>
          </a:xfrm>
        </p:grpSpPr>
        <p:sp>
          <p:nvSpPr>
            <p:cNvPr id="26" name="타원 25"/>
            <p:cNvSpPr/>
            <p:nvPr/>
          </p:nvSpPr>
          <p:spPr>
            <a:xfrm>
              <a:off x="1495777" y="1394177"/>
              <a:ext cx="632178" cy="6321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27" name="타원 26"/>
            <p:cNvSpPr/>
            <p:nvPr/>
          </p:nvSpPr>
          <p:spPr>
            <a:xfrm>
              <a:off x="790222" y="2314221"/>
              <a:ext cx="632178" cy="6321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28" name="타원 27"/>
            <p:cNvSpPr/>
            <p:nvPr/>
          </p:nvSpPr>
          <p:spPr>
            <a:xfrm>
              <a:off x="2127955" y="2314221"/>
              <a:ext cx="632178" cy="6321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  <p:sp>
          <p:nvSpPr>
            <p:cNvPr id="29" name="타원 28"/>
            <p:cNvSpPr/>
            <p:nvPr/>
          </p:nvSpPr>
          <p:spPr>
            <a:xfrm>
              <a:off x="2946400" y="3177820"/>
              <a:ext cx="632178" cy="6321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6</a:t>
              </a:r>
              <a:endParaRPr lang="ko-KR" altLang="en-US" dirty="0"/>
            </a:p>
          </p:txBody>
        </p:sp>
        <p:cxnSp>
          <p:nvCxnSpPr>
            <p:cNvPr id="30" name="직선 연결선 29"/>
            <p:cNvCxnSpPr>
              <a:stCxn id="26" idx="4"/>
              <a:endCxn id="27" idx="7"/>
            </p:cNvCxnSpPr>
            <p:nvPr/>
          </p:nvCxnSpPr>
          <p:spPr>
            <a:xfrm flipH="1">
              <a:off x="1329820" y="2026355"/>
              <a:ext cx="482046" cy="3804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26" idx="4"/>
              <a:endCxn id="28" idx="1"/>
            </p:cNvCxnSpPr>
            <p:nvPr/>
          </p:nvCxnSpPr>
          <p:spPr>
            <a:xfrm>
              <a:off x="1811866" y="2026355"/>
              <a:ext cx="408669" cy="3804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28" idx="5"/>
              <a:endCxn id="29" idx="1"/>
            </p:cNvCxnSpPr>
            <p:nvPr/>
          </p:nvCxnSpPr>
          <p:spPr>
            <a:xfrm>
              <a:off x="2667553" y="2853819"/>
              <a:ext cx="371427" cy="4165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27" idx="5"/>
              <a:endCxn id="35" idx="0"/>
            </p:cNvCxnSpPr>
            <p:nvPr/>
          </p:nvCxnSpPr>
          <p:spPr>
            <a:xfrm>
              <a:off x="1329820" y="2853819"/>
              <a:ext cx="442535" cy="324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/>
            <p:cNvSpPr/>
            <p:nvPr/>
          </p:nvSpPr>
          <p:spPr>
            <a:xfrm>
              <a:off x="1456266" y="3177820"/>
              <a:ext cx="632178" cy="6321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5</a:t>
              </a:r>
              <a:endParaRPr lang="ko-KR" altLang="en-US" dirty="0"/>
            </a:p>
          </p:txBody>
        </p:sp>
        <p:sp>
          <p:nvSpPr>
            <p:cNvPr id="36" name="타원 35"/>
            <p:cNvSpPr/>
            <p:nvPr/>
          </p:nvSpPr>
          <p:spPr>
            <a:xfrm>
              <a:off x="90310" y="3177820"/>
              <a:ext cx="632178" cy="6321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cxnSp>
          <p:nvCxnSpPr>
            <p:cNvPr id="37" name="직선 연결선 36"/>
            <p:cNvCxnSpPr>
              <a:stCxn id="27" idx="3"/>
              <a:endCxn id="36" idx="0"/>
            </p:cNvCxnSpPr>
            <p:nvPr/>
          </p:nvCxnSpPr>
          <p:spPr>
            <a:xfrm flipH="1">
              <a:off x="406399" y="2853819"/>
              <a:ext cx="476403" cy="324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타원 37"/>
            <p:cNvSpPr/>
            <p:nvPr/>
          </p:nvSpPr>
          <p:spPr>
            <a:xfrm>
              <a:off x="784578" y="3916690"/>
              <a:ext cx="632178" cy="6321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7</a:t>
              </a:r>
              <a:endParaRPr lang="ko-KR" altLang="en-US" dirty="0"/>
            </a:p>
          </p:txBody>
        </p:sp>
        <p:cxnSp>
          <p:nvCxnSpPr>
            <p:cNvPr id="39" name="직선 연결선 38"/>
            <p:cNvCxnSpPr>
              <a:stCxn id="35" idx="3"/>
              <a:endCxn id="38" idx="0"/>
            </p:cNvCxnSpPr>
            <p:nvPr/>
          </p:nvCxnSpPr>
          <p:spPr>
            <a:xfrm flipH="1">
              <a:off x="1100667" y="3717418"/>
              <a:ext cx="448179" cy="199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567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이진 트리  </a:t>
            </a:r>
            <a:r>
              <a:rPr lang="en-US" altLang="ko-KR" dirty="0" smtClean="0"/>
              <a:t>(</a:t>
            </a:r>
            <a:r>
              <a:rPr lang="ko-KR" altLang="en-US" dirty="0" smtClean="0"/>
              <a:t>층 수 구하기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0888" y="1487350"/>
            <a:ext cx="7552267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class    </a:t>
            </a:r>
            <a:r>
              <a:rPr lang="en-US" altLang="ko-KR" sz="1400" dirty="0" err="1" smtClean="0"/>
              <a:t>TreeEtc</a:t>
            </a:r>
            <a:r>
              <a:rPr lang="en-US" altLang="ko-KR" sz="1400" dirty="0" smtClean="0"/>
              <a:t> {   // </a:t>
            </a:r>
            <a:r>
              <a:rPr lang="ko-KR" altLang="en-US" sz="1400" dirty="0" smtClean="0"/>
              <a:t>트리 기타 연산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     static   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   </a:t>
            </a:r>
            <a:r>
              <a:rPr lang="en-US" altLang="ko-KR" sz="1400" b="1" dirty="0" err="1" smtClean="0">
                <a:solidFill>
                  <a:srgbClr val="6600CC"/>
                </a:solidFill>
              </a:rPr>
              <a:t>LevelCount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TreeNode</a:t>
            </a:r>
            <a:r>
              <a:rPr lang="en-US" altLang="ko-KR" sz="1400" dirty="0" smtClean="0"/>
              <a:t>   node) {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                if( node == null ) return  0;  </a:t>
            </a:r>
          </a:p>
          <a:p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return     1    +    </a:t>
            </a:r>
            <a:r>
              <a:rPr lang="en-US" altLang="ko-KR" sz="1400" dirty="0" err="1" smtClean="0"/>
              <a:t>Integer.max</a:t>
            </a:r>
            <a:r>
              <a:rPr lang="en-US" altLang="ko-KR" sz="1400" dirty="0" smtClean="0"/>
              <a:t> (  </a:t>
            </a:r>
            <a:r>
              <a:rPr lang="en-US" altLang="ko-KR" sz="1400" b="1" dirty="0" err="1" smtClean="0">
                <a:solidFill>
                  <a:srgbClr val="6600CC"/>
                </a:solidFill>
              </a:rPr>
              <a:t>LevelCount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node.left</a:t>
            </a:r>
            <a:r>
              <a:rPr lang="en-US" altLang="ko-KR" sz="1400" dirty="0" smtClean="0"/>
              <a:t>),    </a:t>
            </a:r>
            <a:r>
              <a:rPr lang="en-US" altLang="ko-KR" sz="1400" b="1" dirty="0" err="1" smtClean="0">
                <a:solidFill>
                  <a:srgbClr val="6600CC"/>
                </a:solidFill>
              </a:rPr>
              <a:t>LevelCount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node.right</a:t>
            </a:r>
            <a:r>
              <a:rPr lang="en-US" altLang="ko-KR" sz="1400" dirty="0" smtClean="0"/>
              <a:t>)  );        </a:t>
            </a:r>
          </a:p>
          <a:p>
            <a:r>
              <a:rPr lang="en-US" altLang="ko-KR" sz="1400" dirty="0" smtClean="0"/>
              <a:t>      }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3279420" y="3262488"/>
            <a:ext cx="3211689" cy="2675467"/>
            <a:chOff x="2748844" y="3431822"/>
            <a:chExt cx="3488268" cy="3154691"/>
          </a:xfrm>
        </p:grpSpPr>
        <p:sp>
          <p:nvSpPr>
            <p:cNvPr id="11" name="타원 10"/>
            <p:cNvSpPr/>
            <p:nvPr/>
          </p:nvSpPr>
          <p:spPr>
            <a:xfrm>
              <a:off x="4154311" y="3431822"/>
              <a:ext cx="632178" cy="6321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2" name="타원 11"/>
            <p:cNvSpPr/>
            <p:nvPr/>
          </p:nvSpPr>
          <p:spPr>
            <a:xfrm>
              <a:off x="3448756" y="4351866"/>
              <a:ext cx="632178" cy="6321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4786489" y="4351866"/>
              <a:ext cx="632178" cy="6321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5604934" y="5215465"/>
              <a:ext cx="632178" cy="6321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6</a:t>
              </a:r>
              <a:endParaRPr lang="ko-KR" altLang="en-US" dirty="0"/>
            </a:p>
          </p:txBody>
        </p:sp>
        <p:cxnSp>
          <p:nvCxnSpPr>
            <p:cNvPr id="16" name="직선 연결선 15"/>
            <p:cNvCxnSpPr>
              <a:stCxn id="11" idx="4"/>
              <a:endCxn id="12" idx="7"/>
            </p:cNvCxnSpPr>
            <p:nvPr/>
          </p:nvCxnSpPr>
          <p:spPr>
            <a:xfrm flipH="1">
              <a:off x="3988354" y="4064000"/>
              <a:ext cx="482046" cy="3804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stCxn id="11" idx="4"/>
              <a:endCxn id="14" idx="1"/>
            </p:cNvCxnSpPr>
            <p:nvPr/>
          </p:nvCxnSpPr>
          <p:spPr>
            <a:xfrm>
              <a:off x="4470400" y="4064000"/>
              <a:ext cx="408669" cy="3804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stCxn id="14" idx="5"/>
              <a:endCxn id="15" idx="1"/>
            </p:cNvCxnSpPr>
            <p:nvPr/>
          </p:nvCxnSpPr>
          <p:spPr>
            <a:xfrm>
              <a:off x="5326087" y="4891464"/>
              <a:ext cx="371427" cy="4165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12" idx="5"/>
              <a:endCxn id="22" idx="0"/>
            </p:cNvCxnSpPr>
            <p:nvPr/>
          </p:nvCxnSpPr>
          <p:spPr>
            <a:xfrm>
              <a:off x="3988354" y="4891464"/>
              <a:ext cx="442535" cy="324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/>
            <p:cNvSpPr/>
            <p:nvPr/>
          </p:nvSpPr>
          <p:spPr>
            <a:xfrm>
              <a:off x="4114800" y="5215465"/>
              <a:ext cx="632178" cy="6321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5</a:t>
              </a:r>
              <a:endParaRPr lang="ko-KR" altLang="en-US" dirty="0"/>
            </a:p>
          </p:txBody>
        </p:sp>
        <p:sp>
          <p:nvSpPr>
            <p:cNvPr id="23" name="타원 22"/>
            <p:cNvSpPr/>
            <p:nvPr/>
          </p:nvSpPr>
          <p:spPr>
            <a:xfrm>
              <a:off x="2748844" y="5215465"/>
              <a:ext cx="632178" cy="6321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cxnSp>
          <p:nvCxnSpPr>
            <p:cNvPr id="24" name="직선 연결선 23"/>
            <p:cNvCxnSpPr>
              <a:stCxn id="12" idx="3"/>
              <a:endCxn id="23" idx="0"/>
            </p:cNvCxnSpPr>
            <p:nvPr/>
          </p:nvCxnSpPr>
          <p:spPr>
            <a:xfrm flipH="1">
              <a:off x="3064933" y="4891464"/>
              <a:ext cx="476403" cy="324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/>
            <p:cNvSpPr/>
            <p:nvPr/>
          </p:nvSpPr>
          <p:spPr>
            <a:xfrm>
              <a:off x="3443112" y="5954335"/>
              <a:ext cx="632178" cy="6321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7</a:t>
              </a:r>
              <a:endParaRPr lang="ko-KR" altLang="en-US" dirty="0"/>
            </a:p>
          </p:txBody>
        </p:sp>
        <p:cxnSp>
          <p:nvCxnSpPr>
            <p:cNvPr id="26" name="직선 연결선 25"/>
            <p:cNvCxnSpPr>
              <a:stCxn id="22" idx="3"/>
              <a:endCxn id="25" idx="0"/>
            </p:cNvCxnSpPr>
            <p:nvPr/>
          </p:nvCxnSpPr>
          <p:spPr>
            <a:xfrm flipH="1">
              <a:off x="3759201" y="5755063"/>
              <a:ext cx="448179" cy="199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5583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이진 트리  </a:t>
            </a:r>
            <a:r>
              <a:rPr lang="en-US" altLang="ko-KR" dirty="0" smtClean="0"/>
              <a:t>(</a:t>
            </a:r>
            <a:r>
              <a:rPr lang="ko-KR" altLang="en-US" dirty="0" smtClean="0"/>
              <a:t>노드 수 구하기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330222" y="1351884"/>
            <a:ext cx="5136443" cy="45704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class </a:t>
            </a:r>
            <a:r>
              <a:rPr lang="en-US" altLang="ko-KR" sz="1400" dirty="0" err="1" smtClean="0"/>
              <a:t>TreeNode</a:t>
            </a:r>
            <a:r>
              <a:rPr lang="en-US" altLang="ko-KR" sz="1400" dirty="0" smtClean="0"/>
              <a:t> {</a:t>
            </a:r>
          </a:p>
          <a:p>
            <a:r>
              <a:rPr lang="en-US" altLang="ko-KR" sz="1400" dirty="0" smtClean="0"/>
              <a:t>…</a:t>
            </a:r>
          </a:p>
          <a:p>
            <a:r>
              <a:rPr lang="en-US" altLang="ko-KR" sz="1400" dirty="0" smtClean="0"/>
              <a:t>}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class    </a:t>
            </a:r>
            <a:r>
              <a:rPr lang="en-US" altLang="ko-KR" sz="1400" dirty="0" err="1" smtClean="0"/>
              <a:t>TreeEtc</a:t>
            </a:r>
            <a:r>
              <a:rPr lang="en-US" altLang="ko-KR" sz="1400" dirty="0" smtClean="0"/>
              <a:t> {   // </a:t>
            </a:r>
            <a:r>
              <a:rPr lang="ko-KR" altLang="en-US" sz="1400" dirty="0" smtClean="0"/>
              <a:t>트리 기타 연산</a:t>
            </a:r>
            <a:endParaRPr lang="en-US" altLang="ko-KR" sz="1400" dirty="0" smtClean="0"/>
          </a:p>
          <a:p>
            <a:r>
              <a:rPr lang="en-US" altLang="ko-KR" sz="1400" dirty="0" smtClean="0"/>
              <a:t>     static  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   </a:t>
            </a:r>
            <a:r>
              <a:rPr lang="en-US" altLang="ko-KR" sz="1400" b="1" dirty="0" err="1" smtClean="0">
                <a:solidFill>
                  <a:srgbClr val="6600CC"/>
                </a:solidFill>
              </a:rPr>
              <a:t>NodeCount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TreeNode</a:t>
            </a:r>
            <a:r>
              <a:rPr lang="en-US" altLang="ko-KR" sz="1400" dirty="0" smtClean="0"/>
              <a:t>   </a:t>
            </a:r>
            <a:r>
              <a:rPr lang="en-US" altLang="ko-KR" sz="1400" b="1" dirty="0" smtClean="0"/>
              <a:t>node</a:t>
            </a:r>
            <a:r>
              <a:rPr lang="en-US" altLang="ko-KR" sz="1400" dirty="0" smtClean="0"/>
              <a:t>) {</a:t>
            </a:r>
          </a:p>
          <a:p>
            <a:endParaRPr lang="en-US" altLang="ko-KR" sz="1400" dirty="0"/>
          </a:p>
          <a:p>
            <a:r>
              <a:rPr lang="ko-KR" altLang="en-US" sz="1000" dirty="0" smtClean="0">
                <a:solidFill>
                  <a:srgbClr val="6600CC"/>
                </a:solidFill>
              </a:rPr>
              <a:t>                만일 </a:t>
            </a:r>
            <a:r>
              <a:rPr lang="en-US" altLang="ko-KR" sz="1000" b="1" dirty="0" smtClean="0"/>
              <a:t>node</a:t>
            </a:r>
            <a:r>
              <a:rPr lang="ko-KR" altLang="en-US" sz="1000" dirty="0" smtClean="0">
                <a:solidFill>
                  <a:srgbClr val="6600CC"/>
                </a:solidFill>
              </a:rPr>
              <a:t>가 </a:t>
            </a:r>
            <a:r>
              <a:rPr lang="en-US" altLang="ko-KR" sz="1000" dirty="0" smtClean="0">
                <a:solidFill>
                  <a:srgbClr val="6600CC"/>
                </a:solidFill>
              </a:rPr>
              <a:t>null</a:t>
            </a:r>
            <a:r>
              <a:rPr lang="ko-KR" altLang="en-US" sz="1000" dirty="0" smtClean="0">
                <a:solidFill>
                  <a:srgbClr val="6600CC"/>
                </a:solidFill>
              </a:rPr>
              <a:t>이면    </a:t>
            </a:r>
            <a:r>
              <a:rPr lang="en-US" altLang="ko-KR" sz="1000" dirty="0" smtClean="0">
                <a:solidFill>
                  <a:srgbClr val="6600CC"/>
                </a:solidFill>
              </a:rPr>
              <a:t>0</a:t>
            </a:r>
            <a:r>
              <a:rPr lang="ko-KR" altLang="en-US" sz="1000" dirty="0" smtClean="0">
                <a:solidFill>
                  <a:srgbClr val="6600CC"/>
                </a:solidFill>
              </a:rPr>
              <a:t>을 </a:t>
            </a:r>
            <a:r>
              <a:rPr lang="en-US" altLang="ko-KR" sz="1000" dirty="0" smtClean="0">
                <a:solidFill>
                  <a:srgbClr val="6600CC"/>
                </a:solidFill>
              </a:rPr>
              <a:t>return;</a:t>
            </a:r>
          </a:p>
          <a:p>
            <a:endParaRPr lang="en-US" altLang="ko-KR" sz="1000" dirty="0" smtClean="0">
              <a:solidFill>
                <a:srgbClr val="6600CC"/>
              </a:solidFill>
            </a:endParaRPr>
          </a:p>
          <a:p>
            <a:r>
              <a:rPr lang="en-US" altLang="ko-KR" sz="1000" dirty="0">
                <a:solidFill>
                  <a:srgbClr val="6600CC"/>
                </a:solidFill>
              </a:rPr>
              <a:t> </a:t>
            </a:r>
            <a:r>
              <a:rPr lang="en-US" altLang="ko-KR" sz="1000" dirty="0" smtClean="0">
                <a:solidFill>
                  <a:srgbClr val="6600CC"/>
                </a:solidFill>
              </a:rPr>
              <a:t>               </a:t>
            </a:r>
            <a:r>
              <a:rPr lang="ko-KR" altLang="en-US" sz="1000" dirty="0" smtClean="0">
                <a:solidFill>
                  <a:srgbClr val="6600CC"/>
                </a:solidFill>
              </a:rPr>
              <a:t>왼쪽 자식과  오른쪽 자식에 대해 각각 반복적으로 </a:t>
            </a:r>
            <a:r>
              <a:rPr lang="en-US" altLang="ko-KR" sz="1000" dirty="0" err="1" smtClean="0">
                <a:solidFill>
                  <a:srgbClr val="6600CC"/>
                </a:solidFill>
              </a:rPr>
              <a:t>NodeCount</a:t>
            </a:r>
            <a:r>
              <a:rPr lang="ko-KR" altLang="en-US" sz="1000" dirty="0" smtClean="0">
                <a:solidFill>
                  <a:srgbClr val="6600CC"/>
                </a:solidFill>
              </a:rPr>
              <a:t>를 구하고   </a:t>
            </a:r>
            <a:r>
              <a:rPr lang="en-US" altLang="ko-KR" sz="1000" dirty="0" smtClean="0">
                <a:solidFill>
                  <a:srgbClr val="6600CC"/>
                </a:solidFill>
              </a:rPr>
              <a:t>1</a:t>
            </a:r>
            <a:r>
              <a:rPr lang="ko-KR" altLang="en-US" sz="1000" dirty="0" smtClean="0">
                <a:solidFill>
                  <a:srgbClr val="6600CC"/>
                </a:solidFill>
              </a:rPr>
              <a:t>을 더함</a:t>
            </a:r>
            <a:endParaRPr lang="en-US" altLang="ko-KR" sz="1000" dirty="0" smtClean="0">
              <a:solidFill>
                <a:srgbClr val="6600CC"/>
              </a:solidFill>
            </a:endParaRPr>
          </a:p>
          <a:p>
            <a:r>
              <a:rPr lang="en-US" altLang="ko-KR" sz="1400" dirty="0" smtClean="0"/>
              <a:t>      }</a:t>
            </a:r>
          </a:p>
          <a:p>
            <a:r>
              <a:rPr lang="en-US" altLang="ko-KR" sz="1400" dirty="0" smtClean="0"/>
              <a:t>}</a:t>
            </a:r>
          </a:p>
          <a:p>
            <a:endParaRPr lang="en-US" altLang="ko-KR" sz="1400" dirty="0"/>
          </a:p>
          <a:p>
            <a:r>
              <a:rPr lang="en-US" altLang="ko-KR" sz="1100" dirty="0"/>
              <a:t>public class </a:t>
            </a:r>
            <a:r>
              <a:rPr lang="ko-KR" altLang="en-US" sz="1100" dirty="0" err="1"/>
              <a:t>주클래스</a:t>
            </a:r>
            <a:r>
              <a:rPr lang="ko-KR" altLang="en-US" sz="1100" dirty="0"/>
              <a:t> </a:t>
            </a:r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   public static void main(String [] </a:t>
            </a:r>
            <a:r>
              <a:rPr lang="en-US" altLang="ko-KR" sz="1100" dirty="0" err="1"/>
              <a:t>args</a:t>
            </a:r>
            <a:r>
              <a:rPr lang="en-US" altLang="ko-KR" sz="1100" dirty="0"/>
              <a:t>) {</a:t>
            </a:r>
          </a:p>
          <a:p>
            <a:r>
              <a:rPr lang="en-US" altLang="ko-KR" sz="1100" dirty="0"/>
              <a:t>            …</a:t>
            </a:r>
          </a:p>
          <a:p>
            <a:r>
              <a:rPr lang="en-US" altLang="ko-KR" sz="1100" dirty="0"/>
              <a:t>            </a:t>
            </a:r>
            <a:r>
              <a:rPr lang="en-US" altLang="ko-KR" sz="1100" dirty="0" err="1"/>
              <a:t>TreeNode</a:t>
            </a:r>
            <a:r>
              <a:rPr lang="en-US" altLang="ko-KR" sz="1100" dirty="0"/>
              <a:t>  n2 = new </a:t>
            </a:r>
            <a:r>
              <a:rPr lang="en-US" altLang="ko-KR" sz="1100" dirty="0" err="1"/>
              <a:t>TreeNode</a:t>
            </a:r>
            <a:r>
              <a:rPr lang="en-US" altLang="ko-KR" sz="1100" dirty="0"/>
              <a:t>(2, n4, n5);</a:t>
            </a:r>
          </a:p>
          <a:p>
            <a:r>
              <a:rPr lang="en-US" altLang="ko-KR" sz="1100" dirty="0"/>
              <a:t>            </a:t>
            </a:r>
            <a:r>
              <a:rPr lang="en-US" altLang="ko-KR" sz="1100" dirty="0" err="1"/>
              <a:t>TreeNode</a:t>
            </a:r>
            <a:r>
              <a:rPr lang="en-US" altLang="ko-KR" sz="1100" dirty="0"/>
              <a:t>  n1 = new </a:t>
            </a:r>
            <a:r>
              <a:rPr lang="en-US" altLang="ko-KR" sz="1100" dirty="0" err="1"/>
              <a:t>TreeNode</a:t>
            </a:r>
            <a:r>
              <a:rPr lang="en-US" altLang="ko-KR" sz="1100" dirty="0"/>
              <a:t>(1, n2, n3);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      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개수 </a:t>
            </a:r>
            <a:r>
              <a:rPr lang="en-US" altLang="ko-KR" sz="1100" dirty="0" smtClean="0"/>
              <a:t>= </a:t>
            </a:r>
            <a:r>
              <a:rPr lang="en-US" altLang="ko-KR" sz="1100" dirty="0" err="1" smtClean="0"/>
              <a:t>TreeEtc.NodeCount</a:t>
            </a:r>
            <a:r>
              <a:rPr lang="en-US" altLang="ko-KR" sz="1100" dirty="0" smtClean="0"/>
              <a:t>( </a:t>
            </a:r>
            <a:r>
              <a:rPr lang="en-US" altLang="ko-KR" sz="1100" dirty="0"/>
              <a:t>n1 );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       </a:t>
            </a:r>
            <a:r>
              <a:rPr lang="en-US" altLang="ko-KR" sz="1100" dirty="0" err="1" smtClean="0"/>
              <a:t>System.out.println</a:t>
            </a:r>
            <a:r>
              <a:rPr lang="en-US" altLang="ko-KR" sz="1100" dirty="0" smtClean="0"/>
              <a:t>( </a:t>
            </a:r>
            <a:r>
              <a:rPr lang="ko-KR" altLang="en-US" sz="1100" dirty="0" smtClean="0"/>
              <a:t>개수 </a:t>
            </a:r>
            <a:r>
              <a:rPr lang="en-US" altLang="ko-KR" sz="1100" dirty="0" smtClean="0"/>
              <a:t>);</a:t>
            </a:r>
            <a:endParaRPr lang="en-US" altLang="ko-KR" sz="1100" dirty="0"/>
          </a:p>
          <a:p>
            <a:r>
              <a:rPr lang="en-US" altLang="ko-KR" sz="1100" dirty="0"/>
              <a:t>    }</a:t>
            </a:r>
          </a:p>
          <a:p>
            <a:r>
              <a:rPr lang="en-US" altLang="ko-KR" sz="1100" dirty="0"/>
              <a:t>}</a:t>
            </a:r>
          </a:p>
          <a:p>
            <a:endParaRPr lang="ko-KR" altLang="en-US" sz="1100" dirty="0"/>
          </a:p>
        </p:txBody>
      </p:sp>
      <p:grpSp>
        <p:nvGrpSpPr>
          <p:cNvPr id="2" name="그룹 1"/>
          <p:cNvGrpSpPr/>
          <p:nvPr/>
        </p:nvGrpSpPr>
        <p:grpSpPr>
          <a:xfrm>
            <a:off x="259643" y="1800578"/>
            <a:ext cx="2720624" cy="2435981"/>
            <a:chOff x="67732" y="2455333"/>
            <a:chExt cx="3488268" cy="3154691"/>
          </a:xfrm>
        </p:grpSpPr>
        <p:sp>
          <p:nvSpPr>
            <p:cNvPr id="25" name="타원 24"/>
            <p:cNvSpPr/>
            <p:nvPr/>
          </p:nvSpPr>
          <p:spPr>
            <a:xfrm>
              <a:off x="1473199" y="2455333"/>
              <a:ext cx="632178" cy="6321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26" name="타원 25"/>
            <p:cNvSpPr/>
            <p:nvPr/>
          </p:nvSpPr>
          <p:spPr>
            <a:xfrm>
              <a:off x="767644" y="3375377"/>
              <a:ext cx="632178" cy="6321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27" name="타원 26"/>
            <p:cNvSpPr/>
            <p:nvPr/>
          </p:nvSpPr>
          <p:spPr>
            <a:xfrm>
              <a:off x="2105377" y="3375377"/>
              <a:ext cx="632178" cy="6321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  <p:sp>
          <p:nvSpPr>
            <p:cNvPr id="28" name="타원 27"/>
            <p:cNvSpPr/>
            <p:nvPr/>
          </p:nvSpPr>
          <p:spPr>
            <a:xfrm>
              <a:off x="2923822" y="4238976"/>
              <a:ext cx="632178" cy="6321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6</a:t>
              </a:r>
              <a:endParaRPr lang="ko-KR" altLang="en-US" dirty="0"/>
            </a:p>
          </p:txBody>
        </p:sp>
        <p:cxnSp>
          <p:nvCxnSpPr>
            <p:cNvPr id="29" name="직선 연결선 28"/>
            <p:cNvCxnSpPr>
              <a:stCxn id="25" idx="4"/>
              <a:endCxn id="26" idx="7"/>
            </p:cNvCxnSpPr>
            <p:nvPr/>
          </p:nvCxnSpPr>
          <p:spPr>
            <a:xfrm flipH="1">
              <a:off x="1307242" y="3087511"/>
              <a:ext cx="482046" cy="3804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25" idx="4"/>
              <a:endCxn id="27" idx="1"/>
            </p:cNvCxnSpPr>
            <p:nvPr/>
          </p:nvCxnSpPr>
          <p:spPr>
            <a:xfrm>
              <a:off x="1789288" y="3087511"/>
              <a:ext cx="408669" cy="3804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27" idx="5"/>
              <a:endCxn id="28" idx="1"/>
            </p:cNvCxnSpPr>
            <p:nvPr/>
          </p:nvCxnSpPr>
          <p:spPr>
            <a:xfrm>
              <a:off x="2644975" y="3914975"/>
              <a:ext cx="371427" cy="4165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26" idx="5"/>
              <a:endCxn id="34" idx="0"/>
            </p:cNvCxnSpPr>
            <p:nvPr/>
          </p:nvCxnSpPr>
          <p:spPr>
            <a:xfrm>
              <a:off x="1307242" y="3914975"/>
              <a:ext cx="442535" cy="324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타원 33"/>
            <p:cNvSpPr/>
            <p:nvPr/>
          </p:nvSpPr>
          <p:spPr>
            <a:xfrm>
              <a:off x="1433688" y="4238976"/>
              <a:ext cx="632178" cy="6321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5</a:t>
              </a:r>
              <a:endParaRPr lang="ko-KR" altLang="en-US" dirty="0"/>
            </a:p>
          </p:txBody>
        </p:sp>
        <p:sp>
          <p:nvSpPr>
            <p:cNvPr id="35" name="타원 34"/>
            <p:cNvSpPr/>
            <p:nvPr/>
          </p:nvSpPr>
          <p:spPr>
            <a:xfrm>
              <a:off x="67732" y="4238976"/>
              <a:ext cx="632178" cy="6321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cxnSp>
          <p:nvCxnSpPr>
            <p:cNvPr id="36" name="직선 연결선 35"/>
            <p:cNvCxnSpPr>
              <a:stCxn id="26" idx="3"/>
              <a:endCxn id="35" idx="0"/>
            </p:cNvCxnSpPr>
            <p:nvPr/>
          </p:nvCxnSpPr>
          <p:spPr>
            <a:xfrm flipH="1">
              <a:off x="383821" y="3914975"/>
              <a:ext cx="476403" cy="324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/>
            <p:cNvSpPr/>
            <p:nvPr/>
          </p:nvSpPr>
          <p:spPr>
            <a:xfrm>
              <a:off x="762000" y="4977846"/>
              <a:ext cx="632178" cy="6321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7</a:t>
              </a:r>
              <a:endParaRPr lang="ko-KR" altLang="en-US" dirty="0"/>
            </a:p>
          </p:txBody>
        </p:sp>
        <p:cxnSp>
          <p:nvCxnSpPr>
            <p:cNvPr id="38" name="직선 연결선 37"/>
            <p:cNvCxnSpPr>
              <a:stCxn id="34" idx="3"/>
              <a:endCxn id="37" idx="0"/>
            </p:cNvCxnSpPr>
            <p:nvPr/>
          </p:nvCxnSpPr>
          <p:spPr>
            <a:xfrm flipH="1">
              <a:off x="1078089" y="4778574"/>
              <a:ext cx="448179" cy="199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7381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두 트리 비교 하기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0888" y="1487350"/>
            <a:ext cx="8065912" cy="42780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class    </a:t>
            </a:r>
            <a:r>
              <a:rPr lang="en-US" altLang="ko-KR" sz="1600" dirty="0" err="1" smtClean="0"/>
              <a:t>TreeEtc</a:t>
            </a:r>
            <a:r>
              <a:rPr lang="en-US" altLang="ko-KR" sz="1600" dirty="0" smtClean="0"/>
              <a:t> {   // </a:t>
            </a:r>
            <a:r>
              <a:rPr lang="ko-KR" altLang="en-US" sz="1600" dirty="0" smtClean="0"/>
              <a:t>트리 기타 연산</a:t>
            </a:r>
            <a:endParaRPr lang="en-US" altLang="ko-KR" sz="1600" dirty="0" smtClean="0"/>
          </a:p>
          <a:p>
            <a:r>
              <a:rPr lang="en-US" altLang="ko-KR" sz="1600" dirty="0" smtClean="0"/>
              <a:t>     ….</a:t>
            </a:r>
            <a:endParaRPr lang="en-US" altLang="ko-KR" sz="1600" dirty="0"/>
          </a:p>
          <a:p>
            <a:r>
              <a:rPr lang="en-US" altLang="ko-KR" sz="1600" dirty="0" smtClean="0"/>
              <a:t>     static    </a:t>
            </a:r>
            <a:r>
              <a:rPr lang="en-US" altLang="ko-KR" sz="1600" dirty="0" err="1" smtClean="0"/>
              <a:t>boolean</a:t>
            </a:r>
            <a:r>
              <a:rPr lang="en-US" altLang="ko-KR" sz="1600" dirty="0" smtClean="0"/>
              <a:t>    </a:t>
            </a:r>
            <a:r>
              <a:rPr lang="en-US" altLang="ko-KR" sz="1600" b="1" dirty="0" err="1" smtClean="0">
                <a:solidFill>
                  <a:srgbClr val="6600CC"/>
                </a:solidFill>
              </a:rPr>
              <a:t>isEqual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TreeNode</a:t>
            </a:r>
            <a:r>
              <a:rPr lang="en-US" altLang="ko-KR" sz="1600" dirty="0" smtClean="0"/>
              <a:t>    node1,  </a:t>
            </a:r>
            <a:r>
              <a:rPr lang="en-US" altLang="ko-KR" sz="1600" dirty="0" err="1" smtClean="0"/>
              <a:t>TreeNode</a:t>
            </a:r>
            <a:r>
              <a:rPr lang="en-US" altLang="ko-KR" sz="1600" dirty="0" smtClean="0"/>
              <a:t>    node2) {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// (1) </a:t>
            </a:r>
            <a:r>
              <a:rPr lang="ko-KR" altLang="en-US" sz="1600" dirty="0" smtClean="0"/>
              <a:t>둘 중 하나가 </a:t>
            </a:r>
            <a:r>
              <a:rPr lang="en-US" altLang="ko-KR" sz="1600" dirty="0" smtClean="0"/>
              <a:t>null</a:t>
            </a:r>
            <a:r>
              <a:rPr lang="ko-KR" altLang="en-US" sz="1600" dirty="0" smtClean="0"/>
              <a:t>인 경우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처리</a:t>
            </a:r>
            <a:endParaRPr lang="en-US" altLang="ko-KR" sz="1600" dirty="0" smtClean="0"/>
          </a:p>
          <a:p>
            <a:r>
              <a:rPr lang="en-US" altLang="ko-KR" sz="1600" dirty="0" smtClean="0"/>
              <a:t>            if(node1 == null || node2 == null) 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        return   node1   ==   node2;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}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          // (2) </a:t>
            </a:r>
            <a:r>
              <a:rPr lang="ko-KR" altLang="en-US" sz="1600" dirty="0" smtClean="0"/>
              <a:t>둘 다 </a:t>
            </a:r>
            <a:r>
              <a:rPr lang="en-US" altLang="ko-KR" sz="1600" dirty="0" smtClean="0"/>
              <a:t>null</a:t>
            </a:r>
            <a:r>
              <a:rPr lang="ko-KR" altLang="en-US" sz="1600" dirty="0" smtClean="0"/>
              <a:t>이 아닌 경우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처리</a:t>
            </a:r>
            <a:r>
              <a:rPr lang="en-US" altLang="ko-KR" sz="1600" dirty="0" smtClean="0"/>
              <a:t>… (</a:t>
            </a:r>
            <a:r>
              <a:rPr lang="ko-KR" altLang="en-US" sz="1600" dirty="0" smtClean="0"/>
              <a:t>값이 다르면 </a:t>
            </a:r>
            <a:r>
              <a:rPr lang="en-US" altLang="ko-KR" sz="1600" dirty="0" smtClean="0"/>
              <a:t>false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return)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if( node1.DATA   !=   node2.DATA )  return  false;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          //  (3) </a:t>
            </a:r>
            <a:r>
              <a:rPr lang="ko-KR" altLang="en-US" sz="1600" dirty="0" smtClean="0"/>
              <a:t>자식들도 모두 점검해야 함</a:t>
            </a:r>
            <a:r>
              <a:rPr lang="en-US" altLang="ko-KR" sz="1600" dirty="0" smtClean="0"/>
              <a:t>…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return   </a:t>
            </a:r>
            <a:r>
              <a:rPr lang="en-US" altLang="ko-KR" sz="1600" b="1" dirty="0" err="1" smtClean="0">
                <a:solidFill>
                  <a:srgbClr val="6600CC"/>
                </a:solidFill>
              </a:rPr>
              <a:t>isEqual</a:t>
            </a:r>
            <a:r>
              <a:rPr lang="en-US" altLang="ko-KR" sz="1600" dirty="0" smtClean="0"/>
              <a:t>(node1.left,  node2.left)   &amp;&amp;  </a:t>
            </a:r>
            <a:r>
              <a:rPr lang="en-US" altLang="ko-KR" sz="1600" b="1" dirty="0" err="1" smtClean="0">
                <a:solidFill>
                  <a:srgbClr val="6600CC"/>
                </a:solidFill>
              </a:rPr>
              <a:t>isEqual</a:t>
            </a:r>
            <a:r>
              <a:rPr lang="en-US" altLang="ko-KR" sz="1600" dirty="0" smtClean="0"/>
              <a:t>(node1.right,  node2.right);</a:t>
            </a:r>
            <a:endParaRPr lang="en-US" altLang="ko-KR" sz="1600" dirty="0"/>
          </a:p>
          <a:p>
            <a:r>
              <a:rPr lang="en-US" altLang="ko-KR" sz="1600" dirty="0" smtClean="0"/>
              <a:t>      }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grpSp>
        <p:nvGrpSpPr>
          <p:cNvPr id="19" name="그룹 18"/>
          <p:cNvGrpSpPr/>
          <p:nvPr/>
        </p:nvGrpSpPr>
        <p:grpSpPr>
          <a:xfrm>
            <a:off x="2589451" y="5105943"/>
            <a:ext cx="1456567" cy="1319002"/>
            <a:chOff x="372533" y="1409976"/>
            <a:chExt cx="3488268" cy="3154691"/>
          </a:xfrm>
        </p:grpSpPr>
        <p:sp>
          <p:nvSpPr>
            <p:cNvPr id="27" name="타원 26"/>
            <p:cNvSpPr/>
            <p:nvPr/>
          </p:nvSpPr>
          <p:spPr>
            <a:xfrm>
              <a:off x="1778000" y="1409976"/>
              <a:ext cx="632178" cy="6321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28" name="타원 27"/>
            <p:cNvSpPr/>
            <p:nvPr/>
          </p:nvSpPr>
          <p:spPr>
            <a:xfrm>
              <a:off x="1072445" y="2330020"/>
              <a:ext cx="632178" cy="6321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29" name="타원 28"/>
            <p:cNvSpPr/>
            <p:nvPr/>
          </p:nvSpPr>
          <p:spPr>
            <a:xfrm>
              <a:off x="2410178" y="2330020"/>
              <a:ext cx="632178" cy="6321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  <p:sp>
          <p:nvSpPr>
            <p:cNvPr id="30" name="타원 29"/>
            <p:cNvSpPr/>
            <p:nvPr/>
          </p:nvSpPr>
          <p:spPr>
            <a:xfrm>
              <a:off x="3228623" y="3193619"/>
              <a:ext cx="632178" cy="6321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6</a:t>
              </a:r>
              <a:endParaRPr lang="ko-KR" altLang="en-US" dirty="0"/>
            </a:p>
          </p:txBody>
        </p:sp>
        <p:cxnSp>
          <p:nvCxnSpPr>
            <p:cNvPr id="31" name="직선 연결선 30"/>
            <p:cNvCxnSpPr>
              <a:stCxn id="27" idx="4"/>
              <a:endCxn id="28" idx="7"/>
            </p:cNvCxnSpPr>
            <p:nvPr/>
          </p:nvCxnSpPr>
          <p:spPr>
            <a:xfrm flipH="1">
              <a:off x="1612043" y="2042154"/>
              <a:ext cx="482046" cy="3804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27" idx="4"/>
              <a:endCxn id="29" idx="1"/>
            </p:cNvCxnSpPr>
            <p:nvPr/>
          </p:nvCxnSpPr>
          <p:spPr>
            <a:xfrm>
              <a:off x="2094089" y="2042154"/>
              <a:ext cx="408669" cy="3804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29" idx="5"/>
              <a:endCxn id="30" idx="1"/>
            </p:cNvCxnSpPr>
            <p:nvPr/>
          </p:nvCxnSpPr>
          <p:spPr>
            <a:xfrm>
              <a:off x="2949776" y="2869618"/>
              <a:ext cx="371427" cy="4165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28" idx="5"/>
              <a:endCxn id="35" idx="0"/>
            </p:cNvCxnSpPr>
            <p:nvPr/>
          </p:nvCxnSpPr>
          <p:spPr>
            <a:xfrm>
              <a:off x="1612043" y="2869618"/>
              <a:ext cx="442535" cy="324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/>
            <p:cNvSpPr/>
            <p:nvPr/>
          </p:nvSpPr>
          <p:spPr>
            <a:xfrm>
              <a:off x="1738489" y="3193619"/>
              <a:ext cx="632178" cy="6321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5</a:t>
              </a:r>
              <a:endParaRPr lang="ko-KR" altLang="en-US" dirty="0"/>
            </a:p>
          </p:txBody>
        </p:sp>
        <p:sp>
          <p:nvSpPr>
            <p:cNvPr id="36" name="타원 35"/>
            <p:cNvSpPr/>
            <p:nvPr/>
          </p:nvSpPr>
          <p:spPr>
            <a:xfrm>
              <a:off x="372533" y="3193619"/>
              <a:ext cx="632178" cy="6321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cxnSp>
          <p:nvCxnSpPr>
            <p:cNvPr id="37" name="직선 연결선 36"/>
            <p:cNvCxnSpPr>
              <a:stCxn id="28" idx="3"/>
              <a:endCxn id="36" idx="0"/>
            </p:cNvCxnSpPr>
            <p:nvPr/>
          </p:nvCxnSpPr>
          <p:spPr>
            <a:xfrm flipH="1">
              <a:off x="688622" y="2869618"/>
              <a:ext cx="476403" cy="324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타원 37"/>
            <p:cNvSpPr/>
            <p:nvPr/>
          </p:nvSpPr>
          <p:spPr>
            <a:xfrm>
              <a:off x="1066801" y="3932489"/>
              <a:ext cx="632178" cy="6321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7</a:t>
              </a:r>
              <a:endParaRPr lang="ko-KR" altLang="en-US" dirty="0"/>
            </a:p>
          </p:txBody>
        </p:sp>
        <p:cxnSp>
          <p:nvCxnSpPr>
            <p:cNvPr id="39" name="직선 연결선 38"/>
            <p:cNvCxnSpPr>
              <a:stCxn id="35" idx="3"/>
              <a:endCxn id="38" idx="0"/>
            </p:cNvCxnSpPr>
            <p:nvPr/>
          </p:nvCxnSpPr>
          <p:spPr>
            <a:xfrm flipH="1">
              <a:off x="1382890" y="3733217"/>
              <a:ext cx="448179" cy="199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4797184" y="5056730"/>
            <a:ext cx="1456567" cy="1319002"/>
            <a:chOff x="372533" y="1409976"/>
            <a:chExt cx="3488268" cy="3154691"/>
          </a:xfrm>
        </p:grpSpPr>
        <p:sp>
          <p:nvSpPr>
            <p:cNvPr id="41" name="타원 40"/>
            <p:cNvSpPr/>
            <p:nvPr/>
          </p:nvSpPr>
          <p:spPr>
            <a:xfrm>
              <a:off x="1778000" y="1409976"/>
              <a:ext cx="632178" cy="6321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42" name="타원 41"/>
            <p:cNvSpPr/>
            <p:nvPr/>
          </p:nvSpPr>
          <p:spPr>
            <a:xfrm>
              <a:off x="1072445" y="2330020"/>
              <a:ext cx="632178" cy="6321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43" name="타원 42"/>
            <p:cNvSpPr/>
            <p:nvPr/>
          </p:nvSpPr>
          <p:spPr>
            <a:xfrm>
              <a:off x="2410178" y="2330020"/>
              <a:ext cx="632178" cy="6321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  <p:sp>
          <p:nvSpPr>
            <p:cNvPr id="44" name="타원 43"/>
            <p:cNvSpPr/>
            <p:nvPr/>
          </p:nvSpPr>
          <p:spPr>
            <a:xfrm>
              <a:off x="3228623" y="3193619"/>
              <a:ext cx="632178" cy="6321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6</a:t>
              </a:r>
              <a:endParaRPr lang="ko-KR" altLang="en-US" dirty="0"/>
            </a:p>
          </p:txBody>
        </p:sp>
        <p:cxnSp>
          <p:nvCxnSpPr>
            <p:cNvPr id="45" name="직선 연결선 44"/>
            <p:cNvCxnSpPr>
              <a:stCxn id="41" idx="4"/>
              <a:endCxn id="42" idx="7"/>
            </p:cNvCxnSpPr>
            <p:nvPr/>
          </p:nvCxnSpPr>
          <p:spPr>
            <a:xfrm flipH="1">
              <a:off x="1612043" y="2042154"/>
              <a:ext cx="482046" cy="3804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>
              <a:stCxn id="41" idx="4"/>
              <a:endCxn id="43" idx="1"/>
            </p:cNvCxnSpPr>
            <p:nvPr/>
          </p:nvCxnSpPr>
          <p:spPr>
            <a:xfrm>
              <a:off x="2094089" y="2042154"/>
              <a:ext cx="408669" cy="3804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stCxn id="43" idx="5"/>
              <a:endCxn id="44" idx="1"/>
            </p:cNvCxnSpPr>
            <p:nvPr/>
          </p:nvCxnSpPr>
          <p:spPr>
            <a:xfrm>
              <a:off x="2949776" y="2869618"/>
              <a:ext cx="371427" cy="4165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>
              <a:stCxn id="42" idx="5"/>
              <a:endCxn id="49" idx="0"/>
            </p:cNvCxnSpPr>
            <p:nvPr/>
          </p:nvCxnSpPr>
          <p:spPr>
            <a:xfrm>
              <a:off x="1612043" y="2869618"/>
              <a:ext cx="442535" cy="324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타원 48"/>
            <p:cNvSpPr/>
            <p:nvPr/>
          </p:nvSpPr>
          <p:spPr>
            <a:xfrm>
              <a:off x="1738489" y="3193619"/>
              <a:ext cx="632178" cy="6321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5</a:t>
              </a:r>
              <a:endParaRPr lang="ko-KR" altLang="en-US" dirty="0"/>
            </a:p>
          </p:txBody>
        </p:sp>
        <p:sp>
          <p:nvSpPr>
            <p:cNvPr id="50" name="타원 49"/>
            <p:cNvSpPr/>
            <p:nvPr/>
          </p:nvSpPr>
          <p:spPr>
            <a:xfrm>
              <a:off x="372533" y="3193619"/>
              <a:ext cx="632178" cy="6321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cxnSp>
          <p:nvCxnSpPr>
            <p:cNvPr id="51" name="직선 연결선 50"/>
            <p:cNvCxnSpPr>
              <a:stCxn id="42" idx="3"/>
              <a:endCxn id="50" idx="0"/>
            </p:cNvCxnSpPr>
            <p:nvPr/>
          </p:nvCxnSpPr>
          <p:spPr>
            <a:xfrm flipH="1">
              <a:off x="688622" y="2869618"/>
              <a:ext cx="476403" cy="324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/>
            <p:cNvSpPr/>
            <p:nvPr/>
          </p:nvSpPr>
          <p:spPr>
            <a:xfrm>
              <a:off x="1066801" y="3932489"/>
              <a:ext cx="632178" cy="6321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7</a:t>
              </a:r>
              <a:endParaRPr lang="ko-KR" altLang="en-US" dirty="0"/>
            </a:p>
          </p:txBody>
        </p:sp>
        <p:cxnSp>
          <p:nvCxnSpPr>
            <p:cNvPr id="53" name="직선 연결선 52"/>
            <p:cNvCxnSpPr>
              <a:stCxn id="49" idx="3"/>
              <a:endCxn id="52" idx="0"/>
            </p:cNvCxnSpPr>
            <p:nvPr/>
          </p:nvCxnSpPr>
          <p:spPr>
            <a:xfrm flipH="1">
              <a:off x="1382890" y="3733217"/>
              <a:ext cx="448179" cy="199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8256886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메모 테마</Template>
  <TotalTime>108</TotalTime>
  <Words>721</Words>
  <Application>Microsoft Office PowerPoint</Application>
  <PresentationFormat>화면 슬라이드 쇼(4:3)</PresentationFormat>
  <Paragraphs>192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Corbel</vt:lpstr>
      <vt:lpstr>Wingdings</vt:lpstr>
      <vt:lpstr>Wingdings 2</vt:lpstr>
      <vt:lpstr>New_Education03</vt:lpstr>
      <vt:lpstr>이진 트리의 연산구현 (이진 트리 자체의 표현과 각 연산의 구현)</vt:lpstr>
      <vt:lpstr>이진 트리 구현 개요</vt:lpstr>
      <vt:lpstr>이진 트리 구현</vt:lpstr>
      <vt:lpstr>이진 트리 구현 </vt:lpstr>
      <vt:lpstr>이진 트리 운행(Pre,In,Post)</vt:lpstr>
      <vt:lpstr>이진 트리 운행(Level)</vt:lpstr>
      <vt:lpstr>이진 트리  (층 수 구하기)</vt:lpstr>
      <vt:lpstr>이진 트리  (노드 수 구하기)</vt:lpstr>
      <vt:lpstr>두 트리 비교 하기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이진 트리의 구현</dc:title>
  <dc:creator>cycho</dc:creator>
  <cp:lastModifiedBy>cycho</cp:lastModifiedBy>
  <cp:revision>232</cp:revision>
  <dcterms:created xsi:type="dcterms:W3CDTF">2021-05-01T12:17:02Z</dcterms:created>
  <dcterms:modified xsi:type="dcterms:W3CDTF">2022-04-27T03:24:54Z</dcterms:modified>
</cp:coreProperties>
</file>