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520" r:id="rId3"/>
    <p:sldId id="272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4" r:id="rId12"/>
    <p:sldId id="415" r:id="rId13"/>
    <p:sldId id="416" r:id="rId14"/>
    <p:sldId id="418" r:id="rId15"/>
    <p:sldId id="420" r:id="rId16"/>
    <p:sldId id="421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52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7635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888" autoAdjust="0"/>
  </p:normalViewPr>
  <p:slideViewPr>
    <p:cSldViewPr snapToGrid="0">
      <p:cViewPr varScale="1">
        <p:scale>
          <a:sx n="104" d="100"/>
          <a:sy n="104" d="100"/>
        </p:scale>
        <p:origin x="18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A8DE-E49D-4BB8-951B-F2AA734E58C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F89-310C-4018-9261-17A974995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5282F-4413-4908-BEEC-19FB6C4069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7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05831-E187-4D29-9C89-C2827EF2661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1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9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1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0814" y="2933939"/>
            <a:ext cx="42243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탐색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endParaRPr lang="en-US" altLang="ko-KR" sz="3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5-1.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이진탐색트리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33315"/>
            <a:ext cx="7886700" cy="30510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000" dirty="0" smtClean="0"/>
              <a:t>노드</a:t>
            </a:r>
            <a:r>
              <a:rPr lang="en-US" altLang="ko-KR" sz="2000" dirty="0"/>
              <a:t>(Node) </a:t>
            </a:r>
            <a:r>
              <a:rPr lang="ko-KR" altLang="ko-KR" sz="2000" dirty="0"/>
              <a:t>클래스는 </a:t>
            </a:r>
            <a:r>
              <a:rPr lang="ko-KR" altLang="ko-KR" sz="2000" dirty="0" err="1"/>
              <a:t>이진트리의</a:t>
            </a:r>
            <a:r>
              <a:rPr lang="ko-KR" altLang="ko-KR" sz="2000" dirty="0"/>
              <a:t> 구현에 사용된 노드와 거의 </a:t>
            </a:r>
            <a:r>
              <a:rPr lang="ko-KR" altLang="ko-KR" sz="2000" dirty="0" smtClean="0"/>
              <a:t>유사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ko-KR" sz="2000" dirty="0" smtClean="0"/>
              <a:t>노드 객체는 </a:t>
            </a:r>
            <a:r>
              <a:rPr lang="en-US" altLang="ko-KR" sz="2000" dirty="0"/>
              <a:t>id(</a:t>
            </a:r>
            <a:r>
              <a:rPr lang="ko-KR" altLang="ko-KR" sz="2000" dirty="0"/>
              <a:t>키</a:t>
            </a:r>
            <a:r>
              <a:rPr lang="en-US" altLang="ko-KR" sz="2000" dirty="0"/>
              <a:t>), name(</a:t>
            </a:r>
            <a:r>
              <a:rPr lang="ko-KR" altLang="ko-KR" sz="2000" dirty="0"/>
              <a:t>키에 관련된 정보</a:t>
            </a:r>
            <a:r>
              <a:rPr lang="en-US" altLang="ko-KR" sz="2000" dirty="0"/>
              <a:t>), </a:t>
            </a:r>
            <a:r>
              <a:rPr lang="ko-KR" altLang="ko-KR" sz="2000" dirty="0"/>
              <a:t>왼쪽 자식과 오른쪽 자식을 각각 가리키기 </a:t>
            </a:r>
            <a:r>
              <a:rPr lang="ko-KR" altLang="ko-KR" sz="2000" dirty="0" smtClean="0"/>
              <a:t>위한</a:t>
            </a:r>
            <a:r>
              <a:rPr lang="en-US" altLang="ko-KR" sz="2000" dirty="0" smtClean="0"/>
              <a:t> left</a:t>
            </a:r>
            <a:r>
              <a:rPr lang="ko-KR" altLang="ko-KR" sz="2000" dirty="0"/>
              <a:t>와 </a:t>
            </a:r>
            <a:r>
              <a:rPr lang="en-US" altLang="ko-KR" sz="2000" dirty="0" smtClean="0"/>
              <a:t>right </a:t>
            </a:r>
            <a:r>
              <a:rPr lang="ko-KR" altLang="ko-KR" sz="2000" dirty="0" smtClean="0"/>
              <a:t>필드를 </a:t>
            </a:r>
            <a:r>
              <a:rPr lang="ko-KR" altLang="en-US" sz="2000" dirty="0" smtClean="0"/>
              <a:t>가짐</a:t>
            </a:r>
            <a:endParaRPr lang="ko-KR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5.1.1 </a:t>
            </a:r>
            <a:r>
              <a:rPr lang="ko-KR" altLang="ko-KR" dirty="0"/>
              <a:t>이진탐색트리 </a:t>
            </a:r>
            <a:r>
              <a:rPr lang="ko-KR" altLang="ko-KR" dirty="0" smtClean="0"/>
              <a:t>클래스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52" y="4682913"/>
            <a:ext cx="2961039" cy="1279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8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53227"/>
            <a:ext cx="7886700" cy="49390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1800" dirty="0" smtClean="0"/>
              <a:t>탐색하고자 </a:t>
            </a:r>
            <a:r>
              <a:rPr lang="ko-KR" altLang="ko-KR" sz="1800" dirty="0"/>
              <a:t>하는</a:t>
            </a:r>
            <a:r>
              <a:rPr lang="en-US" altLang="ko-KR" sz="1800" dirty="0"/>
              <a:t> Key</a:t>
            </a:r>
            <a:r>
              <a:rPr lang="ko-KR" altLang="ko-KR" sz="1800" dirty="0"/>
              <a:t>가 </a:t>
            </a:r>
            <a:r>
              <a:rPr lang="en-US" altLang="ko-KR" sz="1800" dirty="0"/>
              <a:t>k</a:t>
            </a:r>
            <a:r>
              <a:rPr lang="ko-KR" altLang="ko-KR" sz="1800" dirty="0"/>
              <a:t>라면</a:t>
            </a:r>
            <a:r>
              <a:rPr lang="en-US" altLang="ko-KR" sz="1800" dirty="0"/>
              <a:t>, </a:t>
            </a:r>
            <a:r>
              <a:rPr lang="ko-KR" altLang="ko-KR" sz="1800" dirty="0" smtClean="0">
                <a:solidFill>
                  <a:srgbClr val="3333FF"/>
                </a:solidFill>
              </a:rPr>
              <a:t>루트</a:t>
            </a:r>
            <a:r>
              <a:rPr lang="en-US" altLang="ko-KR" sz="1800" dirty="0" smtClean="0">
                <a:solidFill>
                  <a:srgbClr val="3333FF"/>
                </a:solidFill>
              </a:rPr>
              <a:t> </a:t>
            </a:r>
            <a:r>
              <a:rPr lang="ko-KR" altLang="ko-KR" sz="1800" dirty="0" smtClean="0">
                <a:solidFill>
                  <a:srgbClr val="3333FF"/>
                </a:solidFill>
              </a:rPr>
              <a:t>노드의</a:t>
            </a:r>
            <a:r>
              <a:rPr lang="en-US" altLang="ko-KR" sz="1800" dirty="0" smtClean="0">
                <a:solidFill>
                  <a:srgbClr val="3333FF"/>
                </a:solidFill>
              </a:rPr>
              <a:t> </a:t>
            </a:r>
            <a:r>
              <a:rPr lang="en-US" altLang="ko-KR" sz="1800" dirty="0">
                <a:solidFill>
                  <a:srgbClr val="3333FF"/>
                </a:solidFill>
              </a:rPr>
              <a:t>id</a:t>
            </a:r>
            <a:r>
              <a:rPr lang="ko-KR" altLang="ko-KR" sz="1800" dirty="0">
                <a:solidFill>
                  <a:srgbClr val="3333FF"/>
                </a:solidFill>
              </a:rPr>
              <a:t>와 </a:t>
            </a:r>
            <a:r>
              <a:rPr lang="en-US" altLang="ko-KR" sz="1800" dirty="0">
                <a:solidFill>
                  <a:srgbClr val="3333FF"/>
                </a:solidFill>
              </a:rPr>
              <a:t>k</a:t>
            </a:r>
            <a:r>
              <a:rPr lang="ko-KR" altLang="ko-KR" sz="1800" dirty="0">
                <a:solidFill>
                  <a:srgbClr val="3333FF"/>
                </a:solidFill>
              </a:rPr>
              <a:t>를 비교</a:t>
            </a:r>
            <a:r>
              <a:rPr lang="ko-KR" altLang="ko-KR" sz="1800" dirty="0"/>
              <a:t>하는 것으로 탐색을 </a:t>
            </a:r>
            <a:r>
              <a:rPr lang="ko-KR" altLang="ko-KR" sz="1800" dirty="0" smtClean="0"/>
              <a:t>시작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id</a:t>
            </a:r>
            <a:r>
              <a:rPr lang="ko-KR" altLang="ko-KR" sz="1800" dirty="0"/>
              <a:t>가 </a:t>
            </a:r>
            <a:r>
              <a:rPr lang="en-US" altLang="ko-KR" sz="1800" dirty="0"/>
              <a:t>k </a:t>
            </a:r>
            <a:r>
              <a:rPr lang="ko-KR" altLang="ko-KR" sz="1800" dirty="0"/>
              <a:t>보다 작은 경우</a:t>
            </a:r>
            <a:r>
              <a:rPr lang="en-US" altLang="ko-KR" sz="1800" dirty="0"/>
              <a:t>, </a:t>
            </a:r>
            <a:r>
              <a:rPr lang="ko-KR" altLang="ko-KR" sz="1800" dirty="0"/>
              <a:t>루트의 왼쪽 </a:t>
            </a:r>
            <a:r>
              <a:rPr lang="ko-KR" altLang="ko-KR" sz="1800" dirty="0" smtClean="0"/>
              <a:t>서브트리에서</a:t>
            </a:r>
            <a:r>
              <a:rPr lang="en-US" altLang="ko-KR" sz="1800" dirty="0" smtClean="0"/>
              <a:t> k</a:t>
            </a:r>
            <a:r>
              <a:rPr lang="ko-KR" altLang="ko-KR" sz="1800" dirty="0"/>
              <a:t>를 찾고</a:t>
            </a:r>
            <a:r>
              <a:rPr lang="en-US" altLang="ko-KR" sz="1800" dirty="0"/>
              <a:t>, id</a:t>
            </a:r>
            <a:r>
              <a:rPr lang="ko-KR" altLang="ko-KR" sz="1800" dirty="0"/>
              <a:t>가 </a:t>
            </a:r>
            <a:r>
              <a:rPr lang="en-US" altLang="ko-KR" sz="1800" dirty="0"/>
              <a:t>k </a:t>
            </a:r>
            <a:r>
              <a:rPr lang="ko-KR" altLang="ko-KR" sz="1800" dirty="0"/>
              <a:t>보다 큰 경우에는 루트의 오른쪽 </a:t>
            </a:r>
            <a:r>
              <a:rPr lang="ko-KR" altLang="ko-KR" sz="1800" dirty="0" smtClean="0"/>
              <a:t>서브트리에서</a:t>
            </a:r>
            <a:r>
              <a:rPr lang="en-US" altLang="ko-KR" sz="1800" dirty="0" smtClean="0"/>
              <a:t> k</a:t>
            </a:r>
            <a:r>
              <a:rPr lang="ko-KR" altLang="ko-KR" sz="1800" dirty="0"/>
              <a:t>를 찾으며</a:t>
            </a:r>
            <a:r>
              <a:rPr lang="en-US" altLang="ko-KR" sz="1800" dirty="0"/>
              <a:t>, id</a:t>
            </a:r>
            <a:r>
              <a:rPr lang="ko-KR" altLang="ko-KR" sz="1800" dirty="0"/>
              <a:t>가 </a:t>
            </a:r>
            <a:r>
              <a:rPr lang="en-US" altLang="ko-KR" sz="1800" dirty="0"/>
              <a:t>k</a:t>
            </a:r>
            <a:r>
              <a:rPr lang="ko-KR" altLang="ko-KR" sz="1800" dirty="0"/>
              <a:t>와 같으면 탐색에 성공한 것이므로 해당 노드의 </a:t>
            </a:r>
            <a:r>
              <a:rPr lang="en-US" altLang="ko-KR" sz="1800" dirty="0"/>
              <a:t>Value, </a:t>
            </a:r>
            <a:r>
              <a:rPr lang="ko-KR" altLang="ko-KR" sz="1800" dirty="0"/>
              <a:t>즉</a:t>
            </a:r>
            <a:r>
              <a:rPr lang="en-US" altLang="ko-KR" sz="1800" dirty="0"/>
              <a:t>, name</a:t>
            </a:r>
            <a:r>
              <a:rPr lang="ko-KR" altLang="ko-KR" sz="1800" dirty="0"/>
              <a:t>을 </a:t>
            </a:r>
            <a:r>
              <a:rPr lang="ko-KR" altLang="ko-KR" sz="1800" dirty="0" smtClean="0"/>
              <a:t>리턴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ko-KR" sz="1800" dirty="0" smtClean="0"/>
              <a:t>왼쪽이나 </a:t>
            </a:r>
            <a:r>
              <a:rPr lang="ko-KR" altLang="ko-KR" sz="1800" dirty="0"/>
              <a:t>오른쪽 </a:t>
            </a:r>
            <a:r>
              <a:rPr lang="ko-KR" altLang="ko-KR" sz="1800" dirty="0" smtClean="0"/>
              <a:t>서브트리에서</a:t>
            </a:r>
            <a:r>
              <a:rPr lang="en-US" altLang="ko-KR" sz="1800" dirty="0" smtClean="0"/>
              <a:t> k</a:t>
            </a:r>
            <a:r>
              <a:rPr lang="ko-KR" altLang="ko-KR" sz="1800" dirty="0"/>
              <a:t>를 탐색하는 연산은 루트노드에서의 </a:t>
            </a:r>
            <a:r>
              <a:rPr lang="ko-KR" altLang="ko-KR" sz="1800" dirty="0" smtClean="0"/>
              <a:t>탐색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연산과 동일</a:t>
            </a:r>
            <a:endParaRPr lang="ko-KR" altLang="ko-KR" sz="1800" dirty="0"/>
          </a:p>
          <a:p>
            <a:pPr>
              <a:lnSpc>
                <a:spcPct val="120000"/>
              </a:lnSpc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5.1.2 </a:t>
            </a:r>
            <a:r>
              <a:rPr lang="ko-KR" altLang="ko-KR" dirty="0"/>
              <a:t>탐색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8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444673" y="1130487"/>
            <a:ext cx="8149312" cy="4880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4673" y="558773"/>
            <a:ext cx="4052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40</a:t>
            </a:r>
            <a:r>
              <a:rPr lang="ko-KR" altLang="ko-KR" sz="2400" dirty="0"/>
              <a:t>을 탐색하는 과정</a:t>
            </a:r>
            <a:endParaRPr lang="ko-KR" altLang="en-US" sz="3200" dirty="0"/>
          </a:p>
        </p:txBody>
      </p:sp>
      <p:sp>
        <p:nvSpPr>
          <p:cNvPr id="5" name="타원 4"/>
          <p:cNvSpPr/>
          <p:nvPr/>
        </p:nvSpPr>
        <p:spPr>
          <a:xfrm>
            <a:off x="3661530" y="2240120"/>
            <a:ext cx="751030" cy="747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50</a:t>
            </a:r>
            <a:endParaRPr lang="ko-KR" altLang="en-US" sz="2400" dirty="0"/>
          </a:p>
        </p:txBody>
      </p:sp>
      <p:sp>
        <p:nvSpPr>
          <p:cNvPr id="6" name="타원 5"/>
          <p:cNvSpPr/>
          <p:nvPr/>
        </p:nvSpPr>
        <p:spPr>
          <a:xfrm>
            <a:off x="2608363" y="3417427"/>
            <a:ext cx="751030" cy="747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30</a:t>
            </a:r>
            <a:endParaRPr lang="ko-KR" altLang="en-US" sz="2400" dirty="0"/>
          </a:p>
        </p:txBody>
      </p:sp>
      <p:sp>
        <p:nvSpPr>
          <p:cNvPr id="7" name="타원 6"/>
          <p:cNvSpPr/>
          <p:nvPr/>
        </p:nvSpPr>
        <p:spPr>
          <a:xfrm>
            <a:off x="4697557" y="3417427"/>
            <a:ext cx="751030" cy="747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80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1857334" y="4863105"/>
            <a:ext cx="751030" cy="747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10</a:t>
            </a:r>
            <a:endParaRPr lang="ko-KR" altLang="en-US" sz="2400" dirty="0"/>
          </a:p>
        </p:txBody>
      </p:sp>
      <p:sp>
        <p:nvSpPr>
          <p:cNvPr id="9" name="타원 8"/>
          <p:cNvSpPr/>
          <p:nvPr/>
        </p:nvSpPr>
        <p:spPr>
          <a:xfrm>
            <a:off x="3319060" y="4863105"/>
            <a:ext cx="751030" cy="747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40</a:t>
            </a:r>
            <a:endParaRPr lang="ko-KR" altLang="en-US" sz="2400" dirty="0"/>
          </a:p>
        </p:txBody>
      </p:sp>
      <p:sp>
        <p:nvSpPr>
          <p:cNvPr id="10" name="타원 9"/>
          <p:cNvSpPr/>
          <p:nvPr/>
        </p:nvSpPr>
        <p:spPr>
          <a:xfrm>
            <a:off x="5697896" y="4863105"/>
            <a:ext cx="751030" cy="747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90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5392" y="1641101"/>
            <a:ext cx="777457" cy="4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시작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5" idx="1"/>
          </p:cNvCxnSpPr>
          <p:nvPr/>
        </p:nvCxnSpPr>
        <p:spPr>
          <a:xfrm>
            <a:off x="2232849" y="1864052"/>
            <a:ext cx="1538667" cy="485471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6" idx="0"/>
          </p:cNvCxnSpPr>
          <p:nvPr/>
        </p:nvCxnSpPr>
        <p:spPr>
          <a:xfrm flipH="1">
            <a:off x="2983878" y="2877765"/>
            <a:ext cx="787638" cy="53966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5"/>
            <a:endCxn id="9" idx="0"/>
          </p:cNvCxnSpPr>
          <p:nvPr/>
        </p:nvCxnSpPr>
        <p:spPr>
          <a:xfrm>
            <a:off x="3249408" y="4055072"/>
            <a:ext cx="445167" cy="808033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5"/>
            <a:endCxn id="7" idx="0"/>
          </p:cNvCxnSpPr>
          <p:nvPr/>
        </p:nvCxnSpPr>
        <p:spPr>
          <a:xfrm>
            <a:off x="4302575" y="2877765"/>
            <a:ext cx="770497" cy="5396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0"/>
          </p:cNvCxnSpPr>
          <p:nvPr/>
        </p:nvCxnSpPr>
        <p:spPr>
          <a:xfrm>
            <a:off x="5338601" y="4055072"/>
            <a:ext cx="734810" cy="808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3"/>
            <a:endCxn id="8" idx="0"/>
          </p:cNvCxnSpPr>
          <p:nvPr/>
        </p:nvCxnSpPr>
        <p:spPr>
          <a:xfrm flipH="1">
            <a:off x="2232849" y="4055072"/>
            <a:ext cx="485500" cy="808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형 설명선 29"/>
          <p:cNvSpPr/>
          <p:nvPr/>
        </p:nvSpPr>
        <p:spPr>
          <a:xfrm>
            <a:off x="3888395" y="1396131"/>
            <a:ext cx="2036366" cy="783004"/>
          </a:xfrm>
          <a:prstGeom prst="wedgeEllipseCallout">
            <a:avLst>
              <a:gd name="adj1" fmla="val -34766"/>
              <a:gd name="adj2" fmla="val 55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40?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왼쪽에 있겠군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형 설명선 30"/>
          <p:cNvSpPr/>
          <p:nvPr/>
        </p:nvSpPr>
        <p:spPr>
          <a:xfrm>
            <a:off x="1010644" y="2621909"/>
            <a:ext cx="2036366" cy="783004"/>
          </a:xfrm>
          <a:prstGeom prst="wedgeEllipseCallout">
            <a:avLst>
              <a:gd name="adj1" fmla="val 34488"/>
              <a:gd name="adj2" fmla="val 572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40?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오른쪽에 있겠군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5858"/>
            <a:ext cx="7886700" cy="48763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smtClean="0"/>
              <a:t>삽</a:t>
            </a:r>
            <a:r>
              <a:rPr lang="ko-KR" altLang="ko-KR" sz="1800" dirty="0" smtClean="0"/>
              <a:t>입은 </a:t>
            </a:r>
            <a:r>
              <a:rPr lang="ko-KR" altLang="ko-KR" sz="1800" dirty="0"/>
              <a:t>탐색 연산과 거의 </a:t>
            </a:r>
            <a:r>
              <a:rPr lang="ko-KR" altLang="ko-KR" sz="1800" dirty="0" smtClean="0"/>
              <a:t>동일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ko-KR" sz="1800" dirty="0" smtClean="0"/>
              <a:t>탐색 </a:t>
            </a:r>
            <a:r>
              <a:rPr lang="ko-KR" altLang="ko-KR" sz="1800" dirty="0"/>
              <a:t>연산의 마지막에서 </a:t>
            </a:r>
            <a:r>
              <a:rPr lang="en-US" altLang="ko-KR" sz="1800" dirty="0"/>
              <a:t>null</a:t>
            </a:r>
            <a:r>
              <a:rPr lang="ko-KR" altLang="ko-KR" sz="1800" dirty="0"/>
              <a:t>이 반환되어야 할 상황에서 </a:t>
            </a:r>
            <a:r>
              <a:rPr lang="en-US" altLang="ko-KR" sz="1800" dirty="0"/>
              <a:t>null</a:t>
            </a:r>
            <a:r>
              <a:rPr lang="ko-KR" altLang="ko-KR" sz="1800" dirty="0"/>
              <a:t>을 반환하는 대신</a:t>
            </a:r>
            <a:r>
              <a:rPr lang="en-US" altLang="ko-KR" sz="1800" dirty="0"/>
              <a:t>, </a:t>
            </a:r>
            <a:r>
              <a:rPr lang="ko-KR" altLang="ko-KR" sz="1800" dirty="0"/>
              <a:t>삽입하고자 하는 값을 갖는 </a:t>
            </a:r>
            <a:r>
              <a:rPr lang="ko-KR" altLang="ko-KR" sz="1800" dirty="0">
                <a:solidFill>
                  <a:srgbClr val="3333FF"/>
                </a:solidFill>
              </a:rPr>
              <a:t>새로운 노드를 생성하고 이 노드를 </a:t>
            </a:r>
            <a:r>
              <a:rPr lang="ko-KR" altLang="ko-KR" sz="1800" dirty="0" smtClean="0">
                <a:solidFill>
                  <a:srgbClr val="3333FF"/>
                </a:solidFill>
              </a:rPr>
              <a:t>부모</a:t>
            </a:r>
            <a:r>
              <a:rPr lang="en-US" altLang="ko-KR" sz="1800" dirty="0" smtClean="0">
                <a:solidFill>
                  <a:srgbClr val="3333FF"/>
                </a:solidFill>
              </a:rPr>
              <a:t> </a:t>
            </a:r>
            <a:r>
              <a:rPr lang="ko-KR" altLang="ko-KR" sz="1800" dirty="0" smtClean="0">
                <a:solidFill>
                  <a:srgbClr val="3333FF"/>
                </a:solidFill>
              </a:rPr>
              <a:t>노드와 </a:t>
            </a:r>
            <a:r>
              <a:rPr lang="ko-KR" altLang="ko-KR" sz="1800" dirty="0">
                <a:solidFill>
                  <a:srgbClr val="3333FF"/>
                </a:solidFill>
              </a:rPr>
              <a:t>연결</a:t>
            </a:r>
            <a:r>
              <a:rPr lang="ko-KR" altLang="ko-KR" sz="1800" dirty="0"/>
              <a:t>하면 삽입 연산이 </a:t>
            </a:r>
            <a:r>
              <a:rPr lang="ko-KR" altLang="ko-KR" sz="1800" dirty="0" smtClean="0"/>
              <a:t>완료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ko-KR" sz="1800" dirty="0" smtClean="0"/>
              <a:t>단</a:t>
            </a:r>
            <a:r>
              <a:rPr lang="en-US" altLang="ko-KR" sz="1800" dirty="0"/>
              <a:t>, </a:t>
            </a:r>
            <a:r>
              <a:rPr lang="ko-KR" altLang="ko-KR" sz="1800" dirty="0"/>
              <a:t>이미 트리에 존재하는 </a:t>
            </a:r>
            <a:r>
              <a:rPr lang="en-US" altLang="ko-KR" sz="1800" dirty="0"/>
              <a:t>id</a:t>
            </a:r>
            <a:r>
              <a:rPr lang="ko-KR" altLang="ko-KR" sz="1800" dirty="0"/>
              <a:t>를 삽입한 경우</a:t>
            </a:r>
            <a:r>
              <a:rPr lang="en-US" altLang="ko-KR" sz="1800" dirty="0"/>
              <a:t>, name</a:t>
            </a:r>
            <a:r>
              <a:rPr lang="ko-KR" altLang="ko-KR" sz="1800" dirty="0"/>
              <a:t>을 </a:t>
            </a:r>
            <a:r>
              <a:rPr lang="ko-KR" altLang="ko-KR" sz="1800" dirty="0" smtClean="0"/>
              <a:t>갱신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5.1.3 </a:t>
            </a:r>
            <a:r>
              <a:rPr lang="ko-KR" altLang="ko-KR" dirty="0"/>
              <a:t>삽입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5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460" y="701550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/>
              <a:t>35</a:t>
            </a:r>
            <a:r>
              <a:rPr lang="ko-KR" altLang="ko-KR" sz="2400" dirty="0"/>
              <a:t>를 삽입하는 과정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88" y="1874458"/>
            <a:ext cx="7946051" cy="3461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그룹 27"/>
          <p:cNvGrpSpPr/>
          <p:nvPr/>
        </p:nvGrpSpPr>
        <p:grpSpPr>
          <a:xfrm>
            <a:off x="247507" y="1833800"/>
            <a:ext cx="4506386" cy="4197573"/>
            <a:chOff x="684381" y="1833801"/>
            <a:chExt cx="4176377" cy="4197573"/>
          </a:xfrm>
        </p:grpSpPr>
        <p:sp>
          <p:nvSpPr>
            <p:cNvPr id="4" name="직사각형 3"/>
            <p:cNvSpPr/>
            <p:nvPr/>
          </p:nvSpPr>
          <p:spPr>
            <a:xfrm>
              <a:off x="684381" y="1874458"/>
              <a:ext cx="4176377" cy="346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21399" y="2545044"/>
              <a:ext cx="563035" cy="536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50</a:t>
              </a:r>
              <a:endParaRPr lang="ko-KR" altLang="en-US" sz="1600" b="1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931856" y="3390057"/>
              <a:ext cx="563035" cy="536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30</a:t>
              </a:r>
              <a:endParaRPr lang="ko-KR" altLang="en-US" sz="1600" b="1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498092" y="3390057"/>
              <a:ext cx="563035" cy="536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80</a:t>
              </a:r>
              <a:endParaRPr lang="ko-KR" altLang="en-US" sz="1600" b="1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1368821" y="4427692"/>
              <a:ext cx="563035" cy="536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10</a:t>
              </a:r>
              <a:endParaRPr lang="ko-KR" altLang="en-US" sz="16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2464654" y="4427692"/>
              <a:ext cx="563035" cy="5361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40</a:t>
              </a:r>
              <a:endParaRPr lang="ko-KR" altLang="en-US" sz="1600" b="1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4248031" y="4427692"/>
              <a:ext cx="563035" cy="536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90</a:t>
              </a:r>
              <a:endParaRPr lang="ko-KR" altLang="en-US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7492" y="2115098"/>
              <a:ext cx="582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시작</a:t>
              </a:r>
              <a:endParaRPr lang="ko-KR" altLang="en-US" sz="1200"/>
            </a:p>
          </p:txBody>
        </p:sp>
        <p:cxnSp>
          <p:nvCxnSpPr>
            <p:cNvPr id="12" name="직선 화살표 연결선 11"/>
            <p:cNvCxnSpPr>
              <a:stCxn id="11" idx="3"/>
              <a:endCxn id="5" idx="1"/>
            </p:cNvCxnSpPr>
            <p:nvPr/>
          </p:nvCxnSpPr>
          <p:spPr>
            <a:xfrm>
              <a:off x="1650339" y="2253598"/>
              <a:ext cx="1153515" cy="36997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3"/>
              <a:endCxn id="6" idx="0"/>
            </p:cNvCxnSpPr>
            <p:nvPr/>
          </p:nvCxnSpPr>
          <p:spPr>
            <a:xfrm flipH="1">
              <a:off x="2213374" y="3002714"/>
              <a:ext cx="590480" cy="38734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5"/>
              <a:endCxn id="9" idx="0"/>
            </p:cNvCxnSpPr>
            <p:nvPr/>
          </p:nvCxnSpPr>
          <p:spPr>
            <a:xfrm>
              <a:off x="2412437" y="3847726"/>
              <a:ext cx="333735" cy="57996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5" idx="5"/>
              <a:endCxn id="7" idx="0"/>
            </p:cNvCxnSpPr>
            <p:nvPr/>
          </p:nvCxnSpPr>
          <p:spPr>
            <a:xfrm>
              <a:off x="3201980" y="3002714"/>
              <a:ext cx="577630" cy="3873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5"/>
              <a:endCxn id="10" idx="0"/>
            </p:cNvCxnSpPr>
            <p:nvPr/>
          </p:nvCxnSpPr>
          <p:spPr>
            <a:xfrm>
              <a:off x="3978673" y="3847726"/>
              <a:ext cx="550876" cy="5799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6" idx="3"/>
              <a:endCxn id="8" idx="0"/>
            </p:cNvCxnSpPr>
            <p:nvPr/>
          </p:nvCxnSpPr>
          <p:spPr>
            <a:xfrm flipH="1">
              <a:off x="1650339" y="3847726"/>
              <a:ext cx="363972" cy="5799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형 설명선 17"/>
            <p:cNvSpPr/>
            <p:nvPr/>
          </p:nvSpPr>
          <p:spPr>
            <a:xfrm>
              <a:off x="2811099" y="1833801"/>
              <a:ext cx="1788401" cy="686121"/>
            </a:xfrm>
            <a:prstGeom prst="wedgeEllipseCallout">
              <a:avLst>
                <a:gd name="adj1" fmla="val -34766"/>
                <a:gd name="adj2" fmla="val 55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35?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50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보다 작으니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왼쪽에 배치하자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형 설명선 18"/>
            <p:cNvSpPr/>
            <p:nvPr/>
          </p:nvSpPr>
          <p:spPr>
            <a:xfrm>
              <a:off x="734071" y="2630513"/>
              <a:ext cx="1526632" cy="750561"/>
            </a:xfrm>
            <a:prstGeom prst="wedgeEllipseCallout">
              <a:avLst>
                <a:gd name="adj1" fmla="val 34488"/>
                <a:gd name="adj2" fmla="val 572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35?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보다 크니 오른쪽에 배치하자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형 설명선 20"/>
            <p:cNvSpPr/>
            <p:nvPr/>
          </p:nvSpPr>
          <p:spPr>
            <a:xfrm>
              <a:off x="2797171" y="4961599"/>
              <a:ext cx="1526632" cy="750561"/>
            </a:xfrm>
            <a:prstGeom prst="wedgeEllipseCallout">
              <a:avLst>
                <a:gd name="adj1" fmla="val -39369"/>
                <a:gd name="adj2" fmla="val -5180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35?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40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보다 작으니 왼쪽에 배치하자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945579" y="5495180"/>
              <a:ext cx="563035" cy="53619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35</a:t>
              </a:r>
              <a:endParaRPr lang="ko-KR" altLang="en-US" b="1" dirty="0"/>
            </a:p>
          </p:txBody>
        </p:sp>
        <p:cxnSp>
          <p:nvCxnSpPr>
            <p:cNvPr id="23" name="직선 화살표 연결선 22"/>
            <p:cNvCxnSpPr>
              <a:stCxn id="9" idx="4"/>
              <a:endCxn id="22" idx="7"/>
            </p:cNvCxnSpPr>
            <p:nvPr/>
          </p:nvCxnSpPr>
          <p:spPr>
            <a:xfrm flipH="1">
              <a:off x="2426159" y="4963886"/>
              <a:ext cx="320013" cy="609818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/>
          <p:nvPr/>
        </p:nvCxnSpPr>
        <p:spPr>
          <a:xfrm>
            <a:off x="5204517" y="2028180"/>
            <a:ext cx="0" cy="3169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34283"/>
            <a:ext cx="7886700" cy="2838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1800" dirty="0" smtClean="0"/>
              <a:t>최솟값</a:t>
            </a:r>
            <a:r>
              <a:rPr lang="ko-KR" altLang="en-US" sz="1800" dirty="0" smtClean="0"/>
              <a:t>은</a:t>
            </a:r>
            <a:r>
              <a:rPr lang="ko-KR" altLang="ko-KR" sz="1800" dirty="0" smtClean="0"/>
              <a:t> 루트노드로부터 </a:t>
            </a:r>
            <a:r>
              <a:rPr lang="en-US" altLang="ko-KR" sz="1800" dirty="0" smtClean="0"/>
              <a:t>“</a:t>
            </a:r>
            <a:r>
              <a:rPr lang="ko-KR" altLang="ko-KR" sz="1800" b="1" dirty="0" smtClean="0"/>
              <a:t>왼쪽 자식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을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따라 내려가며</a:t>
            </a:r>
            <a:r>
              <a:rPr lang="en-US" altLang="ko-KR" sz="1800" dirty="0"/>
              <a:t>, null</a:t>
            </a:r>
            <a:r>
              <a:rPr lang="ko-KR" altLang="ko-KR" sz="1800" dirty="0"/>
              <a:t>을 만났을 때</a:t>
            </a:r>
            <a:r>
              <a:rPr lang="en-US" altLang="ko-KR" sz="1800" dirty="0"/>
              <a:t> null </a:t>
            </a:r>
            <a:r>
              <a:rPr lang="ko-KR" altLang="ko-KR" sz="1800" dirty="0"/>
              <a:t>의 </a:t>
            </a:r>
            <a:r>
              <a:rPr lang="ko-KR" altLang="ko-KR" sz="1800" dirty="0" smtClean="0"/>
              <a:t>부모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노드가 </a:t>
            </a:r>
            <a:r>
              <a:rPr lang="ko-KR" altLang="ko-KR" sz="1800" dirty="0"/>
              <a:t>가진 </a:t>
            </a:r>
            <a:r>
              <a:rPr lang="en-US" altLang="ko-KR" sz="1800" dirty="0" smtClean="0"/>
              <a:t>id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5.1.4 </a:t>
            </a:r>
            <a:r>
              <a:rPr lang="ko-KR" altLang="ko-KR" dirty="0" smtClean="0"/>
              <a:t>최</a:t>
            </a:r>
            <a:r>
              <a:rPr lang="ko-KR" altLang="en-US" dirty="0" smtClean="0"/>
              <a:t>소</a:t>
            </a:r>
            <a:r>
              <a:rPr lang="ko-KR" altLang="ko-KR" dirty="0" smtClean="0"/>
              <a:t>값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4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6986" y="689024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ko-KR" altLang="en-US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9" y="1669333"/>
            <a:ext cx="5198974" cy="360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6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6073"/>
            <a:ext cx="8981162" cy="30588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75781" y="39303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200" dirty="0" smtClean="0"/>
              <a:t>5.1.5 </a:t>
            </a:r>
            <a:r>
              <a:rPr lang="ko-KR" altLang="ko-KR" sz="3200" dirty="0" smtClean="0"/>
              <a:t>최</a:t>
            </a:r>
            <a:r>
              <a:rPr lang="ko-KR" altLang="en-US" sz="3200" dirty="0" smtClean="0"/>
              <a:t>소</a:t>
            </a:r>
            <a:r>
              <a:rPr lang="ko-KR" altLang="ko-KR" sz="3200" dirty="0" smtClean="0"/>
              <a:t>값 삭제 연산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5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24498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1800" dirty="0" smtClean="0"/>
              <a:t>우선 </a:t>
            </a:r>
            <a:r>
              <a:rPr lang="ko-KR" altLang="ko-KR" sz="1800" dirty="0"/>
              <a:t>삭제하고자 하는 노드를 </a:t>
            </a:r>
            <a:r>
              <a:rPr lang="ko-KR" altLang="ko-KR" sz="1800" dirty="0" smtClean="0"/>
              <a:t>찾은 후 </a:t>
            </a:r>
            <a:r>
              <a:rPr lang="ko-KR" altLang="ko-KR" sz="1800" dirty="0"/>
              <a:t>이진탐색트리 조건을 만족하도록 삭제된 노드의 </a:t>
            </a:r>
            <a:r>
              <a:rPr lang="ko-KR" altLang="ko-KR" sz="1800" dirty="0" smtClean="0"/>
              <a:t>부모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노드와 </a:t>
            </a:r>
            <a:r>
              <a:rPr lang="ko-KR" altLang="ko-KR" sz="1800" dirty="0"/>
              <a:t>자식노드들을 연결해 </a:t>
            </a:r>
            <a:r>
              <a:rPr lang="ko-KR" altLang="ko-KR" sz="1800" dirty="0" smtClean="0"/>
              <a:t>주어야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ko-KR" sz="1800" dirty="0" smtClean="0"/>
              <a:t>삭제되는 </a:t>
            </a:r>
            <a:r>
              <a:rPr lang="ko-KR" altLang="ko-KR" sz="1800" dirty="0"/>
              <a:t>노드가 자식이 없는 경우</a:t>
            </a:r>
            <a:r>
              <a:rPr lang="en-US" altLang="ko-KR" sz="1800" dirty="0"/>
              <a:t>(case 0), </a:t>
            </a:r>
            <a:r>
              <a:rPr lang="ko-KR" altLang="ko-KR" sz="1800" dirty="0"/>
              <a:t>자식이 하나인 경우</a:t>
            </a:r>
            <a:r>
              <a:rPr lang="en-US" altLang="ko-KR" sz="1800" dirty="0"/>
              <a:t>(case 1), </a:t>
            </a:r>
            <a:r>
              <a:rPr lang="ko-KR" altLang="ko-KR" sz="1800" dirty="0"/>
              <a:t>자식이 둘인 경우</a:t>
            </a:r>
            <a:r>
              <a:rPr lang="en-US" altLang="ko-KR" sz="1800" dirty="0"/>
              <a:t>(case 2)</a:t>
            </a:r>
            <a:r>
              <a:rPr lang="ko-KR" altLang="ko-KR" sz="1800" dirty="0"/>
              <a:t>로 나누어 </a:t>
            </a:r>
            <a:r>
              <a:rPr lang="en-US" altLang="ko-KR" sz="1800" dirty="0"/>
              <a:t>delete</a:t>
            </a:r>
            <a:r>
              <a:rPr lang="ko-KR" altLang="ko-KR" sz="1800" dirty="0"/>
              <a:t>연산을 </a:t>
            </a:r>
            <a:r>
              <a:rPr lang="ko-KR" altLang="ko-KR" sz="1800" dirty="0" smtClean="0"/>
              <a:t>수행</a:t>
            </a:r>
            <a:endParaRPr lang="ko-KR" altLang="ko-KR" sz="1800" dirty="0"/>
          </a:p>
          <a:p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5.1.6 </a:t>
            </a:r>
            <a:r>
              <a:rPr lang="ko-KR" altLang="ko-KR" sz="3200" dirty="0"/>
              <a:t>삭제 연산</a:t>
            </a:r>
            <a:endParaRPr lang="ko-KR" altLang="ko-KR" sz="3200" dirty="0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47589" y="6174091"/>
            <a:ext cx="5993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399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0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	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case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4105120"/>
            <a:ext cx="676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887" y="876944"/>
            <a:ext cx="8511435" cy="285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9933"/>
                </a:solidFill>
              </a:rPr>
              <a:t>Case 0</a:t>
            </a:r>
            <a:r>
              <a:rPr lang="en-US" altLang="ko-KR" dirty="0" smtClean="0">
                <a:latin typeface="Calibri" panose="020F0502020204030204" pitchFamily="34" charset="0"/>
              </a:rPr>
              <a:t>: </a:t>
            </a:r>
            <a:r>
              <a:rPr lang="ko-KR" altLang="ko-KR" dirty="0" smtClean="0">
                <a:latin typeface="Calibri" panose="020F0502020204030204" pitchFamily="34" charset="0"/>
              </a:rPr>
              <a:t>삭제해야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할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노드</a:t>
            </a:r>
            <a:r>
              <a:rPr lang="ko-KR" altLang="ko-KR" dirty="0" smtClean="0"/>
              <a:t> </a:t>
            </a:r>
            <a:r>
              <a:rPr lang="en-US" altLang="ko-KR" dirty="0" smtClean="0"/>
              <a:t>x</a:t>
            </a:r>
            <a:r>
              <a:rPr lang="ko-KR" altLang="ko-KR" dirty="0" smtClean="0">
                <a:latin typeface="Calibri" panose="020F0502020204030204" pitchFamily="34" charset="0"/>
              </a:rPr>
              <a:t>의</a:t>
            </a:r>
            <a:r>
              <a:rPr lang="ko-KR" altLang="ko-KR" dirty="0" smtClean="0"/>
              <a:t> </a:t>
            </a:r>
            <a:r>
              <a:rPr lang="ko-KR" altLang="ko-KR" dirty="0" err="1">
                <a:latin typeface="Calibri" panose="020F0502020204030204" pitchFamily="34" charset="0"/>
              </a:rPr>
              <a:t>부모노드가</a:t>
            </a:r>
            <a:r>
              <a:rPr lang="ko-KR" altLang="ko-KR" dirty="0"/>
              <a:t> </a:t>
            </a:r>
            <a:r>
              <a:rPr lang="en-US" altLang="ko-KR" dirty="0"/>
              <a:t>x</a:t>
            </a:r>
            <a:r>
              <a:rPr lang="ko-KR" altLang="ko-KR" dirty="0">
                <a:latin typeface="Calibri" panose="020F0502020204030204" pitchFamily="34" charset="0"/>
              </a:rPr>
              <a:t>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가리키던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레퍼런스를</a:t>
            </a:r>
            <a:r>
              <a:rPr lang="ko-KR" altLang="ko-KR" dirty="0"/>
              <a:t> </a:t>
            </a:r>
            <a:r>
              <a:rPr lang="en-US" altLang="ko-KR" dirty="0"/>
              <a:t>null</a:t>
            </a:r>
            <a:r>
              <a:rPr lang="ko-KR" altLang="ko-KR" dirty="0">
                <a:latin typeface="Calibri" panose="020F0502020204030204" pitchFamily="34" charset="0"/>
              </a:rPr>
              <a:t>로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만</a:t>
            </a:r>
            <a:r>
              <a:rPr lang="ko-KR" altLang="en-US" dirty="0" smtClean="0">
                <a:latin typeface="Calibri" panose="020F0502020204030204" pitchFamily="34" charset="0"/>
              </a:rPr>
              <a:t>든</a:t>
            </a:r>
            <a:r>
              <a:rPr lang="ko-KR" altLang="ko-KR" dirty="0" smtClean="0">
                <a:latin typeface="Calibri" panose="020F0502020204030204" pitchFamily="34" charset="0"/>
              </a:rPr>
              <a:t>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Case 1</a:t>
            </a:r>
            <a:r>
              <a:rPr lang="en-US" altLang="ko-KR" dirty="0" smtClean="0">
                <a:latin typeface="Calibri" panose="020F0502020204030204" pitchFamily="34" charset="0"/>
              </a:rPr>
              <a:t>:</a:t>
            </a:r>
            <a:r>
              <a:rPr lang="en-US" altLang="ko-KR" dirty="0" smtClean="0"/>
              <a:t> </a:t>
            </a:r>
            <a:r>
              <a:rPr lang="en-US" altLang="ko-KR" dirty="0"/>
              <a:t>x</a:t>
            </a:r>
            <a:r>
              <a:rPr lang="ko-KR" altLang="ko-KR" dirty="0">
                <a:latin typeface="Calibri" panose="020F0502020204030204" pitchFamily="34" charset="0"/>
              </a:rPr>
              <a:t>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한쪽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자식인</a:t>
            </a:r>
            <a:r>
              <a:rPr lang="ko-KR" altLang="ko-KR" dirty="0"/>
              <a:t> </a:t>
            </a:r>
            <a:r>
              <a:rPr lang="en-US" altLang="ko-KR" dirty="0"/>
              <a:t>c</a:t>
            </a:r>
            <a:r>
              <a:rPr lang="ko-KR" altLang="ko-KR" dirty="0">
                <a:latin typeface="Calibri" panose="020F0502020204030204" pitchFamily="34" charset="0"/>
              </a:rPr>
              <a:t>만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가지고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있다면</a:t>
            </a:r>
            <a:r>
              <a:rPr lang="en-US" altLang="ko-KR" dirty="0" smtClean="0"/>
              <a:t>, </a:t>
            </a:r>
            <a:r>
              <a:rPr lang="en-US" altLang="ko-KR" dirty="0"/>
              <a:t>x</a:t>
            </a:r>
            <a:r>
              <a:rPr lang="ko-KR" altLang="ko-KR" dirty="0">
                <a:latin typeface="Calibri" panose="020F0502020204030204" pitchFamily="34" charset="0"/>
              </a:rPr>
              <a:t>의</a:t>
            </a:r>
            <a:r>
              <a:rPr lang="ko-KR" altLang="ko-KR" dirty="0"/>
              <a:t> </a:t>
            </a:r>
            <a:r>
              <a:rPr lang="ko-KR" altLang="ko-KR" dirty="0" err="1">
                <a:latin typeface="Calibri" panose="020F0502020204030204" pitchFamily="34" charset="0"/>
              </a:rPr>
              <a:t>부모노드와</a:t>
            </a:r>
            <a:r>
              <a:rPr lang="ko-KR" altLang="ko-KR" dirty="0"/>
              <a:t> </a:t>
            </a:r>
            <a:r>
              <a:rPr lang="en-US" altLang="ko-KR" dirty="0"/>
              <a:t>x</a:t>
            </a:r>
            <a:r>
              <a:rPr lang="ko-KR" altLang="ko-KR" dirty="0">
                <a:latin typeface="Calibri" panose="020F0502020204030204" pitchFamily="34" charset="0"/>
              </a:rPr>
              <a:t>의</a:t>
            </a:r>
            <a:r>
              <a:rPr lang="ko-KR" altLang="ko-KR" dirty="0"/>
              <a:t> </a:t>
            </a:r>
            <a:r>
              <a:rPr lang="ko-KR" altLang="ko-KR" dirty="0" err="1" smtClean="0">
                <a:latin typeface="Calibri" panose="020F0502020204030204" pitchFamily="34" charset="0"/>
              </a:rPr>
              <a:t>자식노드</a:t>
            </a:r>
            <a:r>
              <a:rPr lang="en-US" altLang="ko-KR" dirty="0" smtClean="0">
                <a:latin typeface="Calibri" panose="020F0502020204030204" pitchFamily="34" charset="0"/>
              </a:rPr>
              <a:t> c</a:t>
            </a:r>
            <a:r>
              <a:rPr lang="ko-KR" altLang="ko-KR" dirty="0" smtClean="0">
                <a:latin typeface="Calibri" panose="020F0502020204030204" pitchFamily="34" charset="0"/>
              </a:rPr>
              <a:t>를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직접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연결</a:t>
            </a:r>
            <a:endParaRPr lang="ko-KR" altLang="ko-KR" dirty="0"/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2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하나인데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자식노드</a:t>
            </a:r>
            <a:r>
              <a:rPr lang="ko-KR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둘이므로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자리에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중위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순회하면서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방문하기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직전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Predecessor,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</a:t>
            </a:r>
            <a:r>
              <a:rPr lang="ko-KR" altLang="ko-KR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선행자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직후에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되는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Successor,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</a:t>
            </a:r>
            <a:r>
              <a:rPr lang="ko-KR" altLang="ko-KR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후속자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1922" y="3788229"/>
            <a:ext cx="642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중위 </a:t>
            </a:r>
            <a:r>
              <a:rPr lang="ko-KR" altLang="en-US" b="1" dirty="0" err="1" smtClean="0"/>
              <a:t>선행자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중위 </a:t>
            </a:r>
            <a:r>
              <a:rPr lang="ko-KR" altLang="en-US" b="1" dirty="0" err="1" smtClean="0"/>
              <a:t>후속자</a:t>
            </a:r>
            <a:r>
              <a:rPr lang="en-US" altLang="ko-KR" b="1" dirty="0" smtClean="0"/>
              <a:t>＂</a:t>
            </a:r>
            <a:r>
              <a:rPr lang="ko-KR" altLang="en-US" b="1" dirty="0" smtClean="0"/>
              <a:t>로 대체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11922" y="1935695"/>
            <a:ext cx="642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의 자식으로 대체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1922" y="1221654"/>
            <a:ext cx="642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67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720963" y="1600199"/>
            <a:ext cx="2475067" cy="3494315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5011" y="1600199"/>
            <a:ext cx="2475067" cy="3494315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3585411" cy="452596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이진 탐색 트리</a:t>
            </a:r>
            <a:endParaRPr lang="ko-KR" altLang="en-US" sz="2000" dirty="0"/>
          </a:p>
          <a:p>
            <a:pPr lvl="1"/>
            <a:r>
              <a:rPr lang="ko-KR" altLang="en-US" sz="1800" dirty="0" smtClean="0"/>
              <a:t>탐색 </a:t>
            </a:r>
            <a:r>
              <a:rPr lang="ko-KR" altLang="en-US" sz="1800" dirty="0"/>
              <a:t>연산 </a:t>
            </a:r>
          </a:p>
          <a:p>
            <a:pPr lvl="1"/>
            <a:r>
              <a:rPr lang="ko-KR" altLang="en-US" sz="1800" dirty="0" smtClean="0"/>
              <a:t>삽입 </a:t>
            </a:r>
            <a:r>
              <a:rPr lang="ko-KR" altLang="en-US" sz="1800" dirty="0"/>
              <a:t>연산</a:t>
            </a:r>
          </a:p>
          <a:p>
            <a:pPr lvl="1"/>
            <a:r>
              <a:rPr lang="ko-KR" altLang="en-US" sz="1800" dirty="0" smtClean="0"/>
              <a:t>최소값 </a:t>
            </a:r>
            <a:r>
              <a:rPr lang="ko-KR" altLang="en-US" sz="1800" dirty="0"/>
              <a:t>찾기</a:t>
            </a:r>
          </a:p>
          <a:p>
            <a:pPr lvl="1"/>
            <a:r>
              <a:rPr lang="ko-KR" altLang="en-US" sz="1800" dirty="0" smtClean="0"/>
              <a:t>삭제 연산</a:t>
            </a:r>
            <a:endParaRPr lang="ko-KR" altLang="en-US" sz="1800" dirty="0"/>
          </a:p>
          <a:p>
            <a:endParaRPr lang="ko-KR" altLang="en-US" sz="2000" dirty="0"/>
          </a:p>
          <a:p>
            <a:r>
              <a:rPr lang="en-US" altLang="ko-KR" sz="2000" dirty="0"/>
              <a:t>AVL </a:t>
            </a:r>
            <a:r>
              <a:rPr lang="ko-KR" altLang="en-US" sz="2000" dirty="0"/>
              <a:t>트리</a:t>
            </a:r>
          </a:p>
          <a:p>
            <a:pPr lvl="1"/>
            <a:r>
              <a:rPr lang="ko-KR" altLang="en-US" sz="1800" dirty="0" smtClean="0"/>
              <a:t>회전 </a:t>
            </a:r>
            <a:r>
              <a:rPr lang="ko-KR" altLang="en-US" sz="1800" dirty="0"/>
              <a:t>연산</a:t>
            </a:r>
          </a:p>
          <a:p>
            <a:pPr lvl="1"/>
            <a:r>
              <a:rPr lang="ko-KR" altLang="en-US" sz="1800" dirty="0" smtClean="0"/>
              <a:t>삽입 </a:t>
            </a:r>
            <a:r>
              <a:rPr lang="ko-KR" altLang="en-US" sz="1800" dirty="0"/>
              <a:t>연산</a:t>
            </a:r>
          </a:p>
          <a:p>
            <a:pPr lvl="1"/>
            <a:r>
              <a:rPr lang="ko-KR" altLang="en-US" sz="1800" dirty="0" smtClean="0"/>
              <a:t>삭제 연산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gray">
          <a:xfrm>
            <a:off x="4775964" y="1600199"/>
            <a:ext cx="35854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2-3 </a:t>
            </a:r>
            <a:r>
              <a:rPr lang="ko-KR" altLang="en-US" sz="2400" dirty="0" smtClean="0"/>
              <a:t>트리</a:t>
            </a:r>
          </a:p>
          <a:p>
            <a:endParaRPr lang="ko-KR" altLang="en-US" sz="2400" dirty="0" smtClean="0"/>
          </a:p>
          <a:p>
            <a:r>
              <a:rPr lang="en-US" altLang="ko-KR" sz="2400" dirty="0" smtClean="0"/>
              <a:t>2-3-4 </a:t>
            </a:r>
            <a:r>
              <a:rPr lang="ko-KR" altLang="en-US" sz="2400" dirty="0" smtClean="0"/>
              <a:t>트리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레드 블랙 트리</a:t>
            </a:r>
          </a:p>
          <a:p>
            <a:endParaRPr lang="ko-KR" altLang="en-US" sz="2400" dirty="0" smtClean="0"/>
          </a:p>
          <a:p>
            <a:r>
              <a:rPr lang="en-US" altLang="ko-KR" sz="2400" dirty="0" smtClean="0"/>
              <a:t>B </a:t>
            </a:r>
            <a:r>
              <a:rPr lang="ko-KR" altLang="en-US" sz="2400" dirty="0" smtClean="0"/>
              <a:t>트리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79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8582" y="701550"/>
            <a:ext cx="5891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/>
              <a:t>delete(10)</a:t>
            </a:r>
            <a:r>
              <a:rPr lang="ko-KR" altLang="ko-KR" sz="2400" dirty="0"/>
              <a:t>이 수행되는 과정</a:t>
            </a:r>
            <a:r>
              <a:rPr lang="en-US" altLang="ko-KR" sz="2400" dirty="0"/>
              <a:t> (case 0)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2" y="1430706"/>
            <a:ext cx="7981747" cy="4882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0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8582" y="701550"/>
            <a:ext cx="6898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2]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delete(45)</a:t>
            </a:r>
            <a:r>
              <a:rPr lang="ko-KR" altLang="ko-KR" sz="2400" dirty="0"/>
              <a:t>가 수행되는 과정</a:t>
            </a:r>
            <a:r>
              <a:rPr lang="en-US" altLang="ko-KR" sz="2400" dirty="0"/>
              <a:t> (case 1, line 08)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9" y="1604606"/>
            <a:ext cx="7205518" cy="47460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386348" y="4444180"/>
            <a:ext cx="619433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8373" y="488607"/>
            <a:ext cx="6898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3]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delete(35)</a:t>
            </a:r>
            <a:r>
              <a:rPr lang="ko-KR" altLang="ko-KR" sz="2400" dirty="0"/>
              <a:t>가 수행되는 과정</a:t>
            </a:r>
            <a:r>
              <a:rPr lang="en-US" altLang="ko-KR" sz="2400" dirty="0"/>
              <a:t> (case 1, line 09)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58" y="1466942"/>
            <a:ext cx="7296582" cy="46690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386348" y="4247534"/>
            <a:ext cx="619433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8373" y="488607"/>
            <a:ext cx="8707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4] </a:t>
            </a:r>
            <a:r>
              <a:rPr lang="en-US" altLang="ko-KR" sz="2400" dirty="0"/>
              <a:t>delete(20)</a:t>
            </a:r>
            <a:r>
              <a:rPr lang="ko-KR" altLang="ko-KR" sz="2400" dirty="0"/>
              <a:t>이 수행되는 과정</a:t>
            </a:r>
            <a:r>
              <a:rPr lang="en-US" altLang="ko-KR" sz="2400" dirty="0"/>
              <a:t> (case 2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sym typeface="Wingdings" panose="05000000000000000000" pitchFamily="2" charset="2"/>
              </a:rPr>
              <a:t>중위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후속자가</a:t>
            </a:r>
            <a:r>
              <a:rPr lang="ko-KR" altLang="en-US" sz="1200" dirty="0" smtClean="0">
                <a:sym typeface="Wingdings" panose="05000000000000000000" pitchFamily="2" charset="2"/>
              </a:rPr>
              <a:t> 선택된 경우를 예로</a:t>
            </a:r>
            <a:endParaRPr lang="ko-KR" altLang="en-US" sz="12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8" y="1449112"/>
            <a:ext cx="8843375" cy="40991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8465" y="5600841"/>
            <a:ext cx="580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In-Order :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10  </a:t>
            </a:r>
            <a:r>
              <a:rPr lang="en-US" altLang="ko-KR" sz="2800" b="1" dirty="0">
                <a:solidFill>
                  <a:srgbClr val="0076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ko-KR" sz="2400" b="1" dirty="0">
                <a:solidFill>
                  <a:srgbClr val="3333FF"/>
                </a:solidFill>
              </a:rPr>
              <a:t> </a:t>
            </a:r>
            <a:r>
              <a:rPr lang="en-US" altLang="ko-KR" sz="2400" b="1" u="sng" dirty="0">
                <a:solidFill>
                  <a:srgbClr val="3333FF"/>
                </a:solidFill>
              </a:rPr>
              <a:t> 25 </a:t>
            </a:r>
            <a:r>
              <a:rPr lang="en-US" altLang="ko-KR" sz="2400" b="1" dirty="0">
                <a:solidFill>
                  <a:srgbClr val="3333FF"/>
                </a:solidFill>
              </a:rPr>
              <a:t> 30  35  40  45  50  60  70</a:t>
            </a:r>
            <a:endParaRPr lang="ko-KR" altLang="en-US" sz="24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2514" y="1530698"/>
            <a:ext cx="4506386" cy="372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390484" y="1616893"/>
            <a:ext cx="607525" cy="536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50</a:t>
            </a:r>
            <a:endParaRPr lang="ko-KR" altLang="en-US" sz="1600" b="1" dirty="0"/>
          </a:p>
        </p:txBody>
      </p:sp>
      <p:sp>
        <p:nvSpPr>
          <p:cNvPr id="5" name="타원 4"/>
          <p:cNvSpPr/>
          <p:nvPr/>
        </p:nvSpPr>
        <p:spPr>
          <a:xfrm>
            <a:off x="1538553" y="2461906"/>
            <a:ext cx="607525" cy="536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30</a:t>
            </a:r>
            <a:endParaRPr lang="ko-KR" altLang="en-US" sz="1600" b="1" dirty="0"/>
          </a:p>
        </p:txBody>
      </p:sp>
      <p:sp>
        <p:nvSpPr>
          <p:cNvPr id="6" name="타원 5"/>
          <p:cNvSpPr/>
          <p:nvPr/>
        </p:nvSpPr>
        <p:spPr>
          <a:xfrm>
            <a:off x="3228550" y="2461906"/>
            <a:ext cx="607525" cy="536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80</a:t>
            </a:r>
            <a:endParaRPr lang="ko-KR" altLang="en-US" sz="1600" b="1" dirty="0"/>
          </a:p>
        </p:txBody>
      </p:sp>
      <p:sp>
        <p:nvSpPr>
          <p:cNvPr id="7" name="타원 6"/>
          <p:cNvSpPr/>
          <p:nvPr/>
        </p:nvSpPr>
        <p:spPr>
          <a:xfrm>
            <a:off x="931028" y="3499541"/>
            <a:ext cx="607525" cy="536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10</a:t>
            </a:r>
            <a:endParaRPr lang="ko-KR" altLang="en-US" sz="1600" b="1" dirty="0"/>
          </a:p>
        </p:txBody>
      </p:sp>
      <p:sp>
        <p:nvSpPr>
          <p:cNvPr id="8" name="타원 7"/>
          <p:cNvSpPr/>
          <p:nvPr/>
        </p:nvSpPr>
        <p:spPr>
          <a:xfrm>
            <a:off x="2113452" y="3499541"/>
            <a:ext cx="607525" cy="5361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40</a:t>
            </a:r>
            <a:endParaRPr lang="ko-KR" altLang="en-US" sz="1600" b="1" dirty="0"/>
          </a:p>
        </p:txBody>
      </p:sp>
      <p:sp>
        <p:nvSpPr>
          <p:cNvPr id="9" name="타원 8"/>
          <p:cNvSpPr/>
          <p:nvPr/>
        </p:nvSpPr>
        <p:spPr>
          <a:xfrm>
            <a:off x="4037748" y="3499541"/>
            <a:ext cx="607525" cy="536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90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>
            <a:stCxn id="4" idx="3"/>
            <a:endCxn id="5" idx="0"/>
          </p:cNvCxnSpPr>
          <p:nvPr/>
        </p:nvCxnSpPr>
        <p:spPr>
          <a:xfrm flipH="1">
            <a:off x="1842316" y="2074563"/>
            <a:ext cx="637139" cy="38734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5"/>
            <a:endCxn id="8" idx="0"/>
          </p:cNvCxnSpPr>
          <p:nvPr/>
        </p:nvCxnSpPr>
        <p:spPr>
          <a:xfrm>
            <a:off x="2057109" y="2919575"/>
            <a:ext cx="360106" cy="579966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0"/>
          </p:cNvCxnSpPr>
          <p:nvPr/>
        </p:nvCxnSpPr>
        <p:spPr>
          <a:xfrm>
            <a:off x="2909040" y="2074563"/>
            <a:ext cx="623273" cy="3873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9" idx="0"/>
          </p:cNvCxnSpPr>
          <p:nvPr/>
        </p:nvCxnSpPr>
        <p:spPr>
          <a:xfrm>
            <a:off x="3747105" y="2919575"/>
            <a:ext cx="594405" cy="579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0"/>
          </p:cNvCxnSpPr>
          <p:nvPr/>
        </p:nvCxnSpPr>
        <p:spPr>
          <a:xfrm flipH="1">
            <a:off x="1234791" y="2919575"/>
            <a:ext cx="392732" cy="579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553360" y="4567029"/>
            <a:ext cx="607525" cy="5361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35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8" idx="4"/>
            <a:endCxn id="20" idx="7"/>
          </p:cNvCxnSpPr>
          <p:nvPr/>
        </p:nvCxnSpPr>
        <p:spPr>
          <a:xfrm flipH="1">
            <a:off x="2071915" y="4035735"/>
            <a:ext cx="345300" cy="609818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3771" y="206255"/>
            <a:ext cx="444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두 가지 케이스를 살펴보자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- 50</a:t>
            </a:r>
            <a:r>
              <a:rPr lang="ko-KR" altLang="en-US" dirty="0" smtClean="0"/>
              <a:t>이 삭제될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- 30</a:t>
            </a:r>
            <a:r>
              <a:rPr lang="ko-KR" altLang="en-US" dirty="0" smtClean="0"/>
              <a:t>이 삭제될 경우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596" y="5382189"/>
            <a:ext cx="580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In-Order : 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10   30   35   40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50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   80   </a:t>
            </a:r>
            <a:r>
              <a:rPr lang="en-US" altLang="ko-KR" sz="2400" b="1" dirty="0">
                <a:solidFill>
                  <a:srgbClr val="3333FF"/>
                </a:solidFill>
              </a:rPr>
              <a:t>90</a:t>
            </a:r>
            <a:endParaRPr lang="ko-KR" altLang="en-US" sz="2400" b="1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596" y="5773745"/>
            <a:ext cx="580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In-Order : 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10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30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   35   40   50   80   </a:t>
            </a:r>
            <a:r>
              <a:rPr lang="en-US" altLang="ko-KR" sz="2400" b="1" dirty="0">
                <a:solidFill>
                  <a:srgbClr val="3333FF"/>
                </a:solidFill>
              </a:rPr>
              <a:t>90</a:t>
            </a:r>
            <a:endParaRPr lang="ko-KR" altLang="en-US" sz="24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508760"/>
            <a:ext cx="8318705" cy="466820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000" dirty="0" smtClean="0"/>
              <a:t>저장된 </a:t>
            </a:r>
            <a:r>
              <a:rPr lang="ko-KR" altLang="ko-KR" sz="2000" dirty="0"/>
              <a:t>데이터에 대해 탐색</a:t>
            </a:r>
            <a:r>
              <a:rPr lang="en-US" altLang="ko-KR" sz="2000" dirty="0"/>
              <a:t>, </a:t>
            </a:r>
            <a:r>
              <a:rPr lang="ko-KR" altLang="ko-KR" sz="2000" dirty="0"/>
              <a:t>삽입</a:t>
            </a:r>
            <a:r>
              <a:rPr lang="en-US" altLang="ko-KR" sz="2000" dirty="0"/>
              <a:t>, </a:t>
            </a:r>
            <a:r>
              <a:rPr lang="ko-KR" altLang="ko-KR" sz="2000" dirty="0"/>
              <a:t>삭제</a:t>
            </a:r>
            <a:r>
              <a:rPr lang="en-US" altLang="ko-KR" sz="2000" dirty="0"/>
              <a:t>, </a:t>
            </a:r>
            <a:r>
              <a:rPr lang="ko-KR" altLang="ko-KR" sz="2000" dirty="0"/>
              <a:t>갱신 등의 연산을 수행할 수 있는 </a:t>
            </a:r>
            <a:r>
              <a:rPr lang="ko-KR" altLang="ko-KR" sz="2000" dirty="0" smtClean="0"/>
              <a:t>자료구조</a:t>
            </a:r>
            <a:endParaRPr lang="en-US" altLang="ko-KR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000" dirty="0" smtClean="0"/>
              <a:t>배열이나 연결리스트는</a:t>
            </a:r>
            <a:r>
              <a:rPr lang="en-US" altLang="ko-KR" sz="2000" dirty="0" smtClean="0"/>
              <a:t> </a:t>
            </a:r>
            <a:r>
              <a:rPr lang="ko-KR" altLang="ko-KR" sz="2000" dirty="0"/>
              <a:t>각 연산을 수행하는데 </a:t>
            </a:r>
            <a:r>
              <a:rPr lang="en-US" altLang="ko-KR" sz="2000" dirty="0" smtClean="0"/>
              <a:t>O(N) </a:t>
            </a:r>
            <a:r>
              <a:rPr lang="ko-KR" altLang="en-US" sz="2000" dirty="0" smtClean="0"/>
              <a:t>시간</a:t>
            </a:r>
            <a:r>
              <a:rPr lang="ko-KR" altLang="ko-KR" sz="2000" dirty="0" smtClean="0"/>
              <a:t>이 소요</a:t>
            </a:r>
            <a:endParaRPr lang="en-US" altLang="ko-KR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000" dirty="0" smtClean="0"/>
              <a:t>스택이나 </a:t>
            </a:r>
            <a:r>
              <a:rPr lang="ko-KR" altLang="ko-KR" sz="2000" dirty="0"/>
              <a:t>큐는 특정 작업에 적합한 </a:t>
            </a:r>
            <a:r>
              <a:rPr lang="ko-KR" altLang="ko-KR" sz="2000" dirty="0" smtClean="0"/>
              <a:t>자료구조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000" dirty="0" smtClean="0"/>
              <a:t>5</a:t>
            </a:r>
            <a:r>
              <a:rPr lang="ko-KR" altLang="ko-KR" sz="2000" dirty="0"/>
              <a:t>장에서는 리스트 자료구조의 </a:t>
            </a:r>
            <a:r>
              <a:rPr lang="ko-KR" altLang="ko-KR" sz="2000" dirty="0" smtClean="0"/>
              <a:t>수행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시간을 </a:t>
            </a:r>
            <a:r>
              <a:rPr lang="ko-KR" altLang="ko-KR" sz="2000" dirty="0"/>
              <a:t>향상시키기 위한 트리 형태의 다양한 사전 자료구조들을 </a:t>
            </a:r>
            <a:r>
              <a:rPr lang="ko-KR" altLang="ko-KR" sz="2000" dirty="0" smtClean="0"/>
              <a:t>소개</a:t>
            </a:r>
            <a:endParaRPr lang="en-US" altLang="ko-KR" sz="2000" dirty="0" smtClean="0"/>
          </a:p>
          <a:p>
            <a:pPr marL="628650" lvl="1" indent="-176213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ko-KR" sz="1800" dirty="0" smtClean="0"/>
              <a:t>- </a:t>
            </a:r>
            <a:r>
              <a:rPr lang="ko-KR" altLang="ko-KR" sz="1800" dirty="0" smtClean="0"/>
              <a:t>이진탐색트리</a:t>
            </a:r>
            <a:r>
              <a:rPr lang="en-US" altLang="ko-KR" sz="1800" dirty="0" smtClean="0"/>
              <a:t>, </a:t>
            </a:r>
            <a:r>
              <a:rPr lang="en-US" altLang="ko-KR" sz="1800" dirty="0"/>
              <a:t>AVL</a:t>
            </a:r>
            <a:r>
              <a:rPr lang="ko-KR" altLang="ko-KR" sz="1800" dirty="0"/>
              <a:t>트리</a:t>
            </a:r>
            <a:r>
              <a:rPr lang="en-US" altLang="ko-KR" sz="1800" dirty="0"/>
              <a:t>, 2-3</a:t>
            </a:r>
            <a:r>
              <a:rPr lang="ko-KR" altLang="ko-KR" sz="1800" dirty="0"/>
              <a:t>트리</a:t>
            </a:r>
            <a:r>
              <a:rPr lang="en-US" altLang="ko-KR" sz="1800" dirty="0"/>
              <a:t>, </a:t>
            </a:r>
            <a:r>
              <a:rPr lang="ko-KR" altLang="ko-KR" sz="1800" dirty="0" smtClean="0"/>
              <a:t>레드블랙트리</a:t>
            </a:r>
            <a:r>
              <a:rPr lang="en-US" altLang="ko-KR" sz="1800" dirty="0" smtClean="0"/>
              <a:t>,</a:t>
            </a:r>
            <a:r>
              <a:rPr lang="ko-KR" altLang="ko-KR" sz="1800" dirty="0" smtClean="0"/>
              <a:t> </a:t>
            </a:r>
            <a:r>
              <a:rPr lang="en-US" altLang="ko-KR" sz="1800" dirty="0"/>
              <a:t>B-</a:t>
            </a:r>
            <a:r>
              <a:rPr lang="ko-KR" altLang="ko-KR" sz="1800" dirty="0" smtClean="0"/>
              <a:t>트리</a:t>
            </a:r>
            <a:endParaRPr lang="ko-KR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ko-KR" sz="3600" dirty="0" err="1"/>
              <a:t>탐색트리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6399"/>
            <a:ext cx="7886700" cy="45507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000" dirty="0" smtClean="0">
                <a:solidFill>
                  <a:srgbClr val="3333FF"/>
                </a:solidFill>
              </a:rPr>
              <a:t>이진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탐색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트리</a:t>
            </a:r>
            <a:r>
              <a:rPr lang="en-US" altLang="ko-KR" sz="2000" dirty="0"/>
              <a:t>(Binary Search Tree</a:t>
            </a:r>
            <a:r>
              <a:rPr lang="en-US" altLang="ko-KR" sz="2000" dirty="0" smtClean="0"/>
              <a:t>):</a:t>
            </a:r>
            <a:r>
              <a:rPr lang="ko-KR" altLang="ko-KR" sz="2000" dirty="0" smtClean="0"/>
              <a:t> </a:t>
            </a:r>
            <a:endParaRPr lang="en-US" altLang="ko-KR" sz="2000" dirty="0" smtClean="0"/>
          </a:p>
          <a:p>
            <a:pPr marL="457200" lvl="1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 Search)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개념을 트리 형태의 구조에 접목한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2000" dirty="0" smtClean="0">
                <a:solidFill>
                  <a:srgbClr val="3333FF"/>
                </a:solidFill>
              </a:rPr>
              <a:t>이진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탐색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endParaRPr lang="en-US" altLang="ko-KR" sz="20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ko-KR" sz="2000" u="sng" dirty="0" smtClean="0"/>
              <a:t>정렬된 </a:t>
            </a:r>
            <a:r>
              <a:rPr lang="ko-KR" altLang="ko-KR" sz="2000" u="sng" dirty="0"/>
              <a:t>데이터</a:t>
            </a:r>
            <a:r>
              <a:rPr lang="ko-KR" altLang="ko-KR" sz="2000" dirty="0"/>
              <a:t>의 중간에 위치한 항목을 기준으로 데이터를 두 부분으로 나누어 가며 특정 항목을 찾는 </a:t>
            </a:r>
            <a:r>
              <a:rPr lang="ko-KR" altLang="ko-KR" sz="2000" dirty="0" smtClean="0"/>
              <a:t>탐색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5.1 </a:t>
            </a:r>
            <a:r>
              <a:rPr lang="ko-KR" altLang="ko-KR" dirty="0" smtClean="0"/>
              <a:t>이진탐색트리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6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5" y="1783524"/>
            <a:ext cx="7242658" cy="43417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984431" y="741958"/>
            <a:ext cx="4745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</a:rPr>
              <a:t>이진탐색으로 </a:t>
            </a:r>
            <a:r>
              <a:rPr lang="en-US" altLang="ko-KR" sz="2800" dirty="0">
                <a:solidFill>
                  <a:srgbClr val="C00000"/>
                </a:solidFill>
              </a:rPr>
              <a:t>66</a:t>
            </a:r>
            <a:r>
              <a:rPr lang="ko-KR" altLang="ko-KR" sz="2800" dirty="0">
                <a:solidFill>
                  <a:srgbClr val="C00000"/>
                </a:solidFill>
              </a:rPr>
              <a:t>을 찾는 과정</a:t>
            </a:r>
          </a:p>
        </p:txBody>
      </p:sp>
    </p:spTree>
    <p:extLst>
      <p:ext uri="{BB962C8B-B14F-4D97-AF65-F5344CB8AC3E}">
        <p14:creationId xmlns:p14="http://schemas.microsoft.com/office/powerpoint/2010/main" val="39701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593" y="242389"/>
            <a:ext cx="8260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형태의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이진탐색을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점진적으로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이진트리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형태로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변환해가는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" y="1612490"/>
            <a:ext cx="8691717" cy="5102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6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39" y="3135072"/>
            <a:ext cx="6654787" cy="306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1" y="491459"/>
            <a:ext cx="8696325" cy="1057275"/>
          </a:xfrm>
          <a:prstGeom prst="rect">
            <a:avLst/>
          </a:prstGeom>
        </p:spPr>
      </p:pic>
      <p:sp>
        <p:nvSpPr>
          <p:cNvPr id="4" name="위쪽/아래쪽 화살표 3"/>
          <p:cNvSpPr/>
          <p:nvPr/>
        </p:nvSpPr>
        <p:spPr>
          <a:xfrm>
            <a:off x="4227871" y="1992858"/>
            <a:ext cx="432619" cy="69809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037" y="656841"/>
            <a:ext cx="8123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이진탐색트리의 특징 중의 하나는 트리를 </a:t>
            </a:r>
            <a:r>
              <a:rPr lang="ko-KR" altLang="ko-KR" sz="2400" dirty="0" err="1"/>
              <a:t>중위순회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Inorder</a:t>
            </a:r>
            <a:r>
              <a:rPr lang="en-US" altLang="ko-KR" sz="2400" dirty="0"/>
              <a:t> Traversal)</a:t>
            </a:r>
            <a:r>
              <a:rPr lang="ko-KR" altLang="ko-KR" sz="2400" dirty="0"/>
              <a:t>하면 </a:t>
            </a:r>
            <a:r>
              <a:rPr lang="ko-KR" altLang="ko-KR" sz="2400" dirty="0" smtClean="0"/>
              <a:t>정렬</a:t>
            </a:r>
            <a:r>
              <a:rPr lang="ko-KR" altLang="en-US" sz="2400" dirty="0" smtClean="0"/>
              <a:t>되어</a:t>
            </a:r>
            <a:r>
              <a:rPr lang="ko-KR" altLang="ko-KR" sz="2400" dirty="0" smtClean="0"/>
              <a:t> 출력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75" y="1885984"/>
            <a:ext cx="5993892" cy="4552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2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20212" y="697273"/>
            <a:ext cx="7602678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45089" y="697273"/>
            <a:ext cx="8073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정의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ko-KR" dirty="0">
                <a:solidFill>
                  <a:srgbClr val="007635"/>
                </a:solidFill>
              </a:rPr>
              <a:t>이진탐색트리는 이진트리로서 각 노드가 다음과 같은 조건을 </a:t>
            </a:r>
            <a:r>
              <a:rPr lang="ko-KR" altLang="ko-KR" dirty="0" smtClean="0">
                <a:solidFill>
                  <a:srgbClr val="007635"/>
                </a:solidFill>
              </a:rPr>
              <a:t>만족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</a:p>
          <a:p>
            <a:pPr lvl="1"/>
            <a:r>
              <a:rPr lang="ko-KR" altLang="ko-KR" dirty="0" smtClean="0">
                <a:solidFill>
                  <a:srgbClr val="007635"/>
                </a:solidFill>
              </a:rPr>
              <a:t>각 </a:t>
            </a:r>
            <a:r>
              <a:rPr lang="ko-KR" altLang="ko-KR" dirty="0">
                <a:solidFill>
                  <a:srgbClr val="007635"/>
                </a:solidFill>
              </a:rPr>
              <a:t>노드 </a:t>
            </a:r>
            <a:r>
              <a:rPr lang="en-US" altLang="ko-KR" dirty="0">
                <a:solidFill>
                  <a:srgbClr val="007635"/>
                </a:solidFill>
              </a:rPr>
              <a:t>n</a:t>
            </a:r>
            <a:r>
              <a:rPr lang="ko-KR" altLang="ko-KR" dirty="0">
                <a:solidFill>
                  <a:srgbClr val="007635"/>
                </a:solidFill>
              </a:rPr>
              <a:t>의 </a:t>
            </a:r>
            <a:r>
              <a:rPr lang="ko-KR" altLang="ko-KR" dirty="0" err="1">
                <a:solidFill>
                  <a:srgbClr val="007635"/>
                </a:solidFill>
              </a:rPr>
              <a:t>키값이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endParaRPr lang="en-US" altLang="ko-KR" dirty="0" smtClean="0">
              <a:solidFill>
                <a:srgbClr val="007635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635"/>
                </a:solidFill>
              </a:rPr>
              <a:t>       - n</a:t>
            </a:r>
            <a:r>
              <a:rPr lang="ko-KR" altLang="ko-KR" dirty="0">
                <a:solidFill>
                  <a:srgbClr val="007635"/>
                </a:solidFill>
              </a:rPr>
              <a:t>의 왼쪽 </a:t>
            </a:r>
            <a:r>
              <a:rPr lang="ko-KR" altLang="ko-KR" dirty="0" smtClean="0">
                <a:solidFill>
                  <a:srgbClr val="007635"/>
                </a:solidFill>
              </a:rPr>
              <a:t>서브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트리에 </a:t>
            </a:r>
            <a:r>
              <a:rPr lang="ko-KR" altLang="ko-KR" dirty="0">
                <a:solidFill>
                  <a:srgbClr val="007635"/>
                </a:solidFill>
              </a:rPr>
              <a:t>있는 노드들의 </a:t>
            </a:r>
            <a:r>
              <a:rPr lang="ko-KR" altLang="ko-KR" dirty="0" err="1">
                <a:solidFill>
                  <a:srgbClr val="007635"/>
                </a:solidFill>
              </a:rPr>
              <a:t>키값들보다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크고</a:t>
            </a:r>
            <a:endParaRPr lang="en-US" altLang="ko-KR" dirty="0" smtClean="0">
              <a:solidFill>
                <a:srgbClr val="007635"/>
              </a:solidFill>
            </a:endParaRPr>
          </a:p>
          <a:p>
            <a:pPr lvl="1"/>
            <a:r>
              <a:rPr lang="en-US" altLang="ko-KR" dirty="0">
                <a:solidFill>
                  <a:srgbClr val="007635"/>
                </a:solidFill>
              </a:rPr>
              <a:t> </a:t>
            </a:r>
            <a:r>
              <a:rPr lang="en-US" altLang="ko-KR" dirty="0" smtClean="0">
                <a:solidFill>
                  <a:srgbClr val="007635"/>
                </a:solidFill>
              </a:rPr>
              <a:t>      - n</a:t>
            </a:r>
            <a:r>
              <a:rPr lang="ko-KR" altLang="ko-KR" dirty="0">
                <a:solidFill>
                  <a:srgbClr val="007635"/>
                </a:solidFill>
              </a:rPr>
              <a:t>의 오른쪽 </a:t>
            </a:r>
            <a:r>
              <a:rPr lang="ko-KR" altLang="ko-KR" dirty="0" err="1">
                <a:solidFill>
                  <a:srgbClr val="007635"/>
                </a:solidFill>
              </a:rPr>
              <a:t>서브트리에</a:t>
            </a:r>
            <a:r>
              <a:rPr lang="ko-KR" altLang="ko-KR" dirty="0">
                <a:solidFill>
                  <a:srgbClr val="007635"/>
                </a:solidFill>
              </a:rPr>
              <a:t> 있는 노드들의 </a:t>
            </a:r>
            <a:r>
              <a:rPr lang="ko-KR" altLang="ko-KR" dirty="0" err="1">
                <a:solidFill>
                  <a:srgbClr val="007635"/>
                </a:solidFill>
              </a:rPr>
              <a:t>키값들보다</a:t>
            </a:r>
            <a:r>
              <a:rPr lang="ko-KR" altLang="ko-KR" dirty="0">
                <a:solidFill>
                  <a:srgbClr val="007635"/>
                </a:solidFill>
              </a:rPr>
              <a:t> 작다</a:t>
            </a:r>
            <a:r>
              <a:rPr lang="en-US" altLang="ko-KR" dirty="0">
                <a:solidFill>
                  <a:srgbClr val="007635"/>
                </a:solidFill>
              </a:rPr>
              <a:t>. </a:t>
            </a:r>
            <a:endParaRPr lang="en-US" altLang="ko-KR" sz="2400" dirty="0" smtClean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12" y="3537634"/>
            <a:ext cx="7322778" cy="18736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822551" y="5698136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어느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이진탐색트리인가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ko-KR" altLang="en-US" sz="2400" dirty="0"/>
          </a:p>
        </p:txBody>
      </p:sp>
      <p:sp>
        <p:nvSpPr>
          <p:cNvPr id="6" name="&quot;없음&quot; 기호 5"/>
          <p:cNvSpPr/>
          <p:nvPr/>
        </p:nvSpPr>
        <p:spPr>
          <a:xfrm>
            <a:off x="2537230" y="4997801"/>
            <a:ext cx="570641" cy="556890"/>
          </a:xfrm>
          <a:prstGeom prst="noSmoking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없음&quot; 기호 6"/>
          <p:cNvSpPr/>
          <p:nvPr/>
        </p:nvSpPr>
        <p:spPr>
          <a:xfrm>
            <a:off x="1726818" y="4997801"/>
            <a:ext cx="570641" cy="556890"/>
          </a:xfrm>
          <a:prstGeom prst="noSmoking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없음&quot; 기호 8"/>
          <p:cNvSpPr/>
          <p:nvPr/>
        </p:nvSpPr>
        <p:spPr>
          <a:xfrm>
            <a:off x="6773208" y="4997800"/>
            <a:ext cx="570641" cy="556890"/>
          </a:xfrm>
          <a:prstGeom prst="noSmoking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838</TotalTime>
  <Words>740</Words>
  <Application>Microsoft Office PowerPoint</Application>
  <PresentationFormat>화면 슬라이드 쇼(4:3)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Corbel</vt:lpstr>
      <vt:lpstr>Times New Roman</vt:lpstr>
      <vt:lpstr>Wingdings</vt:lpstr>
      <vt:lpstr>Wingdings 2</vt:lpstr>
      <vt:lpstr>New_Education03</vt:lpstr>
      <vt:lpstr>PowerPoint 프레젠테이션</vt:lpstr>
      <vt:lpstr>내용</vt:lpstr>
      <vt:lpstr>탐색트리</vt:lpstr>
      <vt:lpstr>5.1 이진탐색트리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5.1.1 이진탐색트리 클래스</vt:lpstr>
      <vt:lpstr>5.1.2 탐색 연산</vt:lpstr>
      <vt:lpstr>PowerPoint 프레젠테이션</vt:lpstr>
      <vt:lpstr>5.1.3 삽입 연산</vt:lpstr>
      <vt:lpstr>PowerPoint 프레젠테이션</vt:lpstr>
      <vt:lpstr>5.1.4 최소값 찾기</vt:lpstr>
      <vt:lpstr>PowerPoint 프레젠테이션</vt:lpstr>
      <vt:lpstr>PowerPoint 프레젠테이션</vt:lpstr>
      <vt:lpstr>5.1.6 삭제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310</cp:revision>
  <dcterms:created xsi:type="dcterms:W3CDTF">2017-03-16T00:57:55Z</dcterms:created>
  <dcterms:modified xsi:type="dcterms:W3CDTF">2022-04-28T12:33:31Z</dcterms:modified>
</cp:coreProperties>
</file>