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5" saveSubsetFonts="1">
  <p:sldMasterIdLst>
    <p:sldMasterId id="2147483666" r:id="rId1"/>
  </p:sldMasterIdLst>
  <p:notesMasterIdLst>
    <p:notesMasterId r:id="rId21"/>
  </p:notesMasterIdLst>
  <p:sldIdLst>
    <p:sldId id="433" r:id="rId2"/>
    <p:sldId id="522" r:id="rId3"/>
    <p:sldId id="434" r:id="rId4"/>
    <p:sldId id="439" r:id="rId5"/>
    <p:sldId id="440" r:id="rId6"/>
    <p:sldId id="519" r:id="rId7"/>
    <p:sldId id="517" r:id="rId8"/>
    <p:sldId id="518" r:id="rId9"/>
    <p:sldId id="454" r:id="rId10"/>
    <p:sldId id="455" r:id="rId11"/>
    <p:sldId id="326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9933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59" autoAdjust="0"/>
    <p:restoredTop sz="84331" autoAdjust="0"/>
  </p:normalViewPr>
  <p:slideViewPr>
    <p:cSldViewPr snapToGrid="0">
      <p:cViewPr varScale="1">
        <p:scale>
          <a:sx n="123" d="100"/>
          <a:sy n="123" d="100"/>
        </p:scale>
        <p:origin x="90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35243" units="1/cm"/>
          <inkml:channelProperty channel="Y" name="resolution" value="36.64122" units="1/cm"/>
          <inkml:channelProperty channel="T" name="resolution" value="1" units="1/dev"/>
        </inkml:channelProperties>
      </inkml:inkSource>
      <inkml:timestamp xml:id="ts0" timeString="2021-05-31T05:32:07.88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10583 8321 0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7A8DE-E49D-4BB8-951B-F2AA734E58C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BF89-310C-4018-9261-17A974995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5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FBF89-310C-4018-9261-17A974995A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3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FBF89-310C-4018-9261-17A974995A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8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7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5282F-4413-4908-BEEC-19FB6C4069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672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05831-E187-4D29-9C89-C2827EF2661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41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79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17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3313841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latin typeface="+mj-lt"/>
              </a:rPr>
              <a:t>AVL(Adelson-</a:t>
            </a:r>
            <a:r>
              <a:rPr lang="en-US" altLang="ko-KR" sz="2000" dirty="0" err="1" smtClean="0">
                <a:latin typeface="+mj-lt"/>
              </a:rPr>
              <a:t>Velskii</a:t>
            </a:r>
            <a:r>
              <a:rPr lang="en-US" altLang="ko-KR" sz="2000" dirty="0" smtClean="0">
                <a:latin typeface="+mj-lt"/>
              </a:rPr>
              <a:t>,  Landis)</a:t>
            </a:r>
          </a:p>
          <a:p>
            <a:pPr lvl="1"/>
            <a:r>
              <a:rPr lang="en-US" altLang="ko-KR" sz="1600" b="1" dirty="0" smtClean="0">
                <a:latin typeface="+mj-lt"/>
              </a:rPr>
              <a:t>Adelson-</a:t>
            </a:r>
            <a:r>
              <a:rPr lang="en-US" altLang="ko-KR" sz="1600" b="1" dirty="0" err="1" smtClean="0">
                <a:latin typeface="+mj-lt"/>
              </a:rPr>
              <a:t>Velskii</a:t>
            </a:r>
            <a:r>
              <a:rPr lang="en-US" altLang="ko-KR" sz="1600" b="1" dirty="0" smtClean="0">
                <a:latin typeface="+mj-lt"/>
              </a:rPr>
              <a:t>, Landis : </a:t>
            </a:r>
            <a:r>
              <a:rPr lang="ko-KR" altLang="en-US" sz="1600" b="1" dirty="0" smtClean="0">
                <a:latin typeface="+mj-lt"/>
              </a:rPr>
              <a:t>제안자 이름</a:t>
            </a:r>
            <a:endParaRPr lang="en-US" altLang="ko-KR" sz="1600" b="1" dirty="0">
              <a:latin typeface="+mj-lt"/>
            </a:endParaRPr>
          </a:p>
          <a:p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 smtClean="0">
                <a:latin typeface="+mj-lt"/>
              </a:rPr>
              <a:t>AVL </a:t>
            </a:r>
            <a:r>
              <a:rPr lang="ko-KR" altLang="ko-KR" sz="2000" dirty="0">
                <a:latin typeface="+mj-lt"/>
              </a:rPr>
              <a:t>트리는 트리가 한쪽으로 치우쳐 자라나는 현상을 방지하여 트리 높이의 균형</a:t>
            </a:r>
            <a:r>
              <a:rPr lang="en-US" altLang="ko-KR" sz="2000" dirty="0">
                <a:latin typeface="+mj-lt"/>
              </a:rPr>
              <a:t>(Balance)</a:t>
            </a:r>
            <a:r>
              <a:rPr lang="ko-KR" altLang="ko-KR" sz="2000" dirty="0">
                <a:latin typeface="+mj-lt"/>
              </a:rPr>
              <a:t>을 유지하는 </a:t>
            </a:r>
            <a:r>
              <a:rPr lang="ko-KR" altLang="ko-KR" sz="2000" dirty="0" smtClean="0">
                <a:latin typeface="+mj-lt"/>
              </a:rPr>
              <a:t>이진탐색트리</a:t>
            </a:r>
            <a:endParaRPr lang="en-US" altLang="ko-KR" sz="2000" dirty="0" smtClean="0">
              <a:latin typeface="+mj-lt"/>
            </a:endParaRPr>
          </a:p>
          <a:p>
            <a:endParaRPr lang="en-US" altLang="ko-KR" sz="2000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ko-KR" sz="2000" dirty="0" smtClean="0">
                <a:latin typeface="+mj-lt"/>
              </a:rPr>
              <a:t>균형</a:t>
            </a:r>
            <a:r>
              <a:rPr lang="en-US" altLang="ko-KR" sz="2000" dirty="0">
                <a:latin typeface="+mj-lt"/>
              </a:rPr>
              <a:t>(Balanced) </a:t>
            </a:r>
            <a:r>
              <a:rPr lang="ko-KR" altLang="ko-KR" sz="2000" dirty="0" smtClean="0">
                <a:latin typeface="+mj-lt"/>
              </a:rPr>
              <a:t>이진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ko-KR" sz="2000" dirty="0" smtClean="0">
                <a:latin typeface="+mj-lt"/>
              </a:rPr>
              <a:t>트리를 </a:t>
            </a:r>
            <a:r>
              <a:rPr lang="ko-KR" altLang="ko-KR" sz="2000" dirty="0">
                <a:latin typeface="+mj-lt"/>
              </a:rPr>
              <a:t>만들면 </a:t>
            </a:r>
            <a:r>
              <a:rPr lang="en-US" altLang="ko-KR" sz="2000" dirty="0">
                <a:latin typeface="+mj-lt"/>
              </a:rPr>
              <a:t>N</a:t>
            </a:r>
            <a:r>
              <a:rPr lang="ko-KR" altLang="ko-KR" sz="2000" dirty="0">
                <a:latin typeface="+mj-lt"/>
              </a:rPr>
              <a:t>개의 노드를 가진 트리의 높이가 </a:t>
            </a:r>
            <a:r>
              <a:rPr lang="en-US" altLang="ko-KR" sz="2000" dirty="0">
                <a:latin typeface="+mj-lt"/>
              </a:rPr>
              <a:t>O(</a:t>
            </a:r>
            <a:r>
              <a:rPr lang="en-US" altLang="ko-KR" sz="2000" dirty="0" err="1">
                <a:latin typeface="+mj-lt"/>
              </a:rPr>
              <a:t>logN</a:t>
            </a:r>
            <a:r>
              <a:rPr lang="en-US" altLang="ko-KR" sz="2000" dirty="0">
                <a:latin typeface="+mj-lt"/>
              </a:rPr>
              <a:t>)</a:t>
            </a:r>
            <a:r>
              <a:rPr lang="ko-KR" altLang="ko-KR" sz="2000" dirty="0">
                <a:latin typeface="+mj-lt"/>
              </a:rPr>
              <a:t>이 되어 탐색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ko-KR" sz="2000" dirty="0">
                <a:latin typeface="+mj-lt"/>
              </a:rPr>
              <a:t>삽입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ko-KR" sz="2000" dirty="0">
                <a:latin typeface="+mj-lt"/>
              </a:rPr>
              <a:t>삭제 연산의 </a:t>
            </a:r>
            <a:r>
              <a:rPr lang="ko-KR" altLang="ko-KR" sz="2000" dirty="0" smtClean="0">
                <a:solidFill>
                  <a:srgbClr val="3333FF"/>
                </a:solidFill>
                <a:latin typeface="+mj-lt"/>
              </a:rPr>
              <a:t>수행시간이</a:t>
            </a:r>
            <a:r>
              <a:rPr lang="en-US" altLang="ko-KR" sz="2000" dirty="0" smtClean="0">
                <a:solidFill>
                  <a:srgbClr val="3333FF"/>
                </a:solidFill>
                <a:latin typeface="+mj-lt"/>
              </a:rPr>
              <a:t> O(log N</a:t>
            </a:r>
            <a:r>
              <a:rPr lang="en-US" altLang="ko-KR" sz="2000" dirty="0">
                <a:solidFill>
                  <a:srgbClr val="3333FF"/>
                </a:solidFill>
                <a:latin typeface="+mj-lt"/>
              </a:rPr>
              <a:t>)</a:t>
            </a:r>
            <a:r>
              <a:rPr lang="ko-KR" altLang="ko-KR" sz="2000" dirty="0">
                <a:solidFill>
                  <a:srgbClr val="3333FF"/>
                </a:solidFill>
                <a:latin typeface="+mj-lt"/>
              </a:rPr>
              <a:t>으로 </a:t>
            </a:r>
            <a:r>
              <a:rPr lang="ko-KR" altLang="ko-KR" sz="2000" dirty="0" smtClean="0">
                <a:solidFill>
                  <a:srgbClr val="3333FF"/>
                </a:solidFill>
                <a:latin typeface="+mj-lt"/>
              </a:rPr>
              <a:t>보장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5.2 </a:t>
            </a:r>
            <a:r>
              <a:rPr lang="en-US" altLang="ko-KR" dirty="0" smtClean="0">
                <a:latin typeface="Consolas" panose="020B0609020204030204" pitchFamily="49" charset="0"/>
              </a:rPr>
              <a:t>AVL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9034" y="4947660"/>
            <a:ext cx="794776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542925" algn="just">
              <a:spcAft>
                <a:spcPts val="0"/>
              </a:spcAft>
            </a:pPr>
            <a:r>
              <a:rPr lang="en-US" altLang="ko-KR" sz="2000" dirty="0">
                <a:solidFill>
                  <a:srgbClr val="3333FF"/>
                </a:solidFill>
                <a:latin typeface="맑은 고딕" panose="020B0503020000020004" pitchFamily="50" charset="-127"/>
              </a:rPr>
              <a:t>[</a:t>
            </a:r>
            <a:r>
              <a:rPr lang="ko-KR" altLang="ko-KR" sz="2000" dirty="0">
                <a:solidFill>
                  <a:srgbClr val="3333FF"/>
                </a:solidFill>
              </a:rPr>
              <a:t>핵심 아이디어</a:t>
            </a:r>
            <a:r>
              <a:rPr lang="en-US" altLang="ko-KR" sz="2000" dirty="0">
                <a:solidFill>
                  <a:srgbClr val="3333FF"/>
                </a:solidFill>
              </a:rPr>
              <a:t>]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endParaRPr lang="en-US" altLang="ko-KR" sz="2000" dirty="0" smtClean="0">
              <a:latin typeface="맑은 고딕" panose="020B0503020000020004" pitchFamily="50" charset="-127"/>
            </a:endParaRPr>
          </a:p>
          <a:p>
            <a:pPr marL="354013" marR="542925" algn="just">
              <a:spcAft>
                <a:spcPts val="0"/>
              </a:spcAft>
            </a:pPr>
            <a:r>
              <a:rPr lang="en-US" altLang="ko-KR" sz="2000" dirty="0" smtClean="0">
                <a:solidFill>
                  <a:srgbClr val="339933"/>
                </a:solidFill>
                <a:latin typeface="맑은 고딕" panose="020B0503020000020004" pitchFamily="50" charset="-127"/>
              </a:rPr>
              <a:t>AVL</a:t>
            </a:r>
            <a:r>
              <a:rPr lang="ko-KR" altLang="ko-KR" sz="2000" dirty="0">
                <a:solidFill>
                  <a:srgbClr val="339933"/>
                </a:solidFill>
              </a:rPr>
              <a:t>트리는 삽입이나 삭제로 인해 균형이 깨지면 회전 연산을 통해 트리의 균형을 유지한다</a:t>
            </a:r>
            <a:r>
              <a:rPr lang="en-US" altLang="ko-KR" sz="2000" dirty="0">
                <a:solidFill>
                  <a:srgbClr val="339933"/>
                </a:solidFill>
              </a:rPr>
              <a:t>.</a:t>
            </a:r>
            <a:endParaRPr lang="ko-KR" altLang="ko-KR" sz="2000" dirty="0">
              <a:solidFill>
                <a:srgbClr val="3399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85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8279376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sz="1800" dirty="0"/>
              <a:t>AVL</a:t>
            </a:r>
            <a:r>
              <a:rPr lang="ko-KR" altLang="ko-KR" sz="1800" dirty="0"/>
              <a:t>트리에서의 삽입은 </a:t>
            </a:r>
            <a:r>
              <a:rPr lang="en-US" altLang="ko-KR" sz="1800" dirty="0"/>
              <a:t>2</a:t>
            </a:r>
            <a:r>
              <a:rPr lang="ko-KR" altLang="ko-KR" sz="1800" dirty="0"/>
              <a:t>단계로 </a:t>
            </a:r>
            <a:r>
              <a:rPr lang="ko-KR" altLang="ko-KR" sz="1800" dirty="0" smtClean="0"/>
              <a:t>수행</a:t>
            </a:r>
            <a:endParaRPr lang="en-US" altLang="ko-KR" sz="1800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sz="1800" dirty="0" smtClean="0"/>
              <a:t>1 </a:t>
            </a:r>
            <a:r>
              <a:rPr lang="ko-KR" altLang="ko-KR" sz="1800" dirty="0" smtClean="0"/>
              <a:t>단계</a:t>
            </a:r>
            <a:r>
              <a:rPr lang="en-US" altLang="ko-KR" sz="1800" dirty="0" smtClean="0"/>
              <a:t>: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이진탐색트리의 삽입과 동일하게 새로운 </a:t>
            </a:r>
            <a:r>
              <a:rPr lang="ko-KR" altLang="ko-KR" sz="1800" dirty="0" smtClean="0"/>
              <a:t>노드 삽입</a:t>
            </a:r>
            <a:endParaRPr lang="en-US" altLang="ko-KR" sz="1800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sz="1800" dirty="0" smtClean="0"/>
              <a:t>2 </a:t>
            </a:r>
            <a:r>
              <a:rPr lang="ko-KR" altLang="ko-KR" sz="1800" dirty="0" smtClean="0"/>
              <a:t>단계</a:t>
            </a:r>
            <a:r>
              <a:rPr lang="en-US" altLang="ko-KR" sz="1800" dirty="0" smtClean="0"/>
              <a:t>:</a:t>
            </a:r>
            <a:r>
              <a:rPr lang="ko-KR" altLang="ko-KR" sz="1800" dirty="0" smtClean="0"/>
              <a:t> 새로 </a:t>
            </a:r>
            <a:r>
              <a:rPr lang="ko-KR" altLang="ko-KR" sz="1800" dirty="0"/>
              <a:t>삽입한 </a:t>
            </a:r>
            <a:r>
              <a:rPr lang="ko-KR" altLang="ko-KR" sz="1800" dirty="0" smtClean="0"/>
              <a:t>노드로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부터 루트로 </a:t>
            </a:r>
            <a:r>
              <a:rPr lang="ko-KR" altLang="ko-KR" sz="1800" dirty="0"/>
              <a:t>거슬러 올라가며 각 노드의 </a:t>
            </a:r>
            <a:r>
              <a:rPr lang="ko-KR" altLang="ko-KR" sz="1800" dirty="0" smtClean="0"/>
              <a:t>서브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트리 </a:t>
            </a:r>
            <a:r>
              <a:rPr lang="ko-KR" altLang="ko-KR" sz="1800" dirty="0"/>
              <a:t>높이 차이를 </a:t>
            </a:r>
            <a:r>
              <a:rPr lang="ko-KR" altLang="ko-KR" sz="1800" dirty="0" smtClean="0"/>
              <a:t>갱신</a:t>
            </a:r>
            <a:endParaRPr lang="en-US" altLang="ko-KR" sz="1800" dirty="0" smtClean="0"/>
          </a:p>
          <a:p>
            <a:pPr lvl="1">
              <a:lnSpc>
                <a:spcPct val="120000"/>
              </a:lnSpc>
              <a:spcAft>
                <a:spcPts val="1200"/>
              </a:spcAft>
              <a:buFontTx/>
              <a:buChar char="-"/>
            </a:pPr>
            <a:r>
              <a:rPr lang="ko-KR" altLang="ko-KR" sz="1600" dirty="0" smtClean="0"/>
              <a:t>이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때 </a:t>
            </a:r>
            <a:r>
              <a:rPr lang="ko-KR" altLang="ko-KR" sz="1600" dirty="0"/>
              <a:t>가장 먼저 불균형이 발생한 노드를 발견하면</a:t>
            </a:r>
            <a:r>
              <a:rPr lang="en-US" altLang="ko-KR" sz="1600" dirty="0"/>
              <a:t>, </a:t>
            </a:r>
            <a:r>
              <a:rPr lang="ko-KR" altLang="ko-KR" sz="1600" dirty="0"/>
              <a:t>이 노드를 기준으로 새 노드가 어디에 </a:t>
            </a:r>
            <a:r>
              <a:rPr lang="ko-KR" altLang="ko-KR" sz="1600" dirty="0" smtClean="0"/>
              <a:t>삽입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되었는</a:t>
            </a:r>
            <a:r>
              <a:rPr lang="ko-KR" altLang="en-US" sz="1600" dirty="0" smtClean="0"/>
              <a:t>지</a:t>
            </a:r>
            <a:r>
              <a:rPr lang="ko-KR" altLang="ko-KR" sz="1600" dirty="0" smtClean="0"/>
              <a:t>에 </a:t>
            </a:r>
            <a:r>
              <a:rPr lang="ko-KR" altLang="ko-KR" sz="1600" dirty="0"/>
              <a:t>따라 적절한 </a:t>
            </a:r>
            <a:r>
              <a:rPr lang="ko-KR" altLang="ko-KR" sz="1600" dirty="0" smtClean="0"/>
              <a:t>회전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연산을 수행</a:t>
            </a:r>
            <a:endParaRPr lang="ko-KR" altLang="ko-KR" sz="1600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5.2.2 </a:t>
            </a:r>
            <a:r>
              <a:rPr lang="ko-KR" altLang="ko-KR" dirty="0"/>
              <a:t>삽입 </a:t>
            </a:r>
            <a:r>
              <a:rPr lang="ko-KR" altLang="ko-KR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8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569" y="738416"/>
            <a:ext cx="8173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5350" indent="-895350"/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, 40, 100, 20, 10, 60, 70, 120, 110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순차적으로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ko-KR" altLang="en-US" sz="2400" dirty="0"/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9" y="2096967"/>
            <a:ext cx="8370122" cy="189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04" y="4268435"/>
            <a:ext cx="8245297" cy="24956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타원 2"/>
          <p:cNvSpPr/>
          <p:nvPr/>
        </p:nvSpPr>
        <p:spPr>
          <a:xfrm>
            <a:off x="233756" y="4929510"/>
            <a:ext cx="1973179" cy="1718797"/>
          </a:xfrm>
          <a:prstGeom prst="ellipse">
            <a:avLst/>
          </a:prstGeom>
          <a:noFill/>
          <a:ln w="57150"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163731" y="2496840"/>
            <a:ext cx="1498301" cy="1305140"/>
          </a:xfrm>
          <a:prstGeom prst="ellipse">
            <a:avLst/>
          </a:prstGeom>
          <a:noFill/>
          <a:ln w="57150"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4" y="568844"/>
            <a:ext cx="9031266" cy="262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6" y="3467744"/>
            <a:ext cx="6739003" cy="28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타원 3"/>
          <p:cNvSpPr/>
          <p:nvPr/>
        </p:nvSpPr>
        <p:spPr>
          <a:xfrm>
            <a:off x="1258159" y="1381915"/>
            <a:ext cx="1586435" cy="1381912"/>
          </a:xfrm>
          <a:prstGeom prst="ellipse">
            <a:avLst/>
          </a:prstGeom>
          <a:noFill/>
          <a:ln w="57150"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051376" y="4765653"/>
            <a:ext cx="1586435" cy="1381912"/>
          </a:xfrm>
          <a:prstGeom prst="ellipse">
            <a:avLst/>
          </a:prstGeom>
          <a:noFill/>
          <a:ln w="57150"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AVL</a:t>
            </a:r>
            <a:r>
              <a:rPr lang="ko-KR" altLang="ko-KR" sz="1800" dirty="0"/>
              <a:t>트리에서의 삭제는 </a:t>
            </a:r>
            <a:r>
              <a:rPr lang="en-US" altLang="ko-KR" sz="1800" dirty="0"/>
              <a:t>2</a:t>
            </a:r>
            <a:r>
              <a:rPr lang="ko-KR" altLang="ko-KR" sz="1800" dirty="0"/>
              <a:t>단계로 </a:t>
            </a:r>
            <a:r>
              <a:rPr lang="ko-KR" altLang="ko-KR" sz="1800" dirty="0" smtClean="0"/>
              <a:t>진행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[1</a:t>
            </a:r>
            <a:r>
              <a:rPr lang="ko-KR" altLang="ko-KR" sz="1800" dirty="0" smtClean="0"/>
              <a:t>단계</a:t>
            </a:r>
            <a:r>
              <a:rPr lang="en-US" altLang="ko-KR" sz="1800" dirty="0" smtClean="0"/>
              <a:t>]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이진탐색트리에서와 동일한 삭제 </a:t>
            </a:r>
            <a:r>
              <a:rPr lang="ko-KR" altLang="ko-KR" sz="1800" dirty="0" smtClean="0"/>
              <a:t>연산 수행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[2</a:t>
            </a:r>
            <a:r>
              <a:rPr lang="ko-KR" altLang="ko-KR" sz="1800" dirty="0" smtClean="0"/>
              <a:t>단계</a:t>
            </a:r>
            <a:r>
              <a:rPr lang="en-US" altLang="ko-KR" sz="1800" dirty="0" smtClean="0"/>
              <a:t>]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삭제된 </a:t>
            </a:r>
            <a:r>
              <a:rPr lang="ko-KR" altLang="ko-KR" sz="1800" dirty="0" smtClean="0"/>
              <a:t>노드로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부터 루트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노드 </a:t>
            </a:r>
            <a:r>
              <a:rPr lang="ko-KR" altLang="ko-KR" sz="1800" dirty="0"/>
              <a:t>방향으로 거슬러 올라가며 불균형이 발생한 경우 적절한 </a:t>
            </a:r>
            <a:r>
              <a:rPr lang="ko-KR" altLang="ko-KR" sz="1800" dirty="0" smtClean="0"/>
              <a:t>회전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연산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수행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ko-KR" sz="1800" dirty="0" smtClean="0"/>
              <a:t>회전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연산 </a:t>
            </a:r>
            <a:r>
              <a:rPr lang="ko-KR" altLang="ko-KR" sz="1800" dirty="0"/>
              <a:t>수행 후에 부모노드에서 불균형이 발생할 수 있고</a:t>
            </a:r>
            <a:r>
              <a:rPr lang="en-US" altLang="ko-KR" sz="1800" dirty="0"/>
              <a:t>, </a:t>
            </a:r>
            <a:r>
              <a:rPr lang="ko-KR" altLang="ko-KR" sz="1800" dirty="0"/>
              <a:t>이러한 일이 반복되어 루트노드에서 </a:t>
            </a:r>
            <a:r>
              <a:rPr lang="ko-KR" altLang="ko-KR" sz="1800" dirty="0" smtClean="0"/>
              <a:t>회전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연산을 </a:t>
            </a:r>
            <a:r>
              <a:rPr lang="ko-KR" altLang="ko-KR" sz="1800" dirty="0"/>
              <a:t>수행해야 하는 경우도 </a:t>
            </a:r>
            <a:r>
              <a:rPr lang="ko-KR" altLang="ko-KR" sz="1800" dirty="0" smtClean="0"/>
              <a:t>발생</a:t>
            </a: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5.2.3 </a:t>
            </a:r>
            <a:r>
              <a:rPr lang="ko-KR" altLang="ko-KR" dirty="0"/>
              <a:t>삭제 </a:t>
            </a:r>
            <a:r>
              <a:rPr lang="ko-KR" altLang="ko-KR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8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35589" y="4987780"/>
            <a:ext cx="8066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400" dirty="0"/>
              <a:t>(a) </a:t>
            </a:r>
            <a:r>
              <a:rPr lang="ko-KR" altLang="ko-KR" sz="2400" dirty="0">
                <a:latin typeface="Calibri" panose="020F0502020204030204" pitchFamily="34" charset="0"/>
              </a:rPr>
              <a:t>삭제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전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       </a:t>
            </a:r>
            <a:r>
              <a:rPr lang="en-US" altLang="ko-KR" sz="2400" dirty="0"/>
              <a:t>(b) </a:t>
            </a:r>
            <a:r>
              <a:rPr lang="ko-KR" altLang="ko-KR" sz="2400" dirty="0">
                <a:latin typeface="Calibri" panose="020F0502020204030204" pitchFamily="34" charset="0"/>
              </a:rPr>
              <a:t>삭제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</a:t>
            </a:r>
            <a:r>
              <a:rPr lang="ko-KR" altLang="ko-KR" sz="2400" dirty="0"/>
              <a:t> </a:t>
            </a:r>
            <a:r>
              <a:rPr lang="en-US" altLang="ko-KR" sz="2400" dirty="0" smtClean="0"/>
              <a:t>40</a:t>
            </a:r>
            <a:r>
              <a:rPr lang="ko-KR" altLang="ko-KR" sz="2400" dirty="0">
                <a:latin typeface="Calibri" panose="020F0502020204030204" pitchFamily="34" charset="0"/>
              </a:rPr>
              <a:t>에서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불균형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발생</a:t>
            </a:r>
            <a:endParaRPr lang="ko-KR" altLang="ko-KR" sz="2400" dirty="0"/>
          </a:p>
        </p:txBody>
      </p:sp>
      <p:sp>
        <p:nvSpPr>
          <p:cNvPr id="4" name="직사각형 3"/>
          <p:cNvSpPr/>
          <p:nvPr/>
        </p:nvSpPr>
        <p:spPr>
          <a:xfrm>
            <a:off x="2662067" y="419809"/>
            <a:ext cx="3164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가진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77961"/>
            <a:ext cx="7148052" cy="26842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타원 4"/>
          <p:cNvSpPr/>
          <p:nvPr/>
        </p:nvSpPr>
        <p:spPr>
          <a:xfrm>
            <a:off x="5417648" y="1540842"/>
            <a:ext cx="1210034" cy="1054037"/>
          </a:xfrm>
          <a:prstGeom prst="ellipse">
            <a:avLst/>
          </a:prstGeom>
          <a:noFill/>
          <a:ln w="57150"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22665" y="1080380"/>
            <a:ext cx="873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-2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34313" y="1370498"/>
            <a:ext cx="873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00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0038" y="1057485"/>
            <a:ext cx="822333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핵심</a:t>
            </a:r>
            <a:r>
              <a:rPr lang="ko-KR" altLang="ko-KR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아이디어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altLang="ko-KR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dirty="0" smtClean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ko-KR" altLang="ko-KR" dirty="0" smtClean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r>
              <a:rPr lang="ko-KR" altLang="ko-KR" dirty="0" smtClean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불균형이</a:t>
            </a:r>
            <a:r>
              <a:rPr lang="ko-KR" altLang="ko-KR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발생하면</a:t>
            </a:r>
            <a:r>
              <a:rPr lang="ko-KR" altLang="ko-KR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u="sng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반대쪽에</a:t>
            </a:r>
            <a:r>
              <a:rPr lang="ko-KR" altLang="ko-KR" u="sng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u="sng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삽입이</a:t>
            </a:r>
            <a:r>
              <a:rPr lang="ko-KR" altLang="ko-KR" u="sng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u="sng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이루어져</a:t>
            </a:r>
            <a:r>
              <a:rPr lang="ko-KR" altLang="ko-KR" u="sng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u="sng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불균형이</a:t>
            </a:r>
            <a:r>
              <a:rPr lang="ko-KR" altLang="ko-KR" u="sng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u="sng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발생한</a:t>
            </a:r>
            <a:r>
              <a:rPr lang="ko-KR" altLang="ko-KR" u="sng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u="sng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것으로</a:t>
            </a:r>
            <a:r>
              <a:rPr lang="ko-KR" altLang="ko-KR" u="sng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u="sng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취급</a:t>
            </a:r>
            <a:r>
              <a:rPr lang="ko-KR" altLang="ko-KR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하자</a:t>
            </a:r>
            <a:r>
              <a:rPr lang="en-US" altLang="ko-KR" dirty="0" smtClean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dirty="0"/>
              <a:t>삭제된 </a:t>
            </a:r>
            <a:r>
              <a:rPr lang="ko-KR" altLang="ko-KR" dirty="0" smtClean="0"/>
              <a:t>노드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p</a:t>
            </a:r>
            <a:r>
              <a:rPr lang="ko-KR" altLang="ko-KR" dirty="0" smtClean="0"/>
              <a:t>의 부모</a:t>
            </a:r>
            <a:r>
              <a:rPr lang="en-US" altLang="ko-KR" dirty="0" smtClean="0"/>
              <a:t> </a:t>
            </a:r>
            <a:r>
              <a:rPr lang="ko-KR" altLang="ko-KR" dirty="0" smtClean="0"/>
              <a:t>노드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gp</a:t>
            </a:r>
            <a:r>
              <a:rPr lang="en-US" altLang="ko-KR" dirty="0" smtClean="0"/>
              <a:t>, p</a:t>
            </a:r>
            <a:r>
              <a:rPr lang="ko-KR" altLang="ko-KR" dirty="0"/>
              <a:t>의 </a:t>
            </a:r>
            <a:r>
              <a:rPr lang="ko-KR" altLang="ko-KR" dirty="0" smtClean="0"/>
              <a:t>형제</a:t>
            </a:r>
            <a:r>
              <a:rPr lang="en-US" altLang="ko-KR" dirty="0" smtClean="0"/>
              <a:t> </a:t>
            </a:r>
            <a:r>
              <a:rPr lang="ko-KR" altLang="ko-KR" dirty="0" smtClean="0"/>
              <a:t>노드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/>
              <a:t>s</a:t>
            </a:r>
            <a:r>
              <a:rPr lang="ko-KR" altLang="ko-KR" dirty="0"/>
              <a:t>라고 하면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39933"/>
                </a:solidFill>
              </a:rPr>
              <a:t>S</a:t>
            </a:r>
            <a:r>
              <a:rPr lang="ko-KR" altLang="en-US" dirty="0" smtClean="0">
                <a:solidFill>
                  <a:srgbClr val="339933"/>
                </a:solidFill>
              </a:rPr>
              <a:t>의</a:t>
            </a:r>
            <a:r>
              <a:rPr lang="ko-KR" altLang="ko-KR" dirty="0" smtClean="0">
                <a:solidFill>
                  <a:srgbClr val="339933"/>
                </a:solidFill>
              </a:rPr>
              <a:t> 서브</a:t>
            </a:r>
            <a:r>
              <a:rPr lang="en-US" altLang="ko-KR" dirty="0" smtClean="0">
                <a:solidFill>
                  <a:srgbClr val="339933"/>
                </a:solidFill>
              </a:rPr>
              <a:t> </a:t>
            </a:r>
            <a:r>
              <a:rPr lang="ko-KR" altLang="ko-KR" dirty="0" smtClean="0">
                <a:solidFill>
                  <a:srgbClr val="339933"/>
                </a:solidFill>
              </a:rPr>
              <a:t>트리 </a:t>
            </a:r>
            <a:r>
              <a:rPr lang="ko-KR" altLang="ko-KR" dirty="0">
                <a:solidFill>
                  <a:srgbClr val="339933"/>
                </a:solidFill>
              </a:rPr>
              <a:t>중에서 높은 </a:t>
            </a:r>
            <a:r>
              <a:rPr lang="ko-KR" altLang="ko-KR" dirty="0" smtClean="0">
                <a:solidFill>
                  <a:srgbClr val="339933"/>
                </a:solidFill>
              </a:rPr>
              <a:t>서브</a:t>
            </a:r>
            <a:r>
              <a:rPr lang="en-US" altLang="ko-KR" dirty="0" smtClean="0">
                <a:solidFill>
                  <a:srgbClr val="339933"/>
                </a:solidFill>
              </a:rPr>
              <a:t> </a:t>
            </a:r>
            <a:r>
              <a:rPr lang="ko-KR" altLang="ko-KR" dirty="0" smtClean="0">
                <a:solidFill>
                  <a:srgbClr val="339933"/>
                </a:solidFill>
              </a:rPr>
              <a:t>트리에 </a:t>
            </a:r>
            <a:r>
              <a:rPr lang="ko-KR" altLang="ko-KR" dirty="0">
                <a:solidFill>
                  <a:srgbClr val="339933"/>
                </a:solidFill>
              </a:rPr>
              <a:t>마치 새 노드가 삽입된 것으로 </a:t>
            </a:r>
            <a:r>
              <a:rPr lang="ko-KR" altLang="ko-KR" dirty="0" smtClean="0">
                <a:solidFill>
                  <a:srgbClr val="339933"/>
                </a:solidFill>
              </a:rPr>
              <a:t>간주</a:t>
            </a:r>
            <a:r>
              <a:rPr lang="en-US" altLang="ko-KR" dirty="0" smtClean="0"/>
              <a:t> </a:t>
            </a:r>
            <a:endParaRPr lang="ko-KR" altLang="ko-KR" dirty="0"/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9" y="4035423"/>
            <a:ext cx="8123130" cy="20475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620038" y="6263937"/>
            <a:ext cx="8098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(a) LL-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        (b) RR-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(c) LR-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(d) RL-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 rot="1853984">
            <a:off x="778302" y="4210923"/>
            <a:ext cx="756271" cy="1313222"/>
          </a:xfrm>
          <a:prstGeom prst="ellipse">
            <a:avLst/>
          </a:prstGeom>
          <a:noFill/>
          <a:ln w="57150"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rot="20113228">
            <a:off x="3323702" y="4375959"/>
            <a:ext cx="739534" cy="983151"/>
          </a:xfrm>
          <a:prstGeom prst="ellipse">
            <a:avLst/>
          </a:prstGeom>
          <a:noFill/>
          <a:ln w="57150"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094514" y="4410129"/>
            <a:ext cx="814853" cy="986894"/>
          </a:xfrm>
          <a:prstGeom prst="ellipse">
            <a:avLst/>
          </a:prstGeom>
          <a:noFill/>
          <a:ln w="57150"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453849" y="4410129"/>
            <a:ext cx="814853" cy="986894"/>
          </a:xfrm>
          <a:prstGeom prst="ellipse">
            <a:avLst/>
          </a:prstGeom>
          <a:noFill/>
          <a:ln w="57150"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42902" y="5610156"/>
            <a:ext cx="799608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  <a:alpha val="5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6275" y="864389"/>
            <a:ext cx="2523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/>
              <a:t>40</a:t>
            </a:r>
            <a:r>
              <a:rPr lang="ko-KR" altLang="ko-KR" sz="2400" dirty="0"/>
              <a:t>을 삭제</a:t>
            </a:r>
            <a:endParaRPr lang="ko-KR" altLang="en-US" sz="3200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09" y="1809135"/>
            <a:ext cx="8160774" cy="33331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타원 6"/>
          <p:cNvSpPr/>
          <p:nvPr/>
        </p:nvSpPr>
        <p:spPr>
          <a:xfrm>
            <a:off x="5190767" y="2908204"/>
            <a:ext cx="996901" cy="1354412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49931" y="4828535"/>
            <a:ext cx="7793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>
              <a:spcAft>
                <a:spcPts val="0"/>
              </a:spcAft>
            </a:pPr>
            <a:r>
              <a:rPr lang="en-US" altLang="ko-KR" sz="2400" dirty="0" smtClean="0"/>
              <a:t>LR-</a:t>
            </a:r>
            <a:r>
              <a:rPr lang="ko-KR" altLang="ko-KR" sz="2400" dirty="0">
                <a:latin typeface="Calibri" panose="020F0502020204030204" pitchFamily="34" charset="0"/>
              </a:rPr>
              <a:t>회전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</a:t>
            </a:r>
            <a:r>
              <a:rPr lang="en-US" altLang="ko-KR" sz="2400" dirty="0"/>
              <a:t>	     		 </a:t>
            </a:r>
            <a:r>
              <a:rPr lang="en-US" altLang="ko-KR" sz="2400" dirty="0" smtClean="0"/>
              <a:t>      RL-</a:t>
            </a:r>
            <a:r>
              <a:rPr lang="ko-KR" altLang="ko-KR" sz="2400" dirty="0">
                <a:latin typeface="Calibri" panose="020F0502020204030204" pitchFamily="34" charset="0"/>
              </a:rPr>
              <a:t>회전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</a:t>
            </a:r>
            <a:endParaRPr lang="ko-KR" altLang="ko-KR" sz="2400" dirty="0">
              <a:effectLst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1" y="1581883"/>
            <a:ext cx="7292258" cy="324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35822" y="5505943"/>
            <a:ext cx="822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In-Order :  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 10   20   30   50   55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60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   </a:t>
            </a:r>
            <a:r>
              <a:rPr lang="en-US" altLang="ko-KR" sz="2400" b="1" u="sng" dirty="0" smtClean="0">
                <a:solidFill>
                  <a:srgbClr val="3333FF"/>
                </a:solidFill>
              </a:rPr>
              <a:t>65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   70   75   80  95</a:t>
            </a:r>
            <a:endParaRPr lang="ko-KR" altLang="en-US" sz="2400" b="1" dirty="0">
              <a:solidFill>
                <a:srgbClr val="3333FF"/>
              </a:solidFill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5400000" flipH="1" flipV="1">
            <a:off x="4837236" y="3619245"/>
            <a:ext cx="1978972" cy="1794424"/>
          </a:xfrm>
          <a:prstGeom prst="curvedConnector3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/>
              <a:t>AVL</a:t>
            </a:r>
            <a:r>
              <a:rPr lang="ko-KR" altLang="ko-KR" sz="1800" dirty="0"/>
              <a:t>트리에서의 탐색</a:t>
            </a:r>
            <a:r>
              <a:rPr lang="en-US" altLang="ko-KR" sz="1800" dirty="0"/>
              <a:t>, </a:t>
            </a:r>
            <a:r>
              <a:rPr lang="ko-KR" altLang="ko-KR" sz="1800" dirty="0"/>
              <a:t>삽입</a:t>
            </a:r>
            <a:r>
              <a:rPr lang="en-US" altLang="ko-KR" sz="1800" dirty="0"/>
              <a:t>, </a:t>
            </a:r>
            <a:r>
              <a:rPr lang="ko-KR" altLang="ko-KR" sz="1800" dirty="0"/>
              <a:t>삭제 연산은 공통적으로 루트노드부터 탐색을 시작하여 최악의 경우에 </a:t>
            </a:r>
            <a:r>
              <a:rPr lang="ko-KR" altLang="en-US" sz="1800" dirty="0" smtClean="0"/>
              <a:t>잎 노드까지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내려가고</a:t>
            </a:r>
            <a:r>
              <a:rPr lang="en-US" altLang="ko-KR" sz="1800" dirty="0"/>
              <a:t>, </a:t>
            </a:r>
            <a:r>
              <a:rPr lang="ko-KR" altLang="ko-KR" sz="1800" dirty="0"/>
              <a:t>삽입이나 삭제 연산은 다시 </a:t>
            </a:r>
            <a:r>
              <a:rPr lang="ko-KR" altLang="ko-KR" sz="1800" dirty="0" smtClean="0"/>
              <a:t>루트까지 </a:t>
            </a:r>
            <a:r>
              <a:rPr lang="ko-KR" altLang="ko-KR" sz="1800" dirty="0"/>
              <a:t>거슬러 </a:t>
            </a:r>
            <a:r>
              <a:rPr lang="ko-KR" altLang="ko-KR" sz="1800" dirty="0" smtClean="0"/>
              <a:t>올라가야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ko-KR" altLang="ko-KR" sz="1800" dirty="0" smtClean="0"/>
              <a:t>트리를 </a:t>
            </a:r>
            <a:r>
              <a:rPr lang="en-US" altLang="ko-KR" sz="1800" dirty="0" smtClean="0"/>
              <a:t>1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층 내려갈 때는 </a:t>
            </a:r>
            <a:r>
              <a:rPr lang="ko-KR" altLang="ko-KR" sz="1800" dirty="0" smtClean="0"/>
              <a:t>재귀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호출하며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1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층을 올라갈 때 불균형이 발생하면 적절한 </a:t>
            </a:r>
            <a:r>
              <a:rPr lang="ko-KR" altLang="ko-KR" sz="1800" dirty="0" smtClean="0"/>
              <a:t>회전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연산을 </a:t>
            </a:r>
            <a:r>
              <a:rPr lang="ko-KR" altLang="ko-KR" sz="1800" dirty="0"/>
              <a:t>수행하는데</a:t>
            </a:r>
            <a:r>
              <a:rPr lang="en-US" altLang="ko-KR" sz="1800" dirty="0"/>
              <a:t>, </a:t>
            </a:r>
            <a:r>
              <a:rPr lang="ko-KR" altLang="ko-KR" sz="1800" dirty="0"/>
              <a:t>이들 각각은 </a:t>
            </a:r>
            <a:r>
              <a:rPr lang="en-US" altLang="ko-KR" sz="1800" dirty="0">
                <a:solidFill>
                  <a:srgbClr val="3333FF"/>
                </a:solidFill>
              </a:rPr>
              <a:t>O(1) </a:t>
            </a:r>
            <a:r>
              <a:rPr lang="ko-KR" altLang="ko-KR" sz="1800" dirty="0">
                <a:solidFill>
                  <a:srgbClr val="3333FF"/>
                </a:solidFill>
              </a:rPr>
              <a:t>시간</a:t>
            </a:r>
            <a:r>
              <a:rPr lang="ko-KR" altLang="ko-KR" sz="1800" dirty="0"/>
              <a:t> 밖에 걸리지 </a:t>
            </a:r>
            <a:r>
              <a:rPr lang="ko-KR" altLang="ko-KR" sz="1800" dirty="0" smtClean="0"/>
              <a:t>않</a:t>
            </a:r>
            <a:r>
              <a:rPr lang="ko-KR" altLang="en-US" sz="1800" dirty="0" smtClean="0"/>
              <a:t>음</a:t>
            </a:r>
            <a:r>
              <a:rPr lang="en-US" altLang="ko-KR" sz="18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ko-KR" sz="1800" dirty="0" smtClean="0"/>
              <a:t>탐색</a:t>
            </a:r>
            <a:r>
              <a:rPr lang="en-US" altLang="ko-KR" sz="1800" dirty="0"/>
              <a:t>, </a:t>
            </a:r>
            <a:r>
              <a:rPr lang="ko-KR" altLang="ko-KR" sz="1800" dirty="0"/>
              <a:t>삽입</a:t>
            </a:r>
            <a:r>
              <a:rPr lang="en-US" altLang="ko-KR" sz="1800" dirty="0"/>
              <a:t>, </a:t>
            </a:r>
            <a:r>
              <a:rPr lang="ko-KR" altLang="ko-KR" sz="1800" dirty="0"/>
              <a:t>삭제 연산의 </a:t>
            </a:r>
            <a:r>
              <a:rPr lang="ko-KR" altLang="ko-KR" sz="1800" dirty="0" smtClean="0"/>
              <a:t>수행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시간은 </a:t>
            </a:r>
            <a:r>
              <a:rPr lang="ko-KR" altLang="ko-KR" sz="1800" dirty="0"/>
              <a:t>각각</a:t>
            </a:r>
            <a:r>
              <a:rPr lang="en-US" altLang="ko-KR" sz="1800" dirty="0"/>
              <a:t> AVL</a:t>
            </a:r>
            <a:r>
              <a:rPr lang="ko-KR" altLang="ko-KR" sz="1800" dirty="0"/>
              <a:t>의 높이에 비례하므로 각 연산의 </a:t>
            </a:r>
            <a:r>
              <a:rPr lang="ko-KR" altLang="ko-KR" sz="1800" dirty="0" smtClean="0"/>
              <a:t>수행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시간은 </a:t>
            </a:r>
            <a:r>
              <a:rPr lang="en-US" altLang="ko-KR" sz="1800" dirty="0" smtClean="0">
                <a:solidFill>
                  <a:srgbClr val="3333FF"/>
                </a:solidFill>
              </a:rPr>
              <a:t>O(log N)</a:t>
            </a:r>
            <a:endParaRPr lang="ko-KR" altLang="ko-KR" sz="1800" dirty="0"/>
          </a:p>
          <a:p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수행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3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408" y="796767"/>
            <a:ext cx="789766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000" dirty="0" smtClean="0">
                <a:latin typeface="Calibri" panose="020F0502020204030204" pitchFamily="34" charset="0"/>
              </a:rPr>
              <a:t>다양한</a:t>
            </a:r>
            <a:r>
              <a:rPr lang="ko-KR" altLang="ko-KR" sz="2000" dirty="0" smtClean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실험결과에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따르면</a:t>
            </a:r>
            <a:r>
              <a:rPr lang="en-US" altLang="ko-KR" sz="2000" dirty="0"/>
              <a:t>, AVL</a:t>
            </a:r>
            <a:r>
              <a:rPr lang="ko-KR" altLang="ko-KR" sz="2000" dirty="0">
                <a:latin typeface="Calibri" panose="020F0502020204030204" pitchFamily="34" charset="0"/>
              </a:rPr>
              <a:t>트리는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거의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정렬된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데이터를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삽입한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후에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랜덤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순서로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데이터를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탐색하는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경우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가장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좋은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성능</a:t>
            </a:r>
            <a:r>
              <a:rPr lang="ko-KR" altLang="ko-KR" sz="2000" dirty="0">
                <a:latin typeface="Calibri" panose="020F0502020204030204" pitchFamily="34" charset="0"/>
              </a:rPr>
              <a:t>을</a:t>
            </a:r>
            <a:r>
              <a:rPr lang="ko-KR" altLang="ko-KR" sz="2000" dirty="0"/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보</a:t>
            </a:r>
            <a:r>
              <a:rPr lang="ko-KR" altLang="en-US" sz="2000" dirty="0" smtClean="0">
                <a:latin typeface="Calibri" panose="020F0502020204030204" pitchFamily="34" charset="0"/>
              </a:rPr>
              <a:t>임</a:t>
            </a:r>
            <a:endParaRPr lang="en-US" altLang="ko-KR" sz="2000" dirty="0" smtClean="0"/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000" dirty="0" smtClean="0">
                <a:latin typeface="Calibri" panose="020F0502020204030204" pitchFamily="34" charset="0"/>
              </a:rPr>
              <a:t>이진탐색트리는</a:t>
            </a:r>
            <a:r>
              <a:rPr lang="ko-KR" altLang="ko-KR" sz="2000" dirty="0" smtClean="0"/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랜덤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순서의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데이터를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삽입한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후에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랜덤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순서로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데이터를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탐색하는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경우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가장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좋은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성능</a:t>
            </a:r>
            <a:r>
              <a:rPr lang="ko-KR" altLang="ko-KR" sz="2000" dirty="0">
                <a:latin typeface="Calibri" panose="020F0502020204030204" pitchFamily="34" charset="0"/>
              </a:rPr>
              <a:t>을</a:t>
            </a:r>
            <a:r>
              <a:rPr lang="ko-KR" altLang="ko-KR" sz="2000" dirty="0"/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보</a:t>
            </a:r>
            <a:r>
              <a:rPr lang="ko-KR" altLang="en-US" sz="2000" dirty="0" smtClean="0">
                <a:latin typeface="Calibri" panose="020F0502020204030204" pitchFamily="34" charset="0"/>
              </a:rPr>
              <a:t>임</a:t>
            </a:r>
            <a:endParaRPr lang="ko-KR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31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orgy Adelson-Velsky - Chessprogramming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4" y="1641994"/>
            <a:ext cx="1455079" cy="101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0253" y="1641994"/>
            <a:ext cx="40535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Georgy </a:t>
            </a:r>
            <a:r>
              <a:rPr lang="en-US" altLang="ko-KR" b="1" dirty="0"/>
              <a:t>Adelson-</a:t>
            </a:r>
            <a:r>
              <a:rPr lang="en-US" altLang="ko-KR" b="1" dirty="0" err="1"/>
              <a:t>Velsky</a:t>
            </a:r>
            <a:endParaRPr lang="en-US" altLang="ko-KR" b="1" dirty="0" smtClean="0"/>
          </a:p>
          <a:p>
            <a:r>
              <a:rPr lang="ko-KR" altLang="en-US" sz="1400" dirty="0" smtClean="0"/>
              <a:t>러시아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수학자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컴퓨터과학자</a:t>
            </a:r>
            <a:endParaRPr lang="en-US" altLang="ko-KR" sz="1400" dirty="0" smtClean="0"/>
          </a:p>
          <a:p>
            <a:r>
              <a:rPr lang="en-US" altLang="ko-KR" sz="1400" dirty="0"/>
              <a:t>1922 ~ </a:t>
            </a:r>
            <a:r>
              <a:rPr lang="en-US" altLang="ko-KR" sz="1400" dirty="0" smtClean="0"/>
              <a:t>2014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860253" y="2987090"/>
            <a:ext cx="40535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Evgenii</a:t>
            </a:r>
            <a:r>
              <a:rPr lang="en-US" altLang="ko-KR" dirty="0"/>
              <a:t> </a:t>
            </a:r>
            <a:r>
              <a:rPr lang="en-US" altLang="ko-KR" b="1" dirty="0" smtClean="0"/>
              <a:t>Landis</a:t>
            </a:r>
          </a:p>
          <a:p>
            <a:r>
              <a:rPr lang="ko-KR" altLang="en-US" sz="1400" dirty="0" smtClean="0"/>
              <a:t>러시아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수학자</a:t>
            </a:r>
            <a:endParaRPr lang="en-US" altLang="ko-KR" sz="1400" dirty="0" smtClean="0"/>
          </a:p>
          <a:p>
            <a:r>
              <a:rPr lang="en-US" altLang="ko-KR" sz="1400" dirty="0" smtClean="0"/>
              <a:t>1921 </a:t>
            </a:r>
            <a:r>
              <a:rPr lang="en-US" altLang="ko-KR" sz="1400" dirty="0"/>
              <a:t>~ </a:t>
            </a:r>
            <a:r>
              <a:rPr lang="en-US" altLang="ko-KR" sz="1400" dirty="0" smtClean="0"/>
              <a:t>1997</a:t>
            </a:r>
            <a:endParaRPr lang="ko-KR" altLang="en-US" sz="1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730596"/>
              </p:ext>
            </p:extLst>
          </p:nvPr>
        </p:nvGraphicFramePr>
        <p:xfrm>
          <a:off x="405174" y="2987090"/>
          <a:ext cx="1455079" cy="134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Image" r:id="rId4" imgW="3631680" imgH="3364920" progId="Photoshop.Image.13">
                  <p:embed/>
                </p:oleObj>
              </mc:Choice>
              <mc:Fallback>
                <p:oleObj name="Image" r:id="rId4" imgW="3631680" imgH="3364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174" y="2987090"/>
                        <a:ext cx="1455079" cy="134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8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8367" y="1601528"/>
            <a:ext cx="7922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42925" algn="just">
              <a:spcAft>
                <a:spcPts val="0"/>
              </a:spcAft>
            </a:pPr>
            <a:r>
              <a:rPr lang="en-US" altLang="ko-KR" dirty="0" smtClean="0">
                <a:solidFill>
                  <a:srgbClr val="3333FF"/>
                </a:solidFill>
              </a:rPr>
              <a:t>[</a:t>
            </a:r>
            <a:r>
              <a:rPr lang="ko-KR" altLang="ko-KR" dirty="0" smtClean="0">
                <a:solidFill>
                  <a:srgbClr val="3333FF"/>
                </a:solidFill>
              </a:rPr>
              <a:t>정의</a:t>
            </a:r>
            <a:r>
              <a:rPr lang="en-US" altLang="ko-KR" dirty="0">
                <a:solidFill>
                  <a:srgbClr val="3333FF"/>
                </a:solidFill>
              </a:rPr>
              <a:t>]</a:t>
            </a:r>
            <a:r>
              <a:rPr lang="en-US" altLang="ko-KR" dirty="0">
                <a:solidFill>
                  <a:srgbClr val="3333FF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7635"/>
                </a:solidFill>
                <a:latin typeface="맑은 고딕" panose="020B0503020000020004" pitchFamily="50" charset="-127"/>
              </a:rPr>
              <a:t>AVL</a:t>
            </a:r>
            <a:r>
              <a:rPr lang="ko-KR" altLang="ko-KR" dirty="0">
                <a:solidFill>
                  <a:srgbClr val="007635"/>
                </a:solidFill>
              </a:rPr>
              <a:t>트리는 임의의 노드</a:t>
            </a:r>
            <a:r>
              <a:rPr lang="en-US" altLang="ko-KR" dirty="0">
                <a:solidFill>
                  <a:srgbClr val="007635"/>
                </a:solidFill>
              </a:rPr>
              <a:t> x</a:t>
            </a:r>
            <a:r>
              <a:rPr lang="ko-KR" altLang="ko-KR" dirty="0">
                <a:solidFill>
                  <a:srgbClr val="007635"/>
                </a:solidFill>
              </a:rPr>
              <a:t>에 대해 </a:t>
            </a:r>
            <a:r>
              <a:rPr lang="en-US" altLang="ko-KR" dirty="0">
                <a:solidFill>
                  <a:srgbClr val="007635"/>
                </a:solidFill>
              </a:rPr>
              <a:t>x</a:t>
            </a:r>
            <a:r>
              <a:rPr lang="ko-KR" altLang="ko-KR" dirty="0">
                <a:solidFill>
                  <a:srgbClr val="007635"/>
                </a:solidFill>
              </a:rPr>
              <a:t>의 왼쪽 </a:t>
            </a:r>
            <a:r>
              <a:rPr lang="ko-KR" altLang="ko-KR" dirty="0" smtClean="0">
                <a:solidFill>
                  <a:srgbClr val="007635"/>
                </a:solidFill>
              </a:rPr>
              <a:t>서브</a:t>
            </a:r>
            <a:r>
              <a:rPr lang="en-US" altLang="ko-KR" dirty="0" smtClean="0">
                <a:solidFill>
                  <a:srgbClr val="007635"/>
                </a:solidFill>
              </a:rPr>
              <a:t> </a:t>
            </a:r>
            <a:r>
              <a:rPr lang="ko-KR" altLang="ko-KR" dirty="0" smtClean="0">
                <a:solidFill>
                  <a:srgbClr val="007635"/>
                </a:solidFill>
              </a:rPr>
              <a:t>트리의 </a:t>
            </a:r>
            <a:r>
              <a:rPr lang="ko-KR" altLang="ko-KR" dirty="0">
                <a:solidFill>
                  <a:srgbClr val="007635"/>
                </a:solidFill>
              </a:rPr>
              <a:t>높이와 오른쪽 </a:t>
            </a:r>
            <a:r>
              <a:rPr lang="ko-KR" altLang="ko-KR" dirty="0" smtClean="0">
                <a:solidFill>
                  <a:srgbClr val="007635"/>
                </a:solidFill>
              </a:rPr>
              <a:t>서브</a:t>
            </a:r>
            <a:r>
              <a:rPr lang="en-US" altLang="ko-KR" dirty="0" smtClean="0">
                <a:solidFill>
                  <a:srgbClr val="007635"/>
                </a:solidFill>
              </a:rPr>
              <a:t> </a:t>
            </a:r>
            <a:r>
              <a:rPr lang="ko-KR" altLang="ko-KR" dirty="0" smtClean="0">
                <a:solidFill>
                  <a:srgbClr val="007635"/>
                </a:solidFill>
              </a:rPr>
              <a:t>트리의 </a:t>
            </a:r>
            <a:r>
              <a:rPr lang="ko-KR" altLang="ko-KR" dirty="0">
                <a:solidFill>
                  <a:srgbClr val="007635"/>
                </a:solidFill>
              </a:rPr>
              <a:t>높이 차이가 </a:t>
            </a:r>
            <a:r>
              <a:rPr lang="en-US" altLang="ko-KR" dirty="0">
                <a:solidFill>
                  <a:srgbClr val="007635"/>
                </a:solidFill>
              </a:rPr>
              <a:t>1</a:t>
            </a:r>
            <a:r>
              <a:rPr lang="ko-KR" altLang="ko-KR" dirty="0">
                <a:solidFill>
                  <a:srgbClr val="007635"/>
                </a:solidFill>
              </a:rPr>
              <a:t>을 넘지 않는 이진탐색트리이다</a:t>
            </a:r>
            <a:r>
              <a:rPr lang="en-US" altLang="ko-KR" dirty="0" smtClean="0">
                <a:solidFill>
                  <a:srgbClr val="007635"/>
                </a:solidFill>
              </a:rPr>
              <a:t>.</a:t>
            </a:r>
          </a:p>
          <a:p>
            <a:pPr marR="542925" algn="just">
              <a:spcAft>
                <a:spcPts val="0"/>
              </a:spcAft>
            </a:pPr>
            <a:r>
              <a:rPr lang="en-US" altLang="ko-KR" dirty="0" smtClean="0">
                <a:solidFill>
                  <a:srgbClr val="007635"/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en-US" altLang="ko-KR" b="1" dirty="0" smtClean="0">
                <a:effectLst/>
                <a:sym typeface="Wingdings" panose="05000000000000000000" pitchFamily="2" charset="2"/>
              </a:rPr>
              <a:t>AVL </a:t>
            </a:r>
            <a:r>
              <a:rPr lang="ko-KR" altLang="en-US" b="1" dirty="0" smtClean="0">
                <a:effectLst/>
                <a:sym typeface="Wingdings" panose="05000000000000000000" pitchFamily="2" charset="2"/>
              </a:rPr>
              <a:t>트리는 </a:t>
            </a:r>
            <a:r>
              <a:rPr lang="en-US" altLang="ko-KR" b="1" dirty="0" smtClean="0">
                <a:effectLst/>
                <a:sym typeface="Wingdings" panose="05000000000000000000" pitchFamily="2" charset="2"/>
              </a:rPr>
              <a:t>Balance Factor</a:t>
            </a:r>
            <a:r>
              <a:rPr lang="ko-KR" altLang="en-US" b="1" dirty="0" smtClean="0">
                <a:effectLst/>
                <a:sym typeface="Wingdings" panose="05000000000000000000" pitchFamily="2" charset="2"/>
              </a:rPr>
              <a:t>가 </a:t>
            </a:r>
            <a:r>
              <a:rPr lang="en-US" altLang="ko-KR" b="1" dirty="0" smtClean="0">
                <a:effectLst/>
                <a:sym typeface="Wingdings" panose="05000000000000000000" pitchFamily="2" charset="2"/>
              </a:rPr>
              <a:t>{1, 0, -1}</a:t>
            </a:r>
            <a:r>
              <a:rPr lang="ko-KR" altLang="en-US" b="1" dirty="0" smtClean="0">
                <a:effectLst/>
                <a:sym typeface="Wingdings" panose="05000000000000000000" pitchFamily="2" charset="2"/>
              </a:rPr>
              <a:t>을 가지는 이진 트리</a:t>
            </a:r>
            <a:endParaRPr lang="ko-KR" altLang="ko-KR" b="1" dirty="0">
              <a:effectLst/>
            </a:endParaRP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30" y="2769684"/>
            <a:ext cx="6336213" cy="16091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691520" y="4702466"/>
            <a:ext cx="72087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dirty="0"/>
              <a:t>	   (a) 		</a:t>
            </a:r>
            <a:r>
              <a:rPr lang="en-US" altLang="ko-KR" dirty="0" smtClean="0"/>
              <a:t>       </a:t>
            </a:r>
            <a:r>
              <a:rPr lang="en-US" altLang="ko-KR" dirty="0"/>
              <a:t>(b)		</a:t>
            </a:r>
            <a:r>
              <a:rPr lang="en-US" altLang="ko-KR" dirty="0" smtClean="0"/>
              <a:t>            (</a:t>
            </a:r>
            <a:r>
              <a:rPr lang="en-US" altLang="ko-KR" dirty="0"/>
              <a:t>c)</a:t>
            </a:r>
            <a:endParaRPr lang="ko-KR" altLang="ko-KR" dirty="0"/>
          </a:p>
          <a:p>
            <a:pPr algn="ctr">
              <a:spcBef>
                <a:spcPts val="2400"/>
              </a:spcBef>
              <a:spcAft>
                <a:spcPts val="0"/>
              </a:spcAft>
            </a:pPr>
            <a:r>
              <a:rPr lang="ko-KR" altLang="ko-KR" dirty="0" smtClean="0">
                <a:latin typeface="Calibri" panose="020F0502020204030204" pitchFamily="34" charset="0"/>
              </a:rPr>
              <a:t>어느</a:t>
            </a:r>
            <a:r>
              <a:rPr lang="ko-KR" altLang="ko-KR" dirty="0" smtClean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트리가</a:t>
            </a:r>
            <a:r>
              <a:rPr lang="ko-KR" altLang="ko-KR" dirty="0"/>
              <a:t> </a:t>
            </a:r>
            <a:r>
              <a:rPr lang="en-US" altLang="ko-KR" dirty="0"/>
              <a:t>AVL</a:t>
            </a:r>
            <a:r>
              <a:rPr lang="ko-KR" altLang="ko-KR" dirty="0">
                <a:latin typeface="Calibri" panose="020F0502020204030204" pitchFamily="34" charset="0"/>
              </a:rPr>
              <a:t>트리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형태를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갖추고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있나</a:t>
            </a:r>
            <a:r>
              <a:rPr lang="en-US" altLang="ko-KR" dirty="0"/>
              <a:t>?</a:t>
            </a:r>
            <a:endParaRPr lang="ko-KR" altLang="ko-KR" dirty="0">
              <a:effectLst/>
            </a:endParaRPr>
          </a:p>
        </p:txBody>
      </p:sp>
      <p:sp>
        <p:nvSpPr>
          <p:cNvPr id="8" name="&quot;없음&quot; 기호 7"/>
          <p:cNvSpPr/>
          <p:nvPr/>
        </p:nvSpPr>
        <p:spPr>
          <a:xfrm>
            <a:off x="4154767" y="4622629"/>
            <a:ext cx="570641" cy="556890"/>
          </a:xfrm>
          <a:prstGeom prst="noSmoking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0677" y="2536944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3059" y="2971227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75730" y="3479524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9266" y="2906276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54896" y="3479524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72576" y="2491653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21909" y="2536944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9328" y="2860985"/>
            <a:ext cx="4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62802" y="3305716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51208" y="3745852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5901" y="3776243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5408" y="2927419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60310" y="3315733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0</a:t>
            </a:r>
            <a:endParaRPr lang="ko-KR" altLang="en-US" dirty="0"/>
          </a:p>
        </p:txBody>
      </p:sp>
      <p:sp>
        <p:nvSpPr>
          <p:cNvPr id="3" name="타원형 설명선 2"/>
          <p:cNvSpPr/>
          <p:nvPr/>
        </p:nvSpPr>
        <p:spPr>
          <a:xfrm>
            <a:off x="6972155" y="1939040"/>
            <a:ext cx="2096968" cy="1581451"/>
          </a:xfrm>
          <a:prstGeom prst="wedgeEllipseCallout">
            <a:avLst>
              <a:gd name="adj1" fmla="val -59970"/>
              <a:gd name="adj2" fmla="val 105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BF : Balance Factor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왼쪽 자식의 높이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오른쪽 자식의 높이</a:t>
            </a:r>
            <a:r>
              <a:rPr lang="en-US" altLang="ko-KR" sz="1100" dirty="0" smtClean="0"/>
              <a:t>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46164" y="2942869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3919" y="3352455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3948" y="3769861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35797" y="2971227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01227" y="3376520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04915" y="3335825"/>
            <a:ext cx="3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3809880" y="2995560"/>
              <a:ext cx="360" cy="3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4040" y="2932200"/>
                <a:ext cx="3204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0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5525" y="1395663"/>
            <a:ext cx="7886700" cy="53683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800" dirty="0"/>
              <a:t>AVL</a:t>
            </a:r>
            <a:r>
              <a:rPr lang="ko-KR" altLang="ko-KR" sz="1800" dirty="0"/>
              <a:t>트리에서 삽입 또는 삭제 연산을 수행할 때 트리의 균형을 유지하기 </a:t>
            </a:r>
            <a:r>
              <a:rPr lang="ko-KR" altLang="ko-KR" sz="1800" dirty="0" smtClean="0"/>
              <a:t>위해</a:t>
            </a:r>
            <a:r>
              <a:rPr lang="en-US" altLang="ko-KR" sz="1800" dirty="0" smtClean="0"/>
              <a:t> LL-</a:t>
            </a:r>
            <a:r>
              <a:rPr lang="ko-KR" altLang="ko-KR" sz="1800" dirty="0"/>
              <a:t>회전</a:t>
            </a:r>
            <a:r>
              <a:rPr lang="en-US" altLang="ko-KR" sz="1800" dirty="0"/>
              <a:t>, RR-</a:t>
            </a:r>
            <a:r>
              <a:rPr lang="ko-KR" altLang="ko-KR" sz="1800" dirty="0"/>
              <a:t>회전</a:t>
            </a:r>
            <a:r>
              <a:rPr lang="en-US" altLang="ko-KR" sz="1800" dirty="0"/>
              <a:t>, LR-</a:t>
            </a:r>
            <a:r>
              <a:rPr lang="ko-KR" altLang="ko-KR" sz="1800" dirty="0"/>
              <a:t>회전</a:t>
            </a:r>
            <a:r>
              <a:rPr lang="en-US" altLang="ko-KR" sz="1800" dirty="0"/>
              <a:t>, RL-</a:t>
            </a:r>
            <a:r>
              <a:rPr lang="ko-KR" altLang="ko-KR" sz="1800" dirty="0" smtClean="0"/>
              <a:t>회전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연산 사용</a:t>
            </a:r>
            <a:endParaRPr lang="en-US" altLang="ko-KR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1800" dirty="0" smtClean="0"/>
              <a:t>회전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연산은 </a:t>
            </a:r>
            <a:r>
              <a:rPr lang="en-US" altLang="ko-KR" sz="1800" dirty="0" smtClean="0"/>
              <a:t>2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개의 기본적인 연산으로 </a:t>
            </a:r>
            <a:r>
              <a:rPr lang="ko-KR" altLang="ko-KR" sz="1800" dirty="0" smtClean="0"/>
              <a:t>구현</a:t>
            </a:r>
            <a:r>
              <a:rPr lang="en-US" altLang="ko-KR" sz="1800" dirty="0" smtClean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5.2.1</a:t>
            </a:r>
            <a:r>
              <a:rPr lang="en-US" altLang="ko-KR" sz="3200" dirty="0" smtClean="0"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latin typeface="Consolas" panose="020B0609020204030204" pitchFamily="49" charset="0"/>
              </a:rPr>
              <a:t>AVL</a:t>
            </a:r>
            <a:r>
              <a:rPr lang="ko-KR" altLang="ko-KR" sz="3200" dirty="0"/>
              <a:t>트리의 </a:t>
            </a:r>
            <a:r>
              <a:rPr lang="ko-KR" altLang="ko-KR" sz="3200" dirty="0" smtClean="0"/>
              <a:t>회전</a:t>
            </a:r>
            <a:r>
              <a:rPr lang="en-US" altLang="ko-KR" sz="3200" dirty="0" smtClean="0"/>
              <a:t> </a:t>
            </a:r>
            <a:r>
              <a:rPr lang="ko-KR" altLang="ko-KR" sz="3200" dirty="0" smtClean="0"/>
              <a:t>연산</a:t>
            </a:r>
            <a:endParaRPr lang="ko-KR" altLang="en-US" sz="3200" dirty="0"/>
          </a:p>
        </p:txBody>
      </p:sp>
      <p:pic>
        <p:nvPicPr>
          <p:cNvPr id="2050" name="Picture 2" descr="https://postfiles.pstatic.net/MjAyMDA4MTlfMjMx/MDAxNTk3ODQwMDA3NTUx.aXwqjap7DsdK_MB7zk94JytFoUzwWTJtqgGKSSpCETEg.itVcFdmBeRR1IFba6io3ZpvlI3piaMOBkHC-GgOEPFkg.PNG.diddnjs02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16" y="2845762"/>
            <a:ext cx="736282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2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ostfiles.pstatic.net/MjAyMDA4MTlfMTg5/MDAxNTk3ODQwMzY2NzA3.Op5VrnYcW_AjN4aKYYTX0eDYS84fjTMEDPURoBX5TOYg.B2nf_q6xPpknXMcUbPaGsxKlYQriGyYfwpJplrT3AKIg.PNG.diddnjs02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92" y="1665597"/>
            <a:ext cx="683895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9578"/>
              </p:ext>
            </p:extLst>
          </p:nvPr>
        </p:nvGraphicFramePr>
        <p:xfrm>
          <a:off x="64333" y="1665597"/>
          <a:ext cx="1383777" cy="204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Image" r:id="rId4" imgW="2476080" imgH="3656880" progId="Photoshop.Image.13">
                  <p:embed/>
                </p:oleObj>
              </mc:Choice>
              <mc:Fallback>
                <p:oleObj name="Image" r:id="rId4" imgW="2476080" imgH="3656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33" y="1665597"/>
                        <a:ext cx="1383777" cy="2043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RR</a:t>
            </a:r>
            <a:endParaRPr lang="ko-KR" altLang="en-US" dirty="0"/>
          </a:p>
        </p:txBody>
      </p:sp>
      <p:pic>
        <p:nvPicPr>
          <p:cNvPr id="3074" name="Picture 2" descr="https://postfiles.pstatic.net/MjAyMDA4MTlfNzYg/MDAxNTk3ODQwNjk3OTAx.E-NrsCfPDjVeXechYsXaxDjIUy23ozFiDt79Nfge2EAg.U2Qy8vMpfwTzL6TqzRpc9y9z2T6BrycmriOZ5SXZerEg.PNG.diddnjs02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08" y="1689984"/>
            <a:ext cx="7012150" cy="27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00869"/>
              </p:ext>
            </p:extLst>
          </p:nvPr>
        </p:nvGraphicFramePr>
        <p:xfrm>
          <a:off x="80831" y="1689984"/>
          <a:ext cx="1243144" cy="21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Image" r:id="rId4" imgW="2120400" imgH="3656880" progId="Photoshop.Image.13">
                  <p:embed/>
                </p:oleObj>
              </mc:Choice>
              <mc:Fallback>
                <p:oleObj name="Image" r:id="rId4" imgW="2120400" imgH="3656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31" y="1689984"/>
                        <a:ext cx="1243144" cy="21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LR</a:t>
            </a:r>
            <a:endParaRPr lang="ko-KR" altLang="en-US" dirty="0"/>
          </a:p>
        </p:txBody>
      </p:sp>
      <p:pic>
        <p:nvPicPr>
          <p:cNvPr id="4098" name="Picture 2" descr="https://postfiles.pstatic.net/MjAyMDA4MTlfNzEg/MDAxNTk3ODQxOTMxNDYw.r7R3jCT8CmQavpsQAKq1rq0M1B3t0JhzYgTgkVXgpEcg.gVfZzxmujAx37gjjg1k3erYzfq8VvoWkGOCMbb6P5hMg.PNG.diddnjs02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15" y="1641451"/>
            <a:ext cx="6980870" cy="25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576023"/>
              </p:ext>
            </p:extLst>
          </p:nvPr>
        </p:nvGraphicFramePr>
        <p:xfrm>
          <a:off x="123723" y="1641451"/>
          <a:ext cx="1287486" cy="218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Image" r:id="rId4" imgW="2158560" imgH="3656880" progId="Photoshop.Image.13">
                  <p:embed/>
                </p:oleObj>
              </mc:Choice>
              <mc:Fallback>
                <p:oleObj name="Image" r:id="rId4" imgW="2158560" imgH="3656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723" y="1641451"/>
                        <a:ext cx="1287486" cy="2181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5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RL</a:t>
            </a:r>
            <a:endParaRPr lang="ko-KR" altLang="en-US" dirty="0"/>
          </a:p>
        </p:txBody>
      </p:sp>
      <p:pic>
        <p:nvPicPr>
          <p:cNvPr id="5122" name="Picture 2" descr="https://postfiles.pstatic.net/MjAyMDA4MTlfMjMw/MDAxNTk3ODQxOTAyMDE0.XxUoc93oIGFb14H5R2bxw8lTgA28eVTRfi8MD-rk9OYg.iGBDmbdj4dWu0Eqk6L3wMxkoWV-sbGmATB_wS2dtToIg.PNG.diddnjs02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66" y="1778955"/>
            <a:ext cx="6898369" cy="267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328794"/>
              </p:ext>
            </p:extLst>
          </p:nvPr>
        </p:nvGraphicFramePr>
        <p:xfrm>
          <a:off x="185535" y="1778955"/>
          <a:ext cx="1324011" cy="224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Image" r:id="rId4" imgW="2158560" imgH="3656880" progId="Photoshop.Image.13">
                  <p:embed/>
                </p:oleObj>
              </mc:Choice>
              <mc:Fallback>
                <p:oleObj name="Image" r:id="rId4" imgW="2158560" imgH="3656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35" y="1778955"/>
                        <a:ext cx="1324011" cy="224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6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41987"/>
            <a:ext cx="7886700" cy="48502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smtClean="0"/>
              <a:t>회전 </a:t>
            </a:r>
            <a:r>
              <a:rPr lang="ko-KR" altLang="ko-KR" sz="2000" dirty="0"/>
              <a:t>후의 </a:t>
            </a:r>
            <a:r>
              <a:rPr lang="ko-KR" altLang="ko-KR" sz="2000" dirty="0" smtClean="0"/>
              <a:t>트리들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구성원은</a:t>
            </a:r>
            <a:r>
              <a:rPr lang="ko-KR" altLang="ko-KR" sz="2000" dirty="0" smtClean="0"/>
              <a:t> </a:t>
            </a:r>
            <a:r>
              <a:rPr lang="ko-KR" altLang="en-US" sz="2000" dirty="0" smtClean="0"/>
              <a:t>변화 없음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위치만 변화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sz="1800" dirty="0" smtClean="0"/>
              <a:t>각 </a:t>
            </a:r>
            <a:r>
              <a:rPr lang="ko-KR" altLang="ko-KR" sz="1800" dirty="0"/>
              <a:t>그림</a:t>
            </a:r>
            <a:r>
              <a:rPr lang="en-US" altLang="ko-KR" sz="1800" dirty="0"/>
              <a:t>(a)</a:t>
            </a:r>
            <a:r>
              <a:rPr lang="ko-KR" altLang="ko-KR" sz="1800" dirty="0"/>
              <a:t>의 트리에서 </a:t>
            </a:r>
            <a:r>
              <a:rPr lang="en-US" altLang="ko-KR" sz="1800" dirty="0"/>
              <a:t>10, 20, 30</a:t>
            </a:r>
            <a:r>
              <a:rPr lang="ko-KR" altLang="ko-KR" sz="1800" dirty="0"/>
              <a:t>이 어디에 위치하든지</a:t>
            </a:r>
            <a:r>
              <a:rPr lang="en-US" altLang="ko-KR" sz="1800" dirty="0"/>
              <a:t>, 3</a:t>
            </a:r>
            <a:r>
              <a:rPr lang="ko-KR" altLang="ko-KR" sz="1800" dirty="0"/>
              <a:t>개의 노드들 중에서 </a:t>
            </a:r>
            <a:r>
              <a:rPr lang="ko-KR" altLang="ko-KR" sz="1800" dirty="0" smtClean="0"/>
              <a:t>중간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값을 </a:t>
            </a:r>
            <a:r>
              <a:rPr lang="ko-KR" altLang="ko-KR" sz="1800" dirty="0"/>
              <a:t>가진 노드</a:t>
            </a:r>
            <a:r>
              <a:rPr lang="en-US" altLang="ko-KR" sz="1800" dirty="0"/>
              <a:t>, </a:t>
            </a:r>
            <a:r>
              <a:rPr lang="ko-KR" altLang="ko-KR" sz="1800" dirty="0"/>
              <a:t>즉</a:t>
            </a:r>
            <a:r>
              <a:rPr lang="en-US" altLang="ko-KR" sz="1800" dirty="0"/>
              <a:t>, 20</a:t>
            </a:r>
            <a:r>
              <a:rPr lang="ko-KR" altLang="ko-KR" sz="1800" dirty="0"/>
              <a:t>이 위로 이동하면서 </a:t>
            </a:r>
            <a:r>
              <a:rPr lang="en-US" altLang="ko-KR" sz="1800" dirty="0"/>
              <a:t>10 </a:t>
            </a:r>
            <a:r>
              <a:rPr lang="ko-KR" altLang="ko-KR" sz="1800" dirty="0"/>
              <a:t>과 </a:t>
            </a:r>
            <a:r>
              <a:rPr lang="en-US" altLang="ko-KR" sz="1800" dirty="0"/>
              <a:t>30</a:t>
            </a:r>
            <a:r>
              <a:rPr lang="ko-KR" altLang="ko-KR" sz="1800" dirty="0"/>
              <a:t>이 각각 </a:t>
            </a:r>
            <a:r>
              <a:rPr lang="en-US" altLang="ko-KR" sz="1800" dirty="0"/>
              <a:t>20</a:t>
            </a:r>
            <a:r>
              <a:rPr lang="ko-KR" altLang="ko-KR" sz="1800" dirty="0"/>
              <a:t>의 좌우 </a:t>
            </a:r>
            <a:r>
              <a:rPr lang="ko-KR" altLang="ko-KR" sz="1800" dirty="0" smtClean="0"/>
              <a:t>자식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노드가 </a:t>
            </a:r>
            <a:r>
              <a:rPr lang="ko-KR" altLang="ko-KR" sz="1800" dirty="0"/>
              <a:t>되기 </a:t>
            </a:r>
            <a:r>
              <a:rPr lang="ko-KR" altLang="ko-KR" sz="1800" dirty="0" smtClean="0"/>
              <a:t>때문</a:t>
            </a:r>
            <a:endParaRPr lang="en-US" altLang="ko-KR" sz="18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smtClean="0"/>
              <a:t>각 회전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연산의 </a:t>
            </a:r>
            <a:r>
              <a:rPr lang="ko-KR" altLang="ko-KR" sz="2000" dirty="0"/>
              <a:t>수행시간이 </a:t>
            </a:r>
            <a:r>
              <a:rPr lang="en-US" altLang="ko-KR" sz="2000" dirty="0"/>
              <a:t>O(1) </a:t>
            </a:r>
            <a:r>
              <a:rPr lang="en-US" altLang="ko-KR" sz="2000" dirty="0" smtClean="0"/>
              <a:t>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sz="1800" dirty="0" smtClean="0"/>
              <a:t>각 </a:t>
            </a:r>
            <a:r>
              <a:rPr lang="ko-KR" altLang="ko-KR" sz="1800" dirty="0"/>
              <a:t>그림</a:t>
            </a:r>
            <a:r>
              <a:rPr lang="en-US" altLang="ko-KR" sz="1800" dirty="0"/>
              <a:t>(b)</a:t>
            </a:r>
            <a:r>
              <a:rPr lang="ko-KR" altLang="ko-KR" sz="1800" dirty="0"/>
              <a:t>에서 변경된 노드 레퍼런스 수가 </a:t>
            </a:r>
            <a:r>
              <a:rPr lang="en-US" altLang="ko-KR" sz="1800" dirty="0"/>
              <a:t>O(1) </a:t>
            </a:r>
            <a:r>
              <a:rPr lang="ko-KR" altLang="ko-KR" sz="1800" dirty="0"/>
              <a:t>개이기 </a:t>
            </a:r>
            <a:r>
              <a:rPr lang="ko-KR" altLang="ko-KR" sz="1800" dirty="0" smtClean="0"/>
              <a:t>때문</a:t>
            </a: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ko-KR" dirty="0"/>
              <a:t>종류의 </a:t>
            </a:r>
            <a:r>
              <a:rPr lang="ko-KR" altLang="ko-KR" dirty="0" smtClean="0"/>
              <a:t>회전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</a:t>
            </a:r>
            <a:r>
              <a:rPr lang="ko-KR" altLang="ko-KR" dirty="0"/>
              <a:t>공통점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7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984</TotalTime>
  <Words>632</Words>
  <Application>Microsoft Office PowerPoint</Application>
  <PresentationFormat>화면 슬라이드 쇼(4:3)</PresentationFormat>
  <Paragraphs>84</Paragraphs>
  <Slides>19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Corbel</vt:lpstr>
      <vt:lpstr>Times New Roman</vt:lpstr>
      <vt:lpstr>Wingdings</vt:lpstr>
      <vt:lpstr>Wingdings 2</vt:lpstr>
      <vt:lpstr>New_Education03</vt:lpstr>
      <vt:lpstr>Image</vt:lpstr>
      <vt:lpstr>5.2 AVL트리</vt:lpstr>
      <vt:lpstr>PowerPoint 프레젠테이션</vt:lpstr>
      <vt:lpstr>PowerPoint 프레젠테이션</vt:lpstr>
      <vt:lpstr>5.2.1 AVL트리의 회전 연산</vt:lpstr>
      <vt:lpstr>LL</vt:lpstr>
      <vt:lpstr>RR</vt:lpstr>
      <vt:lpstr>LR</vt:lpstr>
      <vt:lpstr>RL</vt:lpstr>
      <vt:lpstr>4종류의 회전의 공통점</vt:lpstr>
      <vt:lpstr>5.2.2 삽입 연산</vt:lpstr>
      <vt:lpstr>PowerPoint 프레젠테이션</vt:lpstr>
      <vt:lpstr>PowerPoint 프레젠테이션</vt:lpstr>
      <vt:lpstr>5.2.3 삭제 연산</vt:lpstr>
      <vt:lpstr>PowerPoint 프레젠테이션</vt:lpstr>
      <vt:lpstr>PowerPoint 프레젠테이션</vt:lpstr>
      <vt:lpstr>PowerPoint 프레젠테이션</vt:lpstr>
      <vt:lpstr>PowerPoint 프레젠테이션</vt:lpstr>
      <vt:lpstr>수행 시간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cycho</cp:lastModifiedBy>
  <cp:revision>337</cp:revision>
  <dcterms:created xsi:type="dcterms:W3CDTF">2017-03-16T00:57:55Z</dcterms:created>
  <dcterms:modified xsi:type="dcterms:W3CDTF">2022-04-28T12:35:08Z</dcterms:modified>
</cp:coreProperties>
</file>