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5" saveSubsetFonts="1">
  <p:sldMasterIdLst>
    <p:sldMasterId id="2147483666" r:id="rId1"/>
  </p:sldMasterIdLst>
  <p:notesMasterIdLst>
    <p:notesMasterId r:id="rId18"/>
  </p:notesMasterIdLst>
  <p:sldIdLst>
    <p:sldId id="467" r:id="rId2"/>
    <p:sldId id="468" r:id="rId3"/>
    <p:sldId id="470" r:id="rId4"/>
    <p:sldId id="472" r:id="rId5"/>
    <p:sldId id="346" r:id="rId6"/>
    <p:sldId id="474" r:id="rId7"/>
    <p:sldId id="486" r:id="rId8"/>
    <p:sldId id="487" r:id="rId9"/>
    <p:sldId id="506" r:id="rId10"/>
    <p:sldId id="507" r:id="rId11"/>
    <p:sldId id="381" r:id="rId12"/>
    <p:sldId id="508" r:id="rId13"/>
    <p:sldId id="384" r:id="rId14"/>
    <p:sldId id="385" r:id="rId15"/>
    <p:sldId id="512" r:id="rId16"/>
    <p:sldId id="51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9933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888" autoAdjust="0"/>
  </p:normalViewPr>
  <p:slideViewPr>
    <p:cSldViewPr snapToGrid="0">
      <p:cViewPr varScale="1">
        <p:scale>
          <a:sx n="104" d="100"/>
          <a:sy n="104" d="100"/>
        </p:scale>
        <p:origin x="18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7A8DE-E49D-4BB8-951B-F2AA734E58C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BF89-310C-4018-9261-17A974995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5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7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5282F-4413-4908-BEEC-19FB6C4069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672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05831-E187-4D29-9C89-C2827EF2661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41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79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17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8299040" cy="50965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/>
              <a:t>2-3</a:t>
            </a:r>
            <a:r>
              <a:rPr lang="ko-KR" altLang="ko-KR" sz="1800" dirty="0"/>
              <a:t>트리는 </a:t>
            </a:r>
            <a:r>
              <a:rPr lang="ko-KR" altLang="ko-KR" sz="1800" dirty="0" smtClean="0"/>
              <a:t>내부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노드의 </a:t>
            </a:r>
            <a:r>
              <a:rPr lang="ko-KR" altLang="ko-KR" sz="1800" dirty="0"/>
              <a:t>차수가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2 </a:t>
            </a:r>
            <a:r>
              <a:rPr lang="ko-KR" altLang="ko-KR" sz="1600" dirty="0" smtClean="0"/>
              <a:t>또는</a:t>
            </a:r>
            <a:r>
              <a:rPr lang="ko-KR" altLang="ko-KR" sz="1800" dirty="0" smtClean="0"/>
              <a:t> </a:t>
            </a:r>
            <a:r>
              <a:rPr lang="en-US" altLang="ko-KR" sz="1800" dirty="0"/>
              <a:t>3</a:t>
            </a:r>
            <a:r>
              <a:rPr lang="ko-KR" altLang="ko-KR" sz="1800" dirty="0"/>
              <a:t>인 균형 </a:t>
            </a:r>
            <a:r>
              <a:rPr lang="ko-KR" altLang="ko-KR" sz="1800" dirty="0" smtClean="0"/>
              <a:t>탐색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트리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ko-KR" altLang="ko-KR" sz="1800" dirty="0" smtClean="0"/>
              <a:t>차수가 </a:t>
            </a:r>
            <a:r>
              <a:rPr lang="en-US" altLang="ko-KR" sz="1800" dirty="0"/>
              <a:t>2</a:t>
            </a:r>
            <a:r>
              <a:rPr lang="ko-KR" altLang="ko-KR" sz="1800" dirty="0"/>
              <a:t>인 </a:t>
            </a:r>
            <a:r>
              <a:rPr lang="ko-KR" altLang="ko-KR" sz="1800" dirty="0" smtClean="0"/>
              <a:t>노드</a:t>
            </a:r>
            <a:r>
              <a:rPr lang="en-US" altLang="ko-KR" sz="1800" dirty="0" smtClean="0"/>
              <a:t> =</a:t>
            </a:r>
            <a:r>
              <a:rPr lang="ko-KR" altLang="ko-KR" sz="1800" dirty="0" smtClean="0"/>
              <a:t> </a:t>
            </a:r>
            <a:r>
              <a:rPr lang="en-US" altLang="ko-KR" sz="1800" dirty="0">
                <a:solidFill>
                  <a:srgbClr val="3333FF"/>
                </a:solidFill>
              </a:rPr>
              <a:t>2-</a:t>
            </a:r>
            <a:r>
              <a:rPr lang="ko-KR" altLang="ko-KR" sz="1800" dirty="0" smtClean="0">
                <a:solidFill>
                  <a:srgbClr val="3333FF"/>
                </a:solidFill>
              </a:rPr>
              <a:t>노드</a:t>
            </a:r>
            <a:r>
              <a:rPr lang="en-US" altLang="ko-KR" sz="1800" dirty="0" smtClean="0"/>
              <a:t>, </a:t>
            </a:r>
            <a:r>
              <a:rPr lang="ko-KR" altLang="ko-KR" sz="1800" dirty="0"/>
              <a:t>차수가</a:t>
            </a:r>
            <a:r>
              <a:rPr lang="en-US" altLang="ko-KR" sz="1800" dirty="0"/>
              <a:t> 3</a:t>
            </a:r>
            <a:r>
              <a:rPr lang="ko-KR" altLang="ko-KR" sz="1800" dirty="0"/>
              <a:t>인 </a:t>
            </a:r>
            <a:r>
              <a:rPr lang="ko-KR" altLang="ko-KR" sz="1800" dirty="0" smtClean="0"/>
              <a:t>노드</a:t>
            </a:r>
            <a:r>
              <a:rPr lang="en-US" altLang="ko-KR" sz="1800" dirty="0" smtClean="0"/>
              <a:t> =</a:t>
            </a:r>
            <a:r>
              <a:rPr lang="ko-KR" altLang="ko-KR" sz="1800" dirty="0" smtClean="0"/>
              <a:t> </a:t>
            </a:r>
            <a:r>
              <a:rPr lang="en-US" altLang="ko-KR" sz="1800" dirty="0">
                <a:solidFill>
                  <a:srgbClr val="3333FF"/>
                </a:solidFill>
              </a:rPr>
              <a:t>3-</a:t>
            </a:r>
            <a:r>
              <a:rPr lang="ko-KR" altLang="ko-KR" sz="1800" dirty="0" smtClean="0">
                <a:solidFill>
                  <a:srgbClr val="3333FF"/>
                </a:solidFill>
              </a:rPr>
              <a:t>노드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en-US" altLang="ko-KR" sz="1800" dirty="0" smtClean="0"/>
              <a:t> </a:t>
            </a:r>
            <a:r>
              <a:rPr lang="en-US" altLang="ko-KR" sz="1800" dirty="0"/>
              <a:t>2-</a:t>
            </a:r>
            <a:r>
              <a:rPr lang="ko-KR" altLang="ko-KR" sz="1800" dirty="0" smtClean="0"/>
              <a:t>노드</a:t>
            </a:r>
            <a:r>
              <a:rPr lang="en-US" altLang="ko-KR" sz="1800" dirty="0"/>
              <a:t>: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한 개의 키를 가지며</a:t>
            </a:r>
            <a:r>
              <a:rPr lang="en-US" altLang="ko-KR" sz="1800" dirty="0"/>
              <a:t>, 3-</a:t>
            </a:r>
            <a:r>
              <a:rPr lang="ko-KR" altLang="ko-KR" sz="1800" dirty="0"/>
              <a:t>노드는 두 개의 키를 </a:t>
            </a:r>
            <a:r>
              <a:rPr lang="ko-KR" altLang="ko-KR" sz="1800" dirty="0" smtClean="0"/>
              <a:t>가</a:t>
            </a:r>
            <a:r>
              <a:rPr lang="ko-KR" altLang="en-US" sz="1800" dirty="0" smtClean="0"/>
              <a:t>짐</a:t>
            </a:r>
            <a:r>
              <a:rPr lang="en-US" altLang="ko-KR" sz="18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/>
              <a:t>2-3</a:t>
            </a:r>
            <a:r>
              <a:rPr lang="ko-KR" altLang="ko-KR" sz="1800" dirty="0"/>
              <a:t>트리는 </a:t>
            </a:r>
            <a:r>
              <a:rPr lang="ko-KR" altLang="ko-KR" sz="1800" dirty="0" smtClean="0"/>
              <a:t>루트로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부터 </a:t>
            </a:r>
            <a:r>
              <a:rPr lang="ko-KR" altLang="ko-KR" sz="1800" dirty="0"/>
              <a:t>각 </a:t>
            </a:r>
            <a:r>
              <a:rPr lang="ko-KR" altLang="en-US" sz="1800" dirty="0" smtClean="0"/>
              <a:t>잎 노드까지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경로의 길이가 같고</a:t>
            </a:r>
            <a:r>
              <a:rPr lang="en-US" altLang="ko-KR" sz="1800" dirty="0"/>
              <a:t>, </a:t>
            </a:r>
            <a:r>
              <a:rPr lang="ko-KR" altLang="ko-KR" sz="1800" dirty="0">
                <a:solidFill>
                  <a:srgbClr val="3333FF"/>
                </a:solidFill>
              </a:rPr>
              <a:t>모든 </a:t>
            </a:r>
            <a:r>
              <a:rPr lang="ko-KR" altLang="en-US" sz="1800" dirty="0" smtClean="0">
                <a:solidFill>
                  <a:srgbClr val="3333FF"/>
                </a:solidFill>
              </a:rPr>
              <a:t>잎 </a:t>
            </a:r>
            <a:r>
              <a:rPr lang="ko-KR" altLang="ko-KR" sz="1800" dirty="0" smtClean="0">
                <a:solidFill>
                  <a:srgbClr val="3333FF"/>
                </a:solidFill>
              </a:rPr>
              <a:t>노드들이 </a:t>
            </a:r>
            <a:r>
              <a:rPr lang="ko-KR" altLang="ko-KR" sz="1800" dirty="0">
                <a:solidFill>
                  <a:srgbClr val="3333FF"/>
                </a:solidFill>
              </a:rPr>
              <a:t>동일한 층에</a:t>
            </a:r>
            <a:r>
              <a:rPr lang="ko-KR" altLang="ko-KR" sz="1800" dirty="0"/>
              <a:t> 있는 </a:t>
            </a:r>
            <a:r>
              <a:rPr lang="ko-KR" altLang="ko-KR" sz="1800" dirty="0">
                <a:solidFill>
                  <a:srgbClr val="FF0000"/>
                </a:solidFill>
              </a:rPr>
              <a:t>완전한 </a:t>
            </a:r>
            <a:r>
              <a:rPr lang="ko-KR" altLang="ko-KR" sz="1800" dirty="0" smtClean="0">
                <a:solidFill>
                  <a:srgbClr val="FF0000"/>
                </a:solidFill>
              </a:rPr>
              <a:t>균형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ko-KR" sz="1800" dirty="0" smtClean="0">
                <a:solidFill>
                  <a:srgbClr val="FF0000"/>
                </a:solidFill>
              </a:rPr>
              <a:t>트리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 smtClean="0"/>
              <a:t>2-3</a:t>
            </a:r>
            <a:r>
              <a:rPr lang="ko-KR" altLang="ko-KR" sz="1800" dirty="0"/>
              <a:t>트리가 </a:t>
            </a:r>
            <a:r>
              <a:rPr lang="en-US" altLang="ko-KR" sz="1800" dirty="0"/>
              <a:t>2-</a:t>
            </a:r>
            <a:r>
              <a:rPr lang="ko-KR" altLang="ko-KR" sz="1800" dirty="0"/>
              <a:t>노드들만으로 </a:t>
            </a:r>
            <a:r>
              <a:rPr lang="ko-KR" altLang="ko-KR" sz="1800" dirty="0" smtClean="0"/>
              <a:t>구성되</a:t>
            </a:r>
            <a:r>
              <a:rPr lang="ko-KR" altLang="en-US" sz="1800" dirty="0" smtClean="0"/>
              <a:t>면 </a:t>
            </a:r>
            <a:r>
              <a:rPr lang="ko-KR" altLang="ko-KR" sz="1800" dirty="0" smtClean="0"/>
              <a:t>포화이진트리와 </a:t>
            </a:r>
            <a:r>
              <a:rPr lang="ko-KR" altLang="ko-KR" sz="1800" dirty="0"/>
              <a:t>동일한 형태를 </a:t>
            </a:r>
            <a:r>
              <a:rPr lang="ko-KR" altLang="en-US" sz="1800" dirty="0" smtClean="0"/>
              <a:t>가짐</a:t>
            </a:r>
            <a:endParaRPr lang="ko-KR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5.3 </a:t>
            </a:r>
            <a:r>
              <a:rPr lang="en-US" altLang="ko-KR" dirty="0"/>
              <a:t>2-3</a:t>
            </a:r>
            <a:r>
              <a:rPr lang="ko-KR" altLang="ko-KR" dirty="0" smtClean="0"/>
              <a:t>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0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1496" y="881103"/>
            <a:ext cx="7821561" cy="1392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ko-KR" sz="2000" dirty="0" smtClean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000" dirty="0" smtClean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정의</a:t>
            </a:r>
            <a:r>
              <a:rPr lang="en-US" altLang="ko-KR" sz="20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차수가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인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B-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트리는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모든 </a:t>
            </a: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잎 노드들은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동일한 깊이를 갖는다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ko-KR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각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내부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노드의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자식 수는 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M/2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이상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M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이하이다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000" dirty="0" smtClean="0">
                <a:cs typeface="Times New Roman" panose="02020603050405020304" pitchFamily="18" charset="0"/>
              </a:rPr>
              <a:t>루트</a:t>
            </a:r>
            <a:r>
              <a:rPr lang="en-US" altLang="ko-KR" sz="2000" dirty="0" smtClean="0"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cs typeface="Times New Roman" panose="02020603050405020304" pitchFamily="18" charset="0"/>
              </a:rPr>
              <a:t>노드의 </a:t>
            </a:r>
            <a:r>
              <a:rPr lang="ko-KR" altLang="ko-KR" sz="2000" dirty="0">
                <a:cs typeface="Times New Roman" panose="02020603050405020304" pitchFamily="18" charset="0"/>
              </a:rPr>
              <a:t>자식 수는</a:t>
            </a:r>
            <a:r>
              <a:rPr lang="en-US" altLang="ko-KR" sz="2000" dirty="0">
                <a:cs typeface="Times New Roman" panose="02020603050405020304" pitchFamily="18" charset="0"/>
              </a:rPr>
              <a:t> 2 </a:t>
            </a:r>
            <a:r>
              <a:rPr lang="ko-KR" altLang="ko-KR" sz="2000" dirty="0">
                <a:cs typeface="Times New Roman" panose="02020603050405020304" pitchFamily="18" charset="0"/>
              </a:rPr>
              <a:t>이상이다</a:t>
            </a:r>
            <a:r>
              <a:rPr lang="en-US" altLang="ko-KR" sz="2000" dirty="0">
                <a:cs typeface="Times New Roman" panose="02020603050405020304" pitchFamily="18" charset="0"/>
              </a:rPr>
              <a:t>.</a:t>
            </a:r>
            <a:endParaRPr lang="ko-KR" altLang="en-US" sz="20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6" y="3434110"/>
            <a:ext cx="7539171" cy="2121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8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3905126" y="5373216"/>
            <a:ext cx="450850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768277" y="4391818"/>
            <a:ext cx="1139576" cy="98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 flipH="1">
            <a:off x="1858640" y="4458493"/>
            <a:ext cx="481013" cy="1012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2771452" y="4463256"/>
            <a:ext cx="678061" cy="9096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5076379" y="4391818"/>
            <a:ext cx="863600" cy="1133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6372200" y="4458493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6732141" y="4391818"/>
            <a:ext cx="1080219" cy="98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 flipH="1">
            <a:off x="2771774" y="3598068"/>
            <a:ext cx="1539875" cy="479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4762500" y="3598068"/>
            <a:ext cx="1609279" cy="479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4311650" y="3239293"/>
            <a:ext cx="450850" cy="3603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1885628" y="4077493"/>
            <a:ext cx="454025" cy="3603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2339653" y="4077493"/>
            <a:ext cx="450850" cy="3603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5917754" y="4077493"/>
            <a:ext cx="454025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6371779" y="4077493"/>
            <a:ext cx="452438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80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323528" y="5372893"/>
            <a:ext cx="454025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777553" y="5372893"/>
            <a:ext cx="452438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1476053" y="5372893"/>
            <a:ext cx="454025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1930078" y="5372893"/>
            <a:ext cx="450850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7122418" y="5372893"/>
            <a:ext cx="454025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85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1" name="Text Box 25"/>
          <p:cNvSpPr txBox="1">
            <a:spLocks noChangeArrowheads="1"/>
          </p:cNvSpPr>
          <p:nvPr/>
        </p:nvSpPr>
        <p:spPr bwMode="auto">
          <a:xfrm>
            <a:off x="7576443" y="5372893"/>
            <a:ext cx="452438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90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7986018" y="5372893"/>
            <a:ext cx="455613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95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4716587" y="5372893"/>
            <a:ext cx="454025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5170612" y="5372893"/>
            <a:ext cx="450850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5917754" y="5372893"/>
            <a:ext cx="455613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7" name="Text Box 31"/>
          <p:cNvSpPr txBox="1">
            <a:spLocks noChangeArrowheads="1"/>
          </p:cNvSpPr>
          <p:nvPr/>
        </p:nvSpPr>
        <p:spPr bwMode="auto">
          <a:xfrm>
            <a:off x="6373367" y="5372893"/>
            <a:ext cx="450850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2585914" y="5373216"/>
            <a:ext cx="454025" cy="3603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3039939" y="5373216"/>
            <a:ext cx="452438" cy="3603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3449514" y="5373216"/>
            <a:ext cx="455613" cy="3603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9356" y="393461"/>
            <a:ext cx="2553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2800" dirty="0" smtClean="0">
                <a:solidFill>
                  <a:srgbClr val="C00000"/>
                </a:solidFill>
              </a:rPr>
              <a:t>5.5.1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</a:rPr>
              <a:t>탐색</a:t>
            </a:r>
            <a:r>
              <a:rPr lang="ko-KR" altLang="ko-KR" sz="2800" dirty="0">
                <a:solidFill>
                  <a:srgbClr val="C00000"/>
                </a:solidFill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</a:rPr>
              <a:t>연산</a:t>
            </a:r>
            <a:endParaRPr lang="ko-KR" altLang="ko-KR" sz="2800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9356" y="1191396"/>
            <a:ext cx="80359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B-</a:t>
            </a:r>
            <a:r>
              <a:rPr lang="ko-KR" altLang="ko-KR" sz="2000" dirty="0">
                <a:latin typeface="Calibri" panose="020F0502020204030204" pitchFamily="34" charset="0"/>
              </a:rPr>
              <a:t>트리에서의</a:t>
            </a:r>
            <a:r>
              <a:rPr lang="ko-KR" altLang="ko-KR" sz="2000" dirty="0"/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탐색은</a:t>
            </a:r>
            <a:r>
              <a:rPr lang="ko-KR" altLang="ko-KR" sz="2000" dirty="0" smtClean="0"/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루트로</a:t>
            </a:r>
            <a:r>
              <a:rPr lang="en-US" altLang="ko-KR" sz="2000" dirty="0" smtClean="0">
                <a:latin typeface="Calibri" panose="020F0502020204030204" pitchFamily="34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부터</a:t>
            </a:r>
            <a:r>
              <a:rPr lang="ko-KR" altLang="ko-KR" sz="2000" dirty="0" smtClean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시작된다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000" dirty="0" smtClean="0">
                <a:latin typeface="Calibri" panose="020F0502020204030204" pitchFamily="34" charset="0"/>
              </a:rPr>
              <a:t>방문한</a:t>
            </a:r>
            <a:r>
              <a:rPr lang="ko-KR" altLang="ko-KR" sz="2000" dirty="0" smtClean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각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노드에서는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탐색하고자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하는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키와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노드의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키들을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비교하여</a:t>
            </a:r>
            <a:r>
              <a:rPr lang="en-US" altLang="ko-KR" sz="2000" dirty="0"/>
              <a:t>, </a:t>
            </a:r>
            <a:r>
              <a:rPr lang="ko-KR" altLang="ko-KR" sz="2000" dirty="0">
                <a:latin typeface="Calibri" panose="020F0502020204030204" pitchFamily="34" charset="0"/>
              </a:rPr>
              <a:t>적절한</a:t>
            </a:r>
            <a:r>
              <a:rPr lang="ko-KR" altLang="ko-KR" sz="2000" dirty="0"/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서브</a:t>
            </a:r>
            <a:r>
              <a:rPr lang="en-US" altLang="ko-KR" sz="2000" dirty="0" smtClean="0">
                <a:latin typeface="Calibri" panose="020F0502020204030204" pitchFamily="34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트리를</a:t>
            </a:r>
            <a:r>
              <a:rPr lang="ko-KR" altLang="ko-KR" sz="2000" dirty="0" smtClean="0"/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탐색</a:t>
            </a:r>
            <a:endParaRPr lang="en-US" altLang="ko-KR" sz="2000" dirty="0" smtClean="0"/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000" dirty="0" smtClean="0">
                <a:latin typeface="Calibri" panose="020F0502020204030204" pitchFamily="34" charset="0"/>
              </a:rPr>
              <a:t>단</a:t>
            </a:r>
            <a:r>
              <a:rPr lang="en-US" altLang="ko-KR" sz="2000" dirty="0"/>
              <a:t>, B-</a:t>
            </a:r>
            <a:r>
              <a:rPr lang="ko-KR" altLang="ko-KR" sz="2000" dirty="0">
                <a:latin typeface="Calibri" panose="020F0502020204030204" pitchFamily="34" charset="0"/>
              </a:rPr>
              <a:t>트리의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노드는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일반적으로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수백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개가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넘는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키를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가지므로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각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노드에서는</a:t>
            </a:r>
            <a:r>
              <a:rPr lang="ko-KR" altLang="ko-KR" sz="2000" dirty="0"/>
              <a:t> </a:t>
            </a:r>
            <a:r>
              <a:rPr lang="ko-KR" altLang="ko-KR" sz="20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이진</a:t>
            </a:r>
            <a:r>
              <a:rPr lang="en-US" altLang="ko-KR" sz="20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탐색</a:t>
            </a:r>
            <a:r>
              <a:rPr lang="ko-KR" altLang="ko-KR" sz="2000" dirty="0" smtClean="0">
                <a:latin typeface="Calibri" panose="020F0502020204030204" pitchFamily="34" charset="0"/>
              </a:rPr>
              <a:t>을</a:t>
            </a:r>
            <a:r>
              <a:rPr lang="ko-KR" altLang="ko-KR" sz="2000" dirty="0" smtClean="0"/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수행</a:t>
            </a:r>
            <a:endParaRPr lang="ko-KR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49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0371" y="658450"/>
            <a:ext cx="2553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2800" dirty="0" smtClean="0">
                <a:solidFill>
                  <a:srgbClr val="C00000"/>
                </a:solidFill>
              </a:rPr>
              <a:t>5.5.2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</a:rPr>
              <a:t>삽입</a:t>
            </a:r>
            <a:r>
              <a:rPr lang="ko-KR" altLang="ko-KR" sz="2800" dirty="0">
                <a:solidFill>
                  <a:srgbClr val="C00000"/>
                </a:solidFill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</a:rPr>
              <a:t>연산</a:t>
            </a:r>
            <a:endParaRPr lang="ko-KR" altLang="ko-KR" sz="2800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5906" y="1553692"/>
            <a:ext cx="8669603" cy="3889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B-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트리에서의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삽입은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탐색과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동일한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과정을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거쳐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키가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저장되어야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할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잎 노드를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찾는다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잎 노드에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수용할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공간이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있다면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키들이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0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상태를</a:t>
            </a:r>
            <a:r>
              <a:rPr lang="ko-KR" altLang="ko-KR" sz="2000" u="sng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유지하도록</a:t>
            </a:r>
            <a:r>
              <a:rPr lang="ko-KR" altLang="ko-KR" sz="20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ko-KR" altLang="ko-KR" sz="20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0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en-US" altLang="ko-KR" sz="2000" u="sng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잎 노드가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이미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M-1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가지고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있으면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M-1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키들과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중에서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중간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값이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되는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중간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부모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노드로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올려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보내고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남은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M-1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키들을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씩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나누어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각각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별도의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노드에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저장한다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ko-KR" sz="20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0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분리</a:t>
            </a:r>
            <a:r>
              <a:rPr lang="en-US" altLang="ko-KR" sz="20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(Split) </a:t>
            </a:r>
            <a:r>
              <a:rPr lang="ko-KR" altLang="ko-KR" sz="20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en-US" altLang="ko-KR" sz="20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52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ext Box 31"/>
          <p:cNvSpPr txBox="1">
            <a:spLocks noChangeArrowheads="1"/>
          </p:cNvSpPr>
          <p:nvPr/>
        </p:nvSpPr>
        <p:spPr bwMode="auto">
          <a:xfrm>
            <a:off x="619918" y="698946"/>
            <a:ext cx="64087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삽입</a:t>
            </a:r>
            <a:r>
              <a:rPr kumimoji="0" lang="en-US" altLang="ko-KR" sz="24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45 </a:t>
            </a:r>
          </a:p>
        </p:txBody>
      </p:sp>
      <p:sp>
        <p:nvSpPr>
          <p:cNvPr id="174084" name="Text Box 32"/>
          <p:cNvSpPr txBox="1">
            <a:spLocks noChangeArrowheads="1"/>
          </p:cNvSpPr>
          <p:nvPr/>
        </p:nvSpPr>
        <p:spPr bwMode="auto">
          <a:xfrm>
            <a:off x="4554538" y="19887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085" name="Text Box 33"/>
          <p:cNvSpPr txBox="1">
            <a:spLocks noChangeArrowheads="1"/>
          </p:cNvSpPr>
          <p:nvPr/>
        </p:nvSpPr>
        <p:spPr bwMode="auto">
          <a:xfrm>
            <a:off x="493713" y="2852390"/>
            <a:ext cx="481012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74086" name="Text Box 34"/>
          <p:cNvSpPr txBox="1">
            <a:spLocks noChangeArrowheads="1"/>
          </p:cNvSpPr>
          <p:nvPr/>
        </p:nvSpPr>
        <p:spPr bwMode="auto">
          <a:xfrm>
            <a:off x="974725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74087" name="Text Box 35"/>
          <p:cNvSpPr txBox="1">
            <a:spLocks noChangeArrowheads="1"/>
          </p:cNvSpPr>
          <p:nvPr/>
        </p:nvSpPr>
        <p:spPr bwMode="auto">
          <a:xfrm>
            <a:off x="3203575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74088" name="Text Box 36"/>
          <p:cNvSpPr txBox="1">
            <a:spLocks noChangeArrowheads="1"/>
          </p:cNvSpPr>
          <p:nvPr/>
        </p:nvSpPr>
        <p:spPr bwMode="auto">
          <a:xfrm>
            <a:off x="4886325" y="2852390"/>
            <a:ext cx="479425" cy="36036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74089" name="Text Box 37"/>
          <p:cNvSpPr txBox="1">
            <a:spLocks noChangeArrowheads="1"/>
          </p:cNvSpPr>
          <p:nvPr/>
        </p:nvSpPr>
        <p:spPr bwMode="auto">
          <a:xfrm>
            <a:off x="4122738" y="19887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46" name="Line 38"/>
          <p:cNvSpPr>
            <a:spLocks noChangeShapeType="1"/>
          </p:cNvSpPr>
          <p:nvPr/>
        </p:nvSpPr>
        <p:spPr bwMode="auto">
          <a:xfrm flipH="1">
            <a:off x="2266950" y="2349153"/>
            <a:ext cx="189865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42347" name="Line 39"/>
          <p:cNvSpPr>
            <a:spLocks noChangeShapeType="1"/>
          </p:cNvSpPr>
          <p:nvPr/>
        </p:nvSpPr>
        <p:spPr bwMode="auto">
          <a:xfrm flipH="1">
            <a:off x="3949700" y="2349153"/>
            <a:ext cx="649287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092" name="Text Box 40"/>
          <p:cNvSpPr txBox="1">
            <a:spLocks noChangeArrowheads="1"/>
          </p:cNvSpPr>
          <p:nvPr/>
        </p:nvSpPr>
        <p:spPr bwMode="auto">
          <a:xfrm>
            <a:off x="1863725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093" name="Text Box 41"/>
          <p:cNvSpPr txBox="1">
            <a:spLocks noChangeArrowheads="1"/>
          </p:cNvSpPr>
          <p:nvPr/>
        </p:nvSpPr>
        <p:spPr bwMode="auto">
          <a:xfrm>
            <a:off x="3635375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174094" name="Text Box 42"/>
          <p:cNvSpPr txBox="1">
            <a:spLocks noChangeArrowheads="1"/>
          </p:cNvSpPr>
          <p:nvPr/>
        </p:nvSpPr>
        <p:spPr bwMode="auto">
          <a:xfrm>
            <a:off x="6183313" y="2852390"/>
            <a:ext cx="477837" cy="36036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51" name="Line 43"/>
          <p:cNvSpPr>
            <a:spLocks noChangeShapeType="1"/>
          </p:cNvSpPr>
          <p:nvPr/>
        </p:nvSpPr>
        <p:spPr bwMode="auto">
          <a:xfrm>
            <a:off x="5002214" y="2347565"/>
            <a:ext cx="730250" cy="5032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096" name="Text Box 44"/>
          <p:cNvSpPr txBox="1">
            <a:spLocks noChangeArrowheads="1"/>
          </p:cNvSpPr>
          <p:nvPr/>
        </p:nvSpPr>
        <p:spPr bwMode="auto">
          <a:xfrm>
            <a:off x="2293938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74097" name="Text Box 45"/>
          <p:cNvSpPr txBox="1">
            <a:spLocks noChangeArrowheads="1"/>
          </p:cNvSpPr>
          <p:nvPr/>
        </p:nvSpPr>
        <p:spPr bwMode="auto">
          <a:xfrm>
            <a:off x="5011738" y="19887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098" name="Text Box 46"/>
          <p:cNvSpPr txBox="1">
            <a:spLocks noChangeArrowheads="1"/>
          </p:cNvSpPr>
          <p:nvPr/>
        </p:nvSpPr>
        <p:spPr bwMode="auto">
          <a:xfrm>
            <a:off x="4094163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174099" name="Text Box 47"/>
          <p:cNvSpPr txBox="1">
            <a:spLocks noChangeArrowheads="1"/>
          </p:cNvSpPr>
          <p:nvPr/>
        </p:nvSpPr>
        <p:spPr bwMode="auto">
          <a:xfrm>
            <a:off x="7046913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00" name="Text Box 48"/>
          <p:cNvSpPr txBox="1">
            <a:spLocks noChangeArrowheads="1"/>
          </p:cNvSpPr>
          <p:nvPr/>
        </p:nvSpPr>
        <p:spPr bwMode="auto">
          <a:xfrm>
            <a:off x="8342313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57" name="Line 49"/>
          <p:cNvSpPr>
            <a:spLocks noChangeShapeType="1"/>
          </p:cNvSpPr>
          <p:nvPr/>
        </p:nvSpPr>
        <p:spPr bwMode="auto">
          <a:xfrm>
            <a:off x="5462588" y="2349153"/>
            <a:ext cx="2466974" cy="5016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102" name="Text Box 50"/>
          <p:cNvSpPr txBox="1">
            <a:spLocks noChangeArrowheads="1"/>
          </p:cNvSpPr>
          <p:nvPr/>
        </p:nvSpPr>
        <p:spPr bwMode="auto">
          <a:xfrm>
            <a:off x="3662363" y="19887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59" name="Line 51"/>
          <p:cNvSpPr>
            <a:spLocks noChangeShapeType="1"/>
          </p:cNvSpPr>
          <p:nvPr/>
        </p:nvSpPr>
        <p:spPr bwMode="auto">
          <a:xfrm flipH="1">
            <a:off x="971550" y="2349153"/>
            <a:ext cx="276225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104" name="Text Box 52"/>
          <p:cNvSpPr txBox="1">
            <a:spLocks noChangeArrowheads="1"/>
          </p:cNvSpPr>
          <p:nvPr/>
        </p:nvSpPr>
        <p:spPr bwMode="auto">
          <a:xfrm>
            <a:off x="5318125" y="2852390"/>
            <a:ext cx="477837" cy="36036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05" name="Text Box 53"/>
          <p:cNvSpPr txBox="1">
            <a:spLocks noChangeArrowheads="1"/>
          </p:cNvSpPr>
          <p:nvPr/>
        </p:nvSpPr>
        <p:spPr bwMode="auto">
          <a:xfrm>
            <a:off x="5751513" y="2852390"/>
            <a:ext cx="477837" cy="36036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06" name="Text Box 54"/>
          <p:cNvSpPr txBox="1">
            <a:spLocks noChangeArrowheads="1"/>
          </p:cNvSpPr>
          <p:nvPr/>
        </p:nvSpPr>
        <p:spPr bwMode="auto">
          <a:xfrm>
            <a:off x="7478713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07" name="Text Box 55"/>
          <p:cNvSpPr txBox="1">
            <a:spLocks noChangeArrowheads="1"/>
          </p:cNvSpPr>
          <p:nvPr/>
        </p:nvSpPr>
        <p:spPr bwMode="auto">
          <a:xfrm>
            <a:off x="7910513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08" name="Text Box 56"/>
          <p:cNvSpPr txBox="1">
            <a:spLocks noChangeArrowheads="1"/>
          </p:cNvSpPr>
          <p:nvPr/>
        </p:nvSpPr>
        <p:spPr bwMode="auto">
          <a:xfrm>
            <a:off x="5940425" y="3355628"/>
            <a:ext cx="477837" cy="360362"/>
          </a:xfrm>
          <a:prstGeom prst="rect">
            <a:avLst/>
          </a:prstGeom>
          <a:solidFill>
            <a:srgbClr val="BAFEC0"/>
          </a:solidFill>
          <a:ln w="19050">
            <a:solidFill>
              <a:srgbClr val="05050B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174109" name="Text Box 59"/>
          <p:cNvSpPr txBox="1">
            <a:spLocks noChangeArrowheads="1"/>
          </p:cNvSpPr>
          <p:nvPr/>
        </p:nvSpPr>
        <p:spPr bwMode="auto">
          <a:xfrm>
            <a:off x="4067175" y="4867746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10" name="Text Box 60"/>
          <p:cNvSpPr txBox="1">
            <a:spLocks noChangeArrowheads="1"/>
          </p:cNvSpPr>
          <p:nvPr/>
        </p:nvSpPr>
        <p:spPr bwMode="auto">
          <a:xfrm>
            <a:off x="660400" y="5732934"/>
            <a:ext cx="481012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74111" name="Text Box 61"/>
          <p:cNvSpPr txBox="1">
            <a:spLocks noChangeArrowheads="1"/>
          </p:cNvSpPr>
          <p:nvPr/>
        </p:nvSpPr>
        <p:spPr bwMode="auto">
          <a:xfrm>
            <a:off x="1141413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74112" name="Text Box 62"/>
          <p:cNvSpPr txBox="1">
            <a:spLocks noChangeArrowheads="1"/>
          </p:cNvSpPr>
          <p:nvPr/>
        </p:nvSpPr>
        <p:spPr bwMode="auto">
          <a:xfrm>
            <a:off x="2914650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74113" name="Text Box 63"/>
          <p:cNvSpPr txBox="1">
            <a:spLocks noChangeArrowheads="1"/>
          </p:cNvSpPr>
          <p:nvPr/>
        </p:nvSpPr>
        <p:spPr bwMode="auto">
          <a:xfrm>
            <a:off x="4643438" y="5732934"/>
            <a:ext cx="479425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74114" name="Text Box 64"/>
          <p:cNvSpPr txBox="1">
            <a:spLocks noChangeArrowheads="1"/>
          </p:cNvSpPr>
          <p:nvPr/>
        </p:nvSpPr>
        <p:spPr bwMode="auto">
          <a:xfrm>
            <a:off x="2655888" y="48693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71" name="Line 65"/>
          <p:cNvSpPr>
            <a:spLocks noChangeShapeType="1"/>
          </p:cNvSpPr>
          <p:nvPr/>
        </p:nvSpPr>
        <p:spPr bwMode="auto">
          <a:xfrm flipH="1">
            <a:off x="2266950" y="5228109"/>
            <a:ext cx="43180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42372" name="Line 66"/>
          <p:cNvSpPr>
            <a:spLocks noChangeShapeType="1"/>
          </p:cNvSpPr>
          <p:nvPr/>
        </p:nvSpPr>
        <p:spPr bwMode="auto">
          <a:xfrm>
            <a:off x="3132138" y="5228109"/>
            <a:ext cx="43180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117" name="Text Box 67"/>
          <p:cNvSpPr txBox="1">
            <a:spLocks noChangeArrowheads="1"/>
          </p:cNvSpPr>
          <p:nvPr/>
        </p:nvSpPr>
        <p:spPr bwMode="auto">
          <a:xfrm>
            <a:off x="1836738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18" name="Text Box 68"/>
          <p:cNvSpPr txBox="1">
            <a:spLocks noChangeArrowheads="1"/>
          </p:cNvSpPr>
          <p:nvPr/>
        </p:nvSpPr>
        <p:spPr bwMode="auto">
          <a:xfrm>
            <a:off x="3346450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174119" name="Text Box 69"/>
          <p:cNvSpPr txBox="1">
            <a:spLocks noChangeArrowheads="1"/>
          </p:cNvSpPr>
          <p:nvPr/>
        </p:nvSpPr>
        <p:spPr bwMode="auto">
          <a:xfrm>
            <a:off x="6156325" y="5732934"/>
            <a:ext cx="477837" cy="360362"/>
          </a:xfrm>
          <a:prstGeom prst="rect">
            <a:avLst/>
          </a:prstGeom>
          <a:solidFill>
            <a:srgbClr val="BAFEC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142376" name="Line 70"/>
          <p:cNvSpPr>
            <a:spLocks noChangeShapeType="1"/>
          </p:cNvSpPr>
          <p:nvPr/>
        </p:nvSpPr>
        <p:spPr bwMode="auto">
          <a:xfrm>
            <a:off x="5795963" y="5228109"/>
            <a:ext cx="382264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121" name="Text Box 71"/>
          <p:cNvSpPr txBox="1">
            <a:spLocks noChangeArrowheads="1"/>
          </p:cNvSpPr>
          <p:nvPr/>
        </p:nvSpPr>
        <p:spPr bwMode="auto">
          <a:xfrm>
            <a:off x="2266950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74122" name="Text Box 72"/>
          <p:cNvSpPr txBox="1">
            <a:spLocks noChangeArrowheads="1"/>
          </p:cNvSpPr>
          <p:nvPr/>
        </p:nvSpPr>
        <p:spPr bwMode="auto">
          <a:xfrm>
            <a:off x="5749925" y="4869334"/>
            <a:ext cx="477837" cy="360362"/>
          </a:xfrm>
          <a:prstGeom prst="rect">
            <a:avLst/>
          </a:prstGeom>
          <a:solidFill>
            <a:srgbClr val="E8EEFE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23" name="Text Box 73"/>
          <p:cNvSpPr txBox="1">
            <a:spLocks noChangeArrowheads="1"/>
          </p:cNvSpPr>
          <p:nvPr/>
        </p:nvSpPr>
        <p:spPr bwMode="auto">
          <a:xfrm>
            <a:off x="3805238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142382" name="Line 76"/>
          <p:cNvSpPr>
            <a:spLocks noChangeShapeType="1"/>
          </p:cNvSpPr>
          <p:nvPr/>
        </p:nvSpPr>
        <p:spPr bwMode="auto">
          <a:xfrm>
            <a:off x="6227762" y="5228109"/>
            <a:ext cx="1679575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127" name="Text Box 77"/>
          <p:cNvSpPr txBox="1">
            <a:spLocks noChangeArrowheads="1"/>
          </p:cNvSpPr>
          <p:nvPr/>
        </p:nvSpPr>
        <p:spPr bwMode="auto">
          <a:xfrm>
            <a:off x="2195513" y="48693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84" name="Line 78"/>
          <p:cNvSpPr>
            <a:spLocks noChangeShapeType="1"/>
          </p:cNvSpPr>
          <p:nvPr/>
        </p:nvSpPr>
        <p:spPr bwMode="auto">
          <a:xfrm flipH="1">
            <a:off x="1114425" y="5228109"/>
            <a:ext cx="1081087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129" name="Text Box 79"/>
          <p:cNvSpPr txBox="1">
            <a:spLocks noChangeArrowheads="1"/>
          </p:cNvSpPr>
          <p:nvPr/>
        </p:nvSpPr>
        <p:spPr bwMode="auto">
          <a:xfrm>
            <a:off x="5075238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30" name="Text Box 80"/>
          <p:cNvSpPr txBox="1">
            <a:spLocks noChangeArrowheads="1"/>
          </p:cNvSpPr>
          <p:nvPr/>
        </p:nvSpPr>
        <p:spPr bwMode="auto">
          <a:xfrm>
            <a:off x="5724525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33" name="Text Box 83"/>
          <p:cNvSpPr txBox="1">
            <a:spLocks noChangeArrowheads="1"/>
          </p:cNvSpPr>
          <p:nvPr/>
        </p:nvSpPr>
        <p:spPr bwMode="auto">
          <a:xfrm>
            <a:off x="5291138" y="4867746"/>
            <a:ext cx="477837" cy="360362"/>
          </a:xfrm>
          <a:prstGeom prst="rect">
            <a:avLst/>
          </a:prstGeom>
          <a:solidFill>
            <a:srgbClr val="FFCCFF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90" name="Line 84"/>
          <p:cNvSpPr>
            <a:spLocks noChangeShapeType="1"/>
          </p:cNvSpPr>
          <p:nvPr/>
        </p:nvSpPr>
        <p:spPr bwMode="auto">
          <a:xfrm flipH="1">
            <a:off x="5075238" y="5228109"/>
            <a:ext cx="21590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7047235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8342635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7479035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7910835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7762" y="4482341"/>
            <a:ext cx="114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ko-KR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중간키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4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0568" y="1328509"/>
            <a:ext cx="7917085" cy="2136963"/>
            <a:chOff x="660400" y="3452277"/>
            <a:chExt cx="7917085" cy="2136963"/>
          </a:xfrm>
        </p:grpSpPr>
        <p:sp>
          <p:nvSpPr>
            <p:cNvPr id="174109" name="Text Box 59"/>
            <p:cNvSpPr txBox="1">
              <a:spLocks noChangeArrowheads="1"/>
            </p:cNvSpPr>
            <p:nvPr/>
          </p:nvSpPr>
          <p:spPr bwMode="auto">
            <a:xfrm>
              <a:off x="4053428" y="3452277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20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10" name="Text Box 60"/>
            <p:cNvSpPr txBox="1">
              <a:spLocks noChangeArrowheads="1"/>
            </p:cNvSpPr>
            <p:nvPr/>
          </p:nvSpPr>
          <p:spPr bwMode="auto">
            <a:xfrm>
              <a:off x="660400" y="5228878"/>
              <a:ext cx="481012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111" name="Text Box 61"/>
            <p:cNvSpPr txBox="1">
              <a:spLocks noChangeArrowheads="1"/>
            </p:cNvSpPr>
            <p:nvPr/>
          </p:nvSpPr>
          <p:spPr bwMode="auto">
            <a:xfrm>
              <a:off x="1141413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112" name="Text Box 62"/>
            <p:cNvSpPr txBox="1">
              <a:spLocks noChangeArrowheads="1"/>
            </p:cNvSpPr>
            <p:nvPr/>
          </p:nvSpPr>
          <p:spPr bwMode="auto">
            <a:xfrm>
              <a:off x="2914650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74113" name="Text Box 63"/>
            <p:cNvSpPr txBox="1">
              <a:spLocks noChangeArrowheads="1"/>
            </p:cNvSpPr>
            <p:nvPr/>
          </p:nvSpPr>
          <p:spPr bwMode="auto">
            <a:xfrm>
              <a:off x="4643438" y="5228878"/>
              <a:ext cx="479425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74114" name="Text Box 64"/>
            <p:cNvSpPr txBox="1">
              <a:spLocks noChangeArrowheads="1"/>
            </p:cNvSpPr>
            <p:nvPr/>
          </p:nvSpPr>
          <p:spPr bwMode="auto">
            <a:xfrm>
              <a:off x="2243137" y="4363690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10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71" name="Line 65"/>
            <p:cNvSpPr>
              <a:spLocks noChangeShapeType="1"/>
            </p:cNvSpPr>
            <p:nvPr/>
          </p:nvSpPr>
          <p:spPr bwMode="auto">
            <a:xfrm flipH="1">
              <a:off x="2266950" y="4724053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42372" name="Line 66"/>
            <p:cNvSpPr>
              <a:spLocks noChangeShapeType="1"/>
            </p:cNvSpPr>
            <p:nvPr/>
          </p:nvSpPr>
          <p:spPr bwMode="auto">
            <a:xfrm>
              <a:off x="2719386" y="4709577"/>
              <a:ext cx="844552" cy="519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74117" name="Text Box 67"/>
            <p:cNvSpPr txBox="1">
              <a:spLocks noChangeArrowheads="1"/>
            </p:cNvSpPr>
            <p:nvPr/>
          </p:nvSpPr>
          <p:spPr bwMode="auto">
            <a:xfrm>
              <a:off x="183673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6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18" name="Text Box 68"/>
            <p:cNvSpPr txBox="1">
              <a:spLocks noChangeArrowheads="1"/>
            </p:cNvSpPr>
            <p:nvPr/>
          </p:nvSpPr>
          <p:spPr bwMode="auto">
            <a:xfrm>
              <a:off x="3346450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74119" name="Text Box 69"/>
            <p:cNvSpPr txBox="1">
              <a:spLocks noChangeArrowheads="1"/>
            </p:cNvSpPr>
            <p:nvPr/>
          </p:nvSpPr>
          <p:spPr bwMode="auto">
            <a:xfrm>
              <a:off x="6161118" y="5228878"/>
              <a:ext cx="477837" cy="360362"/>
            </a:xfrm>
            <a:prstGeom prst="rect">
              <a:avLst/>
            </a:prstGeom>
            <a:solidFill>
              <a:srgbClr val="BAFEC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>
                  <a:solidFill>
                    <a:srgbClr val="090A15"/>
                  </a:solidFill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142376" name="Line 70"/>
            <p:cNvSpPr>
              <a:spLocks noChangeShapeType="1"/>
            </p:cNvSpPr>
            <p:nvPr/>
          </p:nvSpPr>
          <p:spPr bwMode="auto">
            <a:xfrm flipH="1">
              <a:off x="6201445" y="4709577"/>
              <a:ext cx="0" cy="5193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74121" name="Text Box 71"/>
            <p:cNvSpPr txBox="1">
              <a:spLocks noChangeArrowheads="1"/>
            </p:cNvSpPr>
            <p:nvPr/>
          </p:nvSpPr>
          <p:spPr bwMode="auto">
            <a:xfrm>
              <a:off x="2266950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4122" name="Text Box 72"/>
            <p:cNvSpPr txBox="1">
              <a:spLocks noChangeArrowheads="1"/>
            </p:cNvSpPr>
            <p:nvPr/>
          </p:nvSpPr>
          <p:spPr bwMode="auto">
            <a:xfrm>
              <a:off x="6182395" y="4365278"/>
              <a:ext cx="477837" cy="360362"/>
            </a:xfrm>
            <a:prstGeom prst="rect">
              <a:avLst/>
            </a:prstGeom>
            <a:solidFill>
              <a:srgbClr val="E8EEFE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50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23" name="Text Box 73"/>
            <p:cNvSpPr txBox="1">
              <a:spLocks noChangeArrowheads="1"/>
            </p:cNvSpPr>
            <p:nvPr/>
          </p:nvSpPr>
          <p:spPr bwMode="auto">
            <a:xfrm>
              <a:off x="380523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42382" name="Line 76"/>
            <p:cNvSpPr>
              <a:spLocks noChangeShapeType="1"/>
            </p:cNvSpPr>
            <p:nvPr/>
          </p:nvSpPr>
          <p:spPr bwMode="auto">
            <a:xfrm>
              <a:off x="6633245" y="4709577"/>
              <a:ext cx="1034603" cy="5193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74127" name="Text Box 77"/>
            <p:cNvSpPr txBox="1">
              <a:spLocks noChangeArrowheads="1"/>
            </p:cNvSpPr>
            <p:nvPr/>
          </p:nvSpPr>
          <p:spPr bwMode="auto">
            <a:xfrm>
              <a:off x="1782762" y="4363690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5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84" name="Line 78"/>
            <p:cNvSpPr>
              <a:spLocks noChangeShapeType="1"/>
            </p:cNvSpPr>
            <p:nvPr/>
          </p:nvSpPr>
          <p:spPr bwMode="auto">
            <a:xfrm flipH="1">
              <a:off x="1114425" y="4709577"/>
              <a:ext cx="659632" cy="5193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74129" name="Text Box 79"/>
            <p:cNvSpPr txBox="1">
              <a:spLocks noChangeArrowheads="1"/>
            </p:cNvSpPr>
            <p:nvPr/>
          </p:nvSpPr>
          <p:spPr bwMode="auto">
            <a:xfrm>
              <a:off x="507523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30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30" name="Text Box 80"/>
            <p:cNvSpPr txBox="1">
              <a:spLocks noChangeArrowheads="1"/>
            </p:cNvSpPr>
            <p:nvPr/>
          </p:nvSpPr>
          <p:spPr bwMode="auto">
            <a:xfrm>
              <a:off x="572931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40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33" name="Text Box 83"/>
            <p:cNvSpPr txBox="1">
              <a:spLocks noChangeArrowheads="1"/>
            </p:cNvSpPr>
            <p:nvPr/>
          </p:nvSpPr>
          <p:spPr bwMode="auto">
            <a:xfrm>
              <a:off x="5723608" y="4363690"/>
              <a:ext cx="477837" cy="36036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35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90" name="Line 84"/>
            <p:cNvSpPr>
              <a:spLocks noChangeShapeType="1"/>
            </p:cNvSpPr>
            <p:nvPr/>
          </p:nvSpPr>
          <p:spPr bwMode="auto">
            <a:xfrm flipH="1">
              <a:off x="5075238" y="4709577"/>
              <a:ext cx="644202" cy="519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56" name="Text Box 47"/>
            <p:cNvSpPr txBox="1">
              <a:spLocks noChangeArrowheads="1"/>
            </p:cNvSpPr>
            <p:nvPr/>
          </p:nvSpPr>
          <p:spPr bwMode="auto">
            <a:xfrm>
              <a:off x="680424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55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48"/>
            <p:cNvSpPr txBox="1">
              <a:spLocks noChangeArrowheads="1"/>
            </p:cNvSpPr>
            <p:nvPr/>
          </p:nvSpPr>
          <p:spPr bwMode="auto">
            <a:xfrm>
              <a:off x="809964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70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54"/>
            <p:cNvSpPr txBox="1">
              <a:spLocks noChangeArrowheads="1"/>
            </p:cNvSpPr>
            <p:nvPr/>
          </p:nvSpPr>
          <p:spPr bwMode="auto">
            <a:xfrm>
              <a:off x="723604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60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766784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65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Line 76"/>
            <p:cNvSpPr>
              <a:spLocks noChangeShapeType="1"/>
            </p:cNvSpPr>
            <p:nvPr/>
          </p:nvSpPr>
          <p:spPr bwMode="auto">
            <a:xfrm>
              <a:off x="4531266" y="3812638"/>
              <a:ext cx="1237710" cy="549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60" name="Line 78"/>
            <p:cNvSpPr>
              <a:spLocks noChangeShapeType="1"/>
            </p:cNvSpPr>
            <p:nvPr/>
          </p:nvSpPr>
          <p:spPr bwMode="auto">
            <a:xfrm flipH="1">
              <a:off x="2243135" y="3812638"/>
              <a:ext cx="1810291" cy="5365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1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8510" y="1138394"/>
            <a:ext cx="7910052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B</a:t>
            </a:r>
            <a:r>
              <a:rPr lang="en-US" altLang="ko-KR" sz="2000" baseline="30000" dirty="0"/>
              <a:t>+</a:t>
            </a:r>
            <a:r>
              <a:rPr lang="en-US" altLang="ko-KR" sz="2000" dirty="0"/>
              <a:t>-</a:t>
            </a:r>
            <a:r>
              <a:rPr lang="ko-KR" altLang="ko-KR" sz="2000" dirty="0">
                <a:latin typeface="Calibri" panose="020F0502020204030204" pitchFamily="34" charset="0"/>
              </a:rPr>
              <a:t>트리는</a:t>
            </a:r>
            <a:r>
              <a:rPr lang="ko-KR" altLang="ko-KR" sz="2000" dirty="0"/>
              <a:t> </a:t>
            </a:r>
            <a:r>
              <a:rPr lang="ko-KR" altLang="ko-KR" sz="2000" dirty="0" err="1">
                <a:latin typeface="Calibri" panose="020F0502020204030204" pitchFamily="34" charset="0"/>
              </a:rPr>
              <a:t>실세계에서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가장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널리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활용되는</a:t>
            </a:r>
            <a:r>
              <a:rPr lang="ko-KR" altLang="ko-KR" sz="2000" dirty="0"/>
              <a:t> </a:t>
            </a:r>
            <a:r>
              <a:rPr lang="en-US" altLang="ko-KR" sz="2000" dirty="0"/>
              <a:t>B-</a:t>
            </a:r>
            <a:r>
              <a:rPr lang="ko-KR" altLang="ko-KR" sz="2000" dirty="0" smtClean="0">
                <a:latin typeface="Calibri" panose="020F0502020204030204" pitchFamily="34" charset="0"/>
              </a:rPr>
              <a:t>트리</a:t>
            </a:r>
            <a:endParaRPr lang="en-US" altLang="ko-KR" sz="2000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</a:t>
            </a:r>
            <a:r>
              <a:rPr lang="en-US" altLang="ko-KR" sz="2000" baseline="30000" dirty="0"/>
              <a:t>+</a:t>
            </a:r>
            <a:r>
              <a:rPr lang="en-US" altLang="ko-KR" sz="2000" dirty="0"/>
              <a:t>-</a:t>
            </a:r>
            <a:r>
              <a:rPr lang="ko-KR" altLang="ko-KR" sz="2000" dirty="0">
                <a:latin typeface="Calibri" panose="020F0502020204030204" pitchFamily="34" charset="0"/>
              </a:rPr>
              <a:t>트리는</a:t>
            </a:r>
            <a:r>
              <a:rPr lang="ko-KR" altLang="ko-KR" sz="2000" dirty="0"/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키들만으로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가지고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en-US" altLang="ko-KR" sz="2000" dirty="0">
                <a:solidFill>
                  <a:srgbClr val="3333FF"/>
                </a:solidFill>
              </a:rPr>
              <a:t>B-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트리</a:t>
            </a:r>
            <a:r>
              <a:rPr lang="ko-KR" altLang="ko-KR" sz="2000" dirty="0">
                <a:latin typeface="Calibri" panose="020F0502020204030204" pitchFamily="34" charset="0"/>
              </a:rPr>
              <a:t>를</a:t>
            </a:r>
            <a:r>
              <a:rPr lang="ko-KR" altLang="ko-KR" sz="2000" dirty="0"/>
              <a:t> </a:t>
            </a:r>
            <a:r>
              <a:rPr lang="ko-KR" altLang="en-US" sz="2000" dirty="0" smtClean="0">
                <a:latin typeface="Calibri" panose="020F0502020204030204" pitchFamily="34" charset="0"/>
              </a:rPr>
              <a:t>구성</a:t>
            </a:r>
            <a:r>
              <a:rPr lang="en-US" altLang="ko-KR" sz="2000" dirty="0" smtClean="0"/>
              <a:t>, </a:t>
            </a:r>
            <a:r>
              <a:rPr lang="ko-KR" altLang="en-US" sz="2000" dirty="0" smtClean="0">
                <a:latin typeface="Calibri" panose="020F0502020204030204" pitchFamily="34" charset="0"/>
              </a:rPr>
              <a:t>잎 노드에</a:t>
            </a:r>
            <a:r>
              <a:rPr lang="ko-KR" altLang="ko-KR" sz="2000" dirty="0" smtClean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키와</a:t>
            </a:r>
            <a:r>
              <a:rPr lang="ko-KR" altLang="ko-KR" sz="2000" dirty="0"/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관련</a:t>
            </a:r>
            <a:r>
              <a:rPr lang="en-US" altLang="ko-KR" sz="2000" dirty="0" smtClean="0">
                <a:latin typeface="Calibri" panose="020F0502020204030204" pitchFamily="34" charset="0"/>
              </a:rPr>
              <a:t>(</a:t>
            </a:r>
            <a:r>
              <a:rPr lang="ko-KR" altLang="en-US" sz="2000" dirty="0" smtClean="0">
                <a:latin typeface="Calibri" panose="020F0502020204030204" pitchFamily="34" charset="0"/>
              </a:rPr>
              <a:t>실제</a:t>
            </a:r>
            <a:r>
              <a:rPr lang="en-US" altLang="ko-KR" sz="2000" dirty="0" smtClean="0">
                <a:latin typeface="Calibri" panose="020F0502020204030204" pitchFamily="34" charset="0"/>
              </a:rPr>
              <a:t>)</a:t>
            </a:r>
            <a:r>
              <a:rPr lang="ko-KR" altLang="ko-KR" sz="2000" dirty="0" smtClean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정보를</a:t>
            </a:r>
            <a:r>
              <a:rPr lang="ko-KR" altLang="ko-KR" sz="2000" dirty="0"/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저장</a:t>
            </a:r>
            <a:endParaRPr lang="en-US" altLang="ko-KR" sz="2000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000" dirty="0" smtClean="0">
                <a:latin typeface="Calibri" panose="020F0502020204030204" pitchFamily="34" charset="0"/>
              </a:rPr>
              <a:t>키들로</a:t>
            </a:r>
            <a:r>
              <a:rPr lang="ko-KR" altLang="ko-KR" sz="2000" dirty="0" smtClean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구성된</a:t>
            </a:r>
            <a:r>
              <a:rPr lang="ko-KR" altLang="ko-KR" sz="2000" dirty="0"/>
              <a:t> </a:t>
            </a:r>
            <a:r>
              <a:rPr lang="en-US" altLang="ko-KR" sz="2000" dirty="0"/>
              <a:t>B-</a:t>
            </a:r>
            <a:r>
              <a:rPr lang="ko-KR" altLang="ko-KR" sz="2000" dirty="0">
                <a:latin typeface="Calibri" panose="020F0502020204030204" pitchFamily="34" charset="0"/>
              </a:rPr>
              <a:t>트리는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탐색</a:t>
            </a:r>
            <a:r>
              <a:rPr lang="en-US" altLang="ko-KR" sz="2000" dirty="0"/>
              <a:t>, </a:t>
            </a:r>
            <a:r>
              <a:rPr lang="ko-KR" altLang="ko-KR" sz="2000" dirty="0">
                <a:latin typeface="Calibri" panose="020F0502020204030204" pitchFamily="34" charset="0"/>
              </a:rPr>
              <a:t>삽입</a:t>
            </a:r>
            <a:r>
              <a:rPr lang="en-US" altLang="ko-KR" sz="2000" dirty="0"/>
              <a:t>, </a:t>
            </a:r>
            <a:r>
              <a:rPr lang="ko-KR" altLang="ko-KR" sz="2000" dirty="0">
                <a:latin typeface="Calibri" panose="020F0502020204030204" pitchFamily="34" charset="0"/>
              </a:rPr>
              <a:t>삭제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연산을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위해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관련된</a:t>
            </a:r>
            <a:r>
              <a:rPr lang="ko-KR" altLang="ko-KR" sz="2000" dirty="0"/>
              <a:t> </a:t>
            </a:r>
            <a:r>
              <a:rPr lang="ko-KR" altLang="en-US" sz="2000" dirty="0" smtClean="0">
                <a:latin typeface="Calibri" panose="020F0502020204030204" pitchFamily="34" charset="0"/>
              </a:rPr>
              <a:t>잎 노드를</a:t>
            </a:r>
            <a:r>
              <a:rPr lang="ko-KR" altLang="ko-KR" sz="2000" dirty="0" smtClean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빠르게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찾을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수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있도록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안내해주는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역할만을</a:t>
            </a:r>
            <a:r>
              <a:rPr lang="ko-KR" altLang="ko-KR" sz="2000" dirty="0"/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수행</a:t>
            </a:r>
            <a:endParaRPr lang="en-US" altLang="ko-KR" sz="2000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</a:t>
            </a:r>
            <a:r>
              <a:rPr lang="en-US" altLang="ko-KR" sz="2000" baseline="30000" dirty="0"/>
              <a:t>+</a:t>
            </a:r>
            <a:r>
              <a:rPr lang="en-US" altLang="ko-KR" sz="2000" dirty="0"/>
              <a:t>-</a:t>
            </a:r>
            <a:r>
              <a:rPr lang="ko-KR" altLang="ko-KR" sz="2000" dirty="0">
                <a:latin typeface="Calibri" panose="020F0502020204030204" pitchFamily="34" charset="0"/>
              </a:rPr>
              <a:t>트리는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전체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레코드를</a:t>
            </a:r>
            <a:r>
              <a:rPr lang="ko-KR" altLang="ko-KR" sz="2000" dirty="0"/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순차적으로</a:t>
            </a:r>
            <a:r>
              <a:rPr lang="ko-KR" altLang="ko-KR" sz="2000" dirty="0">
                <a:solidFill>
                  <a:srgbClr val="3333FF"/>
                </a:solidFill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접근</a:t>
            </a:r>
            <a:r>
              <a:rPr lang="ko-KR" altLang="ko-KR" sz="2000" dirty="0">
                <a:latin typeface="Calibri" panose="020F0502020204030204" pitchFamily="34" charset="0"/>
              </a:rPr>
              <a:t>할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수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있도록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이파리들은</a:t>
            </a:r>
            <a:r>
              <a:rPr lang="ko-KR" altLang="ko-KR" sz="2000" dirty="0"/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</a:rPr>
              <a:t>연결리스트</a:t>
            </a:r>
            <a:r>
              <a:rPr lang="ko-KR" altLang="ko-KR" sz="2000" dirty="0">
                <a:latin typeface="Calibri" panose="020F0502020204030204" pitchFamily="34" charset="0"/>
              </a:rPr>
              <a:t>로</a:t>
            </a:r>
            <a:r>
              <a:rPr lang="ko-KR" altLang="ko-KR" sz="2000" dirty="0"/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구현</a:t>
            </a:r>
            <a:endParaRPr lang="ko-KR" altLang="ko-KR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65" y="4407740"/>
            <a:ext cx="4654192" cy="2199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45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1800" dirty="0"/>
              <a:t>B-</a:t>
            </a:r>
            <a:r>
              <a:rPr lang="ko-KR" altLang="ko-KR" sz="1800" dirty="0"/>
              <a:t>트리</a:t>
            </a:r>
            <a:r>
              <a:rPr lang="en-US" altLang="ko-KR" sz="1800" dirty="0"/>
              <a:t>, B</a:t>
            </a:r>
            <a:r>
              <a:rPr lang="en-US" altLang="ko-KR" sz="1800" baseline="30000" dirty="0"/>
              <a:t>+</a:t>
            </a:r>
            <a:r>
              <a:rPr lang="en-US" altLang="ko-KR" sz="1800" dirty="0"/>
              <a:t>-</a:t>
            </a:r>
            <a:r>
              <a:rPr lang="ko-KR" altLang="ko-KR" sz="1800" dirty="0"/>
              <a:t>트리는 대용량의 데이터를 저장하고 유지하는 다양한 데이터베이스 시스템의 기본 자료구조로 </a:t>
            </a:r>
            <a:r>
              <a:rPr lang="ko-KR" altLang="ko-KR" sz="1800" dirty="0" smtClean="0"/>
              <a:t>활용</a:t>
            </a:r>
            <a:endParaRPr lang="en-US" altLang="ko-KR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1800" dirty="0" smtClean="0">
                <a:solidFill>
                  <a:srgbClr val="3333FF"/>
                </a:solidFill>
              </a:rPr>
              <a:t>Windows </a:t>
            </a:r>
            <a:r>
              <a:rPr lang="ko-KR" altLang="ko-KR" sz="1800" dirty="0">
                <a:solidFill>
                  <a:srgbClr val="3333FF"/>
                </a:solidFill>
              </a:rPr>
              <a:t>운영체제의 파일 시스템</a:t>
            </a:r>
            <a:r>
              <a:rPr lang="ko-KR" altLang="ko-KR" sz="1800" dirty="0"/>
              <a:t>인</a:t>
            </a:r>
            <a:r>
              <a:rPr lang="en-US" altLang="ko-KR" sz="1800" dirty="0"/>
              <a:t> HPFS(High Performance File System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1800" dirty="0" smtClean="0">
                <a:solidFill>
                  <a:srgbClr val="3333FF"/>
                </a:solidFill>
              </a:rPr>
              <a:t>매킨토시 </a:t>
            </a:r>
            <a:r>
              <a:rPr lang="ko-KR" altLang="ko-KR" sz="1800" dirty="0">
                <a:solidFill>
                  <a:srgbClr val="3333FF"/>
                </a:solidFill>
              </a:rPr>
              <a:t>운영체제의 파일 시스템</a:t>
            </a:r>
            <a:r>
              <a:rPr lang="ko-KR" altLang="ko-KR" sz="1800" dirty="0"/>
              <a:t>인</a:t>
            </a:r>
            <a:r>
              <a:rPr lang="en-US" altLang="ko-KR" sz="1800" dirty="0"/>
              <a:t> HFS(Hierarchical File System)</a:t>
            </a:r>
            <a:r>
              <a:rPr lang="ko-KR" altLang="ko-KR" sz="1800" dirty="0"/>
              <a:t>과</a:t>
            </a:r>
            <a:r>
              <a:rPr lang="en-US" altLang="ko-KR" sz="1800" dirty="0"/>
              <a:t> HFS</a:t>
            </a:r>
            <a:r>
              <a:rPr lang="en-US" altLang="ko-KR" sz="1800" dirty="0" smtClean="0"/>
              <a:t>+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1800" dirty="0" smtClean="0">
                <a:solidFill>
                  <a:srgbClr val="3333FF"/>
                </a:solidFill>
              </a:rPr>
              <a:t>리눅스 </a:t>
            </a:r>
            <a:r>
              <a:rPr lang="ko-KR" altLang="ko-KR" sz="1800" dirty="0">
                <a:solidFill>
                  <a:srgbClr val="3333FF"/>
                </a:solidFill>
              </a:rPr>
              <a:t>운영체제의 파일 시스템</a:t>
            </a:r>
            <a:r>
              <a:rPr lang="ko-KR" altLang="ko-KR" sz="1800" dirty="0"/>
              <a:t>인 </a:t>
            </a:r>
            <a:r>
              <a:rPr lang="en-US" altLang="ko-KR" sz="1800" dirty="0" err="1"/>
              <a:t>ReiserFS</a:t>
            </a:r>
            <a:r>
              <a:rPr lang="en-US" altLang="ko-KR" sz="1800" dirty="0"/>
              <a:t>, XFS, Ext3FS, </a:t>
            </a:r>
            <a:r>
              <a:rPr lang="en-US" altLang="ko-KR" sz="1800" dirty="0" smtClean="0"/>
              <a:t>JFS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1800" dirty="0" smtClean="0">
                <a:solidFill>
                  <a:srgbClr val="3333FF"/>
                </a:solidFill>
              </a:rPr>
              <a:t>상용 </a:t>
            </a:r>
            <a:r>
              <a:rPr lang="ko-KR" altLang="ko-KR" sz="1800" dirty="0">
                <a:solidFill>
                  <a:srgbClr val="3333FF"/>
                </a:solidFill>
              </a:rPr>
              <a:t>데이터베이스</a:t>
            </a:r>
            <a:r>
              <a:rPr lang="ko-KR" altLang="ko-KR" sz="1800" dirty="0"/>
              <a:t>인</a:t>
            </a:r>
            <a:r>
              <a:rPr lang="en-US" altLang="ko-KR" sz="1800" dirty="0"/>
              <a:t> ORACLE, DB2, INGRES</a:t>
            </a:r>
            <a:r>
              <a:rPr lang="ko-KR" altLang="ko-KR" sz="1800" dirty="0"/>
              <a:t>와 오픈소스 </a:t>
            </a:r>
            <a:r>
              <a:rPr lang="en-US" altLang="ko-KR" sz="1800" dirty="0"/>
              <a:t>DBMS</a:t>
            </a:r>
            <a:r>
              <a:rPr lang="ko-KR" altLang="ko-KR" sz="1800" dirty="0"/>
              <a:t>인</a:t>
            </a:r>
            <a:r>
              <a:rPr lang="en-US" altLang="ko-KR" sz="1800" dirty="0"/>
              <a:t> PostgreSQL</a:t>
            </a:r>
            <a:r>
              <a:rPr lang="ko-KR" altLang="ko-KR" sz="1800" dirty="0" smtClean="0"/>
              <a:t>에서 사용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47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6362" y="511277"/>
            <a:ext cx="7860386" cy="9720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7615" y="599916"/>
            <a:ext cx="7947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핵심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아이디어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altLang="ko-KR" sz="24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2-3</a:t>
            </a:r>
            <a:r>
              <a:rPr lang="ko-KR" altLang="ko-KR" sz="2400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트리는</a:t>
            </a:r>
            <a:r>
              <a:rPr lang="ko-KR" altLang="ko-KR" sz="2400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잎 노드들이</a:t>
            </a:r>
            <a:r>
              <a:rPr lang="ko-KR" altLang="ko-KR" sz="2400" dirty="0" smtClean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동일한</a:t>
            </a:r>
            <a:r>
              <a:rPr lang="ko-KR" altLang="ko-KR" sz="2400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층에</a:t>
            </a:r>
            <a:r>
              <a:rPr lang="ko-KR" altLang="ko-KR" sz="2400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있어야</a:t>
            </a:r>
            <a:r>
              <a:rPr lang="ko-KR" altLang="ko-KR" sz="2400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하므로</a:t>
            </a:r>
            <a:r>
              <a:rPr lang="ko-KR" altLang="ko-KR" sz="2400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트리가</a:t>
            </a:r>
            <a:r>
              <a:rPr lang="ko-KR" altLang="ko-KR" sz="2400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위로</a:t>
            </a:r>
            <a:r>
              <a:rPr lang="ko-KR" altLang="ko-KR" sz="2400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자라나거나</a:t>
            </a:r>
            <a:r>
              <a:rPr lang="ko-KR" altLang="ko-KR" sz="2400" dirty="0">
                <a:solidFill>
                  <a:srgbClr val="00763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낮아진다</a:t>
            </a:r>
            <a:r>
              <a:rPr lang="en-US" altLang="ko-KR" sz="2400" dirty="0" smtClean="0">
                <a:solidFill>
                  <a:srgbClr val="00763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400" dirty="0">
              <a:solidFill>
                <a:srgbClr val="007635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7615" y="1535838"/>
            <a:ext cx="79477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2-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키가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이라면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서브트리에는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키들이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있고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서브트리에는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큰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키들이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있다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baseline="-25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가진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3-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노드는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서브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트리를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가지는데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서브트리에는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중간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서브트리에는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크고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서브트리에는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큰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키들이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있다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47" y="4517967"/>
            <a:ext cx="5139534" cy="1931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2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ko-KR" sz="2400" dirty="0" smtClean="0"/>
              <a:t>루트노드에서 </a:t>
            </a:r>
            <a:r>
              <a:rPr lang="ko-KR" altLang="ko-KR" sz="2400" dirty="0"/>
              <a:t>시작하여 방문한 노드의 키들과 탐색하고자 하는 키를 비교하며</a:t>
            </a:r>
            <a:r>
              <a:rPr lang="en-US" altLang="ko-KR" sz="2400" dirty="0"/>
              <a:t> </a:t>
            </a:r>
            <a:r>
              <a:rPr lang="ko-KR" altLang="ko-KR" sz="2400" dirty="0" smtClean="0"/>
              <a:t>다음 </a:t>
            </a:r>
            <a:r>
              <a:rPr lang="ko-KR" altLang="ko-KR" sz="2400" dirty="0"/>
              <a:t>레벨의 노드를 </a:t>
            </a:r>
            <a:r>
              <a:rPr lang="ko-KR" altLang="ko-KR" sz="2400" dirty="0" smtClean="0"/>
              <a:t>탐색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] 80 </a:t>
            </a:r>
            <a:r>
              <a:rPr lang="ko-KR" altLang="en-US" sz="2400" dirty="0" smtClean="0"/>
              <a:t>탐색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5.3.1 </a:t>
            </a:r>
            <a:r>
              <a:rPr lang="ko-KR" altLang="ko-KR" dirty="0"/>
              <a:t>탐색 </a:t>
            </a:r>
            <a:r>
              <a:rPr lang="ko-KR" altLang="ko-KR" dirty="0" smtClean="0"/>
              <a:t>연산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387" y="3942735"/>
            <a:ext cx="5519938" cy="224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7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03" y="972514"/>
            <a:ext cx="5817184" cy="1835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545430" y="2975683"/>
            <a:ext cx="6244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(a)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             (b)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분리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중간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값을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위로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3708034" y="365378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분리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877" y="4081386"/>
            <a:ext cx="8039329" cy="129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overflow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발생된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키가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있을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, 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&lt; 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&lt; 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이라면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, (b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각각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2-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노드에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하나는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기존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다른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하나는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생성하여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저장하고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중간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값인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altLang="ko-KR" baseline="-25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부모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노드로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올려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보내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분기점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역할을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하도록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808" y="789232"/>
            <a:ext cx="2585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1]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ko-KR" altLang="en-US" sz="2400" dirty="0"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10" y="1694933"/>
            <a:ext cx="6082012" cy="14992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1887170" y="3332016"/>
            <a:ext cx="6204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(a)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	       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(b)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967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808" y="789232"/>
            <a:ext cx="2585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2]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70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847510" y="4045999"/>
            <a:ext cx="7444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(a)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분리 연산 수행                   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(c) </a:t>
            </a: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분리 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연산 수행</a:t>
            </a:r>
            <a:endParaRPr lang="ko-KR" altLang="en-US" sz="2000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" y="1775507"/>
            <a:ext cx="7631292" cy="204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84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409" y="543393"/>
            <a:ext cx="8298492" cy="327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2-3</a:t>
            </a:r>
            <a:r>
              <a:rPr lang="ko-KR" altLang="ko-KR" dirty="0">
                <a:latin typeface="Calibri" panose="020F0502020204030204" pitchFamily="34" charset="0"/>
              </a:rPr>
              <a:t>트리는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이진탐색트리에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비해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매우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우수한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성능을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보이나</a:t>
            </a:r>
            <a:r>
              <a:rPr lang="en-US" altLang="ko-KR" dirty="0"/>
              <a:t>, 2-3</a:t>
            </a:r>
            <a:r>
              <a:rPr lang="ko-KR" altLang="ko-KR" dirty="0">
                <a:latin typeface="Calibri" panose="020F0502020204030204" pitchFamily="34" charset="0"/>
              </a:rPr>
              <a:t>트리를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실제로</a:t>
            </a:r>
            <a:r>
              <a:rPr lang="ko-KR" altLang="ko-KR" dirty="0"/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구현하기에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다소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어려움</a:t>
            </a:r>
            <a:r>
              <a:rPr lang="ko-KR" altLang="ko-KR" dirty="0">
                <a:latin typeface="Calibri" panose="020F0502020204030204" pitchFamily="34" charset="0"/>
              </a:rPr>
              <a:t>이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따</a:t>
            </a:r>
            <a:r>
              <a:rPr lang="ko-KR" altLang="en-US" dirty="0" smtClean="0">
                <a:latin typeface="Calibri" panose="020F0502020204030204" pitchFamily="34" charset="0"/>
              </a:rPr>
              <a:t>름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dirty="0" smtClean="0">
                <a:latin typeface="Calibri" panose="020F0502020204030204" pitchFamily="34" charset="0"/>
              </a:rPr>
              <a:t>구현이</a:t>
            </a:r>
            <a:r>
              <a:rPr lang="ko-KR" altLang="ko-KR" dirty="0" smtClean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어려운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이유는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노드를</a:t>
            </a:r>
            <a:r>
              <a:rPr lang="ko-KR" altLang="ko-KR" dirty="0"/>
              <a:t> </a:t>
            </a:r>
            <a:r>
              <a:rPr lang="en-US" altLang="ko-KR" dirty="0" smtClean="0">
                <a:latin typeface="Calibri" panose="020F0502020204030204" pitchFamily="34" charset="0"/>
              </a:rPr>
              <a:t>2</a:t>
            </a:r>
            <a:r>
              <a:rPr lang="ko-KR" altLang="ko-KR" dirty="0" smtClean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개의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타입으로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정의해야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하고</a:t>
            </a:r>
            <a:r>
              <a:rPr lang="en-US" altLang="ko-KR" dirty="0"/>
              <a:t>, </a:t>
            </a:r>
            <a:r>
              <a:rPr lang="ko-KR" altLang="ko-KR" dirty="0">
                <a:latin typeface="Calibri" panose="020F0502020204030204" pitchFamily="34" charset="0"/>
              </a:rPr>
              <a:t>분리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및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통합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연산에서의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다양한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경우</a:t>
            </a:r>
            <a:r>
              <a:rPr lang="ko-KR" altLang="ko-KR" dirty="0">
                <a:latin typeface="Calibri" panose="020F0502020204030204" pitchFamily="34" charset="0"/>
              </a:rPr>
              <a:t>를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고려해야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하기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때문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3-</a:t>
            </a:r>
            <a:r>
              <a:rPr lang="ko-KR" altLang="ko-KR" dirty="0">
                <a:latin typeface="Calibri" panose="020F0502020204030204" pitchFamily="34" charset="0"/>
              </a:rPr>
              <a:t>노드에서는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키를</a:t>
            </a:r>
            <a:r>
              <a:rPr lang="en-US" altLang="ko-KR" dirty="0"/>
              <a:t> 2</a:t>
            </a:r>
            <a:r>
              <a:rPr lang="ko-KR" altLang="ko-KR" dirty="0">
                <a:latin typeface="Calibri" panose="020F0502020204030204" pitchFamily="34" charset="0"/>
              </a:rPr>
              <a:t>회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비교하는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것도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고려해야</a:t>
            </a:r>
            <a:endParaRPr lang="en-US" altLang="ko-KR" dirty="0" smtClean="0"/>
          </a:p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2-3 </a:t>
            </a:r>
            <a:r>
              <a:rPr lang="ko-KR" altLang="ko-KR" dirty="0">
                <a:latin typeface="Calibri" panose="020F0502020204030204" pitchFamily="34" charset="0"/>
              </a:rPr>
              <a:t>트리는</a:t>
            </a:r>
            <a:r>
              <a:rPr lang="en-US" altLang="ko-KR" dirty="0"/>
              <a:t> </a:t>
            </a:r>
            <a:r>
              <a:rPr lang="en-US" altLang="ko-KR" dirty="0" smtClean="0"/>
              <a:t>5.4</a:t>
            </a:r>
            <a:r>
              <a:rPr lang="ko-KR" altLang="ko-KR" dirty="0">
                <a:latin typeface="Calibri" panose="020F0502020204030204" pitchFamily="34" charset="0"/>
              </a:rPr>
              <a:t>절에서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설명할</a:t>
            </a:r>
            <a:r>
              <a:rPr lang="ko-KR" altLang="ko-KR" dirty="0"/>
              <a:t> </a:t>
            </a:r>
            <a:r>
              <a:rPr lang="ko-KR" altLang="ko-KR" dirty="0" err="1" smtClean="0">
                <a:solidFill>
                  <a:srgbClr val="3333FF"/>
                </a:solidFill>
                <a:latin typeface="Calibri" panose="020F0502020204030204" pitchFamily="34" charset="0"/>
              </a:rPr>
              <a:t>좌편향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</a:rPr>
              <a:t>(Left-Leaning)</a:t>
            </a:r>
            <a:r>
              <a:rPr lang="ko-KR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레드블랙트리의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기본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형태</a:t>
            </a:r>
            <a:r>
              <a:rPr lang="ko-KR" altLang="ko-KR" dirty="0">
                <a:latin typeface="Calibri" panose="020F0502020204030204" pitchFamily="34" charset="0"/>
              </a:rPr>
              <a:t>를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499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ko-KR" sz="1800" dirty="0"/>
              <a:t>2-3</a:t>
            </a:r>
            <a:r>
              <a:rPr lang="ko-KR" altLang="ko-KR" sz="1800" dirty="0"/>
              <a:t>트리를 확장한 </a:t>
            </a:r>
            <a:r>
              <a:rPr lang="en-US" altLang="ko-KR" sz="1800" dirty="0"/>
              <a:t>2-3-4</a:t>
            </a:r>
            <a:r>
              <a:rPr lang="ko-KR" altLang="ko-KR" sz="1800" dirty="0"/>
              <a:t>트리는 노드가 </a:t>
            </a:r>
            <a:r>
              <a:rPr lang="ko-KR" altLang="en-US" sz="1800" dirty="0" smtClean="0"/>
              <a:t>자식 노드를 </a:t>
            </a:r>
            <a:r>
              <a:rPr lang="en-US" altLang="ko-KR" sz="1800" dirty="0" smtClean="0"/>
              <a:t>4</a:t>
            </a:r>
            <a:r>
              <a:rPr lang="ko-KR" altLang="ko-KR" sz="1800" dirty="0"/>
              <a:t>개까지 가질 수 있는 </a:t>
            </a:r>
            <a:r>
              <a:rPr lang="ko-KR" altLang="ko-KR" sz="1800" dirty="0" smtClean="0">
                <a:solidFill>
                  <a:srgbClr val="3333FF"/>
                </a:solidFill>
              </a:rPr>
              <a:t>완전균형트리</a:t>
            </a:r>
            <a:endParaRPr lang="en-US" altLang="ko-KR" sz="1800" dirty="0" smtClean="0">
              <a:solidFill>
                <a:srgbClr val="3333FF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ko-KR" sz="1800" dirty="0" smtClean="0"/>
              <a:t>2-3-4</a:t>
            </a:r>
            <a:r>
              <a:rPr lang="ko-KR" altLang="ko-KR" sz="1800" dirty="0"/>
              <a:t>트리의 </a:t>
            </a:r>
            <a:r>
              <a:rPr lang="ko-KR" altLang="ko-KR" sz="1800" dirty="0" smtClean="0"/>
              <a:t>장점</a:t>
            </a:r>
            <a:r>
              <a:rPr lang="en-US" altLang="ko-KR" sz="1800" dirty="0" smtClean="0"/>
              <a:t>:</a:t>
            </a:r>
            <a:r>
              <a:rPr lang="ko-KR" altLang="ko-KR" sz="1800" dirty="0" smtClean="0"/>
              <a:t> </a:t>
            </a:r>
            <a:r>
              <a:rPr lang="en-US" altLang="ko-KR" sz="1800" dirty="0"/>
              <a:t>2-3</a:t>
            </a:r>
            <a:r>
              <a:rPr lang="ko-KR" altLang="ko-KR" sz="1800" dirty="0"/>
              <a:t>트리보다 높이가 낮아 그 만큼 빠른 탐색</a:t>
            </a:r>
            <a:r>
              <a:rPr lang="en-US" altLang="ko-KR" sz="1800" dirty="0"/>
              <a:t>, </a:t>
            </a:r>
            <a:r>
              <a:rPr lang="ko-KR" altLang="ko-KR" sz="1800" dirty="0"/>
              <a:t>삽입</a:t>
            </a:r>
            <a:r>
              <a:rPr lang="en-US" altLang="ko-KR" sz="1800" dirty="0"/>
              <a:t>, </a:t>
            </a:r>
            <a:r>
              <a:rPr lang="ko-KR" altLang="ko-KR" sz="1800" dirty="0"/>
              <a:t>삭제 연산이 수행이 </a:t>
            </a:r>
            <a:r>
              <a:rPr lang="ko-KR" altLang="ko-KR" sz="1800" dirty="0" smtClean="0"/>
              <a:t>가능</a:t>
            </a:r>
            <a:endParaRPr lang="en-US" altLang="ko-KR" sz="18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ko-KR" sz="1800" dirty="0" smtClean="0"/>
              <a:t>2-3-4</a:t>
            </a:r>
            <a:r>
              <a:rPr lang="ko-KR" altLang="ko-KR" sz="1800" dirty="0"/>
              <a:t>트리에서는 삽입 연산을 </a:t>
            </a:r>
            <a:r>
              <a:rPr lang="ko-KR" altLang="ko-KR" sz="1800" dirty="0" smtClean="0"/>
              <a:t>루트부터 </a:t>
            </a:r>
            <a:r>
              <a:rPr lang="ko-KR" altLang="en-US" sz="1800" dirty="0" smtClean="0"/>
              <a:t>잎 노드로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내려가며 </a:t>
            </a:r>
            <a:r>
              <a:rPr lang="en-US" altLang="ko-KR" sz="1800" dirty="0"/>
              <a:t>4-</a:t>
            </a:r>
            <a:r>
              <a:rPr lang="ko-KR" altLang="ko-KR" sz="1800" dirty="0"/>
              <a:t>노드를 만날 때마다 </a:t>
            </a:r>
            <a:r>
              <a:rPr lang="ko-KR" altLang="ko-KR" sz="1800" dirty="0">
                <a:solidFill>
                  <a:srgbClr val="3333FF"/>
                </a:solidFill>
              </a:rPr>
              <a:t>미리 분리 연산을 </a:t>
            </a:r>
            <a:r>
              <a:rPr lang="ko-KR" altLang="ko-KR" sz="1800" dirty="0" smtClean="0">
                <a:solidFill>
                  <a:srgbClr val="3333FF"/>
                </a:solidFill>
              </a:rPr>
              <a:t>수행</a:t>
            </a:r>
            <a:r>
              <a:rPr lang="ko-KR" altLang="en-US" sz="1800" dirty="0" smtClean="0"/>
              <a:t>할 수 있기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때문에 다시 </a:t>
            </a:r>
            <a:r>
              <a:rPr lang="ko-KR" altLang="en-US" sz="1800" dirty="0" smtClean="0"/>
              <a:t>잎 노드부터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위로 올라가며 분리 연산을 수행할 필요가 없고</a:t>
            </a:r>
            <a:r>
              <a:rPr lang="en-US" altLang="ko-KR" sz="1800" dirty="0"/>
              <a:t>, </a:t>
            </a:r>
            <a:r>
              <a:rPr lang="ko-KR" altLang="ko-KR" sz="1800" dirty="0"/>
              <a:t>따라서 보다 효율적인 삽입 연산이 </a:t>
            </a:r>
            <a:r>
              <a:rPr lang="ko-KR" altLang="ko-KR" sz="1800" dirty="0" smtClean="0"/>
              <a:t>가능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2-3-4 </a:t>
            </a:r>
            <a:r>
              <a:rPr lang="ko-KR" altLang="ko-KR" dirty="0" smtClean="0"/>
              <a:t>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91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9433" y="4707194"/>
            <a:ext cx="8190270" cy="1424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000" dirty="0" smtClean="0"/>
              <a:t>다수의 </a:t>
            </a:r>
            <a:r>
              <a:rPr lang="ko-KR" altLang="ko-KR" sz="2000" dirty="0"/>
              <a:t>키를 가진 노드로 구성되어 </a:t>
            </a:r>
            <a:r>
              <a:rPr lang="ko-KR" altLang="ko-KR" sz="2000" dirty="0" err="1">
                <a:solidFill>
                  <a:srgbClr val="3333FF"/>
                </a:solidFill>
              </a:rPr>
              <a:t>다방향</a:t>
            </a:r>
            <a:r>
              <a:rPr lang="ko-KR" altLang="ko-KR" sz="2000" dirty="0">
                <a:solidFill>
                  <a:srgbClr val="3333FF"/>
                </a:solidFill>
              </a:rPr>
              <a:t> 탐색</a:t>
            </a:r>
            <a:r>
              <a:rPr lang="en-US" altLang="ko-KR" sz="2000" dirty="0">
                <a:solidFill>
                  <a:srgbClr val="3333FF"/>
                </a:solidFill>
              </a:rPr>
              <a:t>(Multiway Search)</a:t>
            </a:r>
            <a:r>
              <a:rPr lang="ko-KR" altLang="ko-KR" sz="2000" dirty="0"/>
              <a:t>이 가능한 </a:t>
            </a:r>
            <a:r>
              <a:rPr lang="ko-KR" altLang="ko-KR" sz="2000" dirty="0">
                <a:solidFill>
                  <a:srgbClr val="3333FF"/>
                </a:solidFill>
              </a:rPr>
              <a:t>균형 </a:t>
            </a:r>
            <a:r>
              <a:rPr lang="ko-KR" altLang="ko-KR" sz="2000" dirty="0" smtClean="0">
                <a:solidFill>
                  <a:srgbClr val="3333FF"/>
                </a:solidFill>
              </a:rPr>
              <a:t>트리</a:t>
            </a:r>
            <a:endParaRPr lang="en-US" altLang="ko-KR" sz="20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000" dirty="0" smtClean="0"/>
              <a:t>2-3</a:t>
            </a:r>
            <a:r>
              <a:rPr lang="ko-KR" altLang="ko-KR" sz="2000" dirty="0" smtClean="0"/>
              <a:t>트리는</a:t>
            </a:r>
            <a:r>
              <a:rPr lang="en-US" altLang="ko-KR" sz="2000" dirty="0" smtClean="0"/>
              <a:t> B-</a:t>
            </a:r>
            <a:r>
              <a:rPr lang="ko-KR" altLang="ko-KR" sz="2000" dirty="0"/>
              <a:t>트리의 일종으로 노드에 키가 </a:t>
            </a:r>
            <a:r>
              <a:rPr lang="en-US" altLang="ko-KR" sz="2000" dirty="0" smtClean="0"/>
              <a:t>2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개까지 있을 수 있는 </a:t>
            </a:r>
            <a:r>
              <a:rPr lang="ko-KR" altLang="ko-KR" sz="2000" dirty="0" smtClean="0"/>
              <a:t>트리</a:t>
            </a:r>
            <a:endParaRPr lang="en-US" altLang="ko-KR" sz="20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000" dirty="0" smtClean="0"/>
              <a:t>B-</a:t>
            </a:r>
            <a:r>
              <a:rPr lang="ko-KR" altLang="ko-KR" sz="2000" dirty="0"/>
              <a:t>트리는 대용량의 데이터를 위해 </a:t>
            </a:r>
            <a:r>
              <a:rPr lang="ko-KR" altLang="ko-KR" sz="2000" dirty="0" smtClean="0"/>
              <a:t>고안</a:t>
            </a:r>
            <a:r>
              <a:rPr lang="ko-KR" altLang="en-US" sz="2000" dirty="0" smtClean="0"/>
              <a:t>되어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주로 </a:t>
            </a:r>
            <a:r>
              <a:rPr lang="ko-KR" altLang="ko-KR" sz="2000" dirty="0" smtClean="0"/>
              <a:t>데이터베이스</a:t>
            </a:r>
            <a:r>
              <a:rPr lang="ko-KR" altLang="en-US" sz="2000" dirty="0" smtClean="0"/>
              <a:t>에 사용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5.5 </a:t>
            </a:r>
            <a:r>
              <a:rPr lang="en-US" altLang="ko-KR" sz="3200" dirty="0"/>
              <a:t>B-</a:t>
            </a:r>
            <a:r>
              <a:rPr lang="ko-KR" altLang="ko-KR" sz="3200" dirty="0"/>
              <a:t>트리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2838" y="4777319"/>
            <a:ext cx="80968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2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핵심아이디어</a:t>
            </a:r>
            <a:r>
              <a:rPr lang="en-US" altLang="ko-KR" sz="20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]</a:t>
            </a:r>
            <a:r>
              <a:rPr lang="en-US" altLang="ko-KR" sz="2000" dirty="0" smtClean="0">
                <a:solidFill>
                  <a:srgbClr val="339933"/>
                </a:solidFill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ko-KR" altLang="ko-KR" sz="2000" dirty="0" smtClean="0">
                <a:solidFill>
                  <a:srgbClr val="339933"/>
                </a:solidFill>
                <a:cs typeface="Times New Roman" panose="02020603050405020304" pitchFamily="18" charset="0"/>
              </a:rPr>
              <a:t>노드에 </a:t>
            </a:r>
            <a:r>
              <a:rPr lang="ko-KR" altLang="ko-KR" sz="2000" dirty="0">
                <a:solidFill>
                  <a:srgbClr val="339933"/>
                </a:solidFill>
                <a:cs typeface="Times New Roman" panose="02020603050405020304" pitchFamily="18" charset="0"/>
              </a:rPr>
              <a:t>수백에서 수천 개의 키를 저장하여 트리의 높이를 </a:t>
            </a:r>
            <a:r>
              <a:rPr lang="ko-KR" altLang="ko-KR" sz="2000" dirty="0" smtClean="0">
                <a:solidFill>
                  <a:srgbClr val="339933"/>
                </a:solidFill>
                <a:cs typeface="Times New Roman" panose="02020603050405020304" pitchFamily="18" charset="0"/>
              </a:rPr>
              <a:t>낮추자</a:t>
            </a:r>
            <a:r>
              <a:rPr lang="en-US" altLang="ko-KR" sz="2000" dirty="0" smtClean="0">
                <a:solidFill>
                  <a:srgbClr val="339933"/>
                </a:solidFill>
                <a:cs typeface="Times New Roman" panose="02020603050405020304" pitchFamily="18" charset="0"/>
              </a:rPr>
              <a:t>.</a:t>
            </a:r>
            <a:endParaRPr lang="ko-KR" altLang="en-US" sz="20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1194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924</TotalTime>
  <Words>802</Words>
  <Application>Microsoft Office PowerPoint</Application>
  <PresentationFormat>화면 슬라이드 쇼(4:3)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맑은 고딕</vt:lpstr>
      <vt:lpstr>Arial</vt:lpstr>
      <vt:lpstr>Calibri</vt:lpstr>
      <vt:lpstr>Corbel</vt:lpstr>
      <vt:lpstr>Symbol</vt:lpstr>
      <vt:lpstr>Tahoma</vt:lpstr>
      <vt:lpstr>Times New Roman</vt:lpstr>
      <vt:lpstr>Wingdings</vt:lpstr>
      <vt:lpstr>Wingdings 2</vt:lpstr>
      <vt:lpstr>New_Education03</vt:lpstr>
      <vt:lpstr>5.3 2-3트리</vt:lpstr>
      <vt:lpstr>PowerPoint 프레젠테이션</vt:lpstr>
      <vt:lpstr>5.3.1 탐색 연산</vt:lpstr>
      <vt:lpstr>PowerPoint 프레젠테이션</vt:lpstr>
      <vt:lpstr>PowerPoint 프레젠테이션</vt:lpstr>
      <vt:lpstr>PowerPoint 프레젠테이션</vt:lpstr>
      <vt:lpstr>PowerPoint 프레젠테이션</vt:lpstr>
      <vt:lpstr>2-3-4 트리</vt:lpstr>
      <vt:lpstr>5.5 B-트리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응용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cycho</cp:lastModifiedBy>
  <cp:revision>292</cp:revision>
  <dcterms:created xsi:type="dcterms:W3CDTF">2017-03-16T00:57:55Z</dcterms:created>
  <dcterms:modified xsi:type="dcterms:W3CDTF">2022-04-28T12:36:41Z</dcterms:modified>
</cp:coreProperties>
</file>