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72" r:id="rId3"/>
    <p:sldId id="352" r:id="rId4"/>
    <p:sldId id="353" r:id="rId5"/>
    <p:sldId id="296" r:id="rId6"/>
    <p:sldId id="354" r:id="rId7"/>
    <p:sldId id="356" r:id="rId8"/>
    <p:sldId id="355" r:id="rId9"/>
    <p:sldId id="357" r:id="rId10"/>
    <p:sldId id="358" r:id="rId11"/>
    <p:sldId id="359" r:id="rId12"/>
    <p:sldId id="360" r:id="rId13"/>
    <p:sldId id="299" r:id="rId14"/>
    <p:sldId id="361" r:id="rId15"/>
    <p:sldId id="403" r:id="rId16"/>
    <p:sldId id="362" r:id="rId17"/>
    <p:sldId id="363" r:id="rId18"/>
    <p:sldId id="364" r:id="rId19"/>
    <p:sldId id="365" r:id="rId20"/>
    <p:sldId id="366" r:id="rId21"/>
    <p:sldId id="367" r:id="rId22"/>
    <p:sldId id="305" r:id="rId23"/>
    <p:sldId id="368" r:id="rId24"/>
    <p:sldId id="369" r:id="rId25"/>
    <p:sldId id="370" r:id="rId26"/>
    <p:sldId id="371" r:id="rId27"/>
    <p:sldId id="306" r:id="rId28"/>
    <p:sldId id="372" r:id="rId29"/>
    <p:sldId id="310" r:id="rId30"/>
    <p:sldId id="309" r:id="rId31"/>
    <p:sldId id="313" r:id="rId32"/>
    <p:sldId id="373" r:id="rId33"/>
    <p:sldId id="316" r:id="rId34"/>
    <p:sldId id="374" r:id="rId35"/>
    <p:sldId id="375" r:id="rId36"/>
    <p:sldId id="376" r:id="rId37"/>
    <p:sldId id="377" r:id="rId38"/>
    <p:sldId id="378" r:id="rId39"/>
    <p:sldId id="319" r:id="rId40"/>
    <p:sldId id="322" r:id="rId41"/>
    <p:sldId id="379" r:id="rId42"/>
    <p:sldId id="380" r:id="rId43"/>
    <p:sldId id="327" r:id="rId44"/>
    <p:sldId id="328" r:id="rId45"/>
    <p:sldId id="381" r:id="rId46"/>
    <p:sldId id="382" r:id="rId47"/>
    <p:sldId id="383" r:id="rId48"/>
    <p:sldId id="384" r:id="rId49"/>
    <p:sldId id="404" r:id="rId50"/>
    <p:sldId id="331" r:id="rId51"/>
    <p:sldId id="385" r:id="rId52"/>
    <p:sldId id="386" r:id="rId53"/>
    <p:sldId id="335" r:id="rId54"/>
    <p:sldId id="387" r:id="rId55"/>
    <p:sldId id="405" r:id="rId56"/>
    <p:sldId id="388" r:id="rId57"/>
    <p:sldId id="389" r:id="rId58"/>
    <p:sldId id="390" r:id="rId59"/>
    <p:sldId id="392" r:id="rId60"/>
    <p:sldId id="393" r:id="rId61"/>
    <p:sldId id="394" r:id="rId62"/>
    <p:sldId id="406" r:id="rId63"/>
    <p:sldId id="395" r:id="rId64"/>
    <p:sldId id="396" r:id="rId65"/>
    <p:sldId id="391" r:id="rId66"/>
    <p:sldId id="397" r:id="rId67"/>
    <p:sldId id="398" r:id="rId68"/>
    <p:sldId id="399" r:id="rId69"/>
    <p:sldId id="400" r:id="rId70"/>
    <p:sldId id="401" r:id="rId71"/>
    <p:sldId id="407" r:id="rId72"/>
    <p:sldId id="342" r:id="rId73"/>
    <p:sldId id="343" r:id="rId74"/>
    <p:sldId id="291" r:id="rId75"/>
    <p:sldId id="408" r:id="rId76"/>
    <p:sldId id="40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492C-0966-4CD3-AD94-DD97152F52B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960F-4E23-422F-92F5-5AC7F15AA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18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93534"/>
            <a:ext cx="7886700" cy="53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2276" y="2933939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해시 테이블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620037" y="1011848"/>
                <a:ext cx="7947765" cy="5180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곱셈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(Multiplicative) </a:t>
                </a: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함수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: 1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보다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작은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실수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를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키에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곱하여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얻은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숫자의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소수</a:t>
                </a:r>
                <a:r>
                  <a:rPr lang="en-US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부분을</a:t>
                </a:r>
                <a:r>
                  <a:rPr lang="ko-KR" altLang="ko-KR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테이블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크기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과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곱한다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이렇게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나온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값의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정수</a:t>
                </a:r>
                <a:r>
                  <a:rPr lang="en-US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부분을</a:t>
                </a:r>
                <a:r>
                  <a:rPr lang="ko-KR" altLang="ko-KR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해시</a:t>
                </a:r>
                <a:r>
                  <a:rPr lang="en-US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값으로</a:t>
                </a:r>
                <a:r>
                  <a:rPr lang="ko-KR" altLang="ko-KR" sz="2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사용</a:t>
                </a:r>
                <a:endParaRPr lang="en-US" altLang="ko-KR" sz="24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h(key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= (</a:t>
                </a:r>
                <a:r>
                  <a:rPr lang="en-US" altLang="ko-KR" sz="2400" dirty="0" err="1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ko-KR" sz="24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   (key</a:t>
                </a:r>
                <a:r>
                  <a:rPr lang="en-US" altLang="ko-KR" sz="2400" dirty="0"/>
                  <a:t>*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/>
                  <a:t>) </a:t>
                </a:r>
                <a:r>
                  <a:rPr lang="ko-KR" altLang="en-US" sz="2400" dirty="0" smtClean="0"/>
                  <a:t>의 소수점 이하 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 smtClean="0"/>
                  <a:t>* </a:t>
                </a:r>
                <a:r>
                  <a:rPr lang="en-US" altLang="ko-KR" sz="2400" dirty="0" smtClean="0"/>
                  <a:t>M  ) </a:t>
                </a:r>
                <a:r>
                  <a:rPr lang="ko-KR" altLang="ko-KR" sz="2400" dirty="0"/>
                  <a:t>이다</a:t>
                </a:r>
                <a:r>
                  <a:rPr lang="en-US" altLang="ko-KR" sz="2400" dirty="0"/>
                  <a:t>. Knuth</a:t>
                </a:r>
                <a:r>
                  <a:rPr lang="ko-KR" altLang="ko-KR" sz="2400" dirty="0"/>
                  <a:t>에 의하면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</a:t>
                </a:r>
                <a:r>
                  <a:rPr lang="en-US" altLang="ko-KR" sz="2400" dirty="0"/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0.61803</a:t>
                </a:r>
                <a:r>
                  <a:rPr lang="ko-KR" altLang="ko-KR" sz="2400" dirty="0"/>
                  <a:t>이 좋은 성능을 보인다</a:t>
                </a:r>
                <a:r>
                  <a:rPr lang="en-US" altLang="ko-KR" sz="2400" dirty="0"/>
                  <a:t>. </a:t>
                </a:r>
                <a:endParaRPr lang="en-US" altLang="ko-KR" sz="2400" dirty="0" smtClean="0"/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ko-KR" sz="2400" dirty="0" smtClean="0"/>
                  <a:t>예를 </a:t>
                </a:r>
                <a:r>
                  <a:rPr lang="ko-KR" altLang="ko-KR" sz="2400" dirty="0"/>
                  <a:t>들면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테이블 크기</a:t>
                </a:r>
                <a:r>
                  <a:rPr lang="en-US" altLang="ko-KR" sz="2400" dirty="0"/>
                  <a:t> M = </a:t>
                </a:r>
                <a:r>
                  <a:rPr lang="en-US" altLang="ko-KR" sz="2400" dirty="0">
                    <a:solidFill>
                      <a:srgbClr val="7030A0"/>
                    </a:solidFill>
                  </a:rPr>
                  <a:t>127</a:t>
                </a:r>
                <a:r>
                  <a:rPr lang="ko-KR" altLang="ko-KR" sz="2400" dirty="0"/>
                  <a:t>이고 키가 </a:t>
                </a:r>
                <a:r>
                  <a:rPr lang="en-US" altLang="ko-KR" sz="2400" dirty="0"/>
                  <a:t>123456789</a:t>
                </a:r>
                <a:r>
                  <a:rPr lang="ko-KR" altLang="ko-KR" sz="2400" dirty="0"/>
                  <a:t>인 경우</a:t>
                </a:r>
                <a:r>
                  <a:rPr lang="en-US" altLang="ko-KR" sz="2400" dirty="0"/>
                  <a:t>, </a:t>
                </a:r>
                <a:r>
                  <a:rPr lang="en-US" altLang="ko-KR" sz="2400" dirty="0" smtClean="0"/>
                  <a:t>123456789 x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0.61803 </a:t>
                </a:r>
                <a:r>
                  <a:rPr lang="en-US" altLang="ko-KR" sz="2400" dirty="0"/>
                  <a:t>= 76299999.</a:t>
                </a:r>
                <a:r>
                  <a:rPr lang="en-US" altLang="ko-KR" sz="2400" u="sng" dirty="0"/>
                  <a:t>30567</a:t>
                </a:r>
                <a:r>
                  <a:rPr lang="en-US" altLang="ko-KR" sz="2400" dirty="0"/>
                  <a:t>, </a:t>
                </a:r>
                <a:r>
                  <a:rPr lang="en-US" altLang="ko-KR" sz="2400" dirty="0" smtClean="0"/>
                  <a:t>0.30567 x </a:t>
                </a:r>
                <a:r>
                  <a:rPr lang="en-US" altLang="ko-KR" sz="2400" dirty="0">
                    <a:solidFill>
                      <a:srgbClr val="7030A0"/>
                    </a:solidFill>
                  </a:rPr>
                  <a:t>127 </a:t>
                </a:r>
                <a:r>
                  <a:rPr lang="en-US" altLang="ko-KR" sz="2400" dirty="0"/>
                  <a:t>= </a:t>
                </a:r>
                <a:r>
                  <a:rPr lang="en-US" altLang="ko-KR" sz="2400" u="sng" dirty="0">
                    <a:solidFill>
                      <a:srgbClr val="3333FF"/>
                    </a:solidFill>
                  </a:rPr>
                  <a:t>38</a:t>
                </a:r>
                <a:r>
                  <a:rPr lang="en-US" altLang="ko-KR" sz="2400" dirty="0"/>
                  <a:t>.82009</a:t>
                </a:r>
                <a:r>
                  <a:rPr lang="ko-KR" altLang="ko-KR" sz="2400" dirty="0"/>
                  <a:t>이므로 </a:t>
                </a:r>
                <a:r>
                  <a:rPr lang="en-US" altLang="ko-KR" sz="2400" dirty="0">
                    <a:solidFill>
                      <a:srgbClr val="3333FF"/>
                    </a:solidFill>
                  </a:rPr>
                  <a:t>38</a:t>
                </a:r>
                <a:r>
                  <a:rPr lang="ko-KR" altLang="ko-KR" sz="2400" dirty="0"/>
                  <a:t>을 </a:t>
                </a:r>
                <a:r>
                  <a:rPr lang="ko-KR" altLang="ko-KR" sz="2400" dirty="0" err="1"/>
                  <a:t>해시값으로</a:t>
                </a:r>
                <a:r>
                  <a:rPr lang="ko-KR" altLang="ko-KR" sz="2400" dirty="0"/>
                  <a:t> </a:t>
                </a:r>
                <a:r>
                  <a:rPr lang="ko-KR" altLang="ko-KR" sz="2400" dirty="0" smtClean="0"/>
                  <a:t>사용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7" y="1011848"/>
                <a:ext cx="7947765" cy="5180457"/>
              </a:xfrm>
              <a:prstGeom prst="rect">
                <a:avLst/>
              </a:prstGeom>
              <a:blipFill>
                <a:blip r:embed="rId2"/>
                <a:stretch>
                  <a:fillRect l="-1074" b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60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7720" y="426722"/>
            <a:ext cx="826913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이러한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해시함수들의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공통점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</a:rPr>
              <a:t>키의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모든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자리의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숫자들이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함수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계산에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참여</a:t>
            </a:r>
            <a:r>
              <a:rPr lang="ko-KR" altLang="ko-KR" sz="2200" dirty="0">
                <a:latin typeface="Calibri" panose="020F0502020204030204" pitchFamily="34" charset="0"/>
              </a:rPr>
              <a:t>함으로써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계산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결과에서는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원래의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부여된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의미나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특성을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찾아볼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된다는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점</a:t>
            </a:r>
            <a:endParaRPr lang="en-US" altLang="ko-KR" sz="2200" dirty="0">
              <a:latin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</a:rPr>
              <a:t>계산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결과에서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해시테이블의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크기에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따라</a:t>
            </a:r>
            <a:r>
              <a:rPr lang="ko-KR" altLang="ko-KR" sz="2200" dirty="0"/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특정부분만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 err="1">
                <a:latin typeface="Calibri" panose="020F0502020204030204" pitchFamily="34" charset="0"/>
              </a:rPr>
              <a:t>해시값으로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활용한다는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점</a:t>
            </a:r>
            <a:endParaRPr lang="ko-KR" altLang="ko-KR" sz="2200" dirty="0"/>
          </a:p>
          <a:p>
            <a:pPr marL="342900" indent="-342900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해시함수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(Division)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함수는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소수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(Prime) M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나눈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h(key</a:t>
            </a:r>
            <a:r>
              <a:rPr lang="en-US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= key % M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 됨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여기서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제수로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소수를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이유는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소수가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균등하게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변환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시키는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성질을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갖기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255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58619"/>
            <a:ext cx="7886700" cy="503554"/>
          </a:xfrm>
        </p:spPr>
        <p:txBody>
          <a:bodyPr/>
          <a:lstStyle/>
          <a:p>
            <a:pPr algn="l"/>
            <a:r>
              <a:rPr lang="en-US" altLang="ko-KR" dirty="0" smtClean="0"/>
              <a:t>6.2 </a:t>
            </a:r>
            <a:r>
              <a:rPr lang="ko-KR" altLang="ko-KR" dirty="0"/>
              <a:t>자바의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hashCode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78488"/>
            <a:ext cx="7886700" cy="48137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/>
              <a:t>자바의 모든 클래스는 </a:t>
            </a:r>
            <a:r>
              <a:rPr lang="en-US" altLang="ko-KR" sz="2400" dirty="0"/>
              <a:t>32</a:t>
            </a:r>
            <a:r>
              <a:rPr lang="ko-KR" altLang="ko-KR" sz="2400" dirty="0"/>
              <a:t>비트 </a:t>
            </a:r>
            <a:r>
              <a:rPr lang="en-US" altLang="ko-KR" sz="2400" dirty="0" err="1"/>
              <a:t>int</a:t>
            </a:r>
            <a:r>
              <a:rPr lang="ko-KR" altLang="ko-KR" sz="2400" dirty="0"/>
              <a:t>를 </a:t>
            </a:r>
            <a:r>
              <a:rPr lang="ko-KR" altLang="ko-KR" sz="2400" dirty="0" err="1"/>
              <a:t>리턴하는</a:t>
            </a:r>
            <a:r>
              <a:rPr lang="ko-KR" altLang="ko-KR" sz="2400" dirty="0"/>
              <a:t> </a:t>
            </a:r>
            <a:r>
              <a:rPr lang="en-US" altLang="ko-KR" sz="2400" dirty="0" err="1"/>
              <a:t>hashCode</a:t>
            </a:r>
            <a:r>
              <a:rPr lang="en-US" altLang="ko-KR" sz="2400" dirty="0"/>
              <a:t>()</a:t>
            </a:r>
            <a:r>
              <a:rPr lang="ko-KR" altLang="ko-KR" sz="2400" dirty="0"/>
              <a:t>를 포함하고 있고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hashCode</a:t>
            </a:r>
            <a:r>
              <a:rPr lang="en-US" altLang="ko-KR" sz="2400" dirty="0"/>
              <a:t>()</a:t>
            </a:r>
            <a:r>
              <a:rPr lang="ko-KR" altLang="ko-KR" sz="2400" dirty="0"/>
              <a:t>는 객체를 </a:t>
            </a:r>
            <a:r>
              <a:rPr lang="en-US" altLang="ko-KR" sz="2400" dirty="0" err="1"/>
              <a:t>int</a:t>
            </a:r>
            <a:r>
              <a:rPr lang="ko-KR" altLang="ko-KR" sz="2400" dirty="0"/>
              <a:t>로 변환하는 </a:t>
            </a:r>
            <a:r>
              <a:rPr lang="ko-KR" altLang="ko-KR" sz="2400" dirty="0" err="1" smtClean="0"/>
              <a:t>메소드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자바의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hashCode</a:t>
            </a:r>
            <a:r>
              <a:rPr lang="en-US" altLang="ko-KR" sz="2400" dirty="0"/>
              <a:t>()</a:t>
            </a:r>
            <a:r>
              <a:rPr lang="ko-KR" altLang="ko-KR" sz="2400" dirty="0"/>
              <a:t>는 이론적으로 어떤 종류의 객체</a:t>
            </a:r>
            <a:r>
              <a:rPr lang="en-US" altLang="ko-KR" sz="2400" dirty="0"/>
              <a:t>(</a:t>
            </a:r>
            <a:r>
              <a:rPr lang="ko-KR" altLang="ko-KR" sz="2400" dirty="0"/>
              <a:t>사용자가 정의한 객체를 포함하여</a:t>
            </a:r>
            <a:r>
              <a:rPr lang="en-US" altLang="ko-KR" sz="2400" dirty="0"/>
              <a:t>)</a:t>
            </a:r>
            <a:r>
              <a:rPr lang="ko-KR" altLang="ko-KR" sz="2400" dirty="0"/>
              <a:t>라도 </a:t>
            </a:r>
            <a:r>
              <a:rPr lang="ko-KR" altLang="ko-KR" sz="2400" dirty="0" err="1"/>
              <a:t>해싱을</a:t>
            </a:r>
            <a:r>
              <a:rPr lang="ko-KR" altLang="ko-KR" sz="2400" dirty="0"/>
              <a:t> 할 수 있도록 </a:t>
            </a:r>
            <a:r>
              <a:rPr lang="ko-KR" altLang="ko-KR" sz="2400" dirty="0" smtClean="0"/>
              <a:t>지원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 err="1" smtClean="0"/>
              <a:t>hashCode</a:t>
            </a:r>
            <a:r>
              <a:rPr lang="en-US" altLang="ko-KR" sz="2400" dirty="0"/>
              <a:t>()</a:t>
            </a:r>
            <a:r>
              <a:rPr lang="ko-KR" altLang="ko-KR" sz="2400" dirty="0"/>
              <a:t>는</a:t>
            </a:r>
            <a:r>
              <a:rPr lang="en-US" altLang="ko-KR" sz="2400" dirty="0"/>
              <a:t>key1.equals(key2)</a:t>
            </a:r>
            <a:r>
              <a:rPr lang="ko-KR" altLang="ko-KR" sz="2400" dirty="0"/>
              <a:t>가 </a:t>
            </a:r>
            <a:r>
              <a:rPr lang="en-US" altLang="ko-KR" sz="2400" dirty="0"/>
              <a:t>true</a:t>
            </a:r>
            <a:r>
              <a:rPr lang="ko-KR" altLang="ko-KR" sz="2400" dirty="0"/>
              <a:t>이면</a:t>
            </a:r>
            <a:r>
              <a:rPr lang="en-US" altLang="ko-KR" sz="2400" dirty="0"/>
              <a:t>, key1.hashCode() == key2.hashCode()</a:t>
            </a:r>
            <a:r>
              <a:rPr lang="ko-KR" altLang="ko-KR" sz="2400" dirty="0"/>
              <a:t>가 성립한다는 조건 하에 구현되어 </a:t>
            </a:r>
            <a:r>
              <a:rPr lang="ko-KR" altLang="ko-KR" sz="2400" dirty="0" smtClean="0"/>
              <a:t>있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키가 동일하면 각각의 </a:t>
            </a:r>
            <a:r>
              <a:rPr lang="en-US" altLang="ko-KR" sz="2400" dirty="0" err="1"/>
              <a:t>hashCode</a:t>
            </a:r>
            <a:r>
              <a:rPr lang="en-US" altLang="ko-KR" sz="2400" dirty="0"/>
              <a:t> </a:t>
            </a:r>
            <a:r>
              <a:rPr lang="ko-KR" altLang="ko-KR" sz="2400" dirty="0"/>
              <a:t>값도 같아야 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070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7" y="1945385"/>
            <a:ext cx="327660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0" y="3446176"/>
            <a:ext cx="3457575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822" y="1945385"/>
            <a:ext cx="494347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822" y="3364758"/>
            <a:ext cx="4591050" cy="20002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6530" y="371153"/>
            <a:ext cx="8592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자바의</a:t>
            </a:r>
            <a:r>
              <a:rPr lang="ko-KR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Integer, Boolean, Double, String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클래스에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선언되어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569" y="941275"/>
            <a:ext cx="8248389" cy="316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 경우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아무런 계산 없이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그대로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Boolean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1231, false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1237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각각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IEEE 64-bit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포맷으로 변환시킨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계산에 참여시키기 위해 최상위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32 bit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최하위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32 bit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 결과를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569" y="783959"/>
            <a:ext cx="8248389" cy="417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객체는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문자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(char)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진수의 숫자로 간주하여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예를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들어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key =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ko-K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이라면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hash 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98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·31</a:t>
            </a:r>
            <a:r>
              <a:rPr lang="pt-BR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97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·31</a:t>
            </a:r>
            <a:r>
              <a:rPr lang="pt-BR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+</a:t>
            </a:r>
            <a:r>
              <a:rPr lang="pt-B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108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· 31</a:t>
            </a:r>
            <a:r>
              <a:rPr lang="pt-BR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108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·31</a:t>
            </a:r>
            <a:r>
              <a:rPr lang="pt-BR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= 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108 + 31·(108 + 31·(97 + 31·(98))) </a:t>
            </a:r>
            <a:endParaRPr lang="pt-BR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= 3016191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리턴한다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pt-B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unicode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값은 각각 </a:t>
            </a:r>
            <a:r>
              <a:rPr lang="pt-B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97, 98, </a:t>
            </a:r>
            <a:r>
              <a:rPr lang="pt-B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2910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2669" y="808367"/>
            <a:ext cx="796029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자바의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제각각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리턴하지만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signed 32 bit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정수라는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공통점을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가짐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자바를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장에서는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hash()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선언하여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6" y="4151276"/>
            <a:ext cx="7241840" cy="10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9622" y="755542"/>
            <a:ext cx="7935238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리턴되는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32 bit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정수의 최상위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bit(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부호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bit)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제외시키기 위해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0x7fffffff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대해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연산을 수행하여 얻은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31 bit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양수를 해시테이블의 크기인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으로 나눈 나머지를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이는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 결과값이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음수인 경우 해시테이블의 인덱스로 사용할 수 없기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ko-KR" sz="24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6.3 </a:t>
            </a:r>
            <a:r>
              <a:rPr lang="ko-KR" altLang="ko-KR" dirty="0" smtClean="0"/>
              <a:t>개방주소방식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개방주소방식</a:t>
            </a:r>
            <a:r>
              <a:rPr lang="en-US" altLang="ko-KR" sz="2400" dirty="0">
                <a:solidFill>
                  <a:srgbClr val="3333FF"/>
                </a:solidFill>
              </a:rPr>
              <a:t>(Open Addressing</a:t>
            </a:r>
            <a:r>
              <a:rPr lang="en-US" altLang="ko-KR" sz="2400" dirty="0"/>
              <a:t>)</a:t>
            </a:r>
            <a:r>
              <a:rPr lang="ko-KR" altLang="ko-KR" sz="2400" dirty="0"/>
              <a:t>은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전체를 열린 공간으로 가정하고 충돌된 키를 일정한 방식에 따라서 찾아낸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대표적인 개방주소방식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선형조사</a:t>
            </a:r>
            <a:r>
              <a:rPr lang="en-US" altLang="ko-KR" dirty="0">
                <a:solidFill>
                  <a:srgbClr val="3333FF"/>
                </a:solidFill>
              </a:rPr>
              <a:t>(Linear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이차조사</a:t>
            </a:r>
            <a:r>
              <a:rPr lang="en-US" altLang="ko-KR" dirty="0">
                <a:solidFill>
                  <a:srgbClr val="3333FF"/>
                </a:solidFill>
              </a:rPr>
              <a:t>(Quadratic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랜덤조사</a:t>
            </a:r>
            <a:r>
              <a:rPr lang="en-US" altLang="ko-KR" dirty="0">
                <a:solidFill>
                  <a:srgbClr val="3333FF"/>
                </a:solidFill>
              </a:rPr>
              <a:t>(Random Probing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이중해싱</a:t>
            </a:r>
            <a:r>
              <a:rPr lang="en-US" altLang="ko-KR" dirty="0">
                <a:solidFill>
                  <a:srgbClr val="3333FF"/>
                </a:solidFill>
              </a:rPr>
              <a:t>(Double Hashing) </a:t>
            </a:r>
            <a:endParaRPr lang="ko-KR" altLang="ko-KR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7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6.3.1 </a:t>
            </a:r>
            <a:r>
              <a:rPr lang="ko-KR" altLang="ko-KR" dirty="0" err="1" smtClean="0"/>
              <a:t>선형조사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충돌이 일어난 원소에서부터 순차적으로 검색하여 처음 발견한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충돌이 일어난 키를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dirty="0" smtClean="0"/>
              <a:t>h(key</a:t>
            </a:r>
            <a:r>
              <a:rPr lang="en-US" altLang="ko-KR" sz="2400" dirty="0"/>
              <a:t>) =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], a[i+1], a[i+2], …, a[</a:t>
            </a:r>
            <a:r>
              <a:rPr lang="en-US" altLang="ko-KR" sz="2400" dirty="0" err="1"/>
              <a:t>i+j</a:t>
            </a:r>
            <a:r>
              <a:rPr lang="en-US" altLang="ko-KR" sz="2400" dirty="0"/>
              <a:t>] </a:t>
            </a:r>
            <a:r>
              <a:rPr lang="ko-KR" altLang="ko-KR" sz="2400" dirty="0"/>
              <a:t>를 차례로 검색하여 첫번째로 찾아낸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</a:t>
            </a:r>
            <a:r>
              <a:rPr lang="en-US" altLang="ko-KR" sz="2400" dirty="0"/>
              <a:t> key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해시테이블은 </a:t>
            </a:r>
            <a:r>
              <a:rPr lang="en-US" altLang="ko-KR" sz="2400" dirty="0"/>
              <a:t>1</a:t>
            </a:r>
            <a:r>
              <a:rPr lang="ko-KR" altLang="ko-KR" sz="2400" dirty="0"/>
              <a:t>차원 배열이므로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+ j</a:t>
            </a:r>
            <a:r>
              <a:rPr lang="ko-KR" altLang="ko-KR" sz="2400" dirty="0"/>
              <a:t>가 </a:t>
            </a:r>
            <a:r>
              <a:rPr lang="en-US" altLang="ko-KR" sz="2400" dirty="0"/>
              <a:t>M</a:t>
            </a:r>
            <a:r>
              <a:rPr lang="ko-KR" altLang="ko-KR" sz="2400" dirty="0"/>
              <a:t>이 되면</a:t>
            </a:r>
            <a:r>
              <a:rPr lang="en-US" altLang="ko-KR" sz="2400" dirty="0"/>
              <a:t>a[0]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검색</a:t>
            </a:r>
            <a:endParaRPr lang="ko-KR" altLang="ko-KR" sz="24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h(key) + j) % M</a:t>
            </a:r>
            <a:r>
              <a:rPr lang="en-US" altLang="ko-KR" dirty="0"/>
              <a:t>, j = 0, 1, 2, 3, </a:t>
            </a:r>
            <a:r>
              <a:rPr lang="en-US" altLang="ko-KR" dirty="0" smtClean="0"/>
              <a:t>…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0829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6.1 </a:t>
            </a:r>
            <a:r>
              <a:rPr lang="ko-KR" altLang="ko-KR" dirty="0" err="1" smtClean="0"/>
              <a:t>해시테이블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7690"/>
            <a:ext cx="7886700" cy="486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이진탐색트리의 </a:t>
            </a:r>
            <a:r>
              <a:rPr lang="ko-KR" altLang="ko-KR" sz="2400" dirty="0"/>
              <a:t>성능을 개선한 </a:t>
            </a:r>
            <a:r>
              <a:rPr lang="en-US" altLang="ko-KR" sz="2400" dirty="0"/>
              <a:t>AVL </a:t>
            </a:r>
            <a:r>
              <a:rPr lang="ko-KR" altLang="ko-KR" sz="2400" dirty="0"/>
              <a:t>트리와 </a:t>
            </a:r>
            <a:r>
              <a:rPr lang="ko-KR" altLang="ko-KR" sz="2400" dirty="0" smtClean="0"/>
              <a:t>레드블랙트리의 </a:t>
            </a:r>
            <a:r>
              <a:rPr lang="ko-KR" altLang="ko-KR" sz="2400" dirty="0"/>
              <a:t>삽입과 삭제 연산의 </a:t>
            </a:r>
            <a:r>
              <a:rPr lang="ko-KR" altLang="ko-KR" sz="2400" dirty="0" err="1"/>
              <a:t>수행시간은</a:t>
            </a:r>
            <a:r>
              <a:rPr lang="ko-KR" altLang="ko-KR" sz="2400" dirty="0"/>
              <a:t> 각각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logN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그렇다면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 </a:t>
            </a:r>
            <a:r>
              <a:rPr lang="ko-KR" altLang="ko-KR" sz="2400" dirty="0"/>
              <a:t>보다 좋은 성능을 갖는 자료구조는 없을까</a:t>
            </a:r>
            <a:r>
              <a:rPr lang="en-US" altLang="ko-KR" sz="2400" dirty="0" smtClean="0"/>
              <a:t>?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5" y="2906133"/>
            <a:ext cx="6861150" cy="199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3" y="1090849"/>
            <a:ext cx="8697991" cy="490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652067" y="413452"/>
            <a:ext cx="408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선형조사방식의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2225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148" y="589560"/>
            <a:ext cx="852396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</a:rPr>
              <a:t>선형조사는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순차탐색으로</a:t>
            </a:r>
            <a:r>
              <a:rPr lang="en-US" altLang="ko-KR" sz="2400" dirty="0"/>
              <a:t> empty </a:t>
            </a:r>
            <a:r>
              <a:rPr lang="ko-KR" altLang="ko-KR" sz="2400" dirty="0">
                <a:latin typeface="Calibri" panose="020F0502020204030204" pitchFamily="34" charset="0"/>
              </a:rPr>
              <a:t>원소를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찾아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충돌된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키들이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빈틈없이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뭉쳐지는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현상이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발생</a:t>
            </a:r>
            <a:r>
              <a:rPr lang="en-US" altLang="ko-KR" sz="2400" dirty="0" smtClean="0">
                <a:latin typeface="Calibri" panose="020F0502020204030204" pitchFamily="34" charset="0"/>
              </a:rPr>
              <a:t>[</a:t>
            </a:r>
            <a:r>
              <a:rPr lang="en-US" altLang="ko-KR" sz="2400" dirty="0">
                <a:solidFill>
                  <a:srgbClr val="3333FF"/>
                </a:solidFill>
              </a:rPr>
              <a:t>1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차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</a:rPr>
              <a:t>(Primary Clustering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r>
              <a:rPr lang="en-US" altLang="ko-KR" sz="2400" dirty="0" smtClean="0">
                <a:latin typeface="Calibri" panose="020F0502020204030204" pitchFamily="34" charset="0"/>
              </a:rPr>
              <a:t>]</a:t>
            </a:r>
            <a:endParaRPr lang="en-US" altLang="ko-KR" sz="24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이러한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군집화는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탐색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삽입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군집된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키들을</a:t>
            </a:r>
            <a:r>
              <a:rPr lang="ko-KR" altLang="ko-KR" sz="2400" dirty="0"/>
              <a:t> </a:t>
            </a:r>
            <a:r>
              <a:rPr lang="ko-KR" altLang="ko-KR" sz="2400" u="sng" dirty="0">
                <a:latin typeface="Calibri" panose="020F0502020204030204" pitchFamily="34" charset="0"/>
              </a:rPr>
              <a:t>순차적으로</a:t>
            </a:r>
            <a:r>
              <a:rPr lang="ko-KR" altLang="ko-KR" sz="2400" u="sng" dirty="0"/>
              <a:t> </a:t>
            </a:r>
            <a:r>
              <a:rPr lang="ko-KR" altLang="ko-KR" sz="2400" u="sng" dirty="0">
                <a:latin typeface="Calibri" panose="020F0502020204030204" pitchFamily="34" charset="0"/>
              </a:rPr>
              <a:t>방문</a:t>
            </a:r>
            <a:r>
              <a:rPr lang="ko-KR" altLang="ko-KR" sz="2400" dirty="0">
                <a:latin typeface="Calibri" panose="020F0502020204030204" pitchFamily="34" charset="0"/>
              </a:rPr>
              <a:t>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문제점을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야기</a:t>
            </a:r>
            <a:r>
              <a:rPr lang="en-US" altLang="ko-KR" sz="2400" dirty="0" smtClean="0"/>
              <a:t>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군집화는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해시테이블에</a:t>
            </a:r>
            <a:r>
              <a:rPr lang="ko-KR" altLang="ko-KR" sz="2400" dirty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>
                <a:latin typeface="Calibri" panose="020F0502020204030204" pitchFamily="34" charset="0"/>
              </a:rPr>
              <a:t>원소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적을수록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심화되며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해시성능을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극단적으로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저하시</a:t>
            </a:r>
            <a:r>
              <a:rPr lang="ko-KR" altLang="en-US" sz="2400" dirty="0" smtClean="0">
                <a:latin typeface="Calibri" panose="020F0502020204030204" pitchFamily="34" charset="0"/>
              </a:rPr>
              <a:t>킴</a:t>
            </a:r>
            <a:endParaRPr lang="ko-KR" altLang="ko-KR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44" y="3280946"/>
            <a:ext cx="5887955" cy="136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96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9" y="284249"/>
            <a:ext cx="8523220" cy="61917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3768" y="5673212"/>
            <a:ext cx="369692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5" y="1032694"/>
            <a:ext cx="7761704" cy="31460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33368" y="2674373"/>
            <a:ext cx="369692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7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7870" y="240064"/>
            <a:ext cx="8411497" cy="652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01: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&lt;K, V&gt;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 키와 데이터를 위한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generic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타입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선언문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04: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저장할 해시테이블과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관련된 데이터를 저장할 배열의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06</a:t>
            </a:r>
            <a:r>
              <a:rPr lang="ko-KR" altLang="ko-KR" sz="2400" dirty="0">
                <a:latin typeface="Calibri" panose="020F0502020204030204" pitchFamily="34" charset="0"/>
                <a:cs typeface="맑은 고딕" panose="020B0503020000020004" pitchFamily="50" charset="-127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메소드에서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리턴되는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정수를 하위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31 bit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양수로 변환한 후 해시테이블의 크기로 나누는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구현한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Line 08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23: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key</a:t>
            </a:r>
            <a:r>
              <a:rPr lang="ko-KR" altLang="ko-KR" sz="2400" dirty="0"/>
              <a:t>와 데이터 쌍을 저장하는 </a:t>
            </a:r>
            <a:r>
              <a:rPr lang="en-US" altLang="ko-KR" sz="2400" dirty="0"/>
              <a:t>put() </a:t>
            </a:r>
            <a:r>
              <a:rPr lang="ko-KR" altLang="ko-KR" sz="2400" dirty="0" err="1" smtClean="0"/>
              <a:t>메소드</a:t>
            </a:r>
            <a:endParaRPr lang="en-US" altLang="ko-KR" sz="2400" dirty="0" smtClean="0"/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hash</a:t>
            </a:r>
            <a:r>
              <a:rPr lang="en-US" altLang="ko-KR" sz="2400" dirty="0"/>
              <a:t>() </a:t>
            </a:r>
            <a:r>
              <a:rPr lang="ko-KR" altLang="ko-KR" sz="2400" dirty="0" err="1"/>
              <a:t>메소드로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초기위치인</a:t>
            </a:r>
            <a:r>
              <a:rPr lang="ko-KR" altLang="ko-KR" sz="2400" dirty="0"/>
              <a:t> </a:t>
            </a:r>
            <a:r>
              <a:rPr lang="en-US" altLang="ko-KR" sz="2400" dirty="0" err="1"/>
              <a:t>initialpos</a:t>
            </a:r>
            <a:r>
              <a:rPr lang="ko-KR" altLang="ko-KR" sz="2400" dirty="0"/>
              <a:t>를 계산한 후</a:t>
            </a:r>
            <a:r>
              <a:rPr lang="en-US" altLang="ko-KR" sz="2400" dirty="0"/>
              <a:t>, line 11</a:t>
            </a:r>
            <a:r>
              <a:rPr lang="ko-KR" altLang="ko-KR" sz="2400" dirty="0"/>
              <a:t>∼</a:t>
            </a:r>
            <a:r>
              <a:rPr lang="en-US" altLang="ko-KR" sz="2400" dirty="0"/>
              <a:t>22</a:t>
            </a:r>
            <a:r>
              <a:rPr lang="ko-KR" altLang="ko-KR" sz="2400" dirty="0"/>
              <a:t>의 </a:t>
            </a:r>
            <a:r>
              <a:rPr lang="en-US" altLang="ko-KR" sz="2400" dirty="0"/>
              <a:t>do-while</a:t>
            </a:r>
            <a:r>
              <a:rPr lang="ko-KR" altLang="ko-KR" sz="2400" dirty="0"/>
              <a:t>루프를 통해 삽입 위치</a:t>
            </a:r>
            <a:r>
              <a:rPr lang="en-US" altLang="ko-KR" sz="2400" dirty="0"/>
              <a:t>(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에서 </a:t>
            </a:r>
            <a:r>
              <a:rPr lang="en-US" altLang="ko-KR" sz="2400" dirty="0"/>
              <a:t>empty</a:t>
            </a:r>
            <a:r>
              <a:rPr lang="ko-KR" altLang="ko-KR" sz="2400" dirty="0"/>
              <a:t>인 원소</a:t>
            </a:r>
            <a:r>
              <a:rPr lang="en-US" altLang="ko-KR" sz="2400" dirty="0"/>
              <a:t>)</a:t>
            </a:r>
            <a:r>
              <a:rPr lang="ko-KR" altLang="ko-KR" sz="2400" dirty="0"/>
              <a:t>를 발견하면 </a:t>
            </a:r>
            <a:r>
              <a:rPr lang="en-US" altLang="ko-KR" sz="2400" dirty="0"/>
              <a:t>key</a:t>
            </a:r>
            <a:r>
              <a:rPr lang="ko-KR" altLang="ko-KR" sz="2400" dirty="0"/>
              <a:t>와 관련 </a:t>
            </a:r>
            <a:r>
              <a:rPr lang="en-US" altLang="ko-KR" sz="2400" dirty="0"/>
              <a:t>data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와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d</a:t>
            </a:r>
            <a:r>
              <a:rPr lang="ko-KR" altLang="ko-KR" sz="2400" dirty="0"/>
              <a:t>에 각각 저장하고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이미</a:t>
            </a:r>
            <a:r>
              <a:rPr lang="en-US" altLang="ko-KR" sz="2400" dirty="0" smtClean="0"/>
              <a:t> key</a:t>
            </a:r>
            <a:r>
              <a:rPr lang="ko-KR" altLang="ko-KR" sz="2400" dirty="0"/>
              <a:t>가 있는 경우에는 </a:t>
            </a:r>
            <a:r>
              <a:rPr lang="en-US" altLang="ko-KR" sz="2400" dirty="0"/>
              <a:t>data</a:t>
            </a:r>
            <a:r>
              <a:rPr lang="ko-KR" altLang="ko-KR" sz="2400" dirty="0"/>
              <a:t>만 </a:t>
            </a:r>
            <a:r>
              <a:rPr lang="ko-KR" altLang="ko-KR" sz="2400" dirty="0" smtClean="0"/>
              <a:t>갱신</a:t>
            </a:r>
            <a:endParaRPr lang="en-US" altLang="ko-KR" sz="2400" dirty="0" smtClean="0"/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21</a:t>
            </a:r>
            <a:r>
              <a:rPr lang="ko-KR" altLang="ko-KR" sz="2400" dirty="0"/>
              <a:t>에서는 배열</a:t>
            </a:r>
            <a:r>
              <a:rPr lang="en-US" altLang="ko-KR" sz="2400" dirty="0"/>
              <a:t>a</a:t>
            </a:r>
            <a:r>
              <a:rPr lang="ko-KR" altLang="ko-KR" sz="2400" dirty="0"/>
              <a:t>에서 다음 위치의 조사를 위해 </a:t>
            </a:r>
            <a:r>
              <a:rPr lang="en-US" altLang="ko-KR" sz="2400" dirty="0"/>
              <a:t>j</a:t>
            </a:r>
            <a:r>
              <a:rPr lang="ko-KR" altLang="ko-KR" sz="2400" dirty="0"/>
              <a:t>를 </a:t>
            </a:r>
            <a:r>
              <a:rPr lang="en-US" altLang="ko-KR" sz="2400" dirty="0"/>
              <a:t>1 </a:t>
            </a:r>
            <a:r>
              <a:rPr lang="ko-KR" altLang="ko-KR" sz="2400" dirty="0"/>
              <a:t>증가시킨 후에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</a:rPr>
              <a:t>initialpos</a:t>
            </a:r>
            <a:r>
              <a:rPr lang="en-US" altLang="ko-KR" sz="2400" dirty="0">
                <a:solidFill>
                  <a:srgbClr val="3333FF"/>
                </a:solidFill>
              </a:rPr>
              <a:t> + j) % M</a:t>
            </a:r>
            <a:r>
              <a:rPr lang="ko-KR" altLang="ko-KR" sz="2400" dirty="0"/>
              <a:t>으로 </a:t>
            </a:r>
            <a:r>
              <a:rPr lang="ko-KR" altLang="ko-KR" sz="2400" dirty="0" smtClean="0"/>
              <a:t>다음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위치를 정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9064" y="489359"/>
            <a:ext cx="8408962" cy="351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Line </a:t>
            </a:r>
            <a:r>
              <a:rPr lang="en-US" altLang="ko-KR" sz="2400" dirty="0" smtClean="0"/>
              <a:t>22:  </a:t>
            </a:r>
            <a:r>
              <a:rPr lang="en-US" altLang="ko-KR" sz="2400" dirty="0" err="1" smtClean="0"/>
              <a:t>i</a:t>
            </a:r>
            <a:r>
              <a:rPr lang="ko-KR" altLang="ko-KR" sz="2400" dirty="0"/>
              <a:t>가 </a:t>
            </a:r>
            <a:r>
              <a:rPr lang="en-US" altLang="ko-KR" sz="2400" dirty="0" err="1"/>
              <a:t>initialpos</a:t>
            </a:r>
            <a:r>
              <a:rPr lang="ko-KR" altLang="ko-KR" sz="2400" dirty="0"/>
              <a:t>와 같게 되면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 smtClean="0"/>
              <a:t>에</a:t>
            </a:r>
            <a:r>
              <a:rPr lang="en-US" altLang="ko-KR" sz="2400" dirty="0" smtClean="0"/>
              <a:t> empty </a:t>
            </a:r>
            <a:r>
              <a:rPr lang="ko-KR" altLang="ko-KR" sz="2400" dirty="0"/>
              <a:t>원소가 없는 것이므로 삽입에 실패한다</a:t>
            </a:r>
            <a:r>
              <a:rPr lang="en-US" altLang="ko-KR" sz="2400" dirty="0"/>
              <a:t>. </a:t>
            </a:r>
            <a:r>
              <a:rPr lang="ko-KR" altLang="ko-KR" sz="2400" dirty="0"/>
              <a:t>이러한 경우에는 </a:t>
            </a:r>
            <a:r>
              <a:rPr lang="ko-KR" altLang="ko-KR" sz="2400" dirty="0" err="1"/>
              <a:t>재해싱</a:t>
            </a:r>
            <a:r>
              <a:rPr lang="en-US" altLang="ko-KR" sz="2400" dirty="0"/>
              <a:t> (Rehashing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Line 24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33: </a:t>
            </a:r>
            <a:r>
              <a:rPr lang="ko-KR" altLang="ko-KR" sz="2400" dirty="0" smtClean="0"/>
              <a:t>탐색을 </a:t>
            </a:r>
            <a:r>
              <a:rPr lang="ko-KR" altLang="ko-KR" sz="2400" dirty="0"/>
              <a:t>위한 </a:t>
            </a:r>
            <a:r>
              <a:rPr lang="en-US" altLang="ko-KR" sz="2400" dirty="0"/>
              <a:t>get() </a:t>
            </a:r>
            <a:r>
              <a:rPr lang="ko-KR" altLang="ko-KR" sz="2400" dirty="0" err="1"/>
              <a:t>메소드로서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에 </a:t>
            </a:r>
            <a:r>
              <a:rPr lang="en-US" altLang="ko-KR" sz="2400" dirty="0"/>
              <a:t>key</a:t>
            </a:r>
            <a:r>
              <a:rPr lang="ko-KR" altLang="ko-KR" sz="2400" dirty="0"/>
              <a:t>가 있으면</a:t>
            </a:r>
            <a:r>
              <a:rPr lang="en-US" altLang="ko-KR" sz="2400" dirty="0"/>
              <a:t> key</a:t>
            </a:r>
            <a:r>
              <a:rPr lang="ko-KR" altLang="ko-KR" sz="2400" dirty="0"/>
              <a:t>와 관련된 </a:t>
            </a:r>
            <a:r>
              <a:rPr lang="en-US" altLang="ko-KR" sz="2400" dirty="0"/>
              <a:t>data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리턴</a:t>
            </a:r>
            <a:endParaRPr lang="ko-KR" altLang="ko-KR" sz="2400" dirty="0"/>
          </a:p>
          <a:p>
            <a:endParaRPr lang="ko-KR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25</a:t>
            </a:r>
            <a:r>
              <a:rPr lang="en-US" altLang="ko-KR" sz="2400" dirty="0"/>
              <a:t>, 37, 18, 55, 22, 35, 50, 63</a:t>
            </a:r>
            <a:r>
              <a:rPr lang="ko-KR" altLang="ko-KR" sz="2400" dirty="0"/>
              <a:t>을 차례로 삽입한 후</a:t>
            </a:r>
            <a:r>
              <a:rPr lang="en-US" altLang="ko-KR" sz="2400" dirty="0"/>
              <a:t>, 50</a:t>
            </a:r>
            <a:r>
              <a:rPr lang="ko-KR" altLang="ko-KR" sz="2400" dirty="0"/>
              <a:t>과 </a:t>
            </a:r>
            <a:r>
              <a:rPr lang="en-US" altLang="ko-KR" sz="2400" dirty="0"/>
              <a:t>63</a:t>
            </a:r>
            <a:r>
              <a:rPr lang="ko-KR" altLang="ko-KR" sz="2400" dirty="0"/>
              <a:t>의</a:t>
            </a:r>
            <a:r>
              <a:rPr lang="en-US" altLang="ko-KR" sz="2400" dirty="0"/>
              <a:t> data</a:t>
            </a:r>
            <a:r>
              <a:rPr lang="ko-KR" altLang="ko-KR" sz="2400" dirty="0"/>
              <a:t>를 각각 출력한 후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a</a:t>
            </a:r>
            <a:r>
              <a:rPr lang="ko-KR" altLang="ko-KR" sz="2400" dirty="0"/>
              <a:t>의 </a:t>
            </a:r>
            <a:r>
              <a:rPr lang="ko-KR" altLang="ko-KR" sz="2400" dirty="0" smtClean="0"/>
              <a:t>내용 출력</a:t>
            </a:r>
            <a:endParaRPr lang="ko-KR" altLang="ko-KR" sz="2400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4" y="4009040"/>
            <a:ext cx="8153323" cy="2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0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6.3.2 </a:t>
            </a:r>
            <a:r>
              <a:rPr lang="ko-KR" altLang="ko-KR" dirty="0" err="1"/>
              <a:t>이차조사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err="1"/>
              <a:t>이차조사</a:t>
            </a:r>
            <a:r>
              <a:rPr lang="en-US" altLang="ko-KR" sz="2400" dirty="0"/>
              <a:t>(Quadratic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근본적으로 동일한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충돌 </a:t>
            </a:r>
            <a:r>
              <a:rPr lang="ko-KR" altLang="ko-KR" sz="2400" dirty="0"/>
              <a:t>후 배열</a:t>
            </a:r>
            <a:r>
              <a:rPr lang="en-US" altLang="ko-KR" sz="2400" dirty="0"/>
              <a:t>a</a:t>
            </a:r>
            <a:r>
              <a:rPr lang="ko-KR" altLang="ko-KR" sz="2400" dirty="0"/>
              <a:t>에서</a:t>
            </a:r>
            <a:r>
              <a:rPr lang="en-US" altLang="ko-KR" sz="2400" dirty="0"/>
              <a:t>  </a:t>
            </a:r>
            <a:endParaRPr lang="en-US" altLang="ko-KR" sz="2400" dirty="0" smtClean="0"/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% M</a:t>
            </a:r>
            <a:r>
              <a:rPr lang="en-US" altLang="ko-KR" sz="2400" dirty="0"/>
              <a:t>, j = 0, 1, 2, 3,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</a:p>
          <a:p>
            <a:pPr marL="265113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400" dirty="0" err="1" smtClean="0"/>
              <a:t>으로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선형조사보다 더 멀리 떨어진 곳에서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642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9" y="996407"/>
            <a:ext cx="8650154" cy="5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772565" y="383146"/>
            <a:ext cx="4153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이차조사방식의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53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342" y="659823"/>
            <a:ext cx="8146026" cy="5313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이차조사는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이웃하는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곳이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채워져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만들어지는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군집화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해결하지만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갖는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동의어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(Synonym)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똑같은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시퀀스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(Jump Sequence)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결국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형태의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군집화인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(Secondary Clustering)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야기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제곱만큼씩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커지므로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있는데도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건너뛰어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탐색에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실패하는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없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7162"/>
            <a:ext cx="82105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878" y="599203"/>
            <a:ext cx="79198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9525" y="599203"/>
            <a:ext cx="8280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400" dirty="0">
                <a:solidFill>
                  <a:srgbClr val="3333FF"/>
                </a:solidFill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O(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</a:rPr>
              <a:t>logN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시간보다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빠른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연산을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위해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키와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차원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배열의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인덱스의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관계를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이용하여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항목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를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저장한다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1" y="1799532"/>
            <a:ext cx="5983543" cy="458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57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4013" y="594025"/>
            <a:ext cx="8087032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LinearProbing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02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08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데이터 쌍을 저장하는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put()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메소드로서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LinearProbing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put()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거의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20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다음 위치를 조사하기 위해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initialpos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j*j) %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으로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이후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 다음 위치를 찾기 위해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38" y="1318751"/>
            <a:ext cx="6867607" cy="3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27" y="2381609"/>
            <a:ext cx="8097418" cy="20625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949" y="982914"/>
            <a:ext cx="408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완성된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81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6.3.3 </a:t>
            </a:r>
            <a:r>
              <a:rPr lang="ko-KR" altLang="ko-KR" dirty="0" err="1" smtClean="0"/>
              <a:t>랜덤조사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랜덤조사</a:t>
            </a:r>
            <a:r>
              <a:rPr lang="en-US" altLang="ko-KR" sz="2400" dirty="0"/>
              <a:t>(Random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이차조사의</a:t>
            </a:r>
            <a:r>
              <a:rPr lang="ko-KR" altLang="ko-KR" sz="2400" dirty="0"/>
              <a:t> 규칙적인 점프 시퀀스와는 달리 점프 시퀀스를 </a:t>
            </a:r>
            <a:r>
              <a:rPr lang="ko-KR" altLang="ko-KR" sz="2400" dirty="0" err="1"/>
              <a:t>무작위화</a:t>
            </a:r>
            <a:r>
              <a:rPr lang="ko-KR" altLang="ko-KR" sz="2400" dirty="0"/>
              <a:t> 하여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찾는 </a:t>
            </a:r>
            <a:r>
              <a:rPr lang="ko-KR" altLang="ko-KR" sz="2400" dirty="0" smtClean="0"/>
              <a:t>충돌해결방법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err="1" smtClean="0"/>
              <a:t>랜덤조사는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의사 </a:t>
            </a:r>
            <a:r>
              <a:rPr lang="ko-KR" altLang="ko-KR" sz="2400" dirty="0" err="1"/>
              <a:t>난수</a:t>
            </a:r>
            <a:r>
              <a:rPr lang="ko-KR" altLang="ko-KR" sz="2400" dirty="0"/>
              <a:t> </a:t>
            </a:r>
            <a:r>
              <a:rPr lang="ko-KR" altLang="ko-KR" sz="2400" dirty="0" err="1" smtClean="0"/>
              <a:t>생성기를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사용하여 다음 위치를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err="1" smtClean="0"/>
              <a:t>랜덤조사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방식도 동의어들이 똑같은 점프 시퀀스에 따라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찾아 키를 저장하게 되고</a:t>
            </a:r>
            <a:r>
              <a:rPr lang="en-US" altLang="ko-KR" sz="2400" dirty="0"/>
              <a:t>, 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때문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3</a:t>
            </a:r>
            <a:r>
              <a:rPr lang="ko-KR" altLang="ko-KR" sz="2400" dirty="0">
                <a:solidFill>
                  <a:srgbClr val="3333FF"/>
                </a:solidFill>
              </a:rPr>
              <a:t>차 군집화</a:t>
            </a:r>
            <a:r>
              <a:rPr lang="en-US" altLang="ko-KR" sz="2400" dirty="0">
                <a:solidFill>
                  <a:srgbClr val="3333FF"/>
                </a:solidFill>
              </a:rPr>
              <a:t>(Tertiary Clustering)</a:t>
            </a:r>
            <a:r>
              <a:rPr lang="ko-KR" altLang="ko-KR" sz="2400" dirty="0"/>
              <a:t>가 </a:t>
            </a:r>
            <a:r>
              <a:rPr lang="ko-KR" altLang="ko-KR" sz="2400" dirty="0" smtClean="0"/>
              <a:t>발생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9647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3" y="257175"/>
            <a:ext cx="83058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7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787" y="541448"/>
            <a:ext cx="8219768" cy="621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01: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난수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생성을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java.util.Random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라이브러리를 사용하기 위한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26: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키와 데이터 쌍을 저장하는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put()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LinearProbing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put()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거의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13: Random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rand = new Random()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rand.setSeed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(10)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으로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난수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생성 준비를 마치고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24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다음 위치를 조사하기 위해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800"/>
              </a:spcAft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initialpos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rand.nextInt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(1000)) %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초기값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ko-KR" altLang="ko-KR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난수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범위 인자로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 사용하여 생성된 </a:t>
            </a:r>
            <a:r>
              <a:rPr lang="ko-KR" altLang="ko-KR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난수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80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113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380, 293, 290, 246, 456, 797, 888, 981, 214,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  <a:sym typeface="MT Extra" panose="05050102010205020202" pitchFamily="18" charset="2"/>
              </a:rPr>
              <a:t>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3" y="1565787"/>
            <a:ext cx="7458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4186" y="2253777"/>
            <a:ext cx="8186523" cy="20429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59309" y="756773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랜덤조사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392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568" y="3429001"/>
            <a:ext cx="6572864" cy="592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6.3.4 </a:t>
            </a:r>
            <a:r>
              <a:rPr lang="ko-KR" altLang="ko-KR" dirty="0" err="1" smtClean="0"/>
              <a:t>이중해싱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err="1"/>
              <a:t>이중해싱</a:t>
            </a:r>
            <a:r>
              <a:rPr lang="en-US" altLang="ko-KR" sz="2400" dirty="0"/>
              <a:t>(Double Hashing)</a:t>
            </a:r>
            <a:r>
              <a:rPr lang="ko-KR" altLang="ko-KR" sz="2400" dirty="0"/>
              <a:t>은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</a:t>
            </a:r>
            <a:r>
              <a:rPr lang="ko-KR" altLang="ko-KR" sz="2400" dirty="0" err="1"/>
              <a:t>해시함수를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하나는 </a:t>
            </a:r>
            <a:r>
              <a:rPr lang="ko-KR" altLang="ko-KR" sz="2400" dirty="0"/>
              <a:t>기본적인 </a:t>
            </a:r>
            <a:r>
              <a:rPr lang="ko-KR" altLang="ko-KR" sz="2400" dirty="0" err="1"/>
              <a:t>해시함수</a:t>
            </a:r>
            <a:r>
              <a:rPr lang="en-US" altLang="ko-KR" sz="2400" dirty="0"/>
              <a:t>h(key)</a:t>
            </a:r>
            <a:r>
              <a:rPr lang="ko-KR" altLang="ko-KR" sz="2400" dirty="0"/>
              <a:t>로 키를 해시테이블의 인덱스로 변환하고</a:t>
            </a:r>
            <a:r>
              <a:rPr lang="en-US" altLang="ko-KR" sz="2400" dirty="0"/>
              <a:t>, </a:t>
            </a:r>
            <a:r>
              <a:rPr lang="ko-KR" altLang="ko-KR" sz="2400" dirty="0"/>
              <a:t>제</a:t>
            </a:r>
            <a:r>
              <a:rPr lang="en-US" altLang="ko-KR" sz="2400" dirty="0"/>
              <a:t>2</a:t>
            </a:r>
            <a:r>
              <a:rPr lang="ko-KR" altLang="ko-KR" sz="2400" dirty="0"/>
              <a:t>의 함수</a:t>
            </a:r>
            <a:r>
              <a:rPr lang="en-US" altLang="ko-KR" sz="2400" dirty="0"/>
              <a:t> d(key)</a:t>
            </a:r>
            <a:r>
              <a:rPr lang="ko-KR" altLang="ko-KR" sz="2400" dirty="0"/>
              <a:t>는 충돌 발생 시 다음 위치를 위한 점프 크기를 다음의 규칙에 따라 </a:t>
            </a:r>
            <a:r>
              <a:rPr lang="ko-KR" altLang="ko-KR" sz="2400" dirty="0" smtClean="0"/>
              <a:t>정</a:t>
            </a:r>
            <a:r>
              <a:rPr lang="ko-KR" altLang="en-US" sz="2400" dirty="0" smtClean="0"/>
              <a:t>함</a:t>
            </a:r>
            <a:endParaRPr lang="ko-KR" altLang="ko-KR" sz="2400" dirty="0"/>
          </a:p>
          <a:p>
            <a:pPr marL="0" indent="0" algn="ctr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 </a:t>
            </a: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h(key) + j ·d (key)) mod M</a:t>
            </a:r>
            <a:r>
              <a:rPr lang="en-US" altLang="ko-KR" sz="2400" dirty="0"/>
              <a:t>, j = 0, 1, 2, </a:t>
            </a:r>
            <a:r>
              <a:rPr lang="en-US" altLang="ko-KR" sz="2400" dirty="0" smtClean="0">
                <a:sym typeface="MT Extra" panose="05050102010205020202" pitchFamily="18" charset="2"/>
              </a:rPr>
              <a:t>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 err="1" smtClean="0"/>
              <a:t>이중해싱은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동의어들이 저마다 제</a:t>
            </a:r>
            <a:r>
              <a:rPr lang="en-US" altLang="ko-KR" sz="2400" dirty="0"/>
              <a:t>2 </a:t>
            </a:r>
            <a:r>
              <a:rPr lang="ko-KR" altLang="ko-KR" sz="2400" dirty="0" err="1"/>
              <a:t>해시함수를</a:t>
            </a:r>
            <a:r>
              <a:rPr lang="ko-KR" altLang="ko-KR" sz="2400" dirty="0"/>
              <a:t> 갖기 때문에 점프 시퀀스가 일정하지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이중해싱은</a:t>
            </a:r>
            <a:r>
              <a:rPr lang="ko-KR" altLang="ko-KR" sz="2400" dirty="0"/>
              <a:t> </a:t>
            </a:r>
            <a:r>
              <a:rPr lang="ko-KR" altLang="ko-KR" sz="2400" u="sng" dirty="0"/>
              <a:t>모든 군집화 문제를 </a:t>
            </a:r>
            <a:r>
              <a:rPr lang="ko-KR" altLang="ko-KR" sz="2400" u="sng" dirty="0" smtClean="0"/>
              <a:t>해결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6291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2839" y="781183"/>
            <a:ext cx="8077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d(key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함수이므로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리턴해선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됨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d(key)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서로소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(Relatively Prime)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관계일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하지만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소수로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선택하면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7048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1481599"/>
            <a:ext cx="8536223" cy="45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65354" y="145477"/>
            <a:ext cx="8136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h(key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= key % 13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d(key) = 7-(key % 7)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해시테이블에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8754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2" y="137651"/>
            <a:ext cx="8715786" cy="6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6930" y="779927"/>
            <a:ext cx="8574066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사용하면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메모리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낭비가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심해질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문제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해결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방안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변환하여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간단한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해싱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(Hashing)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이라고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/>
              <a:t>해싱에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사용되는 함수를 </a:t>
            </a:r>
            <a:r>
              <a:rPr lang="ko-KR" altLang="ko-KR" sz="2400" dirty="0" err="1">
                <a:solidFill>
                  <a:srgbClr val="3333FF"/>
                </a:solidFill>
              </a:rPr>
              <a:t>해시함수</a:t>
            </a:r>
            <a:r>
              <a:rPr lang="en-US" altLang="ko-KR" sz="2400" dirty="0">
                <a:solidFill>
                  <a:srgbClr val="3333FF"/>
                </a:solidFill>
              </a:rPr>
              <a:t>(Hash Function)</a:t>
            </a:r>
            <a:r>
              <a:rPr lang="ko-KR" altLang="ko-KR" sz="2400" dirty="0"/>
              <a:t>라 하고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해시함수가</a:t>
            </a:r>
            <a:r>
              <a:rPr lang="ko-KR" altLang="ko-KR" sz="2400" dirty="0"/>
              <a:t> 계산한 값을 </a:t>
            </a:r>
            <a:r>
              <a:rPr lang="ko-KR" altLang="ko-KR" sz="2400" dirty="0" err="1">
                <a:solidFill>
                  <a:srgbClr val="3333FF"/>
                </a:solidFill>
              </a:rPr>
              <a:t>해시값</a:t>
            </a:r>
            <a:r>
              <a:rPr lang="en-US" altLang="ko-KR" sz="2400" dirty="0">
                <a:solidFill>
                  <a:srgbClr val="3333FF"/>
                </a:solidFill>
              </a:rPr>
              <a:t>(Hash value)</a:t>
            </a:r>
            <a:r>
              <a:rPr lang="en-US" altLang="ko-KR" sz="2400" dirty="0"/>
              <a:t> </a:t>
            </a:r>
            <a:r>
              <a:rPr lang="ko-KR" altLang="ko-KR" sz="2400" dirty="0"/>
              <a:t>또는 </a:t>
            </a:r>
            <a:r>
              <a:rPr lang="ko-KR" altLang="ko-KR" sz="2400" dirty="0">
                <a:solidFill>
                  <a:srgbClr val="3333FF"/>
                </a:solidFill>
              </a:rPr>
              <a:t>해시주소</a:t>
            </a:r>
            <a:r>
              <a:rPr lang="ko-KR" altLang="ko-KR" sz="2400" dirty="0"/>
              <a:t>라고 하며</a:t>
            </a:r>
            <a:r>
              <a:rPr lang="en-US" altLang="ko-KR" sz="2400" dirty="0"/>
              <a:t>, </a:t>
            </a:r>
            <a:r>
              <a:rPr lang="ko-KR" altLang="ko-KR" sz="2400" dirty="0"/>
              <a:t>항목이 </a:t>
            </a:r>
            <a:r>
              <a:rPr lang="ko-KR" altLang="ko-KR" sz="2400" dirty="0" err="1"/>
              <a:t>해시값에</a:t>
            </a:r>
            <a:r>
              <a:rPr lang="ko-KR" altLang="ko-KR" sz="2400" dirty="0"/>
              <a:t> 따라 저장되는 배열을 </a:t>
            </a:r>
            <a:r>
              <a:rPr lang="ko-KR" altLang="ko-KR" sz="2400" dirty="0" err="1">
                <a:solidFill>
                  <a:srgbClr val="3333FF"/>
                </a:solidFill>
              </a:rPr>
              <a:t>해시테이블</a:t>
            </a:r>
            <a:r>
              <a:rPr lang="en-US" altLang="ko-KR" sz="2400" dirty="0">
                <a:solidFill>
                  <a:srgbClr val="3333FF"/>
                </a:solidFill>
              </a:rPr>
              <a:t>(Hash Table)</a:t>
            </a:r>
            <a:r>
              <a:rPr lang="ko-KR" altLang="ko-KR" sz="2400" dirty="0"/>
              <a:t>이라고 </a:t>
            </a:r>
            <a:r>
              <a:rPr lang="ko-KR" altLang="en-US" sz="2400" dirty="0" smtClean="0"/>
              <a:t>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9920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6193" y="475340"/>
            <a:ext cx="8372167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08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26: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데이터 쌍을 저장하는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put()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메소드로서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LinearProbing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put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거의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12: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= 7 – key %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계산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23: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배열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다음 위치를 조사하기 위해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initialpos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j*d) %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계산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완성된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프로그램에서 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을 차례로 삽입한 후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, 50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과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 data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와 </a:t>
            </a:r>
            <a:r>
              <a:rPr lang="ko-KR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배열</a:t>
            </a:r>
            <a:r>
              <a:rPr lang="en-US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의 내용을 출력한 </a:t>
            </a:r>
            <a:r>
              <a:rPr lang="ko-KR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결과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6193" y="3646447"/>
            <a:ext cx="8028039" cy="2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6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6.4 </a:t>
            </a:r>
            <a:r>
              <a:rPr lang="ko-KR" altLang="ko-KR" dirty="0"/>
              <a:t>폐쇄주소방식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7961"/>
            <a:ext cx="7886700" cy="46142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폐쇄주소방식</a:t>
            </a:r>
            <a:r>
              <a:rPr lang="en-US" altLang="ko-KR" sz="2400" dirty="0">
                <a:solidFill>
                  <a:srgbClr val="3333FF"/>
                </a:solidFill>
              </a:rPr>
              <a:t>(Closed Addressing)</a:t>
            </a:r>
            <a:r>
              <a:rPr lang="ko-KR" altLang="ko-KR" sz="2400" dirty="0"/>
              <a:t>의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방법은 키에 대한 </a:t>
            </a:r>
            <a:r>
              <a:rPr lang="ko-KR" altLang="ko-KR" sz="2400" u="sng" dirty="0" err="1"/>
              <a:t>해시값에</a:t>
            </a:r>
            <a:r>
              <a:rPr lang="ko-KR" altLang="ko-KR" sz="2400" u="sng" dirty="0"/>
              <a:t> 대응되는 곳에만</a:t>
            </a:r>
            <a:r>
              <a:rPr lang="ko-KR" altLang="ko-KR" sz="2400" dirty="0"/>
              <a:t> 키를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충돌이 </a:t>
            </a:r>
            <a:r>
              <a:rPr lang="ko-KR" altLang="ko-KR" sz="2400" dirty="0"/>
              <a:t>발생한 키들은 한 위치에 모여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이를 </a:t>
            </a:r>
            <a:r>
              <a:rPr lang="ko-KR" altLang="ko-KR" sz="2400" dirty="0"/>
              <a:t>구현하는 가장 대표적인 </a:t>
            </a:r>
            <a:r>
              <a:rPr lang="ko-KR" altLang="ko-KR" sz="2400" dirty="0" smtClean="0"/>
              <a:t>방법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체이닝</a:t>
            </a:r>
            <a:r>
              <a:rPr lang="en-US" altLang="ko-KR" sz="2400" dirty="0">
                <a:solidFill>
                  <a:srgbClr val="3333FF"/>
                </a:solidFill>
              </a:rPr>
              <a:t>(Chaining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7549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" y="640295"/>
            <a:ext cx="8262784" cy="5632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534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6" y="208780"/>
            <a:ext cx="7246607" cy="65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0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0639" y="948331"/>
            <a:ext cx="76052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03: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원소에는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연결리스트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래퍼런스를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key,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참조하는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구성</a:t>
            </a:r>
            <a:endParaRPr lang="ko-KR" altLang="en-US" sz="2400" dirty="0"/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28" y="4317775"/>
            <a:ext cx="2537256" cy="128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955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8038" y="728630"/>
            <a:ext cx="8313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16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h(key) = key %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23: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get()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메소드로서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24</a:t>
            </a:r>
            <a:r>
              <a:rPr lang="ko-KR" altLang="ko-KR" sz="2400" dirty="0" smtClean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put()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저장하려고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있는지를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get()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루프와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방법으로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탐색하여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발견되면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갱신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실제로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31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할당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받아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해당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연결리스트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첫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66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8" y="3033599"/>
            <a:ext cx="7019567" cy="303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9" y="345404"/>
            <a:ext cx="7376672" cy="1768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635676" y="2389101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38915" y="6249336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한 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535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9316" y="469941"/>
            <a:ext cx="7388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완성된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삽입한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, 50, 63, 37, 22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 data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배열</a:t>
            </a:r>
            <a:r>
              <a:rPr lang="en-US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내용을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출력한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결과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3" y="2195206"/>
            <a:ext cx="7966771" cy="4294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802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6.5 </a:t>
            </a:r>
            <a:r>
              <a:rPr lang="ko-KR" altLang="ko-KR" dirty="0"/>
              <a:t>기타 </a:t>
            </a:r>
            <a:r>
              <a:rPr lang="ko-KR" altLang="ko-KR" dirty="0" err="1" smtClean="0"/>
              <a:t>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>
                <a:solidFill>
                  <a:srgbClr val="3333FF"/>
                </a:solidFill>
              </a:rPr>
              <a:t>융합해싱</a:t>
            </a:r>
            <a:r>
              <a:rPr lang="en-US" altLang="ko-KR" sz="2400" dirty="0">
                <a:solidFill>
                  <a:srgbClr val="3333FF"/>
                </a:solidFill>
              </a:rPr>
              <a:t>(Coalesced Hashing</a:t>
            </a:r>
            <a:r>
              <a:rPr lang="en-US" altLang="ko-KR" sz="2400" dirty="0" smtClean="0">
                <a:solidFill>
                  <a:srgbClr val="3333FF"/>
                </a:solidFill>
              </a:rPr>
              <a:t>):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solidFill>
                  <a:srgbClr val="3333FF"/>
                </a:solidFill>
              </a:rPr>
              <a:t>2-</a:t>
            </a:r>
            <a:r>
              <a:rPr lang="ko-KR" altLang="en-US" sz="2400" dirty="0" smtClean="0">
                <a:solidFill>
                  <a:srgbClr val="3333FF"/>
                </a:solidFill>
              </a:rPr>
              <a:t>방향</a:t>
            </a:r>
            <a:r>
              <a:rPr lang="en-US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en-US" sz="2400" dirty="0" err="1" smtClean="0">
                <a:solidFill>
                  <a:srgbClr val="3333FF"/>
                </a:solidFill>
              </a:rPr>
              <a:t>체이닝</a:t>
            </a:r>
            <a:r>
              <a:rPr lang="en-US" altLang="ko-KR" sz="2400" dirty="0" smtClean="0">
                <a:solidFill>
                  <a:srgbClr val="3333FF"/>
                </a:solidFill>
              </a:rPr>
              <a:t>(Two-Way Chaining)</a:t>
            </a: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rgbClr val="3333FF"/>
                </a:solidFill>
              </a:rPr>
              <a:t>뻐꾸기 </a:t>
            </a:r>
            <a:r>
              <a:rPr lang="ko-KR" altLang="en-US" sz="2400" dirty="0" err="1" smtClean="0">
                <a:solidFill>
                  <a:srgbClr val="3333FF"/>
                </a:solidFill>
              </a:rPr>
              <a:t>해싱</a:t>
            </a:r>
            <a:r>
              <a:rPr lang="en-US" altLang="ko-KR" sz="2400" dirty="0" smtClean="0">
                <a:solidFill>
                  <a:srgbClr val="3333FF"/>
                </a:solidFill>
              </a:rPr>
              <a:t>(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Cickoo</a:t>
            </a:r>
            <a:r>
              <a:rPr lang="en-US" altLang="ko-KR" sz="2400" dirty="0" smtClean="0">
                <a:solidFill>
                  <a:srgbClr val="3333FF"/>
                </a:solidFill>
              </a:rPr>
              <a:t> Hashing)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84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12814"/>
            <a:ext cx="7886700" cy="503554"/>
          </a:xfrm>
        </p:spPr>
        <p:txBody>
          <a:bodyPr/>
          <a:lstStyle/>
          <a:p>
            <a:pPr algn="l"/>
            <a:r>
              <a:rPr lang="ko-KR" altLang="en-US" dirty="0" err="1" smtClean="0"/>
              <a:t>융합</a:t>
            </a:r>
            <a:r>
              <a:rPr lang="ko-KR" altLang="ko-KR" dirty="0" err="1" smtClean="0"/>
              <a:t>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u="sng" dirty="0" err="1" smtClean="0"/>
              <a:t>체이닝</a:t>
            </a:r>
            <a:r>
              <a:rPr lang="ko-KR" altLang="ko-KR" sz="2400" dirty="0" err="1" smtClean="0"/>
              <a:t>과</a:t>
            </a:r>
            <a:r>
              <a:rPr lang="ko-KR" altLang="ko-KR" sz="2400" dirty="0" smtClean="0"/>
              <a:t> </a:t>
            </a:r>
            <a:r>
              <a:rPr lang="ko-KR" altLang="ko-KR" sz="2400" u="sng" dirty="0"/>
              <a:t>개방주소방식</a:t>
            </a:r>
            <a:r>
              <a:rPr lang="ko-KR" altLang="ko-KR" sz="2400" dirty="0"/>
              <a:t>을 통합한 </a:t>
            </a:r>
            <a:r>
              <a:rPr lang="ko-KR" altLang="ko-KR" sz="2400" dirty="0" err="1" smtClean="0"/>
              <a:t>해싱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smtClean="0"/>
              <a:t> </a:t>
            </a:r>
            <a:r>
              <a:rPr lang="ko-KR" altLang="ko-KR" sz="2400" dirty="0"/>
              <a:t>해시테이블을 두 부분으로 분리하여 앞부분은 정상적인 해시테이블로</a:t>
            </a:r>
            <a:r>
              <a:rPr lang="en-US" altLang="ko-KR" sz="2400" dirty="0"/>
              <a:t>, </a:t>
            </a:r>
            <a:r>
              <a:rPr lang="ko-KR" altLang="ko-KR" sz="2400" dirty="0"/>
              <a:t>뒷부분은 충돌된 키들을 저장하는데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ko-KR" sz="2400" dirty="0" err="1" smtClean="0"/>
              <a:t>체이닝의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연결리스트</a:t>
            </a:r>
            <a:r>
              <a:rPr lang="ko-KR" altLang="ko-KR" sz="2400" dirty="0"/>
              <a:t> 개념을 이용하여 충돌된 키</a:t>
            </a:r>
            <a:r>
              <a:rPr lang="en-US" altLang="ko-KR" sz="2400" dirty="0"/>
              <a:t>(</a:t>
            </a:r>
            <a:r>
              <a:rPr lang="ko-KR" altLang="ko-KR" sz="2400" dirty="0"/>
              <a:t>동의어</a:t>
            </a:r>
            <a:r>
              <a:rPr lang="en-US" altLang="ko-KR" sz="2400" dirty="0"/>
              <a:t>)</a:t>
            </a:r>
            <a:r>
              <a:rPr lang="ko-KR" altLang="ko-KR" sz="2400" dirty="0"/>
              <a:t>들을 </a:t>
            </a:r>
            <a:r>
              <a:rPr lang="ko-KR" altLang="ko-KR" sz="2400" dirty="0" smtClean="0"/>
              <a:t>연결시</a:t>
            </a:r>
            <a:r>
              <a:rPr lang="ko-KR" altLang="en-US" sz="2400" dirty="0" smtClean="0"/>
              <a:t>킴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361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13040" y="2590823"/>
            <a:ext cx="1211871" cy="400752"/>
          </a:xfrm>
          <a:prstGeom prst="rect">
            <a:avLst/>
          </a:prstGeom>
          <a:noFill/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ko-KR" altLang="en-US" sz="2000" kern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해시함수</a:t>
            </a:r>
            <a:endParaRPr lang="en-US" altLang="ko-KR" sz="2000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12160" y="3409194"/>
            <a:ext cx="26770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800">
                <a:solidFill>
                  <a:srgbClr val="C00000"/>
                </a:solidFill>
                <a:latin typeface="Calibri" panose="020F0502020204030204" pitchFamily="34" charset="0"/>
                <a:ea typeface="돋움" panose="020B0600000101010101" pitchFamily="50" charset="-127"/>
              </a:rPr>
              <a:t>i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00200" y="1663800"/>
            <a:ext cx="1892300" cy="26543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Calibri" panose="020F0502020204030204" pitchFamily="34" charset="0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667000" y="3025875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Calibri" panose="020F050202020403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26546" y="3011587"/>
            <a:ext cx="3254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Calibri" panose="020F0502020204030204" pitchFamily="34" charset="0"/>
                <a:ea typeface="돋움" panose="020B0600000101010101" pitchFamily="50" charset="-127"/>
              </a:rPr>
              <a:t>k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055024" y="2981425"/>
            <a:ext cx="1035540" cy="462307"/>
          </a:xfrm>
          <a:prstGeom prst="rect">
            <a:avLst/>
          </a:prstGeom>
          <a:solidFill>
            <a:srgbClr val="CEFF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Calibri" panose="020F0502020204030204" pitchFamily="34" charset="0"/>
                <a:ea typeface="돋움" panose="020B0600000101010101" pitchFamily="50" charset="-127"/>
              </a:rPr>
              <a:t>h(k) = </a:t>
            </a:r>
            <a:r>
              <a:rPr lang="en-US" altLang="ko-KR" sz="2400" dirty="0" err="1">
                <a:solidFill>
                  <a:srgbClr val="C00000"/>
                </a:solidFill>
                <a:latin typeface="Calibri" panose="020F0502020204030204" pitchFamily="34" charset="0"/>
                <a:ea typeface="돋움" panose="020B0600000101010101" pitchFamily="50" charset="-127"/>
              </a:rPr>
              <a:t>i</a:t>
            </a:r>
            <a:endParaRPr lang="en-US" altLang="ko-KR" sz="2400" dirty="0">
              <a:solidFill>
                <a:srgbClr val="C00000"/>
              </a:solidFill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605095" y="2369819"/>
            <a:ext cx="190436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키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981399" y="956078"/>
            <a:ext cx="146835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해시테이블</a:t>
            </a:r>
            <a:endParaRPr lang="en-US" altLang="ko-KR" sz="2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981399" y="1556792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libri" panose="020F050202020403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724128" y="4715296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latin typeface="Calibri" panose="020F0502020204030204" pitchFamily="34" charset="0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5313465" y="3905621"/>
            <a:ext cx="1001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해시값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393633" y="1519024"/>
          <a:ext cx="70895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15" idx="6"/>
            <a:endCxn id="17" idx="1"/>
          </p:cNvCxnSpPr>
          <p:nvPr/>
        </p:nvCxnSpPr>
        <p:spPr bwMode="auto">
          <a:xfrm flipV="1">
            <a:off x="3111500" y="3212579"/>
            <a:ext cx="943524" cy="35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자유형 35"/>
          <p:cNvSpPr/>
          <p:nvPr/>
        </p:nvSpPr>
        <p:spPr bwMode="auto">
          <a:xfrm>
            <a:off x="5080000" y="3236574"/>
            <a:ext cx="934720" cy="509967"/>
          </a:xfrm>
          <a:custGeom>
            <a:avLst/>
            <a:gdLst>
              <a:gd name="connsiteX0" fmla="*/ 0 w 934720"/>
              <a:gd name="connsiteY0" fmla="*/ 55266 h 509967"/>
              <a:gd name="connsiteX1" fmla="*/ 609600 w 934720"/>
              <a:gd name="connsiteY1" fmla="*/ 34946 h 509967"/>
              <a:gd name="connsiteX2" fmla="*/ 345440 w 934720"/>
              <a:gd name="connsiteY2" fmla="*/ 461666 h 509967"/>
              <a:gd name="connsiteX3" fmla="*/ 934720 w 934720"/>
              <a:gd name="connsiteY3" fmla="*/ 481986 h 50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20" h="509967">
                <a:moveTo>
                  <a:pt x="0" y="55266"/>
                </a:moveTo>
                <a:cubicBezTo>
                  <a:pt x="276013" y="11239"/>
                  <a:pt x="552027" y="-32787"/>
                  <a:pt x="609600" y="34946"/>
                </a:cubicBezTo>
                <a:cubicBezTo>
                  <a:pt x="667173" y="102679"/>
                  <a:pt x="291253" y="387159"/>
                  <a:pt x="345440" y="461666"/>
                </a:cubicBezTo>
                <a:cubicBezTo>
                  <a:pt x="399627" y="536173"/>
                  <a:pt x="667173" y="509079"/>
                  <a:pt x="934720" y="4819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7045" y="645117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err="1" smtClean="0"/>
              <a:t>해싱의</a:t>
            </a:r>
            <a:r>
              <a:rPr lang="ko-KR" altLang="ko-KR" sz="2800" dirty="0" smtClean="0"/>
              <a:t> </a:t>
            </a:r>
            <a:r>
              <a:rPr lang="ko-KR" altLang="ko-KR" sz="2800" dirty="0"/>
              <a:t>전반적인 </a:t>
            </a:r>
            <a:r>
              <a:rPr lang="ko-KR" altLang="ko-KR" sz="2800" dirty="0" smtClean="0"/>
              <a:t>개념</a:t>
            </a:r>
            <a:endParaRPr 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5365127" y="5481568"/>
            <a:ext cx="30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smtClean="0"/>
              <a:t> </a:t>
            </a:r>
            <a:r>
              <a:rPr lang="en-US" altLang="ko-KR" sz="2400" dirty="0" smtClean="0"/>
              <a:t>M =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크기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067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71" y="467453"/>
            <a:ext cx="6334893" cy="57367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412453" y="6051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융합해싱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742335" y="6204155"/>
            <a:ext cx="7949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25, 37, 18, 55, 41, 15, 63, 70</a:t>
            </a:r>
            <a:r>
              <a:rPr lang="ko-KR" altLang="ko-KR" dirty="0"/>
              <a:t>을 </a:t>
            </a:r>
            <a:r>
              <a:rPr lang="ko-KR" altLang="ko-KR" dirty="0" err="1"/>
              <a:t>해시함수</a:t>
            </a:r>
            <a:r>
              <a:rPr lang="ko-KR" altLang="ko-KR" dirty="0"/>
              <a:t> </a:t>
            </a:r>
            <a:r>
              <a:rPr lang="en-US" altLang="ko-KR" dirty="0"/>
              <a:t>h(key) = key % 11</a:t>
            </a:r>
            <a:r>
              <a:rPr lang="ko-KR" altLang="ko-KR" dirty="0"/>
              <a:t>을 사용하여</a:t>
            </a:r>
            <a:r>
              <a:rPr lang="en-US" altLang="ko-KR" dirty="0"/>
              <a:t>, </a:t>
            </a:r>
            <a:r>
              <a:rPr lang="ko-KR" altLang="ko-KR" dirty="0"/>
              <a:t>크기가 </a:t>
            </a:r>
            <a:r>
              <a:rPr lang="en-US" altLang="ko-KR" dirty="0"/>
              <a:t>15</a:t>
            </a:r>
            <a:r>
              <a:rPr lang="ko-KR" altLang="ko-KR" dirty="0"/>
              <a:t>인 해시테이블에 순차적으로 저장하는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506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510" y="1013765"/>
            <a:ext cx="79297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충돌된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37, 18, 55, 41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충돌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저장되지만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충돌된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a[14]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a[8]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41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충돌된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a[13]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a[4]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link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a[14]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a[12]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끝으로부터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처음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원소이므로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a[12]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a[14]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link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01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6193" y="2176533"/>
            <a:ext cx="83131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체이닝과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동일하나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이용하여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연결리스트의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길이가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짧은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쪽에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원소는</a:t>
            </a:r>
            <a:r>
              <a:rPr lang="ko-KR" altLang="ko-KR" sz="2400" dirty="0"/>
              <a:t> </a:t>
            </a:r>
            <a:r>
              <a:rPr lang="en-US" altLang="ko-KR" sz="2400" dirty="0"/>
              <a:t>Node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래퍼런스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이외에도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연결리스트의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길이</a:t>
            </a:r>
            <a:r>
              <a:rPr lang="en-US" altLang="ko-KR" sz="2400" dirty="0"/>
              <a:t>(length)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가</a:t>
            </a:r>
            <a:r>
              <a:rPr lang="ko-KR" altLang="en-US" sz="2400" dirty="0" smtClean="0">
                <a:latin typeface="Calibri" panose="020F0502020204030204" pitchFamily="34" charset="0"/>
              </a:rPr>
              <a:t>짐</a:t>
            </a:r>
            <a:endParaRPr lang="en-US" altLang="ko-KR" sz="24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</a:rPr>
              <a:t>다음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슬라이드의 </a:t>
            </a:r>
            <a:r>
              <a:rPr lang="ko-KR" altLang="ko-KR" sz="2400" dirty="0" smtClean="0">
                <a:latin typeface="Calibri" panose="020F0502020204030204" pitchFamily="34" charset="0"/>
              </a:rPr>
              <a:t>그림은</a:t>
            </a:r>
            <a:r>
              <a:rPr lang="ko-KR" altLang="ko-KR" sz="2400" dirty="0" smtClean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 </a:t>
            </a:r>
            <a:r>
              <a:rPr lang="ko-KR" altLang="ko-KR" sz="2400" dirty="0" smtClean="0">
                <a:latin typeface="Calibri" panose="020F0502020204030204" pitchFamily="34" charset="0"/>
              </a:rPr>
              <a:t>개의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</a:t>
            </a:r>
            <a:r>
              <a:rPr lang="ko-KR" altLang="ko-KR" sz="2400" dirty="0"/>
              <a:t> </a:t>
            </a:r>
            <a:r>
              <a:rPr lang="en-US" altLang="ko-KR" sz="2400" dirty="0"/>
              <a:t>h(key)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d(key)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계산되어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있다고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가정한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en-US" altLang="ko-KR" sz="2400" dirty="0"/>
              <a:t>, </a:t>
            </a:r>
            <a:r>
              <a:rPr lang="en-US" altLang="ko-KR" sz="2400" dirty="0"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을</a:t>
            </a:r>
            <a:r>
              <a:rPr lang="ko-KR" altLang="ko-KR" sz="2400" dirty="0"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차례로</a:t>
            </a:r>
            <a:r>
              <a:rPr lang="ko-KR" altLang="ko-KR" sz="2400" dirty="0"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저장한</a:t>
            </a:r>
            <a:r>
              <a:rPr lang="ko-KR" altLang="ko-KR" sz="2400" dirty="0">
                <a:cs typeface="Consolas" panose="020B0609020204030204" pitchFamily="49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결과</a:t>
            </a:r>
            <a:endParaRPr lang="ko-KR" altLang="ko-KR" sz="24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815937"/>
            <a:ext cx="7886700" cy="5035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2-</a:t>
            </a:r>
            <a:r>
              <a:rPr lang="ko-KR" altLang="en-US" dirty="0" smtClean="0"/>
              <a:t>방향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552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23875"/>
            <a:ext cx="8172450" cy="5810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4522" y="814260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방향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체이닝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876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5186" y="1044109"/>
            <a:ext cx="81361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25, 37, 18, 55, 22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까지는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충돌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35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때에는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h(35) = 9, d(35) = 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a[9]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a[5]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길이가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같으므로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a[5]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연결리스트에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때는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h(50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= 11, d(50) = 5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이므로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a[11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a[5]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길이를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a[11]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리스트가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더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짧으므로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50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a[7]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/>
              <a:t>길이를 비교하여</a:t>
            </a:r>
            <a:r>
              <a:rPr lang="ko-KR" altLang="ko-KR" sz="2400" u="sng" dirty="0"/>
              <a:t> </a:t>
            </a:r>
            <a:r>
              <a:rPr lang="en-US" altLang="ko-KR" sz="2400" u="sng" dirty="0"/>
              <a:t>a[7]</a:t>
            </a:r>
            <a:r>
              <a:rPr lang="ko-KR" altLang="ko-KR" sz="2400" u="sng" dirty="0"/>
              <a:t>의 리스트가 짧으므로</a:t>
            </a:r>
            <a:r>
              <a:rPr lang="ko-KR" altLang="ko-KR" sz="2400" dirty="0"/>
              <a:t> </a:t>
            </a:r>
            <a:r>
              <a:rPr lang="en-US" altLang="ko-KR" sz="2400" dirty="0"/>
              <a:t>a[7]</a:t>
            </a:r>
            <a:r>
              <a:rPr lang="ko-KR" altLang="ko-KR" sz="2400" dirty="0"/>
              <a:t>의 리스트에</a:t>
            </a:r>
            <a:r>
              <a:rPr lang="en-US" altLang="ko-KR" sz="2400" dirty="0"/>
              <a:t> 63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저장</a:t>
            </a:r>
            <a:endParaRPr lang="en-US" altLang="ko-KR" sz="2400" dirty="0" smtClean="0"/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새로운 </a:t>
            </a:r>
            <a:r>
              <a:rPr lang="ko-KR" altLang="ko-KR" sz="2400" dirty="0"/>
              <a:t>키가 삽입되면 해당 리스트의 길이를 </a:t>
            </a:r>
            <a:r>
              <a:rPr lang="en-US" altLang="ko-KR" sz="2400" dirty="0"/>
              <a:t>1 </a:t>
            </a:r>
            <a:r>
              <a:rPr lang="ko-KR" altLang="ko-KR" sz="2400" dirty="0" smtClean="0"/>
              <a:t>증가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73557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5187" y="994948"/>
            <a:ext cx="813619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2-</a:t>
            </a:r>
            <a:r>
              <a:rPr lang="ko-KR" altLang="ko-KR" sz="2400" dirty="0"/>
              <a:t>방향 </a:t>
            </a:r>
            <a:r>
              <a:rPr lang="ko-KR" altLang="ko-KR" sz="2400" dirty="0" err="1"/>
              <a:t>체이닝은</a:t>
            </a:r>
            <a:r>
              <a:rPr lang="ko-KR" altLang="ko-KR" sz="2400" dirty="0"/>
              <a:t> </a:t>
            </a:r>
            <a:r>
              <a:rPr lang="ko-KR" altLang="ko-KR" sz="2400" u="sng" dirty="0"/>
              <a:t>두 개의 </a:t>
            </a:r>
            <a:r>
              <a:rPr lang="ko-KR" altLang="ko-KR" sz="2400" u="sng" dirty="0" err="1"/>
              <a:t>해시함수를</a:t>
            </a:r>
            <a:r>
              <a:rPr lang="ko-KR" altLang="ko-KR" sz="2400" u="sng" dirty="0"/>
              <a:t> 계산</a:t>
            </a:r>
            <a:r>
              <a:rPr lang="ko-KR" altLang="ko-KR" sz="2400" dirty="0"/>
              <a:t>해야 하고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연결리스트의 </a:t>
            </a:r>
            <a:r>
              <a:rPr lang="ko-KR" altLang="ko-KR" sz="2400" u="sng" dirty="0"/>
              <a:t>길이를 비교</a:t>
            </a:r>
            <a:r>
              <a:rPr lang="ko-KR" altLang="ko-KR" sz="2400" dirty="0"/>
              <a:t>해야 하며</a:t>
            </a:r>
            <a:r>
              <a:rPr lang="en-US" altLang="ko-KR" sz="2400" dirty="0"/>
              <a:t>, </a:t>
            </a:r>
            <a:r>
              <a:rPr lang="ko-KR" altLang="ko-KR" sz="2400" u="sng" dirty="0"/>
              <a:t>추후에 탐색을 위해선 찾고자 하는 대상이 두 개의 리스트 중 어느 리스트에 있는지를 </a:t>
            </a:r>
            <a:r>
              <a:rPr lang="ko-KR" altLang="ko-KR" sz="2400" u="sng" dirty="0" smtClean="0"/>
              <a:t>알아야</a:t>
            </a:r>
            <a:endParaRPr lang="en-US" altLang="ko-KR" sz="2400" u="sng" dirty="0" smtClean="0"/>
          </a:p>
          <a:p>
            <a:pPr marL="285750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연구 </a:t>
            </a:r>
            <a:r>
              <a:rPr lang="ko-KR" altLang="ko-KR" sz="2400" dirty="0"/>
              <a:t>결과에 따르면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</a:rPr>
              <a:t>연결리스트의 </a:t>
            </a:r>
            <a:r>
              <a:rPr lang="ko-KR" altLang="ko-KR" sz="2400" dirty="0">
                <a:solidFill>
                  <a:srgbClr val="3333FF"/>
                </a:solidFill>
              </a:rPr>
              <a:t>평균 길이는 </a:t>
            </a:r>
            <a:r>
              <a:rPr lang="en-US" altLang="ko-KR" sz="2400" dirty="0">
                <a:solidFill>
                  <a:srgbClr val="3333FF"/>
                </a:solidFill>
              </a:rPr>
              <a:t>O(</a:t>
            </a:r>
            <a:r>
              <a:rPr lang="en-US" altLang="ko-KR" sz="2400" dirty="0" err="1">
                <a:solidFill>
                  <a:srgbClr val="3333FF"/>
                </a:solidFill>
              </a:rPr>
              <a:t>loglog</a:t>
            </a:r>
            <a:r>
              <a:rPr lang="en-US" altLang="ko-KR" sz="2400" dirty="0">
                <a:solidFill>
                  <a:srgbClr val="3333FF"/>
                </a:solidFill>
              </a:rPr>
              <a:t> N)</a:t>
            </a:r>
            <a:r>
              <a:rPr lang="ko-KR" altLang="ko-KR" sz="2400" dirty="0">
                <a:solidFill>
                  <a:srgbClr val="3333FF"/>
                </a:solidFill>
              </a:rPr>
              <a:t>으로 매우 짧아</a:t>
            </a:r>
            <a:r>
              <a:rPr lang="ko-KR" altLang="ko-KR" sz="2400" dirty="0"/>
              <a:t>서 실제로 매우 좋은 성능을 </a:t>
            </a:r>
            <a:r>
              <a:rPr lang="ko-KR" altLang="ko-KR" sz="2400" dirty="0" smtClean="0"/>
              <a:t>보</a:t>
            </a:r>
            <a:r>
              <a:rPr lang="ko-KR" altLang="en-US" sz="2400" dirty="0" smtClean="0"/>
              <a:t>임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72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8650" y="2048715"/>
            <a:ext cx="802803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뻐꾸기해싱</a:t>
            </a:r>
            <a:r>
              <a:rPr lang="en-US" altLang="ko-KR" sz="2400" dirty="0">
                <a:solidFill>
                  <a:srgbClr val="3333FF"/>
                </a:solidFill>
              </a:rPr>
              <a:t>(Cuckoo Hashing)</a:t>
            </a:r>
            <a:r>
              <a:rPr lang="ko-KR" altLang="ko-KR" sz="2400" dirty="0">
                <a:latin typeface="Calibri" panose="020F0502020204030204" pitchFamily="34" charset="0"/>
              </a:rPr>
              <a:t>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뻐꾸기가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둥지에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낳고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부화된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뻐꾸기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새끼가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알이나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새끼들을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둥지에서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밀어내는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습성을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모방한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해싱방법</a:t>
            </a:r>
            <a:endParaRPr lang="en-US" altLang="ko-KR" sz="24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뻐꾸기해싱은</a:t>
            </a:r>
            <a:r>
              <a:rPr lang="ko-KR" altLang="ko-KR" sz="2400" dirty="0" smtClean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해시함수와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키들을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다음</a:t>
            </a:r>
            <a:r>
              <a:rPr lang="ko-KR" altLang="ko-KR" sz="2400" dirty="0" smtClean="0">
                <a:latin typeface="Calibri" panose="020F0502020204030204" pitchFamily="34" charset="0"/>
              </a:rPr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알고리즘에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해시함수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h(key)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en-US" altLang="ko-KR" sz="2400" dirty="0" err="1"/>
              <a:t>htable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것이고</a:t>
            </a:r>
            <a:r>
              <a:rPr lang="en-US" altLang="ko-KR" sz="2400" dirty="0"/>
              <a:t>,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</a:t>
            </a:r>
            <a:r>
              <a:rPr lang="ko-KR" altLang="ko-KR" sz="2400" dirty="0"/>
              <a:t> </a:t>
            </a:r>
            <a:r>
              <a:rPr lang="en-US" altLang="ko-KR" sz="2400" dirty="0"/>
              <a:t>d(key)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en-US" altLang="ko-KR" sz="2400" dirty="0" err="1"/>
              <a:t>dtable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것</a:t>
            </a:r>
            <a:endParaRPr lang="en-US" altLang="ko-KR" sz="24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815937"/>
            <a:ext cx="7886700" cy="5035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/>
              <a:t>뻐꾸기해싱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56" y="163176"/>
            <a:ext cx="1671484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0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8260" y="961102"/>
            <a:ext cx="7875638" cy="5762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9432" y="1030058"/>
            <a:ext cx="879987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 smtClean="0"/>
              <a:t>[1</a:t>
            </a:r>
            <a:r>
              <a:rPr lang="en-US" altLang="ko-KR" sz="2400" dirty="0"/>
              <a:t>] key = </a:t>
            </a:r>
            <a:r>
              <a:rPr lang="en-US" altLang="ko-KR" sz="2400" dirty="0" err="1"/>
              <a:t>newKey</a:t>
            </a:r>
            <a:r>
              <a:rPr lang="en-US" altLang="ko-KR" sz="2400" dirty="0"/>
              <a:t>  </a:t>
            </a:r>
            <a:endParaRPr lang="ko-KR" altLang="ko-KR" sz="2400" dirty="0"/>
          </a:p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/>
              <a:t>[2] h(key) = </a:t>
            </a:r>
            <a:r>
              <a:rPr lang="en-US" altLang="ko-KR" sz="2400" dirty="0" err="1"/>
              <a:t>i</a:t>
            </a:r>
            <a:r>
              <a:rPr lang="ko-KR" altLang="ko-KR" sz="2400" dirty="0" err="1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htable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en-US" altLang="ko-KR" sz="2400" dirty="0"/>
              <a:t>key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ko-KR" altLang="ko-KR" sz="2400" dirty="0"/>
          </a:p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/>
              <a:t>[3] if (key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원소가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비어있</a:t>
            </a:r>
            <a:r>
              <a:rPr lang="ko-KR" altLang="en-US" sz="2400" dirty="0" err="1">
                <a:latin typeface="Calibri" panose="020F0502020204030204" pitchFamily="34" charset="0"/>
              </a:rPr>
              <a:t>으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면</a:t>
            </a:r>
            <a:r>
              <a:rPr lang="en-US" altLang="ko-KR" sz="2400" dirty="0"/>
              <a:t>) </a:t>
            </a:r>
            <a:endParaRPr lang="ko-KR" altLang="ko-KR" sz="2400" dirty="0"/>
          </a:p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/>
              <a:t>           </a:t>
            </a:r>
            <a:r>
              <a:rPr lang="ko-KR" altLang="ko-KR" sz="2400" dirty="0">
                <a:latin typeface="Calibri" panose="020F0502020204030204" pitchFamily="34" charset="0"/>
              </a:rPr>
              <a:t>삽입을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종료</a:t>
            </a:r>
            <a:endParaRPr lang="ko-KR" altLang="ko-KR" sz="2400" dirty="0"/>
          </a:p>
          <a:p>
            <a:pPr marL="450215" marR="632460" indent="-223520" algn="just">
              <a:spcAft>
                <a:spcPts val="600"/>
              </a:spcAft>
            </a:pPr>
            <a:r>
              <a:rPr lang="en-US" altLang="ko-KR" sz="2400" dirty="0"/>
              <a:t>[4] else  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8000"/>
                </a:solidFill>
              </a:rPr>
              <a:t>// key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가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저장되면서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그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자리에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있던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키를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쫓아낸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경우</a:t>
            </a:r>
            <a:endParaRPr lang="ko-KR" altLang="ko-KR" sz="2400" dirty="0"/>
          </a:p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/>
              <a:t>            key </a:t>
            </a:r>
            <a:r>
              <a:rPr lang="ko-KR" altLang="ko-KR" sz="2400" dirty="0">
                <a:latin typeface="Calibri" panose="020F0502020204030204" pitchFamily="34" charset="0"/>
              </a:rPr>
              <a:t>때문에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쫓겨난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en-US" altLang="ko-KR" sz="2400" dirty="0" err="1"/>
              <a:t>oldKey</a:t>
            </a:r>
            <a:r>
              <a:rPr lang="ko-KR" altLang="ko-KR" sz="2400" dirty="0">
                <a:latin typeface="Calibri" panose="020F0502020204030204" pitchFamily="34" charset="0"/>
              </a:rPr>
              <a:t>라고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하자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450215" marR="722630" indent="-223520" algn="just">
              <a:spcAft>
                <a:spcPts val="600"/>
              </a:spcAft>
            </a:pPr>
            <a:r>
              <a:rPr lang="en-US" altLang="ko-KR" sz="2400" dirty="0"/>
              <a:t>[5</a:t>
            </a:r>
            <a:r>
              <a:rPr lang="en-US" altLang="ko-KR" sz="2400" dirty="0" smtClean="0"/>
              <a:t>]     </a:t>
            </a:r>
            <a:r>
              <a:rPr lang="en-US" altLang="ko-KR" sz="2400" dirty="0"/>
              <a:t>if (</a:t>
            </a:r>
            <a:r>
              <a:rPr lang="en-US" altLang="ko-KR" sz="2400" dirty="0" err="1"/>
              <a:t>oldKey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있었던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테이블이</a:t>
            </a:r>
            <a:r>
              <a:rPr lang="ko-KR" altLang="ko-KR" sz="2400" dirty="0"/>
              <a:t> </a:t>
            </a:r>
            <a:r>
              <a:rPr lang="en-US" altLang="ko-KR" sz="2400" dirty="0" err="1"/>
              <a:t>htable</a:t>
            </a:r>
            <a:r>
              <a:rPr lang="ko-KR" altLang="ko-KR" sz="2400" dirty="0">
                <a:latin typeface="Calibri" panose="020F0502020204030204" pitchFamily="34" charset="0"/>
              </a:rPr>
              <a:t>이면</a:t>
            </a:r>
            <a:r>
              <a:rPr lang="en-US" altLang="ko-KR" sz="2400" dirty="0"/>
              <a:t>) </a:t>
            </a:r>
            <a:endParaRPr lang="ko-KR" altLang="ko-KR" sz="2400" dirty="0"/>
          </a:p>
          <a:p>
            <a:pPr marL="450215" marR="722630" indent="-223520" algn="just">
              <a:spcAft>
                <a:spcPts val="1200"/>
              </a:spcAft>
            </a:pPr>
            <a:r>
              <a:rPr lang="en-US" altLang="ko-KR" sz="2400" dirty="0"/>
              <a:t>           </a:t>
            </a:r>
            <a:r>
              <a:rPr lang="en-US" altLang="ko-KR" sz="2400" dirty="0" smtClean="0"/>
              <a:t>    d(</a:t>
            </a:r>
            <a:r>
              <a:rPr lang="en-US" altLang="ko-KR" sz="2400" dirty="0" err="1" smtClean="0"/>
              <a:t>oldKey</a:t>
            </a:r>
            <a:r>
              <a:rPr lang="en-US" altLang="ko-KR" sz="2400" dirty="0"/>
              <a:t>) = j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dtable</a:t>
            </a:r>
            <a:r>
              <a:rPr lang="en-US" altLang="ko-KR" sz="2400" dirty="0"/>
              <a:t>[j]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oldKey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ko-KR" altLang="ko-KR" sz="2400" dirty="0"/>
          </a:p>
          <a:p>
            <a:pPr marL="450215" marR="722630" indent="-223520" algn="just">
              <a:spcAft>
                <a:spcPts val="600"/>
              </a:spcAft>
            </a:pPr>
            <a:r>
              <a:rPr lang="en-US" altLang="ko-KR" sz="2400" dirty="0"/>
              <a:t>[6] </a:t>
            </a:r>
            <a:r>
              <a:rPr lang="en-US" altLang="ko-KR" sz="2400" dirty="0" smtClean="0"/>
              <a:t>    else  </a:t>
            </a:r>
            <a:r>
              <a:rPr lang="en-US" altLang="ko-KR" sz="2000" dirty="0">
                <a:solidFill>
                  <a:srgbClr val="008000"/>
                </a:solidFill>
              </a:rPr>
              <a:t>// </a:t>
            </a:r>
            <a:r>
              <a:rPr lang="en-US" altLang="ko-KR" sz="2000" dirty="0" err="1">
                <a:solidFill>
                  <a:srgbClr val="008000"/>
                </a:solidFill>
              </a:rPr>
              <a:t>oldKey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가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있었던</a:t>
            </a:r>
            <a:r>
              <a:rPr lang="ko-KR" altLang="ko-KR" sz="2000" dirty="0">
                <a:solidFill>
                  <a:srgbClr val="008000"/>
                </a:solidFill>
              </a:rPr>
              <a:t> 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테이블이</a:t>
            </a:r>
            <a:r>
              <a:rPr lang="en-US" altLang="ko-KR" sz="2000" dirty="0" err="1">
                <a:solidFill>
                  <a:srgbClr val="008000"/>
                </a:solidFill>
              </a:rPr>
              <a:t>dtable</a:t>
            </a:r>
            <a:r>
              <a:rPr lang="ko-KR" altLang="ko-KR" sz="2000" dirty="0">
                <a:solidFill>
                  <a:srgbClr val="008000"/>
                </a:solidFill>
                <a:latin typeface="Calibri" panose="020F0502020204030204" pitchFamily="34" charset="0"/>
              </a:rPr>
              <a:t>이면</a:t>
            </a:r>
            <a:endParaRPr lang="ko-KR" altLang="ko-KR" sz="2400" dirty="0"/>
          </a:p>
          <a:p>
            <a:pPr marL="450215" marR="722630" indent="-223520" algn="just">
              <a:spcAft>
                <a:spcPts val="12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smtClean="0"/>
              <a:t>    h(</a:t>
            </a:r>
            <a:r>
              <a:rPr lang="en-US" altLang="ko-KR" sz="2400" dirty="0" err="1" smtClean="0"/>
              <a:t>oldKey</a:t>
            </a:r>
            <a:r>
              <a:rPr lang="en-US" altLang="ko-KR" sz="2400" dirty="0"/>
              <a:t>) = j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htable</a:t>
            </a:r>
            <a:r>
              <a:rPr lang="en-US" altLang="ko-KR" sz="2400" dirty="0"/>
              <a:t>[j]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oldKey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pPr marL="450215" marR="632460" indent="-223520" algn="just">
              <a:spcAft>
                <a:spcPts val="1200"/>
              </a:spcAft>
            </a:pPr>
            <a:r>
              <a:rPr lang="en-US" altLang="ko-KR" sz="2400" dirty="0"/>
              <a:t>[7] </a:t>
            </a:r>
            <a:r>
              <a:rPr lang="en-US" altLang="ko-KR" sz="2400" dirty="0" smtClean="0"/>
              <a:t>    key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oldKey</a:t>
            </a:r>
            <a:r>
              <a:rPr lang="en-US" altLang="ko-KR" sz="2400" dirty="0"/>
              <a:t>, go to step [3]</a:t>
            </a:r>
            <a:endParaRPr lang="ko-KR" altLang="ko-KR" sz="24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294968"/>
            <a:ext cx="366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</a:rPr>
              <a:t>새 키 저장 알고리즘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81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0155" y="578945"/>
            <a:ext cx="7575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뻐꾸기해싱으로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10, 32, 45, 61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4" y="1791652"/>
            <a:ext cx="8282234" cy="3783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993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4" y="1563994"/>
            <a:ext cx="7641078" cy="4099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939844" y="619121"/>
            <a:ext cx="5761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뻐꾸기해싱의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발생한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싸이클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44984" y="5853160"/>
            <a:ext cx="835741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삽입과정에서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싸이클이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발생할 경우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뻐꾸기해싱은 삽입에 실패한 것으로 간주하여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재해싱을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ko-K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303" y="540375"/>
            <a:ext cx="83235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아무리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우수한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사용하더라도</a:t>
            </a:r>
            <a:r>
              <a:rPr lang="en-US" altLang="ko-KR" sz="2400" dirty="0" smtClean="0">
                <a:latin typeface="Calibri" panose="020F0502020204030204" pitchFamily="34" charset="0"/>
              </a:rPr>
              <a:t> 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이상의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항목을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동일한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저장하여야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발생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서로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동일한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해시값을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충돌</a:t>
            </a:r>
            <a:r>
              <a:rPr lang="en-US" altLang="ko-KR" sz="2400" dirty="0">
                <a:solidFill>
                  <a:srgbClr val="3333FF"/>
                </a:solidFill>
              </a:rPr>
              <a:t>(Collision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발생</a:t>
            </a:r>
            <a:r>
              <a:rPr lang="en-US" altLang="ko-KR" sz="2400" dirty="0" smtClean="0"/>
              <a:t> 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29" y="2555310"/>
            <a:ext cx="5297118" cy="4146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743595" y="48100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충돌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64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516" y="899170"/>
            <a:ext cx="7752735" cy="370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뻐꾸기해싱의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장점은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탐색과</a:t>
            </a:r>
            <a:r>
              <a:rPr lang="ko-KR" altLang="ko-KR" sz="26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삭제를</a:t>
            </a:r>
            <a:r>
              <a:rPr lang="ko-KR" altLang="ko-KR" sz="26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u="sng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O(1) </a:t>
            </a:r>
            <a:r>
              <a:rPr lang="ko-KR" altLang="ko-KR" sz="2600" u="sng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시간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보장한다는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것인데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이런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장점을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갖는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아직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존재하지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최대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회의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계산으로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테이블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처리</a:t>
            </a:r>
            <a:endParaRPr lang="en-US" altLang="ko-KR" sz="2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삽입은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높은</a:t>
            </a:r>
            <a:r>
              <a:rPr lang="ko-KR" altLang="ko-KR" sz="26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확률로</a:t>
            </a:r>
            <a:r>
              <a:rPr lang="ko-KR" altLang="ko-KR" sz="26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O(1) </a:t>
            </a:r>
            <a:r>
              <a:rPr lang="ko-KR" altLang="ko-KR" sz="26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시간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수행이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가능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08644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6.6 </a:t>
            </a:r>
            <a:r>
              <a:rPr lang="ko-KR" altLang="ko-KR" dirty="0" err="1"/>
              <a:t>재해시와</a:t>
            </a:r>
            <a:r>
              <a:rPr lang="ko-KR" altLang="ko-KR" dirty="0"/>
              <a:t> </a:t>
            </a:r>
            <a:r>
              <a:rPr lang="ko-KR" altLang="ko-KR" dirty="0" err="1" smtClean="0"/>
              <a:t>동적해싱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smtClean="0"/>
              <a:t>어떤 </a:t>
            </a:r>
            <a:r>
              <a:rPr lang="ko-KR" altLang="ko-KR" sz="2400" dirty="0" err="1"/>
              <a:t>해싱방법도</a:t>
            </a:r>
            <a:r>
              <a:rPr lang="ko-KR" altLang="ko-KR" sz="2400" dirty="0"/>
              <a:t> 해시테이블에 비어있는 원소가 적으면</a:t>
            </a:r>
            <a:r>
              <a:rPr lang="en-US" altLang="ko-KR" sz="2400" dirty="0"/>
              <a:t>, </a:t>
            </a:r>
            <a:r>
              <a:rPr lang="ko-KR" altLang="ko-KR" sz="2400" dirty="0"/>
              <a:t>삽입에 실패하거나 </a:t>
            </a:r>
            <a:r>
              <a:rPr lang="ko-KR" altLang="ko-KR" sz="2400" dirty="0" err="1"/>
              <a:t>해시성능이</a:t>
            </a:r>
            <a:r>
              <a:rPr lang="ko-KR" altLang="ko-KR" sz="2400" dirty="0"/>
              <a:t> 급격히 저하되는 현상을 피할 수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smtClean="0"/>
              <a:t>이러한 </a:t>
            </a:r>
            <a:r>
              <a:rPr lang="ko-KR" altLang="ko-KR" sz="2400" dirty="0"/>
              <a:t>경우</a:t>
            </a:r>
            <a:r>
              <a:rPr lang="en-US" altLang="ko-KR" sz="2400" dirty="0"/>
              <a:t>,</a:t>
            </a:r>
            <a:r>
              <a:rPr lang="en-US" altLang="ko-KR" sz="2400" u="sng" dirty="0"/>
              <a:t> </a:t>
            </a:r>
            <a:r>
              <a:rPr lang="ko-KR" altLang="ko-KR" sz="2400" u="sng" dirty="0"/>
              <a:t>해시테이블을 확장시키고 새로운 </a:t>
            </a:r>
            <a:r>
              <a:rPr lang="ko-KR" altLang="ko-KR" sz="2400" u="sng" dirty="0" err="1"/>
              <a:t>해시함수를</a:t>
            </a:r>
            <a:r>
              <a:rPr lang="ko-KR" altLang="ko-KR" sz="2400" u="sng" dirty="0"/>
              <a:t> 사용하여 모든 키들을 새로운 해시테이블에 다시 저장하는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재해시</a:t>
            </a:r>
            <a:r>
              <a:rPr lang="en-US" altLang="ko-KR" sz="2400" dirty="0">
                <a:solidFill>
                  <a:srgbClr val="3333FF"/>
                </a:solidFill>
              </a:rPr>
              <a:t>(Rehash)</a:t>
            </a:r>
            <a:r>
              <a:rPr lang="ko-KR" altLang="ko-KR" sz="2400" dirty="0"/>
              <a:t>가 </a:t>
            </a:r>
            <a:r>
              <a:rPr lang="ko-KR" altLang="ko-KR" sz="2400" dirty="0" smtClean="0"/>
              <a:t>필요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 smtClean="0"/>
              <a:t>재해시는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오프라인</a:t>
            </a:r>
            <a:r>
              <a:rPr lang="en-US" altLang="ko-KR" sz="2400" dirty="0"/>
              <a:t>(Off-line)</a:t>
            </a:r>
            <a:r>
              <a:rPr lang="ko-KR" altLang="ko-KR" sz="2400" dirty="0"/>
              <a:t>에서 이루어지고 모든 키들을 다시 저장해야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소요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0629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 smtClean="0"/>
              <a:t>재해시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수행 여부는 </a:t>
            </a:r>
            <a:r>
              <a:rPr lang="ko-KR" altLang="ko-KR" sz="2400" dirty="0" err="1">
                <a:solidFill>
                  <a:srgbClr val="3333FF"/>
                </a:solidFill>
              </a:rPr>
              <a:t>적재율</a:t>
            </a:r>
            <a:r>
              <a:rPr lang="en-US" altLang="ko-KR" sz="2400" dirty="0">
                <a:solidFill>
                  <a:srgbClr val="3333FF"/>
                </a:solidFill>
              </a:rPr>
              <a:t>(Load Factor)</a:t>
            </a:r>
            <a:r>
              <a:rPr lang="ko-KR" altLang="ko-KR" sz="2400" dirty="0"/>
              <a:t>에 따라 </a:t>
            </a:r>
            <a:r>
              <a:rPr lang="ko-KR" altLang="ko-KR" sz="2400" dirty="0" smtClean="0"/>
              <a:t>결정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 smtClean="0"/>
              <a:t>적재율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anose="05050102010706020507" pitchFamily="18" charset="2"/>
              </a:rPr>
              <a:t> </a:t>
            </a:r>
            <a:r>
              <a:rPr lang="en-US" altLang="ko-KR" sz="2400" dirty="0" smtClean="0"/>
              <a:t>=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(</a:t>
            </a:r>
            <a:r>
              <a:rPr lang="ko-KR" altLang="ko-KR" sz="2400" dirty="0"/>
              <a:t>테이블에 저장된 키의 수 </a:t>
            </a:r>
            <a:r>
              <a:rPr lang="en-US" altLang="ko-KR" sz="2400" dirty="0"/>
              <a:t>N )/ (</a:t>
            </a:r>
            <a:r>
              <a:rPr lang="ko-KR" altLang="ko-KR" sz="2400" dirty="0"/>
              <a:t>테이블 크기 </a:t>
            </a:r>
            <a:r>
              <a:rPr lang="en-US" altLang="ko-KR" sz="2400" dirty="0"/>
              <a:t>M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smtClean="0"/>
              <a:t>일반적으로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&gt; 0.75</a:t>
            </a:r>
            <a:r>
              <a:rPr lang="ko-KR" altLang="ko-KR" sz="2400" dirty="0"/>
              <a:t>가 되면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크기를 </a:t>
            </a:r>
            <a:r>
              <a:rPr lang="en-US" altLang="ko-KR" sz="2400" dirty="0" smtClean="0"/>
              <a:t>2 </a:t>
            </a:r>
            <a:r>
              <a:rPr lang="ko-KR" altLang="ko-KR" sz="2400" dirty="0" smtClean="0"/>
              <a:t>배로 </a:t>
            </a:r>
            <a:r>
              <a:rPr lang="ko-KR" altLang="ko-KR" sz="2400" dirty="0"/>
              <a:t>늘리고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&lt; 0.25</a:t>
            </a:r>
            <a:r>
              <a:rPr lang="ko-KR" altLang="ko-KR" sz="2400" dirty="0"/>
              <a:t>가 되면 해시테이블을 </a:t>
            </a:r>
            <a:r>
              <a:rPr lang="en-US" altLang="ko-KR" sz="2400" dirty="0"/>
              <a:t>1/2</a:t>
            </a:r>
            <a:r>
              <a:rPr lang="ko-KR" altLang="ko-KR" sz="2400" dirty="0"/>
              <a:t>로 </a:t>
            </a:r>
            <a:r>
              <a:rPr lang="ko-KR" altLang="ko-KR" sz="2400" dirty="0" smtClean="0"/>
              <a:t>줄</a:t>
            </a:r>
            <a:r>
              <a:rPr lang="ko-KR" altLang="en-US" sz="2400" dirty="0" smtClean="0"/>
              <a:t>임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9252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515" y="2050392"/>
            <a:ext cx="81263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대용량의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데이터베이스를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해시방법으로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재해싱을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수행하지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않고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동적으로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조절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대표적인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동적해싱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확장해싱</a:t>
            </a:r>
            <a:r>
              <a:rPr lang="en-US" altLang="ko-KR" sz="2400" dirty="0"/>
              <a:t>(Extendible Hashing</a:t>
            </a:r>
            <a:r>
              <a:rPr lang="en-US" altLang="ko-KR" sz="2400" dirty="0" smtClean="0"/>
              <a:t>)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선형해싱</a:t>
            </a:r>
            <a:r>
              <a:rPr lang="en-US" altLang="ko-KR" sz="2400" dirty="0"/>
              <a:t>(Linear Hashing</a:t>
            </a:r>
            <a:r>
              <a:rPr lang="en-US" altLang="ko-KR" sz="2400" dirty="0" smtClean="0"/>
              <a:t>)</a:t>
            </a:r>
            <a:endParaRPr lang="ko-KR" altLang="ko-KR" sz="2400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08037" y="716217"/>
            <a:ext cx="5099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200" dirty="0" err="1">
                <a:solidFill>
                  <a:srgbClr val="C00000"/>
                </a:solidFill>
                <a:latin typeface="Calibri" panose="020F0502020204030204" pitchFamily="34" charset="0"/>
              </a:rPr>
              <a:t>동적해싱</a:t>
            </a:r>
            <a:r>
              <a:rPr lang="en-US" altLang="ko-KR" sz="3200" dirty="0">
                <a:solidFill>
                  <a:srgbClr val="C00000"/>
                </a:solidFill>
              </a:rPr>
              <a:t>(Dynamic </a:t>
            </a:r>
            <a:r>
              <a:rPr lang="en-US" altLang="ko-KR" sz="3600" dirty="0">
                <a:solidFill>
                  <a:srgbClr val="C00000"/>
                </a:solidFill>
              </a:rPr>
              <a:t>Hashing</a:t>
            </a:r>
            <a:r>
              <a:rPr lang="en-US" altLang="ko-KR" sz="3200" dirty="0">
                <a:solidFill>
                  <a:srgbClr val="C00000"/>
                </a:solidFill>
              </a:rPr>
              <a:t>)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20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6529" y="1734082"/>
            <a:ext cx="79100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디렉터리</a:t>
            </a:r>
            <a:r>
              <a:rPr lang="en-US" altLang="ko-KR" sz="2400" dirty="0">
                <a:solidFill>
                  <a:srgbClr val="0000FF"/>
                </a:solidFill>
              </a:rPr>
              <a:t>(Directory)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메인메모리</a:t>
            </a:r>
            <a:r>
              <a:rPr lang="en-US" altLang="ko-KR" sz="2400" dirty="0"/>
              <a:t>(Main Memory)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데이터는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디스크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en-US" altLang="ko-KR" sz="2400" dirty="0"/>
              <a:t>(Disk Block) </a:t>
            </a:r>
            <a:r>
              <a:rPr lang="ko-KR" altLang="ko-KR" sz="2400" dirty="0">
                <a:latin typeface="Calibri" panose="020F0502020204030204" pitchFamily="34" charset="0"/>
              </a:rPr>
              <a:t>크기의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0000FF"/>
                </a:solidFill>
                <a:latin typeface="Calibri" panose="020F0502020204030204" pitchFamily="34" charset="0"/>
              </a:rPr>
              <a:t>버킷</a:t>
            </a:r>
            <a:r>
              <a:rPr lang="en-US" altLang="ko-KR" sz="2400" dirty="0">
                <a:solidFill>
                  <a:srgbClr val="0000FF"/>
                </a:solidFill>
              </a:rPr>
              <a:t>(Bucket)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단위로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버킷이란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곳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확장해싱에서는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버킷에</a:t>
            </a:r>
            <a:r>
              <a:rPr lang="en-US" altLang="ko-KR" sz="2400" dirty="0"/>
              <a:t> overflow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발생하면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나누어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버킷들을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디렉터리는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확장</a:t>
            </a:r>
            <a:endParaRPr lang="ko-KR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3538484" y="51096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200" dirty="0" err="1">
                <a:solidFill>
                  <a:srgbClr val="C00000"/>
                </a:solidFill>
                <a:latin typeface="Calibri" panose="020F0502020204030204" pitchFamily="34" charset="0"/>
              </a:rPr>
              <a:t>확장해싱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1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7" y="1557869"/>
            <a:ext cx="8549169" cy="42529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740078" y="526018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확장해싱의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디렉터리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</a:t>
            </a:r>
            <a:endParaRPr 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19527" y="6043253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(a)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코드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11386" y="4640515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디렉터리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75579" y="5626199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디렉터리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7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4013" y="808136"/>
            <a:ext cx="7939548" cy="5064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(a)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마지막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자리를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키들을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때</a:t>
            </a:r>
            <a:r>
              <a:rPr lang="ko-KR" altLang="en-US" sz="2400" dirty="0" smtClean="0">
                <a:latin typeface="Calibri" panose="020F0502020204030204" pitchFamily="34" charset="0"/>
              </a:rPr>
              <a:t>의</a:t>
            </a:r>
            <a:r>
              <a:rPr lang="en-US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크기는</a:t>
            </a:r>
            <a:r>
              <a:rPr lang="ko-KR" altLang="ko-KR" sz="2400" dirty="0"/>
              <a:t> </a:t>
            </a:r>
            <a:r>
              <a:rPr lang="en-US" altLang="ko-KR" sz="2400" dirty="0"/>
              <a:t>4</a:t>
            </a:r>
            <a:r>
              <a:rPr lang="ko-KR" altLang="ko-KR" sz="2400" dirty="0">
                <a:latin typeface="Calibri" panose="020F0502020204030204" pitchFamily="34" charset="0"/>
              </a:rPr>
              <a:t>이다</a:t>
            </a:r>
            <a:r>
              <a:rPr lang="en-US" altLang="ko-KR" sz="2400" dirty="0"/>
              <a:t>. </a:t>
            </a:r>
            <a:r>
              <a:rPr lang="ko-KR" altLang="ko-KR" sz="2400" dirty="0">
                <a:latin typeface="Calibri" panose="020F0502020204030204" pitchFamily="34" charset="0"/>
              </a:rPr>
              <a:t>즉</a:t>
            </a:r>
            <a:r>
              <a:rPr lang="en-US" altLang="ko-KR" sz="2400" dirty="0"/>
              <a:t>, (b)</a:t>
            </a:r>
            <a:r>
              <a:rPr lang="ko-KR" altLang="ko-KR" sz="2400" dirty="0">
                <a:latin typeface="Calibri" panose="020F0502020204030204" pitchFamily="34" charset="0"/>
              </a:rPr>
              <a:t>에서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버킷</a:t>
            </a:r>
            <a:r>
              <a:rPr lang="ko-KR" altLang="ko-KR" sz="2400" dirty="0"/>
              <a:t> </a:t>
            </a:r>
            <a:r>
              <a:rPr lang="en-US" altLang="ko-KR" sz="2400" dirty="0"/>
              <a:t>[E3, N7, Q3, Z7]</a:t>
            </a:r>
            <a:r>
              <a:rPr lang="ko-KR" altLang="ko-KR" sz="2400" dirty="0">
                <a:latin typeface="Calibri" panose="020F0502020204030204" pitchFamily="34" charset="0"/>
              </a:rPr>
              <a:t>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꽉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차있는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상태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K3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삽입하면</a:t>
            </a:r>
            <a:r>
              <a:rPr lang="ko-KR" altLang="ko-KR" sz="2400" dirty="0"/>
              <a:t> </a:t>
            </a:r>
            <a:r>
              <a:rPr lang="en-US" altLang="ko-KR" sz="2400" dirty="0"/>
              <a:t>K3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마지막</a:t>
            </a:r>
            <a:r>
              <a:rPr lang="ko-KR" altLang="ko-KR" sz="2400" dirty="0"/>
              <a:t> </a:t>
            </a:r>
            <a:r>
              <a:rPr lang="en-US" altLang="ko-KR" sz="24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자리가</a:t>
            </a:r>
            <a:r>
              <a:rPr lang="ko-KR" altLang="ko-KR" sz="2400" dirty="0"/>
              <a:t> </a:t>
            </a:r>
            <a:r>
              <a:rPr lang="en-US" altLang="ko-KR" sz="2400" dirty="0">
                <a:latin typeface="Times New Roman" panose="02020603050405020304" pitchFamily="18" charset="0"/>
              </a:rPr>
              <a:t>‘</a:t>
            </a:r>
            <a:r>
              <a:rPr lang="en-US" altLang="ko-KR" sz="2400" dirty="0"/>
              <a:t>11</a:t>
            </a:r>
            <a:r>
              <a:rPr lang="en-US" altLang="ko-KR" sz="2400" dirty="0">
                <a:latin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ko-KR" altLang="ko-KR" sz="2400" dirty="0"/>
              <a:t> </a:t>
            </a:r>
            <a:r>
              <a:rPr lang="en-US" altLang="ko-KR" sz="2400" dirty="0"/>
              <a:t>[E3, N7, Q3, Z7] </a:t>
            </a:r>
            <a:r>
              <a:rPr lang="ko-KR" altLang="ko-KR" sz="2400" dirty="0" err="1">
                <a:latin typeface="Calibri" panose="020F0502020204030204" pitchFamily="34" charset="0"/>
              </a:rPr>
              <a:t>버킷에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저장되어야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하지만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꽉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차있으므로</a:t>
            </a:r>
            <a:r>
              <a:rPr lang="en-US" altLang="ko-KR" sz="2400" dirty="0"/>
              <a:t>, (c)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디렉터리를</a:t>
            </a:r>
            <a:r>
              <a:rPr lang="ko-KR" altLang="ko-KR" sz="2400" dirty="0"/>
              <a:t> </a:t>
            </a:r>
            <a:r>
              <a:rPr lang="en-US" altLang="ko-KR" sz="24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배로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확장한다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때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마지막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자리를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탐색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삽입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연산을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8151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2503" y="1889684"/>
            <a:ext cx="772323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디렉터리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순서대로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방식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추가되는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저장되는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버킷과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무관하게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순차적으로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추가</a:t>
            </a:r>
            <a:endParaRPr lang="en-US" altLang="ko-KR" sz="2400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저장공간이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없으면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overflow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체인에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체인은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단순연결리스트로서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나중에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overflow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체인의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이동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5048" y="65845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2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선형해싱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0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6" y="319640"/>
            <a:ext cx="8469610" cy="34756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94851" y="4625596"/>
            <a:ext cx="8146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버킷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코드에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상태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K1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삽입하려는데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버킷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001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공간이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overflow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체인에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1265" y="3887258"/>
            <a:ext cx="8587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(a)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코드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           (b) K1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(c) K1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C4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918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697" y="903409"/>
            <a:ext cx="77724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버킷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/>
              <a:t>저장되었던 </a:t>
            </a:r>
            <a:r>
              <a:rPr lang="en-US" altLang="ko-KR" sz="2400" dirty="0"/>
              <a:t>P4</a:t>
            </a:r>
            <a:r>
              <a:rPr lang="ko-KR" altLang="ko-KR" sz="2400" dirty="0"/>
              <a:t>는 </a:t>
            </a:r>
            <a:r>
              <a:rPr lang="ko-KR" altLang="ko-KR" sz="2400" dirty="0" err="1" smtClean="0"/>
              <a:t>버킷</a:t>
            </a:r>
            <a:r>
              <a:rPr lang="en-US" altLang="ko-KR" sz="2400" dirty="0" smtClean="0"/>
              <a:t> 100</a:t>
            </a:r>
            <a:r>
              <a:rPr lang="ko-KR" altLang="ko-KR" sz="2400" dirty="0"/>
              <a:t>으로 </a:t>
            </a:r>
            <a:r>
              <a:rPr lang="ko-KR" altLang="ko-KR" sz="2400" dirty="0" smtClean="0"/>
              <a:t>이동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- </a:t>
            </a:r>
            <a:r>
              <a:rPr lang="ko-KR" altLang="ko-KR" sz="2400" dirty="0" smtClean="0"/>
              <a:t>왜냐하면 </a:t>
            </a:r>
            <a:r>
              <a:rPr lang="en-US" altLang="ko-KR" sz="2400" dirty="0"/>
              <a:t>P4 </a:t>
            </a:r>
            <a:r>
              <a:rPr lang="ko-KR" altLang="ko-KR" sz="2400" dirty="0"/>
              <a:t>코드의 마지막 </a:t>
            </a:r>
            <a:r>
              <a:rPr lang="en-US" altLang="ko-KR" sz="2400" dirty="0"/>
              <a:t>3 bit</a:t>
            </a:r>
            <a:r>
              <a:rPr lang="ko-KR" altLang="ko-KR" sz="2400" dirty="0"/>
              <a:t>가 </a:t>
            </a:r>
            <a:r>
              <a:rPr lang="en-US" altLang="ko-KR" sz="2400" dirty="0"/>
              <a:t>100</a:t>
            </a:r>
            <a:r>
              <a:rPr lang="ko-KR" altLang="ko-KR" sz="2400" dirty="0"/>
              <a:t>이기 </a:t>
            </a:r>
            <a:r>
              <a:rPr lang="ko-KR" altLang="ko-KR" sz="2400" dirty="0" smtClean="0"/>
              <a:t>때문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d)</a:t>
            </a:r>
            <a:r>
              <a:rPr lang="ko-KR" altLang="ko-KR" sz="2400" dirty="0"/>
              <a:t>는 </a:t>
            </a:r>
            <a:r>
              <a:rPr lang="en-US" altLang="ko-KR" sz="2400" dirty="0"/>
              <a:t>C4</a:t>
            </a:r>
            <a:r>
              <a:rPr lang="ko-KR" altLang="ko-KR" sz="2400" dirty="0"/>
              <a:t>를 </a:t>
            </a:r>
            <a:r>
              <a:rPr lang="en-US" altLang="ko-KR" sz="2400" dirty="0"/>
              <a:t>100 </a:t>
            </a:r>
            <a:r>
              <a:rPr lang="ko-KR" altLang="ko-KR" sz="2400" dirty="0" err="1"/>
              <a:t>버킷에</a:t>
            </a:r>
            <a:r>
              <a:rPr lang="ko-KR" altLang="ko-KR" sz="2400" dirty="0"/>
              <a:t> 삽입한 경우이며</a:t>
            </a:r>
            <a:r>
              <a:rPr lang="en-US" altLang="ko-KR" sz="2400" dirty="0"/>
              <a:t>, </a:t>
            </a:r>
            <a:r>
              <a:rPr lang="ko-KR" altLang="ko-KR" sz="2400" dirty="0"/>
              <a:t>새롭게 </a:t>
            </a:r>
            <a:r>
              <a:rPr lang="en-US" altLang="ko-KR" sz="2400" dirty="0"/>
              <a:t>101 </a:t>
            </a:r>
            <a:r>
              <a:rPr lang="ko-KR" altLang="ko-KR" sz="2400" dirty="0" err="1"/>
              <a:t>버킷이</a:t>
            </a:r>
            <a:r>
              <a:rPr lang="ko-KR" altLang="ko-KR" sz="2400" dirty="0"/>
              <a:t> 추가되었다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001 </a:t>
            </a:r>
            <a:r>
              <a:rPr lang="ko-KR" altLang="ko-KR" sz="2400" dirty="0" err="1"/>
              <a:t>버킷의</a:t>
            </a:r>
            <a:r>
              <a:rPr lang="ko-KR" altLang="ko-KR" sz="2400" dirty="0"/>
              <a:t> 코드가 </a:t>
            </a:r>
            <a:r>
              <a:rPr lang="en-US" altLang="ko-KR" sz="2400" dirty="0"/>
              <a:t>101</a:t>
            </a:r>
            <a:r>
              <a:rPr lang="ko-KR" altLang="ko-KR" sz="2400" dirty="0"/>
              <a:t>로 끝나는 키인 </a:t>
            </a:r>
            <a:r>
              <a:rPr lang="en-US" altLang="ko-KR" sz="2400" dirty="0"/>
              <a:t>J5</a:t>
            </a:r>
            <a:r>
              <a:rPr lang="ko-KR" altLang="ko-KR" sz="2400" dirty="0"/>
              <a:t>가 </a:t>
            </a:r>
            <a:r>
              <a:rPr lang="ko-KR" altLang="ko-KR" sz="2400" dirty="0" err="1" smtClean="0"/>
              <a:t>버킷</a:t>
            </a:r>
            <a:r>
              <a:rPr lang="en-US" altLang="ko-KR" sz="2400" dirty="0" smtClean="0"/>
              <a:t> 101</a:t>
            </a:r>
            <a:r>
              <a:rPr lang="ko-KR" altLang="ko-KR" sz="2400" dirty="0"/>
              <a:t>로 이동하고</a:t>
            </a:r>
            <a:r>
              <a:rPr lang="en-US" altLang="ko-KR" sz="2400" dirty="0"/>
              <a:t>, overflow </a:t>
            </a:r>
            <a:r>
              <a:rPr lang="ko-KR" altLang="ko-KR" sz="2400" dirty="0"/>
              <a:t>체인의 </a:t>
            </a:r>
            <a:r>
              <a:rPr lang="en-US" altLang="ko-KR" sz="2400" dirty="0"/>
              <a:t>K1</a:t>
            </a:r>
            <a:r>
              <a:rPr lang="ko-KR" altLang="ko-KR" sz="2400" dirty="0"/>
              <a:t>은 </a:t>
            </a:r>
            <a:r>
              <a:rPr lang="ko-KR" altLang="ko-KR" sz="2400" dirty="0" err="1" smtClean="0"/>
              <a:t>버킷</a:t>
            </a:r>
            <a:r>
              <a:rPr lang="en-US" altLang="ko-KR" sz="2400" dirty="0" smtClean="0"/>
              <a:t> 001</a:t>
            </a:r>
            <a:r>
              <a:rPr lang="ko-KR" altLang="ko-KR" sz="2400" dirty="0"/>
              <a:t>로 </a:t>
            </a:r>
            <a:r>
              <a:rPr lang="ko-KR" altLang="ko-KR" sz="2400" dirty="0" smtClean="0"/>
              <a:t>이동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다음 </a:t>
            </a:r>
            <a:r>
              <a:rPr lang="ko-KR" altLang="ko-KR" sz="2400" dirty="0"/>
              <a:t>키가 삽입될 때에는 </a:t>
            </a:r>
            <a:r>
              <a:rPr lang="ko-KR" altLang="ko-KR" sz="2400" dirty="0" err="1"/>
              <a:t>버킷</a:t>
            </a:r>
            <a:r>
              <a:rPr lang="en-US" altLang="ko-KR" sz="2400" dirty="0"/>
              <a:t>110 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추가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err="1"/>
              <a:t>선형해싱은</a:t>
            </a:r>
            <a:r>
              <a:rPr lang="ko-KR" altLang="ko-KR" sz="2400" dirty="0"/>
              <a:t> 디렉터리를 사용하지 않는다는 장점을 가지며</a:t>
            </a:r>
            <a:r>
              <a:rPr lang="en-US" altLang="ko-KR" sz="2400" dirty="0"/>
              <a:t>, </a:t>
            </a:r>
            <a:r>
              <a:rPr lang="ko-KR" altLang="ko-KR" sz="2400" dirty="0" err="1">
                <a:solidFill>
                  <a:srgbClr val="3333FF"/>
                </a:solidFill>
              </a:rPr>
              <a:t>인터렉티브</a:t>
            </a:r>
            <a:r>
              <a:rPr lang="en-US" altLang="ko-KR" sz="2400" dirty="0">
                <a:solidFill>
                  <a:srgbClr val="3333FF"/>
                </a:solidFill>
              </a:rPr>
              <a:t>(Interactive) </a:t>
            </a:r>
            <a:r>
              <a:rPr lang="ko-KR" altLang="ko-KR" sz="2400" dirty="0">
                <a:solidFill>
                  <a:srgbClr val="3333FF"/>
                </a:solidFill>
              </a:rPr>
              <a:t>응용에 </a:t>
            </a:r>
            <a:r>
              <a:rPr lang="ko-KR" altLang="ko-KR" sz="2400" dirty="0" smtClean="0">
                <a:solidFill>
                  <a:srgbClr val="3333FF"/>
                </a:solidFill>
              </a:rPr>
              <a:t>적합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6.2 </a:t>
            </a:r>
            <a:r>
              <a:rPr lang="ko-KR" altLang="ko-KR" dirty="0" err="1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가장 이상적인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</a:t>
            </a:r>
            <a:r>
              <a:rPr lang="ko-KR" altLang="ko-KR" sz="2400" dirty="0">
                <a:solidFill>
                  <a:srgbClr val="3333FF"/>
                </a:solidFill>
              </a:rPr>
              <a:t>균등하게</a:t>
            </a:r>
            <a:r>
              <a:rPr lang="en-US" altLang="ko-KR" sz="2400" dirty="0">
                <a:solidFill>
                  <a:srgbClr val="3333FF"/>
                </a:solidFill>
              </a:rPr>
              <a:t>(Uniformly)</a:t>
            </a:r>
            <a:r>
              <a:rPr lang="en-US" altLang="ko-KR" sz="2400" dirty="0"/>
              <a:t> </a:t>
            </a:r>
            <a:r>
              <a:rPr lang="ko-KR" altLang="ko-KR" sz="2400" dirty="0"/>
              <a:t>해시테이블의 인덱스로 변환하는 </a:t>
            </a:r>
            <a:r>
              <a:rPr lang="ko-KR" altLang="ko-KR" sz="2400" dirty="0" smtClean="0"/>
              <a:t>함수</a:t>
            </a:r>
            <a:endParaRPr lang="en-US" altLang="ko-KR" sz="2400" dirty="0" smtClean="0"/>
          </a:p>
          <a:p>
            <a:pPr>
              <a:spcAft>
                <a:spcPts val="1200"/>
              </a:spcAft>
            </a:pPr>
            <a:r>
              <a:rPr lang="ko-KR" altLang="ko-KR" sz="2400" dirty="0" smtClean="0"/>
              <a:t>일반적으로 키들은 </a:t>
            </a:r>
            <a:r>
              <a:rPr lang="ko-KR" altLang="ko-KR" sz="2400" dirty="0"/>
              <a:t>부여된 의미나 특성을 </a:t>
            </a:r>
            <a:r>
              <a:rPr lang="ko-KR" altLang="ko-KR" sz="2400" dirty="0" smtClean="0"/>
              <a:t>가지</a:t>
            </a:r>
            <a:r>
              <a:rPr lang="ko-KR" altLang="en-US" sz="2400" dirty="0" smtClean="0"/>
              <a:t>므로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키의 가장 앞 </a:t>
            </a:r>
            <a:r>
              <a:rPr lang="ko-KR" altLang="ko-KR" sz="2400" dirty="0" smtClean="0"/>
              <a:t>부분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또는 뒤의 몇 자리 등을 취하여 </a:t>
            </a:r>
            <a:r>
              <a:rPr lang="ko-KR" altLang="ko-KR" sz="2400" dirty="0" err="1"/>
              <a:t>해시값으로</a:t>
            </a:r>
            <a:r>
              <a:rPr lang="ko-KR" altLang="ko-KR" sz="2400" dirty="0"/>
              <a:t> 사용하는 </a:t>
            </a:r>
            <a:r>
              <a:rPr lang="ko-KR" altLang="ko-KR" sz="2400" dirty="0" smtClean="0"/>
              <a:t>방식의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많은 충돌을 </a:t>
            </a:r>
            <a:r>
              <a:rPr lang="ko-KR" altLang="ko-KR" sz="2400" dirty="0" smtClean="0"/>
              <a:t>야기</a:t>
            </a:r>
            <a:r>
              <a:rPr lang="ko-KR" altLang="en-US" sz="2400" dirty="0" smtClean="0"/>
              <a:t>시킴</a:t>
            </a:r>
            <a:endParaRPr lang="en-US" altLang="ko-KR" sz="2400" dirty="0" smtClean="0"/>
          </a:p>
          <a:p>
            <a:pPr>
              <a:spcAft>
                <a:spcPts val="1200"/>
              </a:spcAft>
            </a:pPr>
            <a:r>
              <a:rPr lang="ko-KR" altLang="ko-KR" sz="2400" dirty="0" smtClean="0"/>
              <a:t>균등하게 </a:t>
            </a:r>
            <a:r>
              <a:rPr lang="ko-KR" altLang="ko-KR" sz="2400" dirty="0"/>
              <a:t>변환한다는 것은 키들을 해시테이블에 </a:t>
            </a:r>
            <a:r>
              <a:rPr lang="ko-KR" altLang="ko-KR" sz="2400" dirty="0" err="1">
                <a:solidFill>
                  <a:srgbClr val="3333FF"/>
                </a:solidFill>
              </a:rPr>
              <a:t>랜덤하게</a:t>
            </a:r>
            <a:r>
              <a:rPr lang="ko-KR" altLang="ko-KR" sz="2400" dirty="0">
                <a:solidFill>
                  <a:srgbClr val="3333FF"/>
                </a:solidFill>
              </a:rPr>
              <a:t> 흩어지도록</a:t>
            </a:r>
            <a:r>
              <a:rPr lang="ko-KR" altLang="ko-KR" sz="2400" dirty="0"/>
              <a:t> 저장하는 것을 </a:t>
            </a:r>
            <a:r>
              <a:rPr lang="ko-KR" altLang="ko-KR" sz="2400" dirty="0" smtClean="0"/>
              <a:t>뜻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pPr>
              <a:spcAft>
                <a:spcPts val="1200"/>
              </a:spcAft>
            </a:pP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균등하게 해시테이블의 인덱스로 변환하기 위해 의미가 부여되어 있는 키를 간단한 계산을 통해 </a:t>
            </a:r>
            <a:r>
              <a:rPr lang="en-US" altLang="ko-KR" sz="2400" dirty="0"/>
              <a:t>‘</a:t>
            </a:r>
            <a:r>
              <a:rPr lang="ko-KR" altLang="ko-KR" sz="2400" dirty="0"/>
              <a:t>뒤죽박죽</a:t>
            </a:r>
            <a:r>
              <a:rPr lang="en-US" altLang="ko-KR" sz="2400" dirty="0"/>
              <a:t>’ </a:t>
            </a:r>
            <a:r>
              <a:rPr lang="ko-KR" altLang="ko-KR" sz="2400" dirty="0"/>
              <a:t>만든 후 해시테이블의 크기에 맞도록 </a:t>
            </a:r>
            <a:r>
              <a:rPr lang="ko-KR" altLang="ko-KR" sz="2400" dirty="0" err="1"/>
              <a:t>해시값을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계산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6903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6.7 </a:t>
            </a:r>
            <a:r>
              <a:rPr lang="ko-KR" altLang="ko-KR" dirty="0" err="1"/>
              <a:t>해시방법의</a:t>
            </a:r>
            <a:r>
              <a:rPr lang="ko-KR" altLang="ko-KR" dirty="0"/>
              <a:t> 성능 비교 및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92826"/>
            <a:ext cx="7886700" cy="489941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해시방법의</a:t>
            </a:r>
            <a:r>
              <a:rPr lang="ko-KR" altLang="ko-KR" sz="2400" dirty="0"/>
              <a:t> 성능은 탐색이나 삽입 연산을 수행할 때 성공과 실패한 경우를 각각 분석하여 </a:t>
            </a:r>
            <a:r>
              <a:rPr lang="ko-KR" altLang="ko-KR" sz="2400" dirty="0" smtClean="0"/>
              <a:t>측정</a:t>
            </a:r>
            <a:endParaRPr lang="ko-KR" altLang="ko-KR" sz="2400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적재율</a:t>
            </a:r>
            <a:r>
              <a:rPr lang="ko-KR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작으면 해시테이블에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원소가 너무 많고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ko-KR" altLang="ko-KR" sz="2400" dirty="0"/>
              <a:t>값이 </a:t>
            </a:r>
            <a:r>
              <a:rPr lang="en-US" altLang="ko-KR" sz="2400" dirty="0"/>
              <a:t>1.0</a:t>
            </a:r>
            <a:r>
              <a:rPr lang="ko-KR" altLang="ko-KR" sz="2400" dirty="0"/>
              <a:t>에 근접할수록 </a:t>
            </a:r>
            <a:r>
              <a:rPr lang="ko-KR" altLang="ko-KR" sz="2400" dirty="0" err="1"/>
              <a:t>군집화가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심화</a:t>
            </a:r>
            <a:r>
              <a:rPr lang="ko-KR" altLang="en-US" sz="2400" dirty="0" smtClean="0"/>
              <a:t>됨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smtClean="0"/>
              <a:t>개방주소방식의 </a:t>
            </a:r>
            <a:r>
              <a:rPr lang="ko-KR" altLang="ko-KR" sz="2400" dirty="0" err="1"/>
              <a:t>해싱은</a:t>
            </a:r>
            <a:r>
              <a:rPr lang="ko-KR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0.5, </a:t>
            </a:r>
            <a:r>
              <a:rPr lang="ko-KR" altLang="ko-KR" sz="2400" dirty="0"/>
              <a:t>즉</a:t>
            </a:r>
            <a:r>
              <a:rPr lang="en-US" altLang="ko-KR" sz="2400" dirty="0"/>
              <a:t>, M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2N</a:t>
            </a:r>
            <a:r>
              <a:rPr lang="ko-KR" altLang="ko-KR" sz="2400" dirty="0"/>
              <a:t>일 때 </a:t>
            </a:r>
            <a:r>
              <a:rPr lang="ko-KR" altLang="ko-KR" sz="2400" dirty="0" err="1"/>
              <a:t>상수시간</a:t>
            </a:r>
            <a:r>
              <a:rPr lang="ko-KR" altLang="ko-KR" sz="2400" dirty="0"/>
              <a:t> 성능 </a:t>
            </a:r>
            <a:r>
              <a:rPr lang="ko-KR" altLang="ko-KR" sz="2400" dirty="0" smtClean="0"/>
              <a:t>보</a:t>
            </a:r>
            <a:r>
              <a:rPr lang="ko-KR" altLang="en-US" sz="2400" dirty="0" smtClean="0"/>
              <a:t>임</a:t>
            </a:r>
            <a:r>
              <a:rPr lang="en-US" altLang="ko-K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816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ko-KR" sz="2400" dirty="0" err="1" smtClean="0"/>
              <a:t>체이닝은</a:t>
            </a:r>
            <a:r>
              <a:rPr lang="ko-KR" altLang="ko-KR" sz="2400" dirty="0" smtClean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작으면 대부분의 연결리스트들이 </a:t>
            </a:r>
            <a:r>
              <a:rPr lang="en-US" altLang="ko-KR" sz="2400" dirty="0"/>
              <a:t>empty </a:t>
            </a:r>
            <a:r>
              <a:rPr lang="ko-KR" altLang="ko-KR" sz="2400" dirty="0"/>
              <a:t>가 되고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크면 연결리스트들의 길이가 너무 길어져 </a:t>
            </a:r>
            <a:r>
              <a:rPr lang="ko-KR" altLang="ko-KR" sz="2400" dirty="0" err="1"/>
              <a:t>해시성능이</a:t>
            </a:r>
            <a:r>
              <a:rPr lang="ko-KR" altLang="ko-KR" sz="2400" dirty="0"/>
              <a:t> 매우 </a:t>
            </a:r>
            <a:r>
              <a:rPr lang="ko-KR" altLang="ko-KR" sz="2400" dirty="0" smtClean="0"/>
              <a:t>저하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ko-KR" sz="2400" dirty="0" smtClean="0"/>
              <a:t>일반적으로 </a:t>
            </a:r>
            <a:r>
              <a:rPr lang="en-US" altLang="ko-KR" sz="2400" dirty="0"/>
              <a:t>M</a:t>
            </a:r>
            <a:r>
              <a:rPr lang="ko-KR" altLang="ko-KR" sz="2400" dirty="0"/>
              <a:t>이 소수이고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10 </a:t>
            </a:r>
            <a:r>
              <a:rPr lang="ko-KR" altLang="ko-KR" sz="2400" dirty="0"/>
              <a:t>정도이면 </a:t>
            </a:r>
            <a:r>
              <a:rPr lang="en-US" altLang="ko-KR" sz="2400" dirty="0"/>
              <a:t>O(1) </a:t>
            </a:r>
            <a:r>
              <a:rPr lang="ko-KR" altLang="ko-KR" sz="2400" dirty="0"/>
              <a:t>시간 성능을 </a:t>
            </a:r>
            <a:r>
              <a:rPr lang="ko-KR" altLang="ko-KR" sz="2400" dirty="0" smtClean="0"/>
              <a:t>보</a:t>
            </a:r>
            <a:r>
              <a:rPr lang="ko-KR" altLang="en-US" sz="2400" dirty="0" smtClean="0"/>
              <a:t>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93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620688"/>
            <a:ext cx="6621903" cy="525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983" y="1268760"/>
            <a:ext cx="461665" cy="3816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탐색 횟수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840" y="58766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적재율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6381328"/>
            <a:ext cx="61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대표적인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해싱방법의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04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58971" y="745070"/>
            <a:ext cx="6174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대표적인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해싱방법의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sz="2400" dirty="0"/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84" y="1795608"/>
            <a:ext cx="6537561" cy="2805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4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986" y="678285"/>
            <a:ext cx="7886700" cy="503554"/>
          </a:xfrm>
        </p:spPr>
        <p:txBody>
          <a:bodyPr/>
          <a:lstStyle/>
          <a:p>
            <a:r>
              <a:rPr lang="ko-KR" altLang="en-US" sz="3600" dirty="0" smtClean="0"/>
              <a:t>요약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830" y="1801022"/>
            <a:ext cx="7886700" cy="43146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해싱이란</a:t>
            </a:r>
            <a:r>
              <a:rPr lang="ko-KR" altLang="ko-KR" sz="2400" dirty="0"/>
              <a:t> 키를 간단한 </a:t>
            </a:r>
            <a:r>
              <a:rPr lang="ko-KR" altLang="ko-KR" sz="2400" dirty="0" smtClean="0"/>
              <a:t>함수로 </a:t>
            </a:r>
            <a:r>
              <a:rPr lang="ko-KR" altLang="ko-KR" sz="2400" dirty="0"/>
              <a:t>계산한 값을 배열의 인덱스로 이용하여 항목을 저장하고</a:t>
            </a:r>
            <a:r>
              <a:rPr lang="en-US" altLang="ko-KR" sz="2400" dirty="0"/>
              <a:t>, </a:t>
            </a:r>
            <a:r>
              <a:rPr lang="ko-KR" altLang="ko-KR" sz="2400" dirty="0"/>
              <a:t>탐색</a:t>
            </a:r>
            <a:r>
              <a:rPr lang="en-US" altLang="ko-KR" sz="2400" dirty="0"/>
              <a:t>, </a:t>
            </a:r>
            <a:r>
              <a:rPr lang="ko-KR" altLang="ko-KR" sz="2400" dirty="0"/>
              <a:t>삽입</a:t>
            </a:r>
            <a:r>
              <a:rPr lang="en-US" altLang="ko-KR" sz="2400" dirty="0"/>
              <a:t>, </a:t>
            </a:r>
            <a:r>
              <a:rPr lang="ko-KR" altLang="ko-KR" sz="2400" dirty="0"/>
              <a:t>삭제 연산을 </a:t>
            </a:r>
            <a:r>
              <a:rPr lang="ko-KR" altLang="ko-KR" sz="2400" dirty="0">
                <a:solidFill>
                  <a:srgbClr val="3333FF"/>
                </a:solidFill>
              </a:rPr>
              <a:t>평균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지원하는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균등하게 해시테이블의 인덱스로 </a:t>
            </a:r>
            <a:r>
              <a:rPr lang="ko-KR" altLang="ko-KR" sz="2400" dirty="0" smtClean="0"/>
              <a:t>변환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대표적인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나눗셈 </a:t>
            </a:r>
            <a:r>
              <a:rPr lang="ko-KR" altLang="ko-KR" sz="2400" dirty="0" smtClean="0"/>
              <a:t>함수</a:t>
            </a:r>
            <a:endParaRPr lang="ko-KR" altLang="ko-KR" sz="2400" dirty="0"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/>
              <a:t>충돌해결방법들은 크게 두가지로 </a:t>
            </a:r>
            <a:r>
              <a:rPr lang="ko-KR" altLang="ko-KR" sz="2400" dirty="0" smtClean="0"/>
              <a:t>분류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개방주소방식</a:t>
            </a:r>
            <a:r>
              <a:rPr lang="en-US" altLang="ko-KR" sz="2400" dirty="0" smtClean="0"/>
              <a:t>,</a:t>
            </a:r>
            <a:r>
              <a:rPr lang="ko-KR" altLang="ko-KR" sz="2400" dirty="0" smtClean="0"/>
              <a:t> 폐쇄주소방식</a:t>
            </a:r>
            <a:endParaRPr lang="ko-KR" altLang="ko-KR" sz="2400" dirty="0"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smtClean="0"/>
              <a:t>개방주소방식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선형조사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이차조사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랜덤조사</a:t>
            </a:r>
            <a:r>
              <a:rPr lang="en-US" altLang="ko-KR" sz="2400" dirty="0"/>
              <a:t>, </a:t>
            </a:r>
            <a:r>
              <a:rPr lang="ko-KR" altLang="ko-KR" sz="2400" dirty="0" err="1" smtClean="0"/>
              <a:t>이중해싱</a:t>
            </a:r>
            <a:endParaRPr lang="ko-KR" altLang="ko-KR" sz="2400" dirty="0"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327" y="1179621"/>
            <a:ext cx="7886700" cy="54178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폐쇄주소방식은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키에 대한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해시값에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대응되는 곳에만 키를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체이닝은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크기만큼의 연결리스트를 가지며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해시값에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대응되는 연결리스트에 저장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군집화 현상이 발생하지 않으며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구현이 간결하여 실제로 가장 많이 활용되는 </a:t>
            </a:r>
            <a:r>
              <a:rPr lang="ko-KR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해시방법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융합해싱은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체이닝과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개방주소방식을 통합한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해싱방법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방향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체이닝은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이용하여 연결리스트의 길이가 짧은 쪽에 새 키를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ko-KR" sz="2400" dirty="0"/>
          </a:p>
          <a:p>
            <a:pPr lvl="0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8446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845" y="655874"/>
            <a:ext cx="7841226" cy="590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40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뻐꾸기해싱은 탐색과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O(1)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시간에 보장하는 매우 효율적인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해싱방법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재해시는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삽입에 실패하거나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해시성능이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급격히 저하되었을 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 크기를 확장하고 새로운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사용해 모든 키들을 새로운 해시테이블에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동적해싱은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대용량의 데이터베이스를 위한 해시방법으로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재해시를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수행하지 않고 동적으로 해시테이블의 크기를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조절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확장해싱과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선형해싱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40000"/>
              </a:lnSpc>
              <a:spcAft>
                <a:spcPts val="1800"/>
              </a:spcAft>
            </a:pP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7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5280" y="1111844"/>
            <a:ext cx="8035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/>
              <a:t>하지만 아무리 균등한 결과를 보장하는 </a:t>
            </a:r>
            <a:r>
              <a:rPr lang="ko-KR" altLang="ko-KR" sz="2400" dirty="0" err="1"/>
              <a:t>해시함수이더라도</a:t>
            </a:r>
            <a:r>
              <a:rPr lang="ko-KR" altLang="ko-KR" sz="2400" dirty="0"/>
              <a:t> 함수 계산 자체에 긴 시간이 소요된다면 </a:t>
            </a:r>
            <a:r>
              <a:rPr lang="ko-KR" altLang="ko-KR" sz="2400" dirty="0" err="1"/>
              <a:t>해싱의</a:t>
            </a:r>
            <a:r>
              <a:rPr lang="ko-KR" altLang="ko-KR" sz="2400" dirty="0"/>
              <a:t> 장점인 연산의 신속성을 상실하므로 그 가치를 </a:t>
            </a:r>
            <a:r>
              <a:rPr lang="ko-KR" altLang="ko-KR" sz="2400" dirty="0" smtClean="0"/>
              <a:t>잃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2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757" y="2002660"/>
            <a:ext cx="8110603" cy="402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중간제곱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(Mid-square)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 제곱한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적절한 크기의 중간부분을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접기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(Folding)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큰 자릿수를 갖는 십진수를 키로 사용하는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몇 자리씩 일정하게 끊어서 만든 숫자들의 합을 이용해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예를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1234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5678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9012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대해서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1234 +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5678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9012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= 15924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계산한 후에 해시테이블의 크기가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이라면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924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 수만을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4739" y="697779"/>
            <a:ext cx="3560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</a:rPr>
              <a:t>대표적인 </a:t>
            </a:r>
            <a:r>
              <a:rPr lang="ko-KR" altLang="ko-KR" sz="3200" dirty="0" err="1" smtClean="0">
                <a:solidFill>
                  <a:srgbClr val="C00000"/>
                </a:solidFill>
              </a:rPr>
              <a:t>해시함수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4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3413</Words>
  <Application>Microsoft Office PowerPoint</Application>
  <PresentationFormat>화면 슬라이드 쇼(4:3)</PresentationFormat>
  <Paragraphs>273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9" baseType="lpstr">
      <vt:lpstr>굴림</vt:lpstr>
      <vt:lpstr>돋움</vt:lpstr>
      <vt:lpstr>맑은 고딕</vt:lpstr>
      <vt:lpstr>Arial</vt:lpstr>
      <vt:lpstr>Calibri</vt:lpstr>
      <vt:lpstr>Calibri Light</vt:lpstr>
      <vt:lpstr>Cambria Math</vt:lpstr>
      <vt:lpstr>Consolas</vt:lpstr>
      <vt:lpstr>MT Extra</vt:lpstr>
      <vt:lpstr>Symbol</vt:lpstr>
      <vt:lpstr>Tahoma</vt:lpstr>
      <vt:lpstr>Times New Roman</vt:lpstr>
      <vt:lpstr>Office 테마</vt:lpstr>
      <vt:lpstr>PowerPoint 프레젠테이션</vt:lpstr>
      <vt:lpstr>6.1 해시테이블</vt:lpstr>
      <vt:lpstr>PowerPoint 프레젠테이션</vt:lpstr>
      <vt:lpstr>PowerPoint 프레젠테이션</vt:lpstr>
      <vt:lpstr>PowerPoint 프레젠테이션</vt:lpstr>
      <vt:lpstr>PowerPoint 프레젠테이션</vt:lpstr>
      <vt:lpstr>6.2 해시함수</vt:lpstr>
      <vt:lpstr>PowerPoint 프레젠테이션</vt:lpstr>
      <vt:lpstr>PowerPoint 프레젠테이션</vt:lpstr>
      <vt:lpstr>PowerPoint 프레젠테이션</vt:lpstr>
      <vt:lpstr>PowerPoint 프레젠테이션</vt:lpstr>
      <vt:lpstr>6.2 자바의 hashCode()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6.3 개방주소방식</vt:lpstr>
      <vt:lpstr>6.3.1 선형조사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6.3.2 이차조사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6.3.3 랜덤조사</vt:lpstr>
      <vt:lpstr>PowerPoint 프레젠테이션</vt:lpstr>
      <vt:lpstr>PowerPoint 프레젠테이션</vt:lpstr>
      <vt:lpstr>PowerPoint 프레젠테이션</vt:lpstr>
      <vt:lpstr>6.3.4 이중해싱</vt:lpstr>
      <vt:lpstr>PowerPoint 프레젠테이션</vt:lpstr>
      <vt:lpstr>PowerPoint 프레젠테이션</vt:lpstr>
      <vt:lpstr>PowerPoint 프레젠테이션</vt:lpstr>
      <vt:lpstr>PowerPoint 프레젠테이션</vt:lpstr>
      <vt:lpstr>6.4 폐쇄주소방식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6.5 기타 해싱</vt:lpstr>
      <vt:lpstr>융합해싱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6.6 재해시와 동적해싱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6.7 해시방법의 성능 비교 및 응용</vt:lpstr>
      <vt:lpstr>PowerPoint 프레젠테이션</vt:lpstr>
      <vt:lpstr>PowerPoint 프레젠테이션</vt:lpstr>
      <vt:lpstr>PowerPoint 프레젠테이션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57</cp:revision>
  <dcterms:created xsi:type="dcterms:W3CDTF">2017-03-16T00:57:55Z</dcterms:created>
  <dcterms:modified xsi:type="dcterms:W3CDTF">2022-05-19T12:39:45Z</dcterms:modified>
</cp:coreProperties>
</file>