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99"/>
  </p:notesMasterIdLst>
  <p:handoutMasterIdLst>
    <p:handoutMasterId r:id="rId100"/>
  </p:handoutMasterIdLst>
  <p:sldIdLst>
    <p:sldId id="393" r:id="rId2"/>
    <p:sldId id="398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86" r:id="rId27"/>
    <p:sldId id="487" r:id="rId28"/>
    <p:sldId id="427" r:id="rId29"/>
    <p:sldId id="428" r:id="rId30"/>
    <p:sldId id="488" r:id="rId31"/>
    <p:sldId id="430" r:id="rId32"/>
    <p:sldId id="431" r:id="rId33"/>
    <p:sldId id="432" r:id="rId34"/>
    <p:sldId id="495" r:id="rId35"/>
    <p:sldId id="499" r:id="rId36"/>
    <p:sldId id="500" r:id="rId37"/>
    <p:sldId id="501" r:id="rId38"/>
    <p:sldId id="502" r:id="rId39"/>
    <p:sldId id="503" r:id="rId40"/>
    <p:sldId id="508" r:id="rId41"/>
    <p:sldId id="512" r:id="rId42"/>
    <p:sldId id="513" r:id="rId43"/>
    <p:sldId id="452" r:id="rId44"/>
    <p:sldId id="489" r:id="rId45"/>
    <p:sldId id="454" r:id="rId46"/>
    <p:sldId id="455" r:id="rId47"/>
    <p:sldId id="456" r:id="rId48"/>
    <p:sldId id="457" r:id="rId49"/>
    <p:sldId id="490" r:id="rId50"/>
    <p:sldId id="491" r:id="rId51"/>
    <p:sldId id="460" r:id="rId52"/>
    <p:sldId id="461" r:id="rId53"/>
    <p:sldId id="462" r:id="rId54"/>
    <p:sldId id="463" r:id="rId55"/>
    <p:sldId id="464" r:id="rId56"/>
    <p:sldId id="465" r:id="rId57"/>
    <p:sldId id="466" r:id="rId58"/>
    <p:sldId id="467" r:id="rId59"/>
    <p:sldId id="496" r:id="rId60"/>
    <p:sldId id="497" r:id="rId61"/>
    <p:sldId id="514" r:id="rId62"/>
    <p:sldId id="515" r:id="rId63"/>
    <p:sldId id="516" r:id="rId64"/>
    <p:sldId id="521" r:id="rId65"/>
    <p:sldId id="518" r:id="rId66"/>
    <p:sldId id="476" r:id="rId67"/>
    <p:sldId id="477" r:id="rId68"/>
    <p:sldId id="478" r:id="rId69"/>
    <p:sldId id="479" r:id="rId70"/>
    <p:sldId id="492" r:id="rId71"/>
    <p:sldId id="480" r:id="rId72"/>
    <p:sldId id="481" r:id="rId73"/>
    <p:sldId id="482" r:id="rId74"/>
    <p:sldId id="483" r:id="rId75"/>
    <p:sldId id="484" r:id="rId76"/>
    <p:sldId id="485" r:id="rId77"/>
    <p:sldId id="522" r:id="rId78"/>
    <p:sldId id="523" r:id="rId79"/>
    <p:sldId id="524" r:id="rId80"/>
    <p:sldId id="525" r:id="rId81"/>
    <p:sldId id="526" r:id="rId82"/>
    <p:sldId id="527" r:id="rId83"/>
    <p:sldId id="528" r:id="rId84"/>
    <p:sldId id="529" r:id="rId85"/>
    <p:sldId id="530" r:id="rId86"/>
    <p:sldId id="531" r:id="rId87"/>
    <p:sldId id="532" r:id="rId88"/>
    <p:sldId id="533" r:id="rId89"/>
    <p:sldId id="540" r:id="rId90"/>
    <p:sldId id="535" r:id="rId91"/>
    <p:sldId id="536" r:id="rId92"/>
    <p:sldId id="537" r:id="rId93"/>
    <p:sldId id="538" r:id="rId94"/>
    <p:sldId id="534" r:id="rId95"/>
    <p:sldId id="541" r:id="rId96"/>
    <p:sldId id="542" r:id="rId97"/>
    <p:sldId id="543" r:id="rId98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FF"/>
    <a:srgbClr val="00B400"/>
    <a:srgbClr val="33CC33"/>
    <a:srgbClr val="9999FF"/>
    <a:srgbClr val="FF9966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6" autoAdjust="0"/>
    <p:restoredTop sz="94618" autoAdjust="0"/>
  </p:normalViewPr>
  <p:slideViewPr>
    <p:cSldViewPr>
      <p:cViewPr varScale="1">
        <p:scale>
          <a:sx n="163" d="100"/>
          <a:sy n="163" d="100"/>
        </p:scale>
        <p:origin x="1740" y="150"/>
      </p:cViewPr>
      <p:guideLst>
        <p:guide orient="horz" pos="3974"/>
        <p:guide orient="horz" pos="89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122" y="120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AE1BAB2-7A3A-4D02-92CC-DDF9AF684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AF945C-2A60-4753-B3AE-38AA8FA408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0C7F0F-829E-4F64-A416-7595710E68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0643AB6-5A89-4784-B5AF-EBB664E23B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pPr>
              <a:defRPr/>
            </a:pPr>
            <a:fld id="{6F4518F6-CF1A-4051-9A64-3442861690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DAB9FF-3BE2-47C1-BE62-4525CFF5F5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20D4C2-9E54-438B-BE71-5E8F48C5F4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3337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DF96C4E-878F-4002-A67F-E37CFFF4EA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E0F1180-4555-44A7-BF16-3249133543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DA34309-2EEF-4E37-A804-1E321E844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pPr>
              <a:defRPr/>
            </a:pPr>
            <a:fld id="{B5EF06ED-F01A-45A2-BDEA-E3F9CD4783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C4D9A3CD-4CA4-4CD0-B9DC-8CDEC3B673B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244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D3C613E6-FCB9-494E-9160-73A22530D74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4813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308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3087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B1F96EBB-A7E6-4988-B05C-256F478E849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9897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125538"/>
            <a:ext cx="7772400" cy="5183187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EBD415E7-13EF-4E12-A686-CDEF8ACFAE3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09587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451D00AA-3F08-419C-9EA6-2DBE0614263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91025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B31293CD-5709-4EB2-AECA-44D8064A23C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4598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310811BA-B520-44B6-BBDE-F5277EC2F4D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1178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A78C6EE0-C096-4021-A880-8AA8F097D1F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9140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6BD49636-5346-48CB-AD71-2FBA9A552B2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8994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BE6A320-96AC-46DB-8860-16417650827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1329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3FAA6CBD-0727-4204-BF65-5664EB77756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6962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9A446F3F-C753-4D17-B79A-36D36DA806B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1006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3EFD40-7ED8-4589-AFF7-5B9F1FA6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96063"/>
            <a:ext cx="79248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누르십시오</a:t>
            </a:r>
            <a:r>
              <a:rPr lang="en-US" altLang="ko-KR" smtClean="0"/>
              <a:t>.ABC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97650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DF828369-2D07-4EBF-AFB2-54408151807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CA372C07-5DD2-4FDC-B6D1-D6182967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9144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373FF"/>
        </a:buClr>
        <a:buFont typeface="Wingdings" panose="05000000000000000000" pitchFamily="2" charset="2"/>
        <a:buChar char="q"/>
        <a:defRPr kumimoji="1" sz="2800">
          <a:solidFill>
            <a:srgbClr val="002060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anose="02020603050405020304" pitchFamily="18" charset="0"/>
        <a:buChar char="–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z="4000" smtClean="0"/>
              <a:t>정렬 알고리즘</a:t>
            </a:r>
            <a:r>
              <a:rPr lang="en-US" altLang="ko-KR" sz="4000" smtClean="0"/>
              <a:t/>
            </a:r>
            <a:br>
              <a:rPr lang="en-US" altLang="ko-KR" sz="4000" smtClean="0"/>
            </a:br>
            <a:r>
              <a:rPr lang="en-US" altLang="ko-KR" sz="3600" smtClean="0"/>
              <a:t>(Sorting Algorithms)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버블 정렬의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65AE0-1DF6-4BE3-A242-B52C415C8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02126B9-177F-4820-BCBC-80911E220E37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-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63663"/>
            <a:ext cx="7118350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버블 정렬의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89C7B-0B53-4D00-9197-BA6BE06E4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5FBBDE0-2CC1-41C6-B68D-B796D5E98872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 -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0485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3429000"/>
            <a:ext cx="7748587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1536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sz="2400" smtClean="0"/>
              <a:t>버블 정렬은 </a:t>
            </a:r>
            <a:r>
              <a:rPr lang="en-US" altLang="ko-KR" sz="2400" smtClean="0"/>
              <a:t>for-</a:t>
            </a:r>
            <a:r>
              <a:rPr lang="ko-KR" altLang="en-US" sz="2400" smtClean="0"/>
              <a:t>루프 속에서 </a:t>
            </a:r>
            <a:r>
              <a:rPr lang="en-US" altLang="ko-KR" sz="2400" smtClean="0"/>
              <a:t>for-</a:t>
            </a:r>
            <a:r>
              <a:rPr lang="ko-KR" altLang="en-US" sz="2400" smtClean="0"/>
              <a:t>루프가 수행되는데</a:t>
            </a:r>
            <a:r>
              <a:rPr lang="en-US" altLang="ko-KR" sz="2400" smtClean="0"/>
              <a:t>, </a:t>
            </a:r>
          </a:p>
          <a:p>
            <a:pPr lvl="1">
              <a:spcAft>
                <a:spcPts val="1200"/>
              </a:spcAft>
            </a:pPr>
            <a:r>
              <a:rPr lang="en-US" altLang="ko-KR" sz="2000" smtClean="0"/>
              <a:t>pass=1</a:t>
            </a:r>
            <a:r>
              <a:rPr lang="ko-KR" altLang="en-US" sz="2000" smtClean="0"/>
              <a:t>이면 </a:t>
            </a:r>
            <a:r>
              <a:rPr lang="en-US" altLang="ko-KR" sz="2000" smtClean="0"/>
              <a:t>(n-1)</a:t>
            </a:r>
            <a:r>
              <a:rPr lang="ko-KR" altLang="en-US" sz="2000" smtClean="0"/>
              <a:t>번 비교하고</a:t>
            </a:r>
            <a:r>
              <a:rPr lang="en-US" altLang="ko-KR" sz="2000" smtClean="0"/>
              <a:t>, </a:t>
            </a:r>
          </a:p>
          <a:p>
            <a:pPr lvl="1">
              <a:spcAft>
                <a:spcPts val="1200"/>
              </a:spcAft>
            </a:pPr>
            <a:r>
              <a:rPr lang="en-US" altLang="ko-KR" sz="2000" smtClean="0"/>
              <a:t>pass=2</a:t>
            </a:r>
            <a:r>
              <a:rPr lang="ko-KR" altLang="en-US" sz="2000" smtClean="0"/>
              <a:t>이면 </a:t>
            </a:r>
            <a:r>
              <a:rPr lang="en-US" altLang="ko-KR" sz="2000" smtClean="0"/>
              <a:t>(n-2)</a:t>
            </a:r>
            <a:r>
              <a:rPr lang="ko-KR" altLang="en-US" sz="2000" smtClean="0"/>
              <a:t>번 비교하고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⋯ </a:t>
            </a:r>
            <a:endParaRPr lang="en-US" altLang="ko-KR" sz="2000" smtClean="0"/>
          </a:p>
          <a:p>
            <a:pPr lvl="1">
              <a:spcAft>
                <a:spcPts val="1200"/>
              </a:spcAft>
            </a:pPr>
            <a:r>
              <a:rPr lang="en-US" altLang="ko-KR" sz="2000" smtClean="0"/>
              <a:t>pass=n-1</a:t>
            </a:r>
            <a:r>
              <a:rPr lang="ko-KR" altLang="en-US" sz="2000" smtClean="0"/>
              <a:t>이면 </a:t>
            </a:r>
            <a:r>
              <a:rPr lang="en-US" altLang="ko-KR" sz="2000" smtClean="0"/>
              <a:t>1</a:t>
            </a:r>
            <a:r>
              <a:rPr lang="ko-KR" altLang="en-US" sz="2000" smtClean="0"/>
              <a:t>번 비교한다</a:t>
            </a:r>
            <a:r>
              <a:rPr lang="en-US" altLang="ko-KR" sz="2000" smtClean="0"/>
              <a:t>. </a:t>
            </a:r>
          </a:p>
          <a:p>
            <a:pPr lvl="1">
              <a:spcAft>
                <a:spcPts val="1200"/>
              </a:spcAft>
            </a:pPr>
            <a:r>
              <a:rPr lang="ko-KR" altLang="en-US" sz="2000" smtClean="0"/>
              <a:t>총 비교 횟수</a:t>
            </a:r>
            <a:r>
              <a:rPr lang="en-US" altLang="ko-KR" sz="2000" smtClean="0"/>
              <a:t>:</a:t>
            </a:r>
            <a:r>
              <a:rPr lang="ko-KR" altLang="en-US" sz="2000" smtClean="0"/>
              <a:t> </a:t>
            </a:r>
            <a:r>
              <a:rPr lang="en-US" altLang="ko-KR" sz="2000" smtClean="0"/>
              <a:t>(n-1) + (n-2) + </a:t>
            </a:r>
            <a:r>
              <a:rPr lang="ko-KR" altLang="en-US" sz="2000" smtClean="0"/>
              <a:t>⋯ </a:t>
            </a:r>
            <a:r>
              <a:rPr lang="en-US" altLang="ko-KR" sz="2000" smtClean="0"/>
              <a:t>+ 1 = n(n-1)/2</a:t>
            </a:r>
          </a:p>
          <a:p>
            <a:pPr lvl="1">
              <a:spcAft>
                <a:spcPts val="1200"/>
              </a:spcAft>
            </a:pPr>
            <a:r>
              <a:rPr lang="ko-KR" altLang="en-US" sz="2000" smtClean="0"/>
              <a:t>안쪽 </a:t>
            </a:r>
            <a:r>
              <a:rPr lang="en-US" altLang="ko-KR" sz="2000" smtClean="0"/>
              <a:t>for-</a:t>
            </a:r>
            <a:r>
              <a:rPr lang="ko-KR" altLang="en-US" sz="2000" smtClean="0"/>
              <a:t>루프의 </a:t>
            </a:r>
            <a:r>
              <a:rPr lang="en-US" altLang="ko-KR" sz="2000" smtClean="0"/>
              <a:t>if-</a:t>
            </a:r>
            <a:r>
              <a:rPr lang="ko-KR" altLang="en-US" sz="2000" smtClean="0"/>
              <a:t>조건이 ‘참’일 때의 자리바꿈은 </a:t>
            </a:r>
            <a:r>
              <a:rPr lang="en-US" altLang="ko-KR" sz="2000" smtClean="0"/>
              <a:t>O(1)</a:t>
            </a:r>
          </a:p>
          <a:p>
            <a:pPr>
              <a:spcAft>
                <a:spcPts val="1200"/>
              </a:spcAft>
            </a:pPr>
            <a:endParaRPr lang="en-US" altLang="ko-KR" sz="1800" smtClean="0"/>
          </a:p>
          <a:p>
            <a:pPr>
              <a:spcAft>
                <a:spcPts val="1200"/>
              </a:spcAft>
            </a:pPr>
            <a:r>
              <a:rPr lang="ko-KR" altLang="en-US" sz="2400" smtClean="0"/>
              <a:t>시간복잡도</a:t>
            </a:r>
            <a:endParaRPr lang="en-US" altLang="ko-KR" smtClean="0"/>
          </a:p>
          <a:p>
            <a:pPr lvl="1">
              <a:spcAft>
                <a:spcPts val="1200"/>
              </a:spcAft>
            </a:pPr>
            <a:r>
              <a:rPr lang="en-US" altLang="ko-KR" smtClean="0"/>
              <a:t>n(n-1)/2 x O(1) = O(n</a:t>
            </a:r>
            <a:r>
              <a:rPr lang="en-US" altLang="ko-KR" baseline="30000" smtClean="0"/>
              <a:t>2</a:t>
            </a:r>
            <a:r>
              <a:rPr lang="en-US" altLang="ko-KR" smtClean="0"/>
              <a:t>) x O(1) = O(n</a:t>
            </a:r>
            <a:r>
              <a:rPr lang="en-US" altLang="ko-KR" baseline="30000" smtClean="0"/>
              <a:t>2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75B8DA-1D6D-426B-B25C-6D4ED66A8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E6CC2A6-388A-434C-AA9D-CC73CD64E82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선택 정렬</a:t>
            </a:r>
          </a:p>
        </p:txBody>
      </p:sp>
      <p:sp>
        <p:nvSpPr>
          <p:cNvPr id="1638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선택 정렬 </a:t>
            </a:r>
            <a:r>
              <a:rPr lang="en-US" altLang="ko-KR" sz="2800" smtClean="0"/>
              <a:t>(Selection Sort)</a:t>
            </a:r>
          </a:p>
          <a:p>
            <a:pPr lvl="1"/>
            <a:r>
              <a:rPr lang="ko-KR" altLang="en-US" sz="2400" smtClean="0"/>
              <a:t>입력 배열 전체에서 최소값을 ‘선택’하여 배열의 </a:t>
            </a:r>
            <a:r>
              <a:rPr lang="en-US" altLang="ko-KR" sz="2400" smtClean="0"/>
              <a:t>0</a:t>
            </a:r>
            <a:r>
              <a:rPr lang="ko-KR" altLang="en-US" sz="2400" smtClean="0"/>
              <a:t>번 원소와 자리를 바꾸고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다음엔 </a:t>
            </a:r>
            <a:r>
              <a:rPr lang="en-US" altLang="ko-KR" sz="2400" smtClean="0"/>
              <a:t>0</a:t>
            </a:r>
            <a:r>
              <a:rPr lang="ko-KR" altLang="en-US" sz="2400" smtClean="0"/>
              <a:t>번 원소를 제외한 나머지 원소에서 최솟값을 선택하여</a:t>
            </a:r>
            <a:r>
              <a:rPr lang="en-US" altLang="ko-KR" sz="2400" smtClean="0"/>
              <a:t>, </a:t>
            </a:r>
            <a:r>
              <a:rPr lang="ko-KR" altLang="en-US" sz="2400" smtClean="0"/>
              <a:t>배열의 </a:t>
            </a:r>
            <a:r>
              <a:rPr lang="en-US" altLang="ko-KR" sz="2400" smtClean="0"/>
              <a:t>1</a:t>
            </a:r>
            <a:r>
              <a:rPr lang="ko-KR" altLang="en-US" sz="2400" smtClean="0"/>
              <a:t>번 원소와 자리를 바꾼다</a:t>
            </a:r>
            <a:r>
              <a:rPr lang="en-US" altLang="ko-KR" sz="2400" smtClean="0"/>
              <a:t>.</a:t>
            </a:r>
          </a:p>
          <a:p>
            <a:pPr lvl="1"/>
            <a:endParaRPr lang="en-US" altLang="ko-KR" sz="2400" smtClean="0"/>
          </a:p>
          <a:p>
            <a:pPr lvl="1"/>
            <a:r>
              <a:rPr lang="ko-KR" altLang="en-US" sz="2400" smtClean="0"/>
              <a:t>이러한 방식으로 마지막에 </a:t>
            </a:r>
            <a:r>
              <a:rPr lang="en-US" altLang="ko-KR" sz="2400" smtClean="0"/>
              <a:t>2</a:t>
            </a:r>
            <a:r>
              <a:rPr lang="ko-KR" altLang="en-US" sz="2400" smtClean="0"/>
              <a:t>개의 원소 중 최소값을 선택하여 자리를 바꿈으로써 오름차순의 정렬을 마친다</a:t>
            </a:r>
            <a:r>
              <a:rPr lang="en-US" altLang="ko-KR" sz="2400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D5D76-E280-42C7-8414-98EFBB228D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25FA48A-8BAC-4342-A080-F88C07C4CEB9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선택 정렬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7A2CE-9091-4488-BF55-1E16A503FF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83E1E41-64C1-4E76-8A91-162B79812A4A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-</a:t>
            </a:r>
          </a:p>
        </p:txBody>
      </p:sp>
      <p:grpSp>
        <p:nvGrpSpPr>
          <p:cNvPr id="17412" name="그룹 1"/>
          <p:cNvGrpSpPr>
            <a:grpSpLocks/>
          </p:cNvGrpSpPr>
          <p:nvPr/>
        </p:nvGrpSpPr>
        <p:grpSpPr bwMode="auto">
          <a:xfrm>
            <a:off x="1620838" y="1268413"/>
            <a:ext cx="5759450" cy="5184775"/>
            <a:chOff x="1187624" y="476672"/>
            <a:chExt cx="6048672" cy="619268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28C464-6571-4354-9699-8F037D12FAF9}"/>
                </a:ext>
              </a:extLst>
            </p:cNvPr>
            <p:cNvSpPr txBox="1"/>
            <p:nvPr/>
          </p:nvSpPr>
          <p:spPr>
            <a:xfrm>
              <a:off x="1203843" y="476674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40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A89A68-9347-4FE0-A173-31DEAC1F44D1}"/>
                </a:ext>
              </a:extLst>
            </p:cNvPr>
            <p:cNvSpPr txBox="1"/>
            <p:nvPr/>
          </p:nvSpPr>
          <p:spPr>
            <a:xfrm>
              <a:off x="2211955" y="476673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70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D83ECB-4AF5-401A-877E-0820B928D474}"/>
                </a:ext>
              </a:extLst>
            </p:cNvPr>
            <p:cNvSpPr txBox="1"/>
            <p:nvPr/>
          </p:nvSpPr>
          <p:spPr>
            <a:xfrm>
              <a:off x="3220067" y="476674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C42E2C-4F93-4EAA-94FC-011E6978B279}"/>
                </a:ext>
              </a:extLst>
            </p:cNvPr>
            <p:cNvSpPr txBox="1"/>
            <p:nvPr/>
          </p:nvSpPr>
          <p:spPr>
            <a:xfrm>
              <a:off x="4228179" y="484686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30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55362A-5C28-4543-9587-5F814DFFDB95}"/>
                </a:ext>
              </a:extLst>
            </p:cNvPr>
            <p:cNvSpPr txBox="1"/>
            <p:nvPr/>
          </p:nvSpPr>
          <p:spPr>
            <a:xfrm>
              <a:off x="5236291" y="484685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435144-C7EC-4C08-9A5E-4E2F83F09C29}"/>
                </a:ext>
              </a:extLst>
            </p:cNvPr>
            <p:cNvSpPr txBox="1"/>
            <p:nvPr/>
          </p:nvSpPr>
          <p:spPr>
            <a:xfrm>
              <a:off x="6247547" y="476672"/>
              <a:ext cx="988749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50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7F9B545-618D-42D2-9565-733A8E70324A}"/>
                </a:ext>
              </a:extLst>
            </p:cNvPr>
            <p:cNvSpPr txBox="1"/>
            <p:nvPr/>
          </p:nvSpPr>
          <p:spPr>
            <a:xfrm>
              <a:off x="1187624" y="1859459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55C535-4F3D-4A14-85DA-F58D1D8F465A}"/>
                </a:ext>
              </a:extLst>
            </p:cNvPr>
            <p:cNvSpPr txBox="1"/>
            <p:nvPr/>
          </p:nvSpPr>
          <p:spPr>
            <a:xfrm>
              <a:off x="2195736" y="1859458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70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5B91B7-98E5-4240-9C50-E09F3421B682}"/>
                </a:ext>
              </a:extLst>
            </p:cNvPr>
            <p:cNvSpPr txBox="1"/>
            <p:nvPr/>
          </p:nvSpPr>
          <p:spPr>
            <a:xfrm>
              <a:off x="3203848" y="1859459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1A71E82-C336-4D3C-AFB0-3EA06DEF0CEC}"/>
                </a:ext>
              </a:extLst>
            </p:cNvPr>
            <p:cNvSpPr txBox="1"/>
            <p:nvPr/>
          </p:nvSpPr>
          <p:spPr>
            <a:xfrm>
              <a:off x="4211960" y="1867471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30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E92B61-5F3A-408A-B242-FC88150BD6BF}"/>
                </a:ext>
              </a:extLst>
            </p:cNvPr>
            <p:cNvSpPr txBox="1"/>
            <p:nvPr/>
          </p:nvSpPr>
          <p:spPr>
            <a:xfrm>
              <a:off x="5220072" y="1867470"/>
              <a:ext cx="1011256" cy="769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80295C-38AC-42C4-A68E-9C47E2238CD1}"/>
                </a:ext>
              </a:extLst>
            </p:cNvPr>
            <p:cNvSpPr txBox="1"/>
            <p:nvPr/>
          </p:nvSpPr>
          <p:spPr>
            <a:xfrm>
              <a:off x="6231328" y="1859457"/>
              <a:ext cx="988749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7449" name="TextBox 50"/>
            <p:cNvSpPr txBox="1">
              <a:spLocks noChangeArrowheads="1"/>
            </p:cNvSpPr>
            <p:nvPr/>
          </p:nvSpPr>
          <p:spPr bwMode="auto">
            <a:xfrm>
              <a:off x="5123313" y="1397792"/>
              <a:ext cx="12047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 b="1">
                  <a:solidFill>
                    <a:srgbClr val="0000C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최솟값</a:t>
              </a:r>
              <a:endParaRPr lang="en-US" altLang="ko-KR" sz="2400" b="1">
                <a:solidFill>
                  <a:srgbClr val="0000CC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536DAD-5FD7-40B9-B391-DD8F73A5A8F8}"/>
                </a:ext>
              </a:extLst>
            </p:cNvPr>
            <p:cNvSpPr txBox="1"/>
            <p:nvPr/>
          </p:nvSpPr>
          <p:spPr>
            <a:xfrm>
              <a:off x="1187624" y="3068962"/>
              <a:ext cx="1011256" cy="769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10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3F3A27-3726-4B08-B3DA-5C6018E441FB}"/>
                </a:ext>
              </a:extLst>
            </p:cNvPr>
            <p:cNvSpPr txBox="1"/>
            <p:nvPr/>
          </p:nvSpPr>
          <p:spPr>
            <a:xfrm>
              <a:off x="2195736" y="3068961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70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5EAC00-DBF7-4F5C-A877-9969D29A1762}"/>
                </a:ext>
              </a:extLst>
            </p:cNvPr>
            <p:cNvSpPr txBox="1"/>
            <p:nvPr/>
          </p:nvSpPr>
          <p:spPr>
            <a:xfrm>
              <a:off x="3203848" y="3068962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BDC267-6926-4169-9E0E-A98E43AD44F6}"/>
                </a:ext>
              </a:extLst>
            </p:cNvPr>
            <p:cNvSpPr txBox="1"/>
            <p:nvPr/>
          </p:nvSpPr>
          <p:spPr>
            <a:xfrm>
              <a:off x="4211960" y="3076974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30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5F8F5F-9B64-486A-BD3C-A7DAA4AA4F42}"/>
                </a:ext>
              </a:extLst>
            </p:cNvPr>
            <p:cNvSpPr txBox="1"/>
            <p:nvPr/>
          </p:nvSpPr>
          <p:spPr>
            <a:xfrm>
              <a:off x="5220072" y="3076973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40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3CB62A-1304-440A-BF27-FB19A8545866}"/>
                </a:ext>
              </a:extLst>
            </p:cNvPr>
            <p:cNvSpPr txBox="1"/>
            <p:nvPr/>
          </p:nvSpPr>
          <p:spPr>
            <a:xfrm>
              <a:off x="6231328" y="3068960"/>
              <a:ext cx="988749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50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58" name="자유형 22">
              <a:extLst>
                <a:ext uri="{FF2B5EF4-FFF2-40B4-BE49-F238E27FC236}">
                  <a16:creationId xmlns:a16="http://schemas.microsoft.com/office/drawing/2014/main" id="{A7B11821-1589-48A7-80C8-5D69E2D5F333}"/>
                </a:ext>
              </a:extLst>
            </p:cNvPr>
            <p:cNvSpPr/>
            <p:nvPr/>
          </p:nvSpPr>
          <p:spPr>
            <a:xfrm>
              <a:off x="1736139" y="3882082"/>
              <a:ext cx="3891290" cy="187714"/>
            </a:xfrm>
            <a:custGeom>
              <a:avLst/>
              <a:gdLst>
                <a:gd name="connsiteX0" fmla="*/ 0 w 3890865"/>
                <a:gd name="connsiteY0" fmla="*/ 18661 h 335946"/>
                <a:gd name="connsiteX1" fmla="*/ 2276669 w 3890865"/>
                <a:gd name="connsiteY1" fmla="*/ 335902 h 335946"/>
                <a:gd name="connsiteX2" fmla="*/ 3890865 w 3890865"/>
                <a:gd name="connsiteY2" fmla="*/ 0 h 33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0865" h="335946">
                  <a:moveTo>
                    <a:pt x="0" y="18661"/>
                  </a:moveTo>
                  <a:cubicBezTo>
                    <a:pt x="814096" y="178836"/>
                    <a:pt x="1628192" y="339012"/>
                    <a:pt x="2276669" y="335902"/>
                  </a:cubicBezTo>
                  <a:cubicBezTo>
                    <a:pt x="2925146" y="332792"/>
                    <a:pt x="3408005" y="166396"/>
                    <a:pt x="3890865" y="0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E1A744-E142-46A5-9672-20605CC24E38}"/>
                </a:ext>
              </a:extLst>
            </p:cNvPr>
            <p:cNvSpPr txBox="1"/>
            <p:nvPr/>
          </p:nvSpPr>
          <p:spPr>
            <a:xfrm>
              <a:off x="1187624" y="4523755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A1F1286-826C-42F9-8696-AE550B8CB214}"/>
                </a:ext>
              </a:extLst>
            </p:cNvPr>
            <p:cNvSpPr txBox="1"/>
            <p:nvPr/>
          </p:nvSpPr>
          <p:spPr>
            <a:xfrm>
              <a:off x="2195736" y="4523754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70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4F8A346-0065-4CC6-9A04-7EE3EFA522DF}"/>
                </a:ext>
              </a:extLst>
            </p:cNvPr>
            <p:cNvSpPr txBox="1"/>
            <p:nvPr/>
          </p:nvSpPr>
          <p:spPr>
            <a:xfrm>
              <a:off x="3203848" y="4523755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F0E795-2FDE-4A34-ABB4-FBEF21CCA0F2}"/>
                </a:ext>
              </a:extLst>
            </p:cNvPr>
            <p:cNvSpPr txBox="1"/>
            <p:nvPr/>
          </p:nvSpPr>
          <p:spPr>
            <a:xfrm>
              <a:off x="4211960" y="4509120"/>
              <a:ext cx="1011256" cy="79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30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B11948C-7A4C-406B-AAD3-DE44A2595CA3}"/>
                </a:ext>
              </a:extLst>
            </p:cNvPr>
            <p:cNvSpPr txBox="1"/>
            <p:nvPr/>
          </p:nvSpPr>
          <p:spPr>
            <a:xfrm>
              <a:off x="5220072" y="4531766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40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9E6E33F-C226-48E3-91E9-07422B66A623}"/>
                </a:ext>
              </a:extLst>
            </p:cNvPr>
            <p:cNvSpPr txBox="1"/>
            <p:nvPr/>
          </p:nvSpPr>
          <p:spPr>
            <a:xfrm>
              <a:off x="6231328" y="4523753"/>
              <a:ext cx="988749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50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487" name="TextBox 64"/>
            <p:cNvSpPr txBox="1">
              <a:spLocks noChangeArrowheads="1"/>
            </p:cNvSpPr>
            <p:nvPr/>
          </p:nvSpPr>
          <p:spPr bwMode="auto">
            <a:xfrm>
              <a:off x="4087307" y="4070102"/>
              <a:ext cx="12047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 b="1">
                  <a:solidFill>
                    <a:srgbClr val="0000C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최솟값</a:t>
              </a:r>
              <a:endParaRPr lang="en-US" altLang="ko-KR" sz="2400" b="1">
                <a:solidFill>
                  <a:srgbClr val="0000CC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F933153-24C0-4B5F-84B1-705F8511F458}"/>
                </a:ext>
              </a:extLst>
            </p:cNvPr>
            <p:cNvSpPr txBox="1"/>
            <p:nvPr/>
          </p:nvSpPr>
          <p:spPr>
            <a:xfrm>
              <a:off x="1187624" y="5675883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D1FCBC0-5B11-4CCA-833D-D8B67BEB3511}"/>
                </a:ext>
              </a:extLst>
            </p:cNvPr>
            <p:cNvSpPr txBox="1"/>
            <p:nvPr/>
          </p:nvSpPr>
          <p:spPr>
            <a:xfrm>
              <a:off x="2195736" y="5675882"/>
              <a:ext cx="1011256" cy="769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30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7F05FC-BBAE-4356-B39D-D1A649CF641E}"/>
                </a:ext>
              </a:extLst>
            </p:cNvPr>
            <p:cNvSpPr txBox="1"/>
            <p:nvPr/>
          </p:nvSpPr>
          <p:spPr>
            <a:xfrm>
              <a:off x="3203848" y="5675883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CF4A716-CE48-4E77-82ED-0ABAAC4FE1AE}"/>
                </a:ext>
              </a:extLst>
            </p:cNvPr>
            <p:cNvSpPr txBox="1"/>
            <p:nvPr/>
          </p:nvSpPr>
          <p:spPr>
            <a:xfrm>
              <a:off x="4211960" y="5683895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70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31360C-AD7A-499D-8839-307060A5F3A4}"/>
                </a:ext>
              </a:extLst>
            </p:cNvPr>
            <p:cNvSpPr txBox="1"/>
            <p:nvPr/>
          </p:nvSpPr>
          <p:spPr>
            <a:xfrm>
              <a:off x="5220072" y="5683894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40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95B8D7-07E9-4346-A2D4-B3BB18676235}"/>
                </a:ext>
              </a:extLst>
            </p:cNvPr>
            <p:cNvSpPr txBox="1"/>
            <p:nvPr/>
          </p:nvSpPr>
          <p:spPr>
            <a:xfrm>
              <a:off x="6231328" y="5675881"/>
              <a:ext cx="988749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50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72" name="자유형 36">
              <a:extLst>
                <a:ext uri="{FF2B5EF4-FFF2-40B4-BE49-F238E27FC236}">
                  <a16:creationId xmlns:a16="http://schemas.microsoft.com/office/drawing/2014/main" id="{A8BEF280-4E8E-419B-99E6-6B7A79E0653B}"/>
                </a:ext>
              </a:extLst>
            </p:cNvPr>
            <p:cNvSpPr/>
            <p:nvPr/>
          </p:nvSpPr>
          <p:spPr>
            <a:xfrm>
              <a:off x="2628102" y="6479749"/>
              <a:ext cx="2232406" cy="189611"/>
            </a:xfrm>
            <a:custGeom>
              <a:avLst/>
              <a:gdLst>
                <a:gd name="connsiteX0" fmla="*/ 0 w 3890865"/>
                <a:gd name="connsiteY0" fmla="*/ 18661 h 335946"/>
                <a:gd name="connsiteX1" fmla="*/ 2276669 w 3890865"/>
                <a:gd name="connsiteY1" fmla="*/ 335902 h 335946"/>
                <a:gd name="connsiteX2" fmla="*/ 3890865 w 3890865"/>
                <a:gd name="connsiteY2" fmla="*/ 0 h 33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0865" h="335946">
                  <a:moveTo>
                    <a:pt x="0" y="18661"/>
                  </a:moveTo>
                  <a:cubicBezTo>
                    <a:pt x="814096" y="178836"/>
                    <a:pt x="1628192" y="339012"/>
                    <a:pt x="2276669" y="335902"/>
                  </a:cubicBezTo>
                  <a:cubicBezTo>
                    <a:pt x="2925146" y="332792"/>
                    <a:pt x="3408005" y="166396"/>
                    <a:pt x="3890865" y="0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선택 정렬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D875C8-2F26-4358-92E5-79E98B3297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4E9C05E-1F06-4F8A-AB23-BCEFD88566B4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 -</a:t>
            </a:r>
          </a:p>
        </p:txBody>
      </p:sp>
      <p:grpSp>
        <p:nvGrpSpPr>
          <p:cNvPr id="18436" name="그룹 1"/>
          <p:cNvGrpSpPr>
            <a:grpSpLocks/>
          </p:cNvGrpSpPr>
          <p:nvPr/>
        </p:nvGrpSpPr>
        <p:grpSpPr bwMode="auto">
          <a:xfrm>
            <a:off x="1474788" y="1211263"/>
            <a:ext cx="6121400" cy="5170487"/>
            <a:chOff x="1237252" y="109662"/>
            <a:chExt cx="6071052" cy="6473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02877-D8EC-458D-8B5B-58C1209B9F2B}"/>
                </a:ext>
              </a:extLst>
            </p:cNvPr>
            <p:cNvSpPr txBox="1"/>
            <p:nvPr/>
          </p:nvSpPr>
          <p:spPr>
            <a:xfrm>
              <a:off x="1237252" y="563315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FA771C-7A15-4866-8002-B410BC886CE0}"/>
                </a:ext>
              </a:extLst>
            </p:cNvPr>
            <p:cNvSpPr txBox="1"/>
            <p:nvPr/>
          </p:nvSpPr>
          <p:spPr>
            <a:xfrm>
              <a:off x="2245364" y="563314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30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6CF1A7-DCA3-4E93-8A19-F4794237C57F}"/>
                </a:ext>
              </a:extLst>
            </p:cNvPr>
            <p:cNvSpPr txBox="1"/>
            <p:nvPr/>
          </p:nvSpPr>
          <p:spPr>
            <a:xfrm>
              <a:off x="3253476" y="563315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F6581A-F09C-4141-8875-2AA51CD15235}"/>
                </a:ext>
              </a:extLst>
            </p:cNvPr>
            <p:cNvSpPr txBox="1"/>
            <p:nvPr/>
          </p:nvSpPr>
          <p:spPr>
            <a:xfrm>
              <a:off x="4261588" y="571327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70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874B52-8205-40CE-AA67-B9D3FB4ABC26}"/>
                </a:ext>
              </a:extLst>
            </p:cNvPr>
            <p:cNvSpPr txBox="1"/>
            <p:nvPr/>
          </p:nvSpPr>
          <p:spPr>
            <a:xfrm>
              <a:off x="5269700" y="571326"/>
              <a:ext cx="1011256" cy="769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40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97CFDF-3E02-4815-8043-B1C9DD62E846}"/>
                </a:ext>
              </a:extLst>
            </p:cNvPr>
            <p:cNvSpPr txBox="1"/>
            <p:nvPr/>
          </p:nvSpPr>
          <p:spPr>
            <a:xfrm>
              <a:off x="6280956" y="563313"/>
              <a:ext cx="988749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50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8455" name="TextBox 10"/>
            <p:cNvSpPr txBox="1">
              <a:spLocks noChangeArrowheads="1"/>
            </p:cNvSpPr>
            <p:nvPr/>
          </p:nvSpPr>
          <p:spPr bwMode="auto">
            <a:xfrm>
              <a:off x="5145047" y="109662"/>
              <a:ext cx="12047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 b="1">
                  <a:solidFill>
                    <a:srgbClr val="0000C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최솟값</a:t>
              </a:r>
              <a:endParaRPr lang="en-US" altLang="ko-KR" sz="2400" b="1">
                <a:solidFill>
                  <a:srgbClr val="0000CC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69D8DF-3522-4DDF-A220-C750920EC1B0}"/>
                </a:ext>
              </a:extLst>
            </p:cNvPr>
            <p:cNvSpPr txBox="1"/>
            <p:nvPr/>
          </p:nvSpPr>
          <p:spPr>
            <a:xfrm>
              <a:off x="1253471" y="1787451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70633A-A4E5-488E-AA8E-00CD89905BB5}"/>
                </a:ext>
              </a:extLst>
            </p:cNvPr>
            <p:cNvSpPr txBox="1"/>
            <p:nvPr/>
          </p:nvSpPr>
          <p:spPr>
            <a:xfrm>
              <a:off x="2261583" y="1787450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30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F388DD-14E1-483C-BFEF-48AED5F6CC03}"/>
                </a:ext>
              </a:extLst>
            </p:cNvPr>
            <p:cNvSpPr txBox="1"/>
            <p:nvPr/>
          </p:nvSpPr>
          <p:spPr>
            <a:xfrm>
              <a:off x="3269695" y="1787451"/>
              <a:ext cx="1011256" cy="769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171AA5-EF7F-4A58-B52B-DCDCCA23C003}"/>
                </a:ext>
              </a:extLst>
            </p:cNvPr>
            <p:cNvSpPr txBox="1"/>
            <p:nvPr/>
          </p:nvSpPr>
          <p:spPr>
            <a:xfrm>
              <a:off x="4277807" y="1795463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70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D74E56-6966-4931-BA14-C7740E67274A}"/>
                </a:ext>
              </a:extLst>
            </p:cNvPr>
            <p:cNvSpPr txBox="1"/>
            <p:nvPr/>
          </p:nvSpPr>
          <p:spPr>
            <a:xfrm>
              <a:off x="5285919" y="1795462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60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FF945C-26D7-4FAE-A9A9-435469EED655}"/>
                </a:ext>
              </a:extLst>
            </p:cNvPr>
            <p:cNvSpPr txBox="1"/>
            <p:nvPr/>
          </p:nvSpPr>
          <p:spPr>
            <a:xfrm>
              <a:off x="6297175" y="1787449"/>
              <a:ext cx="988749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50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8" name="자유형 16">
              <a:extLst>
                <a:ext uri="{FF2B5EF4-FFF2-40B4-BE49-F238E27FC236}">
                  <a16:creationId xmlns:a16="http://schemas.microsoft.com/office/drawing/2014/main" id="{8E5189E8-7DCA-4A2E-9862-E9E3EE36AC4A}"/>
                </a:ext>
              </a:extLst>
            </p:cNvPr>
            <p:cNvSpPr/>
            <p:nvPr/>
          </p:nvSpPr>
          <p:spPr>
            <a:xfrm>
              <a:off x="3764232" y="2613823"/>
              <a:ext cx="1941289" cy="252403"/>
            </a:xfrm>
            <a:custGeom>
              <a:avLst/>
              <a:gdLst>
                <a:gd name="connsiteX0" fmla="*/ 0 w 1940767"/>
                <a:gd name="connsiteY0" fmla="*/ 9331 h 251941"/>
                <a:gd name="connsiteX1" fmla="*/ 989044 w 1940767"/>
                <a:gd name="connsiteY1" fmla="*/ 251927 h 251941"/>
                <a:gd name="connsiteX2" fmla="*/ 1940767 w 1940767"/>
                <a:gd name="connsiteY2" fmla="*/ 0 h 25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0767" h="251941">
                  <a:moveTo>
                    <a:pt x="0" y="9331"/>
                  </a:moveTo>
                  <a:cubicBezTo>
                    <a:pt x="332791" y="131406"/>
                    <a:pt x="665583" y="253482"/>
                    <a:pt x="989044" y="251927"/>
                  </a:cubicBezTo>
                  <a:cubicBezTo>
                    <a:pt x="1312505" y="250372"/>
                    <a:pt x="1626636" y="125186"/>
                    <a:pt x="1940767" y="0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83A963-C906-4EFC-BF4B-B4DA2FA522AA}"/>
                </a:ext>
              </a:extLst>
            </p:cNvPr>
            <p:cNvSpPr txBox="1"/>
            <p:nvPr/>
          </p:nvSpPr>
          <p:spPr>
            <a:xfrm>
              <a:off x="1237252" y="3068962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C9924E-587E-4647-8E23-C4EDACAABC42}"/>
                </a:ext>
              </a:extLst>
            </p:cNvPr>
            <p:cNvSpPr txBox="1"/>
            <p:nvPr/>
          </p:nvSpPr>
          <p:spPr>
            <a:xfrm>
              <a:off x="2245364" y="3068961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30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06DC96-3C8F-4C8D-A1C6-735329933460}"/>
                </a:ext>
              </a:extLst>
            </p:cNvPr>
            <p:cNvSpPr txBox="1"/>
            <p:nvPr/>
          </p:nvSpPr>
          <p:spPr>
            <a:xfrm>
              <a:off x="3253476" y="3068962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40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575213-6AE6-4DF7-B0E6-BE2B2A1F7036}"/>
                </a:ext>
              </a:extLst>
            </p:cNvPr>
            <p:cNvSpPr txBox="1"/>
            <p:nvPr/>
          </p:nvSpPr>
          <p:spPr>
            <a:xfrm>
              <a:off x="4261588" y="3076974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70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BE64E9-89E5-4D2B-96EC-FD5B57FA2F4C}"/>
                </a:ext>
              </a:extLst>
            </p:cNvPr>
            <p:cNvSpPr txBox="1"/>
            <p:nvPr/>
          </p:nvSpPr>
          <p:spPr>
            <a:xfrm>
              <a:off x="5269700" y="3076973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60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E63A2C-E91C-4B36-9C47-33C619CCF8E2}"/>
                </a:ext>
              </a:extLst>
            </p:cNvPr>
            <p:cNvSpPr txBox="1"/>
            <p:nvPr/>
          </p:nvSpPr>
          <p:spPr>
            <a:xfrm>
              <a:off x="6280956" y="3068960"/>
              <a:ext cx="988749" cy="769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50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8493" name="TextBox 24"/>
            <p:cNvSpPr txBox="1">
              <a:spLocks noChangeArrowheads="1"/>
            </p:cNvSpPr>
            <p:nvPr/>
          </p:nvSpPr>
          <p:spPr bwMode="auto">
            <a:xfrm>
              <a:off x="6103531" y="2607295"/>
              <a:ext cx="12047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 b="1">
                  <a:solidFill>
                    <a:srgbClr val="0000C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최솟값</a:t>
              </a:r>
              <a:endParaRPr lang="en-US" altLang="ko-KR" sz="2400" b="1">
                <a:solidFill>
                  <a:srgbClr val="0000CC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4635CB-0014-4592-AA0A-0BEDA736C56F}"/>
                </a:ext>
              </a:extLst>
            </p:cNvPr>
            <p:cNvSpPr txBox="1"/>
            <p:nvPr/>
          </p:nvSpPr>
          <p:spPr>
            <a:xfrm>
              <a:off x="1237252" y="4235723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966838-EB0C-4378-BAC4-CF0E48907828}"/>
                </a:ext>
              </a:extLst>
            </p:cNvPr>
            <p:cNvSpPr txBox="1"/>
            <p:nvPr/>
          </p:nvSpPr>
          <p:spPr>
            <a:xfrm>
              <a:off x="2245364" y="4235722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30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EB278F-9743-46B0-970D-81DA7B54B3DD}"/>
                </a:ext>
              </a:extLst>
            </p:cNvPr>
            <p:cNvSpPr txBox="1"/>
            <p:nvPr/>
          </p:nvSpPr>
          <p:spPr>
            <a:xfrm>
              <a:off x="3253476" y="4235723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40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87BC0B-9CF1-4762-965D-9689426FB064}"/>
                </a:ext>
              </a:extLst>
            </p:cNvPr>
            <p:cNvSpPr txBox="1"/>
            <p:nvPr/>
          </p:nvSpPr>
          <p:spPr>
            <a:xfrm>
              <a:off x="4261588" y="4243735"/>
              <a:ext cx="1011256" cy="769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50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60E756-0673-45C6-BB92-E19E3D8EDDE6}"/>
                </a:ext>
              </a:extLst>
            </p:cNvPr>
            <p:cNvSpPr txBox="1"/>
            <p:nvPr/>
          </p:nvSpPr>
          <p:spPr>
            <a:xfrm>
              <a:off x="5269700" y="4243734"/>
              <a:ext cx="1011256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60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99B90E-9DD9-41D5-B558-BE64B3EA21D1}"/>
                </a:ext>
              </a:extLst>
            </p:cNvPr>
            <p:cNvSpPr txBox="1"/>
            <p:nvPr/>
          </p:nvSpPr>
          <p:spPr>
            <a:xfrm>
              <a:off x="6280956" y="4235721"/>
              <a:ext cx="988749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70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32" name="자유형 30">
              <a:extLst>
                <a:ext uri="{FF2B5EF4-FFF2-40B4-BE49-F238E27FC236}">
                  <a16:creationId xmlns:a16="http://schemas.microsoft.com/office/drawing/2014/main" id="{DB06DD31-7BE1-409C-9B61-1BE90EB15F7E}"/>
                </a:ext>
              </a:extLst>
            </p:cNvPr>
            <p:cNvSpPr/>
            <p:nvPr/>
          </p:nvSpPr>
          <p:spPr>
            <a:xfrm>
              <a:off x="4850598" y="5048423"/>
              <a:ext cx="1939714" cy="252404"/>
            </a:xfrm>
            <a:custGeom>
              <a:avLst/>
              <a:gdLst>
                <a:gd name="connsiteX0" fmla="*/ 0 w 1940767"/>
                <a:gd name="connsiteY0" fmla="*/ 9331 h 251941"/>
                <a:gd name="connsiteX1" fmla="*/ 989044 w 1940767"/>
                <a:gd name="connsiteY1" fmla="*/ 251927 h 251941"/>
                <a:gd name="connsiteX2" fmla="*/ 1940767 w 1940767"/>
                <a:gd name="connsiteY2" fmla="*/ 0 h 25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0767" h="251941">
                  <a:moveTo>
                    <a:pt x="0" y="9331"/>
                  </a:moveTo>
                  <a:cubicBezTo>
                    <a:pt x="332791" y="131406"/>
                    <a:pt x="665583" y="253482"/>
                    <a:pt x="989044" y="251927"/>
                  </a:cubicBezTo>
                  <a:cubicBezTo>
                    <a:pt x="1312505" y="250372"/>
                    <a:pt x="1626636" y="125186"/>
                    <a:pt x="1940767" y="0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A0B106-2D96-4FBE-BA9D-02C4B637894B}"/>
                </a:ext>
              </a:extLst>
            </p:cNvPr>
            <p:cNvSpPr txBox="1"/>
            <p:nvPr/>
          </p:nvSpPr>
          <p:spPr>
            <a:xfrm>
              <a:off x="1237252" y="5805266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BCEE57-3CD2-4A4F-8EE3-25C1DC1F0F66}"/>
                </a:ext>
              </a:extLst>
            </p:cNvPr>
            <p:cNvSpPr txBox="1"/>
            <p:nvPr/>
          </p:nvSpPr>
          <p:spPr>
            <a:xfrm>
              <a:off x="2245364" y="5805265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30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12D61F-86C9-47E6-B445-A38FAF043BB4}"/>
                </a:ext>
              </a:extLst>
            </p:cNvPr>
            <p:cNvSpPr txBox="1"/>
            <p:nvPr/>
          </p:nvSpPr>
          <p:spPr>
            <a:xfrm>
              <a:off x="3253476" y="5805266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40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96AD53-960E-4F28-8C88-1DCED8749886}"/>
                </a:ext>
              </a:extLst>
            </p:cNvPr>
            <p:cNvSpPr txBox="1"/>
            <p:nvPr/>
          </p:nvSpPr>
          <p:spPr>
            <a:xfrm>
              <a:off x="4261588" y="5813278"/>
              <a:ext cx="101125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bg1">
                      <a:lumMod val="65000"/>
                    </a:schemeClr>
                  </a:solidFill>
                </a:rPr>
                <a:t>50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E8857-7E76-47A1-987F-3738B38449DC}"/>
                </a:ext>
              </a:extLst>
            </p:cNvPr>
            <p:cNvSpPr txBox="1"/>
            <p:nvPr/>
          </p:nvSpPr>
          <p:spPr>
            <a:xfrm>
              <a:off x="5269700" y="5813277"/>
              <a:ext cx="1011256" cy="769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60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FAD8F9-E920-4431-B20F-F14155241721}"/>
                </a:ext>
              </a:extLst>
            </p:cNvPr>
            <p:cNvSpPr txBox="1"/>
            <p:nvPr/>
          </p:nvSpPr>
          <p:spPr>
            <a:xfrm>
              <a:off x="6280956" y="5805264"/>
              <a:ext cx="988749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70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8531" name="TextBox 38"/>
            <p:cNvSpPr txBox="1">
              <a:spLocks noChangeArrowheads="1"/>
            </p:cNvSpPr>
            <p:nvPr/>
          </p:nvSpPr>
          <p:spPr bwMode="auto">
            <a:xfrm>
              <a:off x="5145047" y="5373216"/>
              <a:ext cx="12047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 b="1">
                  <a:solidFill>
                    <a:srgbClr val="0000C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최솟값</a:t>
              </a:r>
              <a:endParaRPr lang="en-US" altLang="ko-KR" sz="2400" b="1">
                <a:solidFill>
                  <a:srgbClr val="0000CC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SelectionSort </a:t>
            </a:r>
            <a:r>
              <a:rPr lang="ko-KR" altLang="en-US" smtClean="0"/>
              <a:t>알고리즘</a:t>
            </a:r>
          </a:p>
        </p:txBody>
      </p:sp>
      <p:sp>
        <p:nvSpPr>
          <p:cNvPr id="1945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400" smtClean="0"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r>
              <a:rPr lang="en-US" altLang="ko-KR" sz="240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400" smtClean="0">
                <a:latin typeface="돋움" panose="020B0600000101010101" pitchFamily="50" charset="-127"/>
                <a:ea typeface="돋움" panose="020B0600000101010101" pitchFamily="50" charset="-127"/>
              </a:rPr>
              <a:t>크기가 </a:t>
            </a:r>
            <a:r>
              <a:rPr lang="en-US" altLang="ko-KR" sz="2400" smtClean="0">
                <a:latin typeface="돋움" panose="020B0600000101010101" pitchFamily="50" charset="-127"/>
                <a:ea typeface="돋움" panose="020B0600000101010101" pitchFamily="50" charset="-127"/>
              </a:rPr>
              <a:t>n</a:t>
            </a:r>
            <a:r>
              <a:rPr lang="ko-KR" altLang="en-US" sz="2400" smtClean="0">
                <a:latin typeface="돋움" panose="020B0600000101010101" pitchFamily="50" charset="-127"/>
                <a:ea typeface="돋움" panose="020B0600000101010101" pitchFamily="50" charset="-127"/>
              </a:rPr>
              <a:t>인 배열 </a:t>
            </a:r>
            <a:r>
              <a:rPr lang="en-US" altLang="ko-KR" sz="2400" smtClean="0"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</a:p>
          <a:p>
            <a:pPr marL="0" indent="0" latinLnBrk="1"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ko-KR" altLang="en-US" sz="2400" smtClean="0"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r>
              <a:rPr lang="en-US" altLang="ko-KR" sz="240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400" smtClean="0">
                <a:latin typeface="돋움" panose="020B0600000101010101" pitchFamily="50" charset="-127"/>
                <a:ea typeface="돋움" panose="020B0600000101010101" pitchFamily="50" charset="-127"/>
              </a:rPr>
              <a:t>정렬된 배열 </a:t>
            </a:r>
            <a:r>
              <a:rPr lang="en-US" altLang="ko-KR" sz="2400" smtClean="0"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1. for i = 0 to n-2 {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2.     min = i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3.     for j = i+1 to n-1 {</a:t>
            </a:r>
            <a:r>
              <a:rPr lang="en-US" altLang="ko-KR" sz="1800" smtClean="0">
                <a:solidFill>
                  <a:srgbClr val="00B050"/>
                </a:solidFill>
              </a:rPr>
              <a:t>    </a:t>
            </a:r>
            <a:r>
              <a:rPr lang="en-US" altLang="ko-KR" sz="1800" smtClean="0">
                <a:solidFill>
                  <a:srgbClr val="000099"/>
                </a:solidFill>
              </a:rPr>
              <a:t>// A[i]~A[n-1]</a:t>
            </a:r>
            <a:r>
              <a:rPr lang="ko-KR" altLang="en-US" sz="1800" smtClean="0">
                <a:solidFill>
                  <a:srgbClr val="000099"/>
                </a:solidFill>
              </a:rPr>
              <a:t>에서 최솟값을 찾는다</a:t>
            </a:r>
            <a:r>
              <a:rPr lang="en-US" altLang="ko-KR" sz="1800" smtClean="0">
                <a:solidFill>
                  <a:srgbClr val="00B050"/>
                </a:solidFill>
              </a:rPr>
              <a:t>.</a:t>
            </a:r>
            <a:endParaRPr lang="ko-KR" altLang="en-US" sz="1800" smtClean="0">
              <a:solidFill>
                <a:srgbClr val="00B050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4.         if (A[j] &lt; A[min]) 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5.               min = j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          }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6.      A[i] ↔ A[min]</a:t>
            </a:r>
            <a:r>
              <a:rPr lang="en-US" altLang="ko-KR" sz="1800" smtClean="0"/>
              <a:t>   </a:t>
            </a:r>
            <a:r>
              <a:rPr lang="en-US" altLang="ko-KR" sz="1800" smtClean="0">
                <a:solidFill>
                  <a:srgbClr val="000099"/>
                </a:solidFill>
              </a:rPr>
              <a:t> // min</a:t>
            </a:r>
            <a:r>
              <a:rPr lang="ko-KR" altLang="en-US" sz="1800" smtClean="0">
                <a:solidFill>
                  <a:srgbClr val="000099"/>
                </a:solidFill>
              </a:rPr>
              <a:t>이 최솟값이 있는 원소의 인덱스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    }</a:t>
            </a:r>
            <a:endParaRPr lang="ko-KR" altLang="en-US" sz="2400" smtClean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7. return </a:t>
            </a:r>
            <a:r>
              <a:rPr lang="ko-KR" altLang="en-US" sz="2400" smtClean="0"/>
              <a:t>배열 </a:t>
            </a:r>
            <a:r>
              <a:rPr lang="en-US" altLang="ko-KR" sz="2400" smtClean="0"/>
              <a:t>A</a:t>
            </a:r>
            <a:endParaRPr lang="ko-KR" altLang="en-US" sz="24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389BFD-540F-4183-8FFE-0F7D6095BF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A7095F9-8DA5-4C2F-AAF5-EA7CF8447A64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SelectionSort </a:t>
            </a:r>
            <a:r>
              <a:rPr lang="ko-KR" altLang="en-US" smtClean="0"/>
              <a:t>알고리즘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D5D40392-41D2-4C02-94CF-8831DA982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atinLnBrk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800" dirty="0"/>
              <a:t>Line 1</a:t>
            </a:r>
          </a:p>
          <a:p>
            <a:pPr lvl="1" latinLnBrk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400" dirty="0"/>
              <a:t>for-</a:t>
            </a:r>
            <a:r>
              <a:rPr lang="ko-KR" altLang="en-US" sz="2400" dirty="0"/>
              <a:t>루프에서는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가 </a:t>
            </a:r>
            <a:r>
              <a:rPr lang="en-US" altLang="ko-KR" sz="2400" dirty="0"/>
              <a:t>0</a:t>
            </a:r>
            <a:r>
              <a:rPr lang="ko-KR" altLang="en-US" sz="2400" dirty="0">
                <a:sym typeface="Symbol"/>
              </a:rPr>
              <a:t></a:t>
            </a:r>
            <a:r>
              <a:rPr lang="en-US" altLang="ko-KR" sz="2400" dirty="0"/>
              <a:t>(n-2)</a:t>
            </a:r>
            <a:r>
              <a:rPr lang="ko-KR" altLang="en-US" sz="2400" dirty="0"/>
              <a:t>까지 변하는데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이는 </a:t>
            </a:r>
            <a:r>
              <a:rPr lang="en-US" altLang="ko-KR" sz="2400" dirty="0"/>
              <a:t>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</a:t>
            </a:r>
            <a:r>
              <a:rPr lang="ko-KR" altLang="en-US" sz="2400" dirty="0">
                <a:sym typeface="Symbol"/>
              </a:rPr>
              <a:t>  </a:t>
            </a:r>
            <a:r>
              <a:rPr lang="en-US" altLang="ko-KR" sz="2400" dirty="0"/>
              <a:t>A[n-1]</a:t>
            </a:r>
            <a:r>
              <a:rPr lang="ko-KR" altLang="en-US" sz="2400" dirty="0"/>
              <a:t>까지의 숫자 중에서 최솟값을 찾기 위함이다</a:t>
            </a:r>
            <a:r>
              <a:rPr lang="en-US" altLang="ko-KR" sz="2400" dirty="0"/>
              <a:t>.</a:t>
            </a:r>
          </a:p>
          <a:p>
            <a:pPr lvl="1" latinLnBrk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400" dirty="0"/>
              <a:t>(n-1)</a:t>
            </a:r>
            <a:r>
              <a:rPr lang="ko-KR" altLang="en-US" sz="2400" dirty="0"/>
              <a:t>까지 반복하지 않는 것은 </a:t>
            </a:r>
            <a:r>
              <a:rPr lang="en-US" altLang="ko-KR" sz="2400" dirty="0"/>
              <a:t>(n-1)</a:t>
            </a:r>
            <a:r>
              <a:rPr lang="ko-KR" altLang="en-US" sz="2400" dirty="0"/>
              <a:t>까지 수행할 경우 </a:t>
            </a:r>
            <a:r>
              <a:rPr lang="en-US" altLang="ko-KR" sz="2400" dirty="0"/>
              <a:t>line 3</a:t>
            </a:r>
            <a:r>
              <a:rPr lang="ko-KR" altLang="en-US" sz="2400" dirty="0"/>
              <a:t>의 </a:t>
            </a:r>
            <a:r>
              <a:rPr lang="en-US" altLang="ko-KR" sz="2400" dirty="0"/>
              <a:t>j</a:t>
            </a:r>
            <a:r>
              <a:rPr lang="ko-KR" altLang="en-US" sz="2400" dirty="0"/>
              <a:t>값이 </a:t>
            </a:r>
            <a:r>
              <a:rPr lang="en-US" altLang="ko-KR" sz="2400" dirty="0"/>
              <a:t>i+1 = (n-1)+1 = n</a:t>
            </a:r>
            <a:r>
              <a:rPr lang="ko-KR" altLang="en-US" sz="2400" dirty="0"/>
              <a:t>이 되어 배열의 범위를 벗어나기 때문</a:t>
            </a:r>
          </a:p>
          <a:p>
            <a:pPr latinLnBrk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800" dirty="0"/>
              <a:t>Line 2</a:t>
            </a:r>
          </a:p>
          <a:p>
            <a:pPr lvl="1" latinLnBrk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400" dirty="0"/>
              <a:t>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</a:t>
            </a:r>
            <a:r>
              <a:rPr lang="ko-KR" altLang="en-US" sz="2400" dirty="0"/>
              <a:t>를 최솟값으로 놓고</a:t>
            </a:r>
            <a:r>
              <a:rPr lang="en-US" altLang="ko-KR" sz="2400" dirty="0"/>
              <a:t>, </a:t>
            </a:r>
            <a:r>
              <a:rPr lang="ko-KR" altLang="en-US" sz="2400" dirty="0"/>
              <a:t>즉</a:t>
            </a:r>
            <a:r>
              <a:rPr lang="en-US" altLang="ko-KR" sz="2400" dirty="0"/>
              <a:t>, min = </a:t>
            </a:r>
            <a:r>
              <a:rPr lang="en-US" altLang="ko-KR" sz="2400" dirty="0" err="1"/>
              <a:t>i</a:t>
            </a:r>
            <a:endParaRPr lang="en-US" altLang="ko-KR" sz="2400" dirty="0"/>
          </a:p>
          <a:p>
            <a:pPr latinLnBrk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800" dirty="0"/>
              <a:t>Line 3</a:t>
            </a:r>
          </a:p>
          <a:p>
            <a:pPr lvl="1" latinLnBrk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400" dirty="0"/>
              <a:t>for-</a:t>
            </a:r>
            <a:r>
              <a:rPr lang="ko-KR" altLang="en-US" sz="2400" dirty="0"/>
              <a:t>루프에서는 </a:t>
            </a:r>
            <a:r>
              <a:rPr lang="en-US" altLang="ko-KR" sz="2400" dirty="0"/>
              <a:t>A[i+1]</a:t>
            </a:r>
            <a:r>
              <a:rPr lang="ko-KR" altLang="en-US" sz="2400" dirty="0"/>
              <a:t>부터 </a:t>
            </a:r>
            <a:r>
              <a:rPr lang="en-US" altLang="ko-KR" sz="2400" dirty="0"/>
              <a:t>1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원소씩</a:t>
            </a:r>
            <a:r>
              <a:rPr lang="ko-KR" altLang="en-US" sz="2400" dirty="0"/>
              <a:t> </a:t>
            </a:r>
            <a:r>
              <a:rPr lang="en-US" altLang="ko-KR" sz="2400" dirty="0"/>
              <a:t>A[min]</a:t>
            </a:r>
            <a:r>
              <a:rPr lang="ko-KR" altLang="en-US" sz="2400" dirty="0"/>
              <a:t>과 비교하고</a:t>
            </a:r>
            <a:r>
              <a:rPr lang="en-US" altLang="ko-KR" sz="2400" dirty="0"/>
              <a:t>, A[min]</a:t>
            </a:r>
            <a:r>
              <a:rPr lang="ko-KR" altLang="en-US" sz="2400" dirty="0"/>
              <a:t>보다 작은 원소가 발견되면 </a:t>
            </a:r>
            <a:r>
              <a:rPr lang="en-US" altLang="ko-KR" sz="2400" dirty="0"/>
              <a:t>min = j</a:t>
            </a:r>
            <a:r>
              <a:rPr lang="ko-KR" altLang="en-US" sz="2400" dirty="0"/>
              <a:t>로 갱신하며</a:t>
            </a:r>
            <a:r>
              <a:rPr lang="en-US" altLang="ko-KR" sz="2400" dirty="0"/>
              <a:t>, </a:t>
            </a:r>
            <a:r>
              <a:rPr lang="ko-KR" altLang="en-US" sz="2400" dirty="0"/>
              <a:t>최종적으로 </a:t>
            </a:r>
            <a:r>
              <a:rPr lang="en-US" altLang="ko-KR" sz="2400" dirty="0"/>
              <a:t>A[n-1]</a:t>
            </a:r>
            <a:r>
              <a:rPr lang="ko-KR" altLang="en-US" sz="2400" dirty="0"/>
              <a:t>까지 검사한 후에 최솟값이 있는 원소의 인덱스를 </a:t>
            </a:r>
            <a:r>
              <a:rPr lang="en-US" altLang="ko-KR" sz="2400" dirty="0"/>
              <a:t>min</a:t>
            </a:r>
            <a:r>
              <a:rPr lang="ko-KR" altLang="en-US" sz="2400" dirty="0"/>
              <a:t>에 저장한다</a:t>
            </a:r>
            <a:r>
              <a:rPr lang="en-US" altLang="ko-KR" sz="2400" dirty="0"/>
              <a:t>.</a:t>
            </a:r>
          </a:p>
          <a:p>
            <a:pPr latinLnBrk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800" dirty="0"/>
              <a:t>Line 6</a:t>
            </a:r>
          </a:p>
          <a:p>
            <a:pPr lvl="1" latinLnBrk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400" dirty="0"/>
              <a:t>line 3~5</a:t>
            </a:r>
            <a:r>
              <a:rPr lang="ko-KR" altLang="en-US" sz="2400" dirty="0"/>
              <a:t>의 </a:t>
            </a:r>
            <a:r>
              <a:rPr lang="en-US" altLang="ko-KR" sz="2400" dirty="0"/>
              <a:t>for-</a:t>
            </a:r>
            <a:r>
              <a:rPr lang="ko-KR" altLang="en-US" sz="2400" dirty="0"/>
              <a:t>루프에서 찾은 최솟값 </a:t>
            </a:r>
            <a:r>
              <a:rPr lang="en-US" altLang="ko-KR" sz="2400" dirty="0"/>
              <a:t>A[min]</a:t>
            </a:r>
            <a:r>
              <a:rPr lang="ko-KR" altLang="en-US" sz="2400" dirty="0"/>
              <a:t>을 </a:t>
            </a:r>
            <a:r>
              <a:rPr lang="en-US" altLang="ko-KR" sz="2400" dirty="0"/>
              <a:t>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</a:t>
            </a:r>
            <a:r>
              <a:rPr lang="ko-KR" altLang="en-US" sz="2400" dirty="0"/>
              <a:t>와 교환한다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atinLnBrk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800" dirty="0"/>
              <a:t>Line 7</a:t>
            </a:r>
          </a:p>
          <a:p>
            <a:pPr lvl="1" latinLnBrk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400" dirty="0"/>
              <a:t>line 1~6</a:t>
            </a:r>
            <a:r>
              <a:rPr lang="ko-KR" altLang="en-US" sz="2400" dirty="0"/>
              <a:t>의 </a:t>
            </a:r>
            <a:r>
              <a:rPr lang="en-US" altLang="ko-KR" sz="2400" dirty="0"/>
              <a:t>for-</a:t>
            </a:r>
            <a:r>
              <a:rPr lang="ko-KR" altLang="en-US" sz="2400" dirty="0"/>
              <a:t>루프가 끝나면</a:t>
            </a:r>
            <a:r>
              <a:rPr lang="en-US" altLang="ko-KR" sz="2400" dirty="0"/>
              <a:t>, </a:t>
            </a:r>
            <a:r>
              <a:rPr lang="ko-KR" altLang="en-US" sz="2400" dirty="0"/>
              <a:t>정렬된 배열 </a:t>
            </a:r>
            <a:r>
              <a:rPr lang="en-US" altLang="ko-KR" sz="2400" dirty="0"/>
              <a:t>A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리턴한다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3666E-950C-4E11-8028-C04A35E7DE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1811A29-6D99-41F7-8C63-A929032D31A0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선택 정렬의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201D-162A-4A16-9AD6-0881A2DC9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FFBE550-6869-4132-B6A2-BB6A724F4E76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-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53054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70199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선택 정렬의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9465FE-D00F-42A7-9F60-455BF3436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861BD1A-8CA1-4A64-81C9-FD3D2DC2597D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 -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69723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789363"/>
            <a:ext cx="71818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알고리즘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6CAA899B-36FB-47CF-916C-D9898D114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내부 정렬 </a:t>
            </a:r>
            <a:r>
              <a:rPr lang="en-US" altLang="ko-KR" dirty="0"/>
              <a:t>(Internal sort)</a:t>
            </a:r>
          </a:p>
          <a:p>
            <a:pPr lvl="1">
              <a:defRPr/>
            </a:pPr>
            <a:r>
              <a:rPr lang="ko-KR" altLang="en-US" dirty="0" err="1"/>
              <a:t>내부정렬은</a:t>
            </a:r>
            <a:r>
              <a:rPr lang="ko-KR" altLang="en-US" dirty="0"/>
              <a:t> 입력의 크기가 </a:t>
            </a:r>
            <a:r>
              <a:rPr lang="ko-KR" altLang="en-US" dirty="0" err="1"/>
              <a:t>주기억</a:t>
            </a:r>
            <a:r>
              <a:rPr lang="ko-KR" altLang="en-US" dirty="0"/>
              <a:t> 장치 </a:t>
            </a:r>
            <a:r>
              <a:rPr lang="en-US" altLang="ko-KR" dirty="0"/>
              <a:t>(main memory)</a:t>
            </a:r>
            <a:r>
              <a:rPr lang="ko-KR" altLang="en-US" dirty="0"/>
              <a:t>의 공간보다 크지 않은 경우에 수행되는 정렬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버블 정렬</a:t>
            </a:r>
            <a:r>
              <a:rPr lang="en-US" altLang="ko-KR" dirty="0"/>
              <a:t>, </a:t>
            </a:r>
            <a:r>
              <a:rPr lang="ko-KR" altLang="en-US" dirty="0"/>
              <a:t>선택 정렬</a:t>
            </a:r>
            <a:r>
              <a:rPr lang="en-US" altLang="ko-KR" dirty="0"/>
              <a:t>, </a:t>
            </a:r>
            <a:r>
              <a:rPr lang="ko-KR" altLang="en-US" dirty="0"/>
              <a:t>삽입 정렬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합병 정렬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ko-KR" altLang="en-US" dirty="0"/>
              <a:t> 정렬</a:t>
            </a:r>
            <a:r>
              <a:rPr lang="en-US" altLang="ko-KR" dirty="0"/>
              <a:t>, </a:t>
            </a:r>
            <a:r>
              <a:rPr lang="ko-KR" altLang="en-US" dirty="0"/>
              <a:t>쉘 정렬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기수 정렬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입력이 제한된 크기 이내에 숫자로 구성되어 있을 때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정렬 </a:t>
            </a:r>
            <a:r>
              <a:rPr lang="en-US" altLang="ko-KR" dirty="0"/>
              <a:t>(External sort)</a:t>
            </a:r>
          </a:p>
          <a:p>
            <a:pPr lvl="1">
              <a:defRPr/>
            </a:pPr>
            <a:r>
              <a:rPr lang="ko-KR" altLang="en-US" dirty="0"/>
              <a:t>입력의 크기가 </a:t>
            </a:r>
            <a:r>
              <a:rPr lang="ko-KR" altLang="en-US" dirty="0" err="1"/>
              <a:t>주기억</a:t>
            </a:r>
            <a:r>
              <a:rPr lang="ko-KR" altLang="en-US" dirty="0"/>
              <a:t> 장치 공간보다 큰 경우에는</a:t>
            </a:r>
            <a:r>
              <a:rPr lang="en-US" altLang="ko-KR" dirty="0"/>
              <a:t>, </a:t>
            </a:r>
            <a:r>
              <a:rPr lang="ko-KR" altLang="en-US" dirty="0"/>
              <a:t>보조 기억 장치에 있는 입력을 여러 번에 나누어 </a:t>
            </a:r>
            <a:r>
              <a:rPr lang="ko-KR" altLang="en-US" dirty="0" err="1"/>
              <a:t>주기억</a:t>
            </a:r>
            <a:r>
              <a:rPr lang="ko-KR" altLang="en-US" dirty="0"/>
              <a:t> 장치에 읽어 들인 후</a:t>
            </a:r>
            <a:r>
              <a:rPr lang="en-US" altLang="ko-KR" dirty="0"/>
              <a:t>, </a:t>
            </a:r>
            <a:r>
              <a:rPr lang="ko-KR" altLang="en-US" dirty="0"/>
              <a:t>정렬하여 보조 기억 장치에 다시 저장하는 과정을 반복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다방향</a:t>
            </a:r>
            <a:r>
              <a:rPr lang="ko-KR" altLang="en-US" dirty="0"/>
              <a:t> 합병</a:t>
            </a:r>
            <a:r>
              <a:rPr lang="en-US" altLang="ko-KR" dirty="0"/>
              <a:t>(p-way Merge), </a:t>
            </a:r>
            <a:r>
              <a:rPr lang="ko-KR" altLang="en-US" dirty="0"/>
              <a:t>다단계 합병</a:t>
            </a:r>
            <a:r>
              <a:rPr lang="en-US" altLang="ko-KR" dirty="0"/>
              <a:t>(Polyphase Merge)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26CB96-0748-487B-A8E2-7AD6B7C22C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4D496DB-E54B-44C4-823B-54DB88AA196B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2355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line 1</a:t>
            </a:r>
            <a:r>
              <a:rPr lang="ko-KR" altLang="en-US" sz="2400" smtClean="0"/>
              <a:t>의 </a:t>
            </a:r>
            <a:r>
              <a:rPr lang="en-US" altLang="ko-KR" sz="2400" smtClean="0"/>
              <a:t>for-</a:t>
            </a:r>
            <a:r>
              <a:rPr lang="ko-KR" altLang="en-US" sz="2400" smtClean="0"/>
              <a:t>루프가 </a:t>
            </a:r>
            <a:r>
              <a:rPr lang="en-US" altLang="ko-KR" sz="2400" smtClean="0"/>
              <a:t>(n-1)</a:t>
            </a:r>
            <a:r>
              <a:rPr lang="ko-KR" altLang="en-US" sz="2400" smtClean="0"/>
              <a:t>번 수행</a:t>
            </a:r>
            <a:endParaRPr lang="en-US" altLang="ko-KR" sz="2400" smtClean="0"/>
          </a:p>
          <a:p>
            <a:pPr lvl="1"/>
            <a:r>
              <a:rPr lang="en-US" altLang="ko-KR" smtClean="0"/>
              <a:t>i=0</a:t>
            </a:r>
            <a:r>
              <a:rPr lang="ko-KR" altLang="en-US" smtClean="0"/>
              <a:t>일 때 </a:t>
            </a:r>
            <a:r>
              <a:rPr lang="en-US" altLang="ko-KR" smtClean="0"/>
              <a:t>line 3</a:t>
            </a:r>
            <a:r>
              <a:rPr lang="ko-KR" altLang="en-US" smtClean="0"/>
              <a:t>의 </a:t>
            </a:r>
            <a:r>
              <a:rPr lang="en-US" altLang="ko-KR" smtClean="0"/>
              <a:t>for-</a:t>
            </a:r>
            <a:r>
              <a:rPr lang="ko-KR" altLang="en-US" smtClean="0"/>
              <a:t>루프는 </a:t>
            </a:r>
            <a:r>
              <a:rPr lang="en-US" altLang="ko-KR" smtClean="0"/>
              <a:t>(n-1)</a:t>
            </a:r>
            <a:r>
              <a:rPr lang="ko-KR" altLang="en-US" smtClean="0"/>
              <a:t>번 수행되고</a:t>
            </a:r>
            <a:r>
              <a:rPr lang="en-US" altLang="ko-KR" smtClean="0"/>
              <a:t>, </a:t>
            </a:r>
          </a:p>
          <a:p>
            <a:pPr lvl="1"/>
            <a:r>
              <a:rPr lang="en-US" altLang="ko-KR" smtClean="0"/>
              <a:t>i=1</a:t>
            </a:r>
            <a:r>
              <a:rPr lang="ko-KR" altLang="en-US" smtClean="0"/>
              <a:t>일 때 </a:t>
            </a:r>
            <a:r>
              <a:rPr lang="en-US" altLang="ko-KR" smtClean="0"/>
              <a:t>line 3</a:t>
            </a:r>
            <a:r>
              <a:rPr lang="ko-KR" altLang="en-US" smtClean="0"/>
              <a:t>의 </a:t>
            </a:r>
            <a:r>
              <a:rPr lang="en-US" altLang="ko-KR" smtClean="0"/>
              <a:t>for-</a:t>
            </a:r>
            <a:r>
              <a:rPr lang="ko-KR" altLang="en-US" smtClean="0"/>
              <a:t>루프는 </a:t>
            </a:r>
            <a:r>
              <a:rPr lang="en-US" altLang="ko-KR" smtClean="0"/>
              <a:t>(n-2)</a:t>
            </a:r>
            <a:r>
              <a:rPr lang="ko-KR" altLang="en-US" smtClean="0"/>
              <a:t>번 수행되고</a:t>
            </a:r>
            <a:r>
              <a:rPr lang="en-US" altLang="ko-KR" smtClean="0"/>
              <a:t>,</a:t>
            </a:r>
          </a:p>
          <a:p>
            <a:pPr lvl="1"/>
            <a:r>
              <a:rPr lang="ko-KR" altLang="en-US" smtClean="0"/>
              <a:t>⋯⋯</a:t>
            </a:r>
            <a:r>
              <a:rPr lang="en-US" altLang="ko-KR" smtClean="0"/>
              <a:t> </a:t>
            </a:r>
          </a:p>
          <a:p>
            <a:pPr lvl="1">
              <a:spcAft>
                <a:spcPts val="1200"/>
              </a:spcAft>
            </a:pPr>
            <a:r>
              <a:rPr lang="ko-KR" altLang="en-US" smtClean="0"/>
              <a:t>마지막으로 </a:t>
            </a:r>
            <a:r>
              <a:rPr lang="en-US" altLang="ko-KR" smtClean="0"/>
              <a:t>1</a:t>
            </a:r>
            <a:r>
              <a:rPr lang="ko-KR" altLang="en-US" smtClean="0"/>
              <a:t>번 수행</a:t>
            </a:r>
            <a:endParaRPr lang="en-US" altLang="ko-KR" smtClean="0"/>
          </a:p>
          <a:p>
            <a:pPr lvl="4">
              <a:spcAft>
                <a:spcPts val="1200"/>
              </a:spcAft>
            </a:pPr>
            <a:endParaRPr lang="en-US" altLang="ko-KR" sz="100" smtClean="0"/>
          </a:p>
          <a:p>
            <a:r>
              <a:rPr lang="ko-KR" altLang="en-US" sz="2400" smtClean="0"/>
              <a:t>루프 내부의 </a:t>
            </a:r>
            <a:r>
              <a:rPr lang="en-US" altLang="ko-KR" sz="2400" smtClean="0"/>
              <a:t>line 4~5</a:t>
            </a:r>
            <a:r>
              <a:rPr lang="ko-KR" altLang="en-US" sz="2400" smtClean="0"/>
              <a:t>가 수행되는 총 횟수</a:t>
            </a:r>
            <a:endParaRPr lang="en-US" altLang="ko-KR" sz="2400" smtClean="0"/>
          </a:p>
          <a:p>
            <a:pPr lvl="1"/>
            <a:r>
              <a:rPr lang="en-US" altLang="ko-KR" smtClean="0"/>
              <a:t>(n-1)+(n-2)+(n-3)+</a:t>
            </a:r>
            <a:r>
              <a:rPr lang="ko-KR" altLang="en-US" smtClean="0"/>
              <a:t>⋯</a:t>
            </a:r>
            <a:r>
              <a:rPr lang="en-US" altLang="ko-KR" smtClean="0"/>
              <a:t>+2+1 = n(n-1)/2 </a:t>
            </a:r>
          </a:p>
          <a:p>
            <a:pPr lvl="1"/>
            <a:endParaRPr lang="en-US" altLang="ko-KR" sz="2000" smtClean="0"/>
          </a:p>
          <a:p>
            <a:pPr>
              <a:spcAft>
                <a:spcPts val="1800"/>
              </a:spcAft>
            </a:pPr>
            <a:r>
              <a:rPr lang="ko-KR" altLang="en-US" sz="2400" smtClean="0"/>
              <a:t>루프 내부의 </a:t>
            </a:r>
            <a:r>
              <a:rPr lang="en-US" altLang="ko-KR" sz="2400" smtClean="0"/>
              <a:t>if-</a:t>
            </a:r>
            <a:r>
              <a:rPr lang="ko-KR" altLang="en-US" sz="2400" smtClean="0"/>
              <a:t>조건이 ‘참’일 때의 자리바꿈은 </a:t>
            </a:r>
            <a:r>
              <a:rPr lang="en-US" altLang="ko-KR" sz="2400" smtClean="0"/>
              <a:t>O(1)</a:t>
            </a:r>
          </a:p>
          <a:p>
            <a:pPr lvl="2"/>
            <a:endParaRPr lang="en-US" altLang="ko-KR" sz="1400" smtClean="0"/>
          </a:p>
          <a:p>
            <a:r>
              <a:rPr lang="ko-KR" altLang="en-US" sz="2400" smtClean="0"/>
              <a:t>시간복잡도</a:t>
            </a:r>
            <a:r>
              <a:rPr lang="en-US" altLang="ko-KR" sz="2400" smtClean="0"/>
              <a:t>: n(n-1)/2 x O(1) = O(n</a:t>
            </a:r>
            <a:r>
              <a:rPr lang="en-US" altLang="ko-KR" sz="2400" baseline="30000" smtClean="0"/>
              <a:t>2</a:t>
            </a:r>
            <a:r>
              <a:rPr lang="en-US" altLang="ko-KR" sz="2400" smtClean="0"/>
              <a:t>)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D8BBB-88FF-4DE8-95DD-0D493C9E7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6E74659-DC1F-44D8-A854-F537496F1F5D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0B34159D-3147-40CE-B60D-FC8C852763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  <a:defRPr/>
            </a:pPr>
            <a:r>
              <a:rPr lang="ko-KR" altLang="en-US" sz="2400" dirty="0"/>
              <a:t>선택 정렬의 특징은 입력이 </a:t>
            </a:r>
            <a:endParaRPr lang="en-US" altLang="ko-KR" sz="2400" dirty="0"/>
          </a:p>
          <a:p>
            <a:pPr lvl="1">
              <a:spcAft>
                <a:spcPts val="2400"/>
              </a:spcAft>
              <a:defRPr/>
            </a:pPr>
            <a:r>
              <a:rPr lang="ko-KR" altLang="en-US" dirty="0"/>
              <a:t>거의 정렬되어 있든지</a:t>
            </a:r>
            <a:r>
              <a:rPr lang="en-US" altLang="ko-KR" dirty="0"/>
              <a:t>, </a:t>
            </a:r>
          </a:p>
          <a:p>
            <a:pPr lvl="1">
              <a:spcAft>
                <a:spcPts val="2400"/>
              </a:spcAft>
              <a:defRPr/>
            </a:pPr>
            <a:r>
              <a:rPr lang="ko-KR" altLang="en-US" dirty="0"/>
              <a:t>역으로 정렬되어 </a:t>
            </a:r>
            <a:r>
              <a:rPr lang="ko-KR" altLang="en-US" dirty="0" err="1"/>
              <a:t>있다든지</a:t>
            </a:r>
            <a:r>
              <a:rPr lang="en-US" altLang="ko-KR" dirty="0"/>
              <a:t>, </a:t>
            </a:r>
          </a:p>
          <a:p>
            <a:pPr lvl="1">
              <a:spcAft>
                <a:spcPts val="2400"/>
              </a:spcAft>
              <a:defRPr/>
            </a:pPr>
            <a:r>
              <a:rPr lang="ko-KR" altLang="en-US" dirty="0"/>
              <a:t>랜덤하게 되어있든 지를 구분하지 않고</a:t>
            </a:r>
            <a:r>
              <a:rPr lang="en-US" altLang="ko-KR" dirty="0"/>
              <a:t>, </a:t>
            </a:r>
          </a:p>
          <a:p>
            <a:pPr marL="358775" indent="0">
              <a:spcAft>
                <a:spcPts val="2400"/>
              </a:spcAft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항상 일정한 </a:t>
            </a:r>
            <a:r>
              <a:rPr lang="ko-KR" altLang="en-US" sz="2400" dirty="0" err="1"/>
              <a:t>시간복잡도를</a:t>
            </a:r>
            <a:r>
              <a:rPr lang="ko-KR" altLang="en-US" sz="2400" dirty="0"/>
              <a:t> 나타낸다는 것</a:t>
            </a:r>
            <a:endParaRPr lang="en-US" altLang="ko-KR" sz="2400" dirty="0"/>
          </a:p>
          <a:p>
            <a:pPr marL="358775" indent="0">
              <a:spcAft>
                <a:spcPts val="2400"/>
              </a:spcAft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입력에 민감하지 않은 </a:t>
            </a:r>
            <a:r>
              <a:rPr lang="en-US" altLang="ko-KR" sz="2400" dirty="0"/>
              <a:t>(input insensitive)</a:t>
            </a:r>
            <a:r>
              <a:rPr lang="ko-KR" altLang="en-US" sz="2400" dirty="0"/>
              <a:t> 알고리즘이다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3EF1B-4F50-4938-A2FA-FAE49FFE1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44953F1-F46D-418B-BDD1-8F4ABE4662D8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삽입 정렬</a:t>
            </a:r>
          </a:p>
        </p:txBody>
      </p:sp>
      <p:sp>
        <p:nvSpPr>
          <p:cNvPr id="2560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삽입 정렬 </a:t>
            </a:r>
            <a:r>
              <a:rPr lang="en-US" altLang="ko-KR" sz="2800" smtClean="0"/>
              <a:t>(Insertion Sort)</a:t>
            </a:r>
          </a:p>
          <a:p>
            <a:pPr lvl="1"/>
            <a:r>
              <a:rPr lang="ko-KR" altLang="en-US" sz="2400" smtClean="0"/>
              <a:t>배열을 정렬된 부분 </a:t>
            </a:r>
            <a:r>
              <a:rPr lang="en-US" altLang="ko-KR" sz="2400" smtClean="0"/>
              <a:t>(</a:t>
            </a:r>
            <a:r>
              <a:rPr lang="ko-KR" altLang="en-US" sz="2400" smtClean="0"/>
              <a:t>앞부분</a:t>
            </a:r>
            <a:r>
              <a:rPr lang="en-US" altLang="ko-KR" sz="2400" smtClean="0"/>
              <a:t>)</a:t>
            </a:r>
            <a:r>
              <a:rPr lang="ko-KR" altLang="en-US" sz="2400" smtClean="0"/>
              <a:t>과 </a:t>
            </a:r>
            <a:r>
              <a:rPr lang="ko-KR" altLang="en-US" sz="2400" smtClean="0">
                <a:solidFill>
                  <a:srgbClr val="000099"/>
                </a:solidFill>
              </a:rPr>
              <a:t>정렬 안 된 부분</a:t>
            </a:r>
            <a:r>
              <a:rPr lang="ko-KR" altLang="en-US" sz="2400" smtClean="0"/>
              <a:t> </a:t>
            </a:r>
            <a:r>
              <a:rPr lang="en-US" altLang="ko-KR" sz="2400" smtClean="0"/>
              <a:t>(</a:t>
            </a:r>
            <a:r>
              <a:rPr lang="ko-KR" altLang="en-US" sz="2400" smtClean="0"/>
              <a:t>뒷부분</a:t>
            </a:r>
            <a:r>
              <a:rPr lang="en-US" altLang="ko-KR" sz="2400" smtClean="0"/>
              <a:t>)</a:t>
            </a:r>
            <a:r>
              <a:rPr lang="ko-KR" altLang="en-US" sz="2400" smtClean="0"/>
              <a:t>으로 나누고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정렬 안 된 부분의 가장 왼쪽 원소를 정렬된 부분의 적절한 위치에 삽입하여 정렬되도록 하는 과정을 반복한다</a:t>
            </a:r>
            <a:r>
              <a:rPr lang="en-US" altLang="ko-KR" sz="2400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18F2F-D4C3-4DD2-BB9A-93FCC4205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F128E32-8D53-4C9C-A414-DC531FBF4288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 -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29000"/>
            <a:ext cx="5832475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삽입 정렬</a:t>
            </a:r>
          </a:p>
        </p:txBody>
      </p:sp>
      <p:sp>
        <p:nvSpPr>
          <p:cNvPr id="2662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39D4F1-676D-4D61-A69D-948880666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8C682FF-651E-4383-A15E-270629523323}" type="slidenum">
              <a:rPr lang="en-US" altLang="ko-KR" smtClean="0"/>
              <a:pPr>
                <a:defRPr/>
              </a:pPr>
              <a:t>23</a:t>
            </a:fld>
            <a:r>
              <a:rPr lang="en-US" altLang="ko-KR"/>
              <a:t> -</a:t>
            </a:r>
          </a:p>
        </p:txBody>
      </p:sp>
      <p:pic>
        <p:nvPicPr>
          <p:cNvPr id="26629" name="_x207584496" descr="EMB000004682b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33463"/>
            <a:ext cx="8618537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삽입 정렬</a:t>
            </a:r>
          </a:p>
        </p:txBody>
      </p:sp>
      <p:sp>
        <p:nvSpPr>
          <p:cNvPr id="2765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ko-KR" altLang="en-US" sz="2400" smtClean="0"/>
              <a:t>정렬 안 된 부분의 숫자 하나가 정렬된 부분에 삽입됨으로써</a:t>
            </a:r>
            <a:r>
              <a:rPr lang="en-US" altLang="ko-KR" sz="2400" smtClean="0"/>
              <a:t>, </a:t>
            </a:r>
            <a:r>
              <a:rPr lang="ko-KR" altLang="en-US" sz="2400" smtClean="0"/>
              <a:t>정렬된 부분의 원소 수가 </a:t>
            </a:r>
            <a:r>
              <a:rPr lang="en-US" altLang="ko-KR" sz="2400" smtClean="0"/>
              <a:t>1</a:t>
            </a:r>
            <a:r>
              <a:rPr lang="ko-KR" altLang="en-US" sz="2400" smtClean="0"/>
              <a:t>개 늘어나고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동시에 정렬이 안 된 부분의 원소 수는 </a:t>
            </a:r>
            <a:r>
              <a:rPr lang="en-US" altLang="ko-KR" sz="2400" smtClean="0"/>
              <a:t>1</a:t>
            </a:r>
            <a:r>
              <a:rPr lang="ko-KR" altLang="en-US" sz="2400" smtClean="0"/>
              <a:t>개 줄어든다</a:t>
            </a:r>
            <a:r>
              <a:rPr lang="en-US" altLang="ko-KR" sz="2400" smtClean="0"/>
              <a:t>. </a:t>
            </a:r>
          </a:p>
          <a:p>
            <a:pPr>
              <a:spcAft>
                <a:spcPts val="2400"/>
              </a:spcAft>
            </a:pPr>
            <a:r>
              <a:rPr lang="ko-KR" altLang="en-US" sz="2400" smtClean="0"/>
              <a:t>이를 반복하여 수행하면</a:t>
            </a:r>
            <a:r>
              <a:rPr lang="en-US" altLang="ko-KR" sz="2400" smtClean="0"/>
              <a:t>, </a:t>
            </a:r>
            <a:r>
              <a:rPr lang="ko-KR" altLang="en-US" sz="2400" smtClean="0"/>
              <a:t>마지막엔 정렬이 안 된 부분엔 아무 원소도 남지 않고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정렬된 부분에 모든 원소가 있게 된다</a:t>
            </a:r>
            <a:r>
              <a:rPr lang="en-US" altLang="ko-KR" sz="2400" smtClean="0"/>
              <a:t>. </a:t>
            </a:r>
          </a:p>
          <a:p>
            <a:pPr>
              <a:spcAft>
                <a:spcPts val="2400"/>
              </a:spcAft>
            </a:pPr>
            <a:r>
              <a:rPr lang="ko-KR" altLang="en-US" sz="2400" smtClean="0"/>
              <a:t>단</a:t>
            </a:r>
            <a:r>
              <a:rPr lang="en-US" altLang="ko-KR" sz="2400" smtClean="0"/>
              <a:t>, </a:t>
            </a:r>
            <a:r>
              <a:rPr lang="ko-KR" altLang="en-US" sz="2400" smtClean="0"/>
              <a:t>정렬은 배열의 첫 번째 원소만이 정렬된 부분에 있는 상태에서 정렬을 시작한다</a:t>
            </a:r>
            <a:r>
              <a:rPr lang="en-US" altLang="ko-KR" sz="2400" smtClean="0"/>
              <a:t>.</a:t>
            </a:r>
            <a:endParaRPr lang="ko-KR" altLang="en-US" sz="24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F557F-C7B7-4C09-90BA-959411EE51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F548B5A-DA66-4703-94B5-32A2B4B5A12F}" type="slidenum">
              <a:rPr lang="en-US" altLang="ko-KR" smtClean="0"/>
              <a:pPr>
                <a:defRPr/>
              </a:pPr>
              <a:t>24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InsertionSort </a:t>
            </a:r>
            <a:r>
              <a:rPr lang="ko-KR" altLang="en-US" smtClean="0"/>
              <a:t>알고리즘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E21B8F77-725C-4A88-B658-1701B54D1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800" dirty="0"/>
              <a:t>입력</a:t>
            </a:r>
            <a:r>
              <a:rPr lang="en-US" altLang="ko-KR" sz="2800" dirty="0"/>
              <a:t>: </a:t>
            </a:r>
            <a:r>
              <a:rPr lang="ko-KR" altLang="en-US" sz="2800" dirty="0"/>
              <a:t>크기가 </a:t>
            </a:r>
            <a:r>
              <a:rPr lang="en-US" altLang="ko-KR" sz="2800" dirty="0"/>
              <a:t>n</a:t>
            </a:r>
            <a:r>
              <a:rPr lang="ko-KR" altLang="en-US" sz="2800" dirty="0"/>
              <a:t>인 배열 </a:t>
            </a:r>
            <a:r>
              <a:rPr lang="en-US" altLang="ko-KR" sz="2800" dirty="0"/>
              <a:t>A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800" dirty="0"/>
              <a:t>출력</a:t>
            </a:r>
            <a:r>
              <a:rPr lang="en-US" altLang="ko-KR" sz="2800" dirty="0"/>
              <a:t>: </a:t>
            </a:r>
            <a:r>
              <a:rPr lang="ko-KR" altLang="en-US" sz="2800" dirty="0"/>
              <a:t>정렬된 배열 </a:t>
            </a:r>
            <a:r>
              <a:rPr lang="en-US" altLang="ko-KR" sz="2800" dirty="0"/>
              <a:t>A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endParaRPr lang="en-US" altLang="ko-KR" sz="28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1. for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= 1 to n-1 {</a:t>
            </a:r>
            <a:endParaRPr lang="ko-KR" altLang="en-US" sz="2800" dirty="0"/>
          </a:p>
          <a:p>
            <a:pPr marL="4394200" indent="-439420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2.     </a:t>
            </a:r>
            <a:r>
              <a:rPr lang="en-US" altLang="ko-KR" sz="2800" dirty="0" err="1"/>
              <a:t>CurrentElement</a:t>
            </a:r>
            <a:r>
              <a:rPr lang="en-US" altLang="ko-KR" sz="2800" dirty="0"/>
              <a:t> = A[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</a:t>
            </a:r>
            <a:r>
              <a:rPr lang="en-US" altLang="ko-KR" sz="2100" dirty="0"/>
              <a:t> </a:t>
            </a:r>
            <a:r>
              <a:rPr lang="en-US" altLang="ko-KR" sz="2100" dirty="0">
                <a:solidFill>
                  <a:srgbClr val="000099"/>
                </a:solidFill>
              </a:rPr>
              <a:t>// </a:t>
            </a:r>
            <a:r>
              <a:rPr lang="ko-KR" altLang="en-US" sz="2100" dirty="0">
                <a:solidFill>
                  <a:srgbClr val="000099"/>
                </a:solidFill>
              </a:rPr>
              <a:t>정렬 안된 부분의 가장 왼쪽원소</a:t>
            </a:r>
            <a:endParaRPr lang="en-US" altLang="ko-KR" sz="2100" dirty="0"/>
          </a:p>
          <a:p>
            <a:pPr marL="1968500" indent="-196850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3.     j </a:t>
            </a:r>
            <a:r>
              <a:rPr lang="ko-KR" altLang="en-US" sz="2800" dirty="0"/>
              <a:t>←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– 1</a:t>
            </a:r>
            <a:r>
              <a:rPr lang="en-US" altLang="ko-KR" sz="2200" dirty="0"/>
              <a:t>   </a:t>
            </a:r>
            <a:r>
              <a:rPr lang="en-US" altLang="ko-KR" sz="2400" dirty="0">
                <a:solidFill>
                  <a:srgbClr val="000099"/>
                </a:solidFill>
              </a:rPr>
              <a:t>// </a:t>
            </a:r>
            <a:r>
              <a:rPr lang="ko-KR" altLang="en-US" sz="2400" dirty="0">
                <a:solidFill>
                  <a:srgbClr val="000099"/>
                </a:solidFill>
              </a:rPr>
              <a:t>정렬된 부분의 가장 오른쪽 원소로부터 왼쪽  방향으로 삽입할 곳을 탐색하기 위하여 </a:t>
            </a:r>
            <a:endParaRPr lang="ko-KR" altLang="en-US" sz="2800" dirty="0">
              <a:solidFill>
                <a:srgbClr val="000099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4.     while (j &gt;= 0) and (A[j] &gt; </a:t>
            </a:r>
            <a:r>
              <a:rPr lang="en-US" altLang="ko-KR" sz="2800" dirty="0" err="1"/>
              <a:t>CurrentElement</a:t>
            </a:r>
            <a:r>
              <a:rPr lang="en-US" altLang="ko-KR" sz="2800" dirty="0"/>
              <a:t>) {</a:t>
            </a:r>
            <a:endParaRPr lang="ko-KR" altLang="en-US" sz="28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5.           A[j+1] = A[j]   </a:t>
            </a:r>
            <a:r>
              <a:rPr lang="en-US" altLang="ko-KR" sz="2400" dirty="0">
                <a:solidFill>
                  <a:srgbClr val="000099"/>
                </a:solidFill>
              </a:rPr>
              <a:t>// </a:t>
            </a:r>
            <a:r>
              <a:rPr lang="ko-KR" altLang="en-US" sz="2400" dirty="0">
                <a:solidFill>
                  <a:srgbClr val="000099"/>
                </a:solidFill>
              </a:rPr>
              <a:t>자리 이동</a:t>
            </a:r>
            <a:endParaRPr lang="ko-KR" altLang="en-US" sz="2800" dirty="0">
              <a:solidFill>
                <a:srgbClr val="000099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6.           j </a:t>
            </a:r>
            <a:r>
              <a:rPr lang="ko-KR" altLang="en-US" sz="2800" dirty="0"/>
              <a:t>← </a:t>
            </a:r>
            <a:r>
              <a:rPr lang="en-US" altLang="ko-KR" sz="2800" dirty="0"/>
              <a:t>j -1</a:t>
            </a:r>
            <a:endParaRPr lang="ko-KR" altLang="en-US" sz="28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        </a:t>
            </a:r>
            <a:r>
              <a:rPr lang="en-US" altLang="ko-KR" sz="2000" dirty="0"/>
              <a:t>}</a:t>
            </a:r>
            <a:endParaRPr lang="ko-KR" altLang="en-US" sz="28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7.     A [j+1] </a:t>
            </a:r>
            <a:r>
              <a:rPr lang="ko-KR" altLang="en-US" sz="2800" dirty="0"/>
              <a:t>← </a:t>
            </a:r>
            <a:r>
              <a:rPr lang="en-US" altLang="ko-KR" sz="2800" dirty="0" err="1"/>
              <a:t>CurrentElement</a:t>
            </a:r>
            <a:endParaRPr lang="ko-KR" altLang="en-US" sz="28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  </a:t>
            </a:r>
            <a:r>
              <a:rPr lang="en-US" altLang="ko-KR" sz="2400" dirty="0"/>
              <a:t>  }</a:t>
            </a:r>
            <a:endParaRPr lang="ko-KR" altLang="en-US" sz="28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8. return 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9A64C7-4A3C-44E6-9EAF-9B16113BA8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F2129E2-D910-4393-A856-B06565C87181}" type="slidenum">
              <a:rPr lang="en-US" altLang="ko-KR" smtClean="0"/>
              <a:pPr>
                <a:defRPr/>
              </a:pPr>
              <a:t>25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InsertionSort </a:t>
            </a:r>
            <a:r>
              <a:rPr lang="ko-KR" altLang="en-US" smtClean="0"/>
              <a:t>알고리즘</a:t>
            </a:r>
          </a:p>
        </p:txBody>
      </p:sp>
      <p:sp>
        <p:nvSpPr>
          <p:cNvPr id="2969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삽입 정렬은 정렬된 부분에는 </a:t>
            </a:r>
            <a:r>
              <a:rPr lang="en-US" altLang="ko-KR" sz="2400" smtClean="0"/>
              <a:t>A[0]</a:t>
            </a:r>
            <a:r>
              <a:rPr lang="ko-KR" altLang="en-US" sz="2400" smtClean="0"/>
              <a:t>만이 있는 상태에서 정렬이 시작된다</a:t>
            </a:r>
            <a:r>
              <a:rPr lang="en-US" altLang="ko-KR" sz="2400" smtClean="0"/>
              <a:t>.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Line 1</a:t>
            </a:r>
          </a:p>
          <a:p>
            <a:pPr lvl="1"/>
            <a:r>
              <a:rPr lang="en-US" altLang="ko-KR" sz="2000" smtClean="0"/>
              <a:t>CurrentElement</a:t>
            </a:r>
            <a:r>
              <a:rPr lang="ko-KR" altLang="en-US" sz="2000" smtClean="0"/>
              <a:t>의 배열 인덱스 </a:t>
            </a:r>
            <a:r>
              <a:rPr lang="en-US" altLang="ko-KR" sz="2000" smtClean="0"/>
              <a:t>i</a:t>
            </a:r>
            <a:r>
              <a:rPr lang="ko-KR" altLang="en-US" sz="2000" smtClean="0"/>
              <a:t>를 위해 </a:t>
            </a:r>
            <a:r>
              <a:rPr lang="en-US" altLang="ko-KR" sz="2000" smtClean="0"/>
              <a:t>for-</a:t>
            </a:r>
            <a:r>
              <a:rPr lang="ko-KR" altLang="en-US" sz="2000" smtClean="0"/>
              <a:t>루프를 이용하여 </a:t>
            </a:r>
            <a:r>
              <a:rPr lang="en-US" altLang="ko-KR" sz="2000" smtClean="0"/>
              <a:t>1</a:t>
            </a:r>
            <a:r>
              <a:rPr lang="ko-KR" altLang="en-US" sz="2000" smtClean="0">
                <a:sym typeface="Symbol" panose="05050102010706020507" pitchFamily="18" charset="2"/>
              </a:rPr>
              <a:t></a:t>
            </a:r>
            <a:r>
              <a:rPr lang="en-US" altLang="ko-KR" sz="2000" smtClean="0"/>
              <a:t>(n-1)</a:t>
            </a:r>
            <a:r>
              <a:rPr lang="ko-KR" altLang="en-US" sz="2000" smtClean="0"/>
              <a:t>까지 변한다</a:t>
            </a:r>
            <a:r>
              <a:rPr lang="en-US" altLang="ko-KR" sz="2000" smtClean="0"/>
              <a:t>.</a:t>
            </a:r>
          </a:p>
          <a:p>
            <a:r>
              <a:rPr lang="en-US" altLang="ko-KR" sz="2400" smtClean="0"/>
              <a:t>Line 2</a:t>
            </a:r>
          </a:p>
          <a:p>
            <a:pPr lvl="1"/>
            <a:r>
              <a:rPr lang="ko-KR" altLang="en-US" sz="2000" smtClean="0"/>
              <a:t>정렬 안 된 부분의 가장 왼쪽에 있는 원소인 </a:t>
            </a:r>
            <a:r>
              <a:rPr lang="en-US" altLang="ko-KR" sz="2000" smtClean="0"/>
              <a:t>A[i]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CurrentElement</a:t>
            </a:r>
            <a:r>
              <a:rPr lang="ko-KR" altLang="en-US" sz="2000" smtClean="0"/>
              <a:t>로 놓는다</a:t>
            </a:r>
            <a:r>
              <a:rPr lang="en-US" altLang="ko-KR" sz="2000" smtClean="0"/>
              <a:t>.</a:t>
            </a:r>
          </a:p>
          <a:p>
            <a:r>
              <a:rPr lang="en-US" altLang="ko-KR" sz="2400" smtClean="0"/>
              <a:t>Line 3</a:t>
            </a:r>
          </a:p>
          <a:p>
            <a:pPr lvl="1"/>
            <a:r>
              <a:rPr lang="ko-KR" altLang="en-US" sz="2000" smtClean="0"/>
              <a:t>‘</a:t>
            </a:r>
            <a:r>
              <a:rPr lang="en-US" altLang="ko-KR" sz="2000" smtClean="0"/>
              <a:t>j=i-1’</a:t>
            </a:r>
            <a:r>
              <a:rPr lang="ko-KR" altLang="en-US" sz="2000" smtClean="0"/>
              <a:t>은 </a:t>
            </a:r>
            <a:r>
              <a:rPr lang="en-US" altLang="ko-KR" sz="2000" smtClean="0"/>
              <a:t>j</a:t>
            </a:r>
            <a:r>
              <a:rPr lang="ko-KR" altLang="en-US" sz="2000" smtClean="0"/>
              <a:t>가 정렬된 부분의 가장 오른쪽 원소의 인덱스가 되어 왼쪽 방향으로 삽입할 곳을 탐색하기 위함이다</a:t>
            </a:r>
            <a:r>
              <a:rPr lang="en-US" altLang="ko-KR" sz="2000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9B45DC-AB9E-4EF3-8EC0-CB4AA1B26A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84887C6-B69C-40C8-8B67-464004923892}" type="slidenum">
              <a:rPr lang="en-US" altLang="ko-KR" smtClean="0"/>
              <a:pPr>
                <a:defRPr/>
              </a:pPr>
              <a:t>26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InsertionSort </a:t>
            </a:r>
            <a:r>
              <a:rPr lang="ko-KR" altLang="en-US" smtClean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5ADF3-0DF5-49CF-A0A6-5899E930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sz="2800" dirty="0"/>
              <a:t>Line 4~6</a:t>
            </a:r>
          </a:p>
          <a:p>
            <a:pPr lvl="1">
              <a:defRPr/>
            </a:pPr>
            <a:r>
              <a:rPr lang="en-US" altLang="ko-KR" sz="2400" dirty="0" err="1"/>
              <a:t>CurrentElement</a:t>
            </a:r>
            <a:r>
              <a:rPr lang="ko-KR" altLang="en-US" sz="2400" dirty="0"/>
              <a:t>가 삽입될 곳을 찾는다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en-US" altLang="ko-KR" sz="2400" dirty="0"/>
              <a:t>while-</a:t>
            </a:r>
            <a:r>
              <a:rPr lang="ko-KR" altLang="en-US" sz="2400" dirty="0"/>
              <a:t>루프의 조건 </a:t>
            </a:r>
            <a:r>
              <a:rPr lang="en-US" altLang="ko-KR" sz="2400" dirty="0"/>
              <a:t>(j &gt;= 0)</a:t>
            </a:r>
            <a:r>
              <a:rPr lang="ko-KR" altLang="en-US" sz="2400" dirty="0"/>
              <a:t>은 배열 인덱스로 사용되는 </a:t>
            </a:r>
            <a:r>
              <a:rPr lang="en-US" altLang="ko-KR" sz="2400" dirty="0"/>
              <a:t>j</a:t>
            </a:r>
            <a:r>
              <a:rPr lang="ko-KR" altLang="en-US" sz="2400" dirty="0"/>
              <a:t>가 배열의 범위를 벗어나는 것을 방지하기 </a:t>
            </a:r>
            <a:r>
              <a:rPr lang="ko-KR" altLang="en-US" sz="2400" dirty="0" err="1"/>
              <a:t>위함이고</a:t>
            </a:r>
            <a:r>
              <a:rPr lang="en-US" altLang="ko-KR" sz="2400" dirty="0"/>
              <a:t>,</a:t>
            </a:r>
          </a:p>
          <a:p>
            <a:pPr lvl="1">
              <a:defRPr/>
            </a:pPr>
            <a:r>
              <a:rPr lang="en-US" altLang="ko-KR" sz="2400" dirty="0"/>
              <a:t>2</a:t>
            </a:r>
            <a:r>
              <a:rPr lang="ko-KR" altLang="en-US" sz="2400" dirty="0"/>
              <a:t>번째 조건 </a:t>
            </a:r>
            <a:r>
              <a:rPr lang="en-US" altLang="ko-KR" sz="2400" dirty="0"/>
              <a:t>(A[j] &gt; </a:t>
            </a:r>
            <a:r>
              <a:rPr lang="en-US" altLang="ko-KR" sz="1800" dirty="0" err="1"/>
              <a:t>CurrentElement</a:t>
            </a:r>
            <a:r>
              <a:rPr lang="en-US" altLang="ko-KR" sz="2400" dirty="0"/>
              <a:t>)</a:t>
            </a:r>
            <a:r>
              <a:rPr lang="ko-KR" altLang="en-US" sz="2400" dirty="0"/>
              <a:t>는 </a:t>
            </a:r>
            <a:r>
              <a:rPr lang="en-US" altLang="ko-KR" sz="2400" dirty="0"/>
              <a:t>A[j]</a:t>
            </a:r>
            <a:r>
              <a:rPr lang="ko-KR" altLang="en-US" sz="2400" dirty="0"/>
              <a:t>가 </a:t>
            </a:r>
            <a:r>
              <a:rPr lang="en-US" altLang="ko-KR" sz="1800" dirty="0" err="1"/>
              <a:t>CurrentElement</a:t>
            </a:r>
            <a:r>
              <a:rPr lang="ko-KR" altLang="en-US" sz="2400" dirty="0"/>
              <a:t>보다 크면 </a:t>
            </a:r>
            <a:r>
              <a:rPr lang="en-US" altLang="ko-KR" sz="2400" dirty="0"/>
              <a:t>A[j]</a:t>
            </a:r>
            <a:r>
              <a:rPr lang="ko-KR" altLang="en-US" sz="2400" dirty="0"/>
              <a:t>를 오른쪽으로 </a:t>
            </a:r>
            <a:r>
              <a:rPr lang="en-US" altLang="ko-KR" sz="2400" dirty="0"/>
              <a:t>1</a:t>
            </a:r>
            <a:r>
              <a:rPr lang="ko-KR" altLang="en-US" sz="2400" dirty="0"/>
              <a:t>칸 이동시키기 위함이다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ko-KR" altLang="en-US" sz="2400" dirty="0"/>
              <a:t>이러한 자리이동은 </a:t>
            </a:r>
            <a:r>
              <a:rPr lang="en-US" altLang="ko-KR" sz="2400" dirty="0"/>
              <a:t>line 5</a:t>
            </a:r>
            <a:r>
              <a:rPr lang="ko-KR" altLang="en-US" sz="2400" dirty="0"/>
              <a:t>에서 수행된다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en-US" altLang="ko-KR" sz="2400" dirty="0"/>
              <a:t>Line 6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j</a:t>
            </a:r>
            <a:r>
              <a:rPr lang="ko-KR" altLang="en-US" sz="2400" dirty="0"/>
              <a:t>를 </a:t>
            </a:r>
            <a:r>
              <a:rPr lang="en-US" altLang="ko-KR" sz="2400" dirty="0"/>
              <a:t>1 </a:t>
            </a:r>
            <a:r>
              <a:rPr lang="ko-KR" altLang="en-US" sz="2400" dirty="0"/>
              <a:t>감소시켜 바로 왼쪽 원소에 대해 </a:t>
            </a:r>
            <a:r>
              <a:rPr lang="en-US" altLang="ko-KR" sz="2400" dirty="0"/>
              <a:t>while-</a:t>
            </a:r>
            <a:r>
              <a:rPr lang="ko-KR" altLang="en-US" sz="2400" dirty="0"/>
              <a:t>루프를 반복적으로 수행함</a:t>
            </a:r>
            <a:endParaRPr lang="en-US" altLang="ko-KR" sz="2400" dirty="0"/>
          </a:p>
          <a:p>
            <a:pPr>
              <a:defRPr/>
            </a:pPr>
            <a:r>
              <a:rPr lang="en-US" altLang="ko-KR" sz="2800" dirty="0"/>
              <a:t>Line 7</a:t>
            </a:r>
          </a:p>
          <a:p>
            <a:pPr lvl="1">
              <a:defRPr/>
            </a:pPr>
            <a:r>
              <a:rPr lang="en-US" altLang="ko-KR" sz="2400" dirty="0"/>
              <a:t>A[j+1]</a:t>
            </a:r>
            <a:r>
              <a:rPr lang="ko-KR" altLang="en-US" sz="2400" dirty="0"/>
              <a:t>에</a:t>
            </a:r>
            <a:r>
              <a:rPr lang="ko-KR" altLang="en-US" dirty="0"/>
              <a:t> </a:t>
            </a:r>
            <a:r>
              <a:rPr lang="en-US" altLang="ko-KR" sz="2000" dirty="0" err="1"/>
              <a:t>CurrentElement</a:t>
            </a:r>
            <a:r>
              <a:rPr lang="ko-KR" altLang="en-US" sz="2400" dirty="0"/>
              <a:t>를 저장한다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ko-KR" altLang="en-US" dirty="0"/>
              <a:t>이는 </a:t>
            </a:r>
            <a:r>
              <a:rPr lang="en-US" altLang="ko-KR" dirty="0"/>
              <a:t>while-</a:t>
            </a:r>
            <a:r>
              <a:rPr lang="ko-KR" altLang="en-US" dirty="0"/>
              <a:t>루프가 끝난 직후에는 </a:t>
            </a:r>
            <a:r>
              <a:rPr lang="en-US" altLang="ko-KR" dirty="0"/>
              <a:t>A[j]</a:t>
            </a:r>
            <a:r>
              <a:rPr lang="ko-KR" altLang="en-US" dirty="0"/>
              <a:t>가 </a:t>
            </a:r>
            <a:r>
              <a:rPr lang="en-US" altLang="ko-KR" sz="1800" dirty="0" err="1"/>
              <a:t>CurrentElement</a:t>
            </a:r>
            <a:r>
              <a:rPr lang="ko-KR" altLang="en-US" dirty="0"/>
              <a:t>보다 크지 않으므로 </a:t>
            </a:r>
            <a:r>
              <a:rPr lang="en-US" altLang="ko-KR" dirty="0"/>
              <a:t>A[j]</a:t>
            </a:r>
            <a:r>
              <a:rPr lang="ko-KR" altLang="en-US" dirty="0"/>
              <a:t>의 오른쪽 </a:t>
            </a:r>
            <a:r>
              <a:rPr lang="en-US" altLang="ko-KR" sz="1800" dirty="0"/>
              <a:t>(</a:t>
            </a:r>
            <a:r>
              <a:rPr lang="ko-KR" altLang="en-US" sz="1800" dirty="0"/>
              <a:t>즉</a:t>
            </a:r>
            <a:r>
              <a:rPr lang="en-US" altLang="ko-KR" sz="1800" dirty="0"/>
              <a:t>, A[j+1])</a:t>
            </a:r>
            <a:r>
              <a:rPr lang="ko-KR" altLang="en-US" dirty="0"/>
              <a:t>에 </a:t>
            </a:r>
            <a:r>
              <a:rPr lang="en-US" altLang="ko-KR" sz="1800" dirty="0" err="1"/>
              <a:t>CurrentElement</a:t>
            </a:r>
            <a:r>
              <a:rPr lang="ko-KR" altLang="en-US" dirty="0"/>
              <a:t>를 삽입해야 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804C34-38DF-41E4-B56F-62CD8C59D1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E1043DF-BA01-4A31-9BD6-FE1104E37D8A}" type="slidenum">
              <a:rPr lang="en-US" altLang="ko-KR" smtClean="0"/>
              <a:pPr>
                <a:defRPr/>
              </a:pPr>
              <a:t>27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삽입 정렬의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415C45-E1BB-4A51-9891-6B0EC9D39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1DA6ECE-D944-432A-9A86-67DB773825B0}" type="slidenum">
              <a:rPr lang="en-US" altLang="ko-KR" smtClean="0"/>
              <a:pPr>
                <a:defRPr/>
              </a:pPr>
              <a:t>28</a:t>
            </a:fld>
            <a:r>
              <a:rPr lang="en-US" altLang="ko-KR"/>
              <a:t> -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68413"/>
            <a:ext cx="50006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80105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삽입 정렬의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C04FCD-2B34-4140-9745-221823539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C322A90-0833-4EC5-A61B-47F328D0FD08}" type="slidenum">
              <a:rPr lang="en-US" altLang="ko-KR" smtClean="0"/>
              <a:pPr>
                <a:defRPr/>
              </a:pPr>
              <a:t>29</a:t>
            </a:fld>
            <a:r>
              <a:rPr lang="en-US" altLang="ko-KR"/>
              <a:t> -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608138"/>
            <a:ext cx="82010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버블 정렬</a:t>
            </a:r>
          </a:p>
        </p:txBody>
      </p:sp>
      <p:sp>
        <p:nvSpPr>
          <p:cNvPr id="614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버블 정렬 </a:t>
            </a:r>
            <a:r>
              <a:rPr lang="en-US" altLang="ko-KR" sz="2800" smtClean="0"/>
              <a:t>(Bubbble Sort)</a:t>
            </a:r>
          </a:p>
          <a:p>
            <a:pPr lvl="1"/>
            <a:r>
              <a:rPr lang="ko-KR" altLang="en-US" sz="2400" smtClean="0"/>
              <a:t>이웃하는 숫자를 비교하여 작은 수를 앞쪽으로 이동시키는 과정을 반복하여 정렬하는 알고리즘이다</a:t>
            </a:r>
            <a:r>
              <a:rPr lang="en-US" altLang="ko-KR" sz="2400" smtClean="0"/>
              <a:t>.</a:t>
            </a:r>
          </a:p>
          <a:p>
            <a:endParaRPr lang="en-US" altLang="ko-KR" sz="2800" smtClean="0">
              <a:solidFill>
                <a:schemeClr val="tx1"/>
              </a:solidFill>
            </a:endParaRPr>
          </a:p>
          <a:p>
            <a:pPr lvl="1"/>
            <a:r>
              <a:rPr lang="ko-KR" altLang="en-US" sz="2400" smtClean="0"/>
              <a:t>오름차순으로 정렬한다면</a:t>
            </a:r>
            <a:r>
              <a:rPr lang="en-US" altLang="ko-KR" sz="2400" smtClean="0"/>
              <a:t>, </a:t>
            </a:r>
            <a:r>
              <a:rPr lang="ko-KR" altLang="en-US" sz="2400" smtClean="0"/>
              <a:t>작은 수는 배열의 앞부분으로 이동하는데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배열을 좌우가 아니라 상하로 그려보면 정렬하는 과정에서 작은 수가 마치 ‘거품’처럼 위로 올라가는 것을 연상케 한다</a:t>
            </a:r>
            <a:r>
              <a:rPr lang="en-US" altLang="ko-KR" sz="2400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B31055-F9D7-4923-9EAB-4E00D6728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D0F79B4-F85F-45AB-A920-551020A32D6C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AD2C7-A5DB-431E-B121-D60EA1017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7B65F68-A0F0-4F87-A70F-A3DADE01C385}" type="slidenum">
              <a:rPr lang="en-US" altLang="ko-KR" smtClean="0"/>
              <a:pPr>
                <a:defRPr/>
              </a:pPr>
              <a:t>30</a:t>
            </a:fld>
            <a:r>
              <a:rPr lang="en-US" altLang="ko-KR"/>
              <a:t> -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49275"/>
            <a:ext cx="71342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4175"/>
            <a:ext cx="7777162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삽입 정렬의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1D3E2-E052-466D-B4E1-CBEFC1E323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900ECAC3-4249-475F-B51E-AB1492FA47EE}" type="slidenum">
              <a:rPr lang="en-US" altLang="ko-KR" smtClean="0"/>
              <a:pPr>
                <a:defRPr/>
              </a:pPr>
              <a:t>31</a:t>
            </a:fld>
            <a:r>
              <a:rPr lang="en-US" altLang="ko-KR"/>
              <a:t> -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11288"/>
            <a:ext cx="54673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C673508D-4D25-448F-B0A2-92302E661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800"/>
              </a:spcAft>
              <a:defRPr/>
            </a:pPr>
            <a:r>
              <a:rPr lang="ko-KR" altLang="en-US" dirty="0"/>
              <a:t>삽입 정렬은 </a:t>
            </a:r>
            <a:r>
              <a:rPr lang="en-US" altLang="ko-KR" dirty="0"/>
              <a:t>line 1</a:t>
            </a:r>
            <a:r>
              <a:rPr lang="ko-KR" altLang="en-US" dirty="0"/>
              <a:t>의 </a:t>
            </a:r>
            <a:r>
              <a:rPr lang="en-US" altLang="ko-KR" dirty="0"/>
              <a:t>for-</a:t>
            </a:r>
            <a:r>
              <a:rPr lang="ko-KR" altLang="en-US" dirty="0"/>
              <a:t>루프가 </a:t>
            </a:r>
            <a:r>
              <a:rPr lang="en-US" altLang="ko-KR" dirty="0"/>
              <a:t>(n-1)</a:t>
            </a:r>
            <a:r>
              <a:rPr lang="ko-KR" altLang="en-US" dirty="0"/>
              <a:t>번 수행되는데</a:t>
            </a:r>
            <a:r>
              <a:rPr lang="en-US" altLang="ko-KR" dirty="0"/>
              <a:t>, </a:t>
            </a:r>
          </a:p>
          <a:p>
            <a:pPr lvl="1" latinLnBrk="1">
              <a:spcAft>
                <a:spcPts val="1800"/>
              </a:spcAft>
              <a:defRPr/>
            </a:pPr>
            <a:r>
              <a:rPr lang="en-US" altLang="ko-KR" dirty="0" err="1"/>
              <a:t>i</a:t>
            </a:r>
            <a:r>
              <a:rPr lang="en-US" altLang="ko-KR" dirty="0"/>
              <a:t>=1</a:t>
            </a:r>
            <a:r>
              <a:rPr lang="ko-KR" altLang="en-US" dirty="0"/>
              <a:t>일 때 </a:t>
            </a:r>
            <a:r>
              <a:rPr lang="en-US" altLang="ko-KR" dirty="0"/>
              <a:t>while-</a:t>
            </a:r>
            <a:r>
              <a:rPr lang="ko-KR" altLang="en-US" dirty="0"/>
              <a:t>루프는 </a:t>
            </a:r>
            <a:r>
              <a:rPr lang="en-US" altLang="ko-KR" dirty="0"/>
              <a:t>1</a:t>
            </a:r>
            <a:r>
              <a:rPr lang="ko-KR" altLang="en-US" dirty="0"/>
              <a:t>번 수행되고</a:t>
            </a:r>
            <a:r>
              <a:rPr lang="en-US" altLang="ko-KR" dirty="0"/>
              <a:t>, </a:t>
            </a:r>
          </a:p>
          <a:p>
            <a:pPr lvl="1" latinLnBrk="1">
              <a:spcAft>
                <a:spcPts val="1800"/>
              </a:spcAft>
              <a:defRPr/>
            </a:pPr>
            <a:r>
              <a:rPr lang="en-US" altLang="ko-KR" dirty="0" err="1"/>
              <a:t>i</a:t>
            </a:r>
            <a:r>
              <a:rPr lang="en-US" altLang="ko-KR" dirty="0"/>
              <a:t>=2</a:t>
            </a:r>
            <a:r>
              <a:rPr lang="ko-KR" altLang="en-US" dirty="0"/>
              <a:t>일 때 최대 </a:t>
            </a:r>
            <a:r>
              <a:rPr lang="en-US" altLang="ko-KR" dirty="0"/>
              <a:t>2</a:t>
            </a:r>
            <a:r>
              <a:rPr lang="ko-KR" altLang="en-US" dirty="0"/>
              <a:t>번 수행되고</a:t>
            </a:r>
            <a:r>
              <a:rPr lang="en-US" altLang="ko-KR" dirty="0"/>
              <a:t>, </a:t>
            </a:r>
            <a:r>
              <a:rPr lang="ko-KR" altLang="en-US" dirty="0"/>
              <a:t>⋯</a:t>
            </a:r>
            <a:r>
              <a:rPr lang="en-US" altLang="ko-KR" dirty="0"/>
              <a:t>, </a:t>
            </a:r>
          </a:p>
          <a:p>
            <a:pPr lvl="1" latinLnBrk="1">
              <a:spcAft>
                <a:spcPts val="1800"/>
              </a:spcAft>
              <a:defRPr/>
            </a:pPr>
            <a:r>
              <a:rPr lang="ko-KR" altLang="en-US" dirty="0"/>
              <a:t>마지막으로 최대 </a:t>
            </a:r>
            <a:r>
              <a:rPr lang="en-US" altLang="ko-KR" dirty="0"/>
              <a:t>(n-1)</a:t>
            </a:r>
            <a:r>
              <a:rPr lang="ko-KR" altLang="en-US" dirty="0"/>
              <a:t>번 수행되므로</a:t>
            </a:r>
            <a:endParaRPr lang="en-US" altLang="ko-KR" dirty="0"/>
          </a:p>
          <a:p>
            <a:pPr latinLnBrk="1">
              <a:spcAft>
                <a:spcPts val="600"/>
              </a:spcAft>
              <a:defRPr/>
            </a:pPr>
            <a:r>
              <a:rPr lang="ko-KR" altLang="en-US" dirty="0"/>
              <a:t>루프 내부의 </a:t>
            </a:r>
            <a:r>
              <a:rPr lang="en-US" altLang="ko-KR" dirty="0"/>
              <a:t>line 5~6</a:t>
            </a:r>
            <a:r>
              <a:rPr lang="ko-KR" altLang="en-US" dirty="0"/>
              <a:t>이 수행되는 총 횟수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 algn="ctr" latinLnBrk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 + 2 + 3 +</a:t>
            </a:r>
            <a:r>
              <a:rPr lang="ko-KR" altLang="en-US" dirty="0"/>
              <a:t>⋯</a:t>
            </a:r>
            <a:r>
              <a:rPr lang="en-US" altLang="ko-KR" dirty="0"/>
              <a:t>+ (n-2) + (n-1) = n(n-1)/2 </a:t>
            </a:r>
          </a:p>
          <a:p>
            <a:pPr latinLnBrk="1">
              <a:spcAft>
                <a:spcPts val="1800"/>
              </a:spcAft>
              <a:defRPr/>
            </a:pPr>
            <a:r>
              <a:rPr lang="ko-KR" altLang="en-US" dirty="0"/>
              <a:t>루프 내부의 수행시간은 </a:t>
            </a:r>
            <a:r>
              <a:rPr lang="en-US" altLang="ko-KR" dirty="0"/>
              <a:t>O(1)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</a:p>
          <a:p>
            <a:pPr latinLnBrk="1">
              <a:spcAft>
                <a:spcPts val="1800"/>
              </a:spcAft>
              <a:defRPr/>
            </a:pPr>
            <a:r>
              <a:rPr lang="ko-KR" altLang="en-US" dirty="0" err="1"/>
              <a:t>시간복잡도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n(n-1)/2 x O(1) = 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6A4666-AF03-4151-B837-58B8B3C22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000445E-9B9A-461D-BC43-312185CFC0C6}" type="slidenum">
              <a:rPr lang="en-US" altLang="ko-KR" smtClean="0"/>
              <a:pPr>
                <a:defRPr/>
              </a:pPr>
              <a:t>32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39939" name="내용 개체 틀 2">
            <a:extLst>
              <a:ext uri="{FF2B5EF4-FFF2-40B4-BE49-F238E27FC236}">
                <a16:creationId xmlns:a16="http://schemas.microsoft.com/office/drawing/2014/main" id="{03816179-232B-477F-AAAC-4EA12CAD6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atinLnBrk="1">
              <a:spcAft>
                <a:spcPts val="1800"/>
              </a:spcAft>
              <a:defRPr/>
            </a:pPr>
            <a:r>
              <a:rPr lang="ko-KR" altLang="en-US" dirty="0"/>
              <a:t>삽입 정렬은 입력의 상태에 따라 수행 시간이 달라질 수 있다</a:t>
            </a:r>
            <a:r>
              <a:rPr lang="en-US" altLang="ko-KR" dirty="0"/>
              <a:t>. </a:t>
            </a:r>
          </a:p>
          <a:p>
            <a:pPr latinLnBrk="1">
              <a:spcAft>
                <a:spcPts val="1800"/>
              </a:spcAft>
              <a:defRPr/>
            </a:pPr>
            <a:r>
              <a:rPr lang="ko-KR" altLang="en-US" dirty="0"/>
              <a:t>입력이 이미 정렬되어 있으면</a:t>
            </a:r>
            <a:r>
              <a:rPr lang="en-US" altLang="ko-KR" dirty="0"/>
              <a:t>, </a:t>
            </a:r>
            <a:r>
              <a:rPr lang="ko-KR" altLang="en-US" dirty="0"/>
              <a:t>항상 각각 </a:t>
            </a:r>
            <a:r>
              <a:rPr lang="en-US" altLang="ko-KR" dirty="0" err="1"/>
              <a:t>CurrentElement</a:t>
            </a:r>
            <a:r>
              <a:rPr lang="ko-KR" altLang="en-US" dirty="0"/>
              <a:t>가 자신의 왼쪽 원소와 비교 후 자리이동 없이 원래 자리에 있게 되고</a:t>
            </a:r>
            <a:r>
              <a:rPr lang="en-US" altLang="ko-KR" dirty="0"/>
              <a:t>, while-</a:t>
            </a:r>
            <a:r>
              <a:rPr lang="ko-KR" altLang="en-US" dirty="0"/>
              <a:t>루프의 조건이 항상 ‘</a:t>
            </a:r>
            <a:r>
              <a:rPr lang="ko-KR" altLang="en-US" dirty="0" err="1"/>
              <a:t>거짓’이</a:t>
            </a:r>
            <a:r>
              <a:rPr lang="ko-KR" altLang="en-US" dirty="0"/>
              <a:t> 되므로 원소의 이동도 없다</a:t>
            </a:r>
            <a:r>
              <a:rPr lang="en-US" altLang="ko-KR" dirty="0"/>
              <a:t>. </a:t>
            </a:r>
          </a:p>
          <a:p>
            <a:pPr latinLnBrk="1">
              <a:spcAft>
                <a:spcPts val="1800"/>
              </a:spcAft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(n-1)</a:t>
            </a:r>
            <a:r>
              <a:rPr lang="ko-KR" altLang="en-US" dirty="0"/>
              <a:t>번의 비교만 하면 정렬을 마치게 된다</a:t>
            </a:r>
            <a:r>
              <a:rPr lang="en-US" altLang="ko-KR" dirty="0"/>
              <a:t>. </a:t>
            </a:r>
          </a:p>
          <a:p>
            <a:pPr latinLnBrk="1">
              <a:spcAft>
                <a:spcPts val="1800"/>
              </a:spcAft>
              <a:defRPr/>
            </a:pPr>
            <a:r>
              <a:rPr lang="ko-KR" altLang="en-US" dirty="0"/>
              <a:t>이때가 삽입 정렬의 최선 경우이고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atinLnBrk="1">
              <a:spcAft>
                <a:spcPts val="1800"/>
              </a:spcAft>
              <a:defRPr/>
            </a:pPr>
            <a:r>
              <a:rPr lang="ko-KR" altLang="en-US" dirty="0"/>
              <a:t>삽입 정렬은 거의 정렬된 입력에 대해서 다른 정렬 알고리즘보다 빠르다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B059C-51D0-46D2-BC50-E2A18E901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A690BBE-7BE9-4469-8588-79494C8E2CE4}" type="slidenum">
              <a:rPr lang="en-US" altLang="ko-KR" smtClean="0"/>
              <a:pPr>
                <a:defRPr/>
              </a:pPr>
              <a:t>33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쉘 정렬</a:t>
            </a:r>
          </a:p>
        </p:txBody>
      </p:sp>
      <p:sp>
        <p:nvSpPr>
          <p:cNvPr id="3789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버블 정렬이나 삽입 정렬이 수행되는 과정</a:t>
            </a:r>
            <a:endParaRPr lang="en-US" altLang="ko-KR" smtClean="0"/>
          </a:p>
          <a:p>
            <a:pPr lvl="1"/>
            <a:r>
              <a:rPr lang="ko-KR" altLang="en-US" smtClean="0"/>
              <a:t>이웃하는 원소끼리의 자리 이동으로 원소들이 정렬된다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버블 정렬이 오름차순으로 정렬하는 과정</a:t>
            </a:r>
            <a:endParaRPr lang="en-US" altLang="ko-KR" smtClean="0"/>
          </a:p>
          <a:p>
            <a:pPr lvl="1"/>
            <a:r>
              <a:rPr lang="ko-KR" altLang="en-US" smtClean="0"/>
              <a:t>작은 </a:t>
            </a:r>
            <a:r>
              <a:rPr lang="en-US" altLang="ko-KR" smtClean="0"/>
              <a:t>(</a:t>
            </a:r>
            <a:r>
              <a:rPr lang="ko-KR" altLang="en-US" smtClean="0"/>
              <a:t>가벼운</a:t>
            </a:r>
            <a:r>
              <a:rPr lang="en-US" altLang="ko-KR" smtClean="0"/>
              <a:t>) </a:t>
            </a:r>
            <a:r>
              <a:rPr lang="ko-KR" altLang="en-US" smtClean="0"/>
              <a:t>숫자가 배열의 앞부분으로 매우 느리게 이동한다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삽입 정렬의 경우 만일 배열의 마지막 원소가 입력에서 가장 작은 숫자일 경우</a:t>
            </a:r>
            <a:endParaRPr lang="en-US" altLang="ko-KR" smtClean="0"/>
          </a:p>
          <a:p>
            <a:pPr lvl="1"/>
            <a:r>
              <a:rPr lang="ko-KR" altLang="en-US" smtClean="0"/>
              <a:t>그 숫자가 배열의 맨 앞으로 이동해야 하므로</a:t>
            </a:r>
            <a:r>
              <a:rPr lang="en-US" altLang="ko-KR" smtClean="0"/>
              <a:t>, </a:t>
            </a:r>
            <a:r>
              <a:rPr lang="ko-KR" altLang="en-US" smtClean="0"/>
              <a:t>모든 다른 숫자들이 </a:t>
            </a:r>
            <a:r>
              <a:rPr lang="en-US" altLang="ko-KR" smtClean="0"/>
              <a:t>1</a:t>
            </a:r>
            <a:r>
              <a:rPr lang="ko-KR" altLang="en-US" smtClean="0"/>
              <a:t>칸 씩 오른쪽으로 이동해야 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68111-32AE-4147-A981-169BF2B70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5F2E00B-CBD1-4308-AF09-2B8D7C1EF31E}" type="slidenum">
              <a:rPr lang="en-US" altLang="ko-KR" smtClean="0"/>
              <a:pPr>
                <a:defRPr/>
              </a:pPr>
              <a:t>34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 정렬</a:t>
            </a:r>
          </a:p>
        </p:txBody>
      </p:sp>
      <p:sp>
        <p:nvSpPr>
          <p:cNvPr id="389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쉘 정렬 </a:t>
            </a:r>
            <a:r>
              <a:rPr lang="en-US" altLang="ko-KR" smtClean="0"/>
              <a:t>(Shell sort)</a:t>
            </a:r>
          </a:p>
          <a:p>
            <a:pPr lvl="1"/>
            <a:r>
              <a:rPr lang="ko-KR" altLang="en-US" smtClean="0"/>
              <a:t>이러한 단점을 보완하기 위해서 삽입 정렬을 이용하여 </a:t>
            </a:r>
            <a:endParaRPr lang="en-US" altLang="ko-KR" smtClean="0"/>
          </a:p>
          <a:p>
            <a:pPr lvl="1"/>
            <a:r>
              <a:rPr lang="ko-KR" altLang="en-US" smtClean="0"/>
              <a:t>배열 뒷부분의 작은 숫자를 앞부분으로 </a:t>
            </a:r>
            <a:r>
              <a:rPr lang="en-US" altLang="ko-KR" smtClean="0"/>
              <a:t>‘</a:t>
            </a:r>
            <a:r>
              <a:rPr lang="ko-KR" altLang="en-US" smtClean="0"/>
              <a:t>빠르게＇ 이동시키고</a:t>
            </a:r>
            <a:r>
              <a:rPr lang="en-US" altLang="ko-KR" smtClean="0"/>
              <a:t>,</a:t>
            </a:r>
          </a:p>
          <a:p>
            <a:pPr lvl="1"/>
            <a:r>
              <a:rPr lang="ko-KR" altLang="en-US" smtClean="0"/>
              <a:t>동시에 앞부분의 큰 숫자는 뒷부분으로 이동시키고</a:t>
            </a:r>
            <a:r>
              <a:rPr lang="en-US" altLang="ko-KR" smtClean="0"/>
              <a:t>,</a:t>
            </a:r>
          </a:p>
          <a:p>
            <a:pPr lvl="1"/>
            <a:r>
              <a:rPr lang="ko-KR" altLang="en-US" smtClean="0"/>
              <a:t>가장 마지막에는 삽입 정렬을 수행하는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BB59C-8FC7-4B8D-B7C2-295E38D90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E69115F-B06B-4E97-A86A-71B3C892AB4A}" type="slidenum">
              <a:rPr lang="en-US" altLang="ko-KR" smtClean="0"/>
              <a:pPr>
                <a:defRPr/>
              </a:pPr>
              <a:t>35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 정렬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7427F-D8C8-4AAD-889F-7652B616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30</a:t>
            </a:r>
            <a:r>
              <a:rPr lang="ko-KR" altLang="en-US" dirty="0"/>
              <a:t> </a:t>
            </a:r>
            <a:r>
              <a:rPr lang="en-US" altLang="ko-KR" dirty="0"/>
              <a:t>60 90 10 40 80</a:t>
            </a:r>
            <a:r>
              <a:rPr lang="ko-KR" altLang="en-US" dirty="0"/>
              <a:t> </a:t>
            </a:r>
            <a:r>
              <a:rPr lang="en-US" altLang="ko-KR" dirty="0"/>
              <a:t>40 20 10 60 50</a:t>
            </a:r>
            <a:r>
              <a:rPr lang="ko-KR" altLang="en-US" dirty="0"/>
              <a:t> </a:t>
            </a:r>
            <a:r>
              <a:rPr lang="en-US" altLang="ko-KR" dirty="0"/>
              <a:t>30 40 90 80</a:t>
            </a:r>
          </a:p>
          <a:p>
            <a:pPr lvl="2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먼저 간격</a:t>
            </a:r>
            <a:r>
              <a:rPr lang="en-US" altLang="ko-KR" dirty="0"/>
              <a:t> (gap)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가 되는 숫자끼리 그룹을 만든다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1 </a:t>
            </a:r>
            <a:r>
              <a:rPr lang="ko-KR" altLang="en-US" dirty="0"/>
              <a:t>번째 그룹부터 </a:t>
            </a:r>
            <a:r>
              <a:rPr lang="en-US" altLang="ko-KR" dirty="0"/>
              <a:t>5 </a:t>
            </a:r>
            <a:r>
              <a:rPr lang="ko-KR" altLang="en-US" dirty="0"/>
              <a:t>번째 그룹까지 차례로 </a:t>
            </a:r>
            <a:r>
              <a:rPr lang="en-US" altLang="ko-KR" dirty="0"/>
              <a:t>[30, 80, 50], [60, 40, 30], [90, 20, 40], [10, 10, 90], [40, 60, 80]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585C04-33F9-4C07-8F63-136B077E5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3DBCB06-2FCD-4345-8C80-1532918AB599}" type="slidenum">
              <a:rPr lang="en-US" altLang="ko-KR" smtClean="0"/>
              <a:pPr>
                <a:defRPr/>
              </a:pPr>
              <a:t>36</a:t>
            </a:fld>
            <a:r>
              <a:rPr lang="en-US" altLang="ko-KR"/>
              <a:t> -</a:t>
            </a:r>
          </a:p>
        </p:txBody>
      </p:sp>
      <p:pic>
        <p:nvPicPr>
          <p:cNvPr id="39941" name="_x209260800" descr="EMB000004682b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92600"/>
            <a:ext cx="701675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 정렬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D2D9D-0681-43E4-8838-7092866D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각 그룹 별로 삽입 정렬을 수행한 결과를 </a:t>
            </a:r>
            <a:r>
              <a:rPr lang="en-US" altLang="ko-KR" dirty="0"/>
              <a:t>1</a:t>
            </a:r>
            <a:r>
              <a:rPr lang="ko-KR" altLang="en-US" dirty="0"/>
              <a:t>줄에 나열해 보면 다음과 같다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99"/>
                </a:solidFill>
              </a:rPr>
              <a:t>   30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6600"/>
                </a:solidFill>
              </a:rPr>
              <a:t>20 </a:t>
            </a:r>
            <a:r>
              <a:rPr lang="en-US" altLang="ko-KR" dirty="0">
                <a:solidFill>
                  <a:srgbClr val="7030A0"/>
                </a:solidFill>
              </a:rPr>
              <a:t>10 </a:t>
            </a:r>
            <a:r>
              <a:rPr lang="en-US" altLang="ko-KR" dirty="0"/>
              <a:t>40</a:t>
            </a:r>
            <a:r>
              <a:rPr lang="en-US" altLang="ko-KR" dirty="0">
                <a:solidFill>
                  <a:srgbClr val="000099"/>
                </a:solidFill>
              </a:rPr>
              <a:t> 50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40 </a:t>
            </a:r>
            <a:r>
              <a:rPr lang="en-US" altLang="ko-KR" dirty="0">
                <a:solidFill>
                  <a:srgbClr val="006600"/>
                </a:solidFill>
              </a:rPr>
              <a:t>40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10</a:t>
            </a:r>
            <a:r>
              <a:rPr lang="en-US" altLang="ko-KR" dirty="0"/>
              <a:t> 60 </a:t>
            </a:r>
            <a:r>
              <a:rPr lang="en-US" altLang="ko-KR" dirty="0">
                <a:solidFill>
                  <a:srgbClr val="000099"/>
                </a:solidFill>
              </a:rPr>
              <a:t>80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60</a:t>
            </a:r>
            <a:r>
              <a:rPr lang="en-US" altLang="ko-KR" dirty="0">
                <a:solidFill>
                  <a:srgbClr val="006600"/>
                </a:solidFill>
              </a:rPr>
              <a:t> 90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90</a:t>
            </a:r>
            <a:r>
              <a:rPr lang="en-US" altLang="ko-KR" dirty="0"/>
              <a:t> 80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22BAD7-AB91-4AE8-96E2-FC064E139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9DF5F22-7CC3-4E70-A975-191A9D8117D1}" type="slidenum">
              <a:rPr lang="en-US" altLang="ko-KR" smtClean="0"/>
              <a:pPr>
                <a:defRPr/>
              </a:pPr>
              <a:t>37</a:t>
            </a:fld>
            <a:r>
              <a:rPr lang="en-US" altLang="ko-KR"/>
              <a:t> -</a:t>
            </a:r>
          </a:p>
        </p:txBody>
      </p:sp>
      <p:pic>
        <p:nvPicPr>
          <p:cNvPr id="40965" name="_x209260800" descr="EMB000004682b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1052513"/>
            <a:ext cx="70167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_x209260640" descr="EMB000004682b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508500"/>
            <a:ext cx="6770688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 정렬 아이디어</a:t>
            </a:r>
          </a:p>
        </p:txBody>
      </p:sp>
      <p:sp>
        <p:nvSpPr>
          <p:cNvPr id="4198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3"/>
            <a:endParaRPr lang="en-US" altLang="ko-KR" smtClean="0"/>
          </a:p>
          <a:p>
            <a:r>
              <a:rPr lang="ko-KR" altLang="en-US" smtClean="0"/>
              <a:t>간격이 </a:t>
            </a:r>
            <a:r>
              <a:rPr lang="en-US" altLang="ko-KR" smtClean="0"/>
              <a:t>5</a:t>
            </a:r>
            <a:r>
              <a:rPr lang="ko-KR" altLang="en-US" smtClean="0"/>
              <a:t>인 그룹 별로 정렬한 결과</a:t>
            </a:r>
            <a:endParaRPr lang="en-US" altLang="ko-KR" smtClean="0"/>
          </a:p>
          <a:p>
            <a:pPr lvl="1"/>
            <a:r>
              <a:rPr lang="en-US" altLang="ko-KR" smtClean="0"/>
              <a:t>80</a:t>
            </a:r>
            <a:r>
              <a:rPr lang="ko-KR" altLang="en-US" smtClean="0"/>
              <a:t>과 </a:t>
            </a:r>
            <a:r>
              <a:rPr lang="en-US" altLang="ko-KR" smtClean="0"/>
              <a:t>90</a:t>
            </a:r>
            <a:r>
              <a:rPr lang="ko-KR" altLang="en-US" smtClean="0"/>
              <a:t>같은 큰 숫자가 뒷부분으로 이동하였고</a:t>
            </a:r>
            <a:r>
              <a:rPr lang="en-US" altLang="ko-KR" smtClean="0"/>
              <a:t>,</a:t>
            </a:r>
          </a:p>
          <a:p>
            <a:pPr lvl="1"/>
            <a:r>
              <a:rPr lang="en-US" altLang="ko-KR" smtClean="0"/>
              <a:t>20</a:t>
            </a:r>
            <a:r>
              <a:rPr lang="ko-KR" altLang="en-US" smtClean="0"/>
              <a:t>과 </a:t>
            </a:r>
            <a:r>
              <a:rPr lang="en-US" altLang="ko-KR" smtClean="0"/>
              <a:t>30</a:t>
            </a:r>
            <a:r>
              <a:rPr lang="ko-KR" altLang="en-US" smtClean="0"/>
              <a:t>같은 작은 숫자가 앞부분으로 이동하였다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76F60-F463-4D54-9161-C2E2C76651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5040AEE-9A70-4D8E-9A3F-EA55057ADF98}" type="slidenum">
              <a:rPr lang="en-US" altLang="ko-KR" smtClean="0"/>
              <a:pPr>
                <a:defRPr/>
              </a:pPr>
              <a:t>38</a:t>
            </a:fld>
            <a:r>
              <a:rPr lang="en-US" altLang="ko-KR"/>
              <a:t> -</a:t>
            </a:r>
          </a:p>
        </p:txBody>
      </p:sp>
      <p:pic>
        <p:nvPicPr>
          <p:cNvPr id="41989" name="_x209260640" descr="EMB000004682b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67722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 정렬 아이디어</a:t>
            </a:r>
          </a:p>
        </p:txBody>
      </p:sp>
      <p:sp>
        <p:nvSpPr>
          <p:cNvPr id="4301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그 다음엔 간격을 </a:t>
            </a:r>
            <a:r>
              <a:rPr lang="en-US" altLang="ko-KR" smtClean="0"/>
              <a:t>5</a:t>
            </a:r>
            <a:r>
              <a:rPr lang="ko-KR" altLang="en-US" smtClean="0"/>
              <a:t>보다 작게 하여</a:t>
            </a:r>
            <a:r>
              <a:rPr lang="en-US" altLang="ko-KR" smtClean="0"/>
              <a:t>, </a:t>
            </a:r>
            <a:r>
              <a:rPr lang="ko-KR" altLang="en-US" smtClean="0"/>
              <a:t>예를 들어</a:t>
            </a:r>
            <a:r>
              <a:rPr lang="en-US" altLang="ko-KR" smtClean="0"/>
              <a:t>, 3</a:t>
            </a:r>
            <a:r>
              <a:rPr lang="ko-KR" altLang="en-US" smtClean="0"/>
              <a:t>으로 하여</a:t>
            </a:r>
            <a:r>
              <a:rPr lang="en-US" altLang="ko-KR" smtClean="0"/>
              <a:t>, 3</a:t>
            </a:r>
            <a:r>
              <a:rPr lang="ko-KR" altLang="en-US" smtClean="0"/>
              <a:t>개의 그룹으로 나누어 각 그룹별로 삽입 정렬을 수행한다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이때에는 각 그룹에 </a:t>
            </a:r>
            <a:r>
              <a:rPr lang="en-US" altLang="ko-KR" smtClean="0"/>
              <a:t>5</a:t>
            </a:r>
            <a:r>
              <a:rPr lang="ko-KR" altLang="en-US" smtClean="0"/>
              <a:t>개의 숫자가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마지막에는 반드시 간격을 </a:t>
            </a:r>
            <a:r>
              <a:rPr lang="en-US" altLang="ko-KR" smtClean="0"/>
              <a:t>1</a:t>
            </a:r>
            <a:r>
              <a:rPr lang="ko-KR" altLang="en-US" smtClean="0"/>
              <a:t>로 놓고 수행해야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왜냐하면 다른 그룹에 속해 서로 비교되지 않은 숫자가 있을 수 있기 때문이다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모든 원소를 </a:t>
            </a:r>
            <a:r>
              <a:rPr lang="en-US" altLang="ko-KR" smtClean="0"/>
              <a:t>1</a:t>
            </a:r>
            <a:r>
              <a:rPr lang="ko-KR" altLang="en-US" smtClean="0"/>
              <a:t>개의 그룹으로 여기는 것이고</a:t>
            </a:r>
            <a:r>
              <a:rPr lang="en-US" altLang="ko-KR" smtClean="0"/>
              <a:t>, </a:t>
            </a:r>
            <a:r>
              <a:rPr lang="ko-KR" altLang="en-US" smtClean="0"/>
              <a:t>이는 삽입 정렬 그 자체이다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8ED1A5-C28A-451D-AEDE-1AA02DEA8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4F62C73-2DFA-419E-971D-439AFA3F3E79}" type="slidenum">
              <a:rPr lang="en-US" altLang="ko-KR" smtClean="0"/>
              <a:pPr>
                <a:defRPr/>
              </a:pPr>
              <a:t>39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버블 정렬</a:t>
            </a:r>
          </a:p>
        </p:txBody>
      </p:sp>
      <p:sp>
        <p:nvSpPr>
          <p:cNvPr id="717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입력을 전체적으로 </a:t>
            </a:r>
            <a:r>
              <a:rPr lang="en-US" altLang="ko-KR" sz="2400" smtClean="0"/>
              <a:t>1</a:t>
            </a:r>
            <a:r>
              <a:rPr lang="ko-KR" altLang="en-US" sz="2400" smtClean="0"/>
              <a:t>번 처리하는 것을 패스 </a:t>
            </a:r>
            <a:r>
              <a:rPr lang="en-US" altLang="ko-KR" sz="2400" smtClean="0"/>
              <a:t>(pass) </a:t>
            </a:r>
            <a:r>
              <a:rPr lang="ko-KR" altLang="en-US" sz="2400" smtClean="0"/>
              <a:t>라고 한다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1</a:t>
            </a:r>
            <a:r>
              <a:rPr lang="ko-KR" altLang="en-US" sz="2000" smtClean="0"/>
              <a:t>번째 </a:t>
            </a:r>
            <a:r>
              <a:rPr lang="en-US" altLang="ko-KR" sz="2000" smtClean="0"/>
              <a:t>pass </a:t>
            </a:r>
            <a:r>
              <a:rPr lang="ko-KR" altLang="en-US" sz="2000" smtClean="0"/>
              <a:t> 결과를 살펴보면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작은 수는 버블처럼 위로 </a:t>
            </a:r>
            <a:r>
              <a:rPr lang="en-US" altLang="ko-KR" sz="2000" smtClean="0"/>
              <a:t>1</a:t>
            </a:r>
            <a:r>
              <a:rPr lang="ko-KR" altLang="en-US" sz="2000" smtClean="0"/>
              <a:t>칸씩 올라갔다</a:t>
            </a:r>
            <a:r>
              <a:rPr lang="en-US" altLang="ko-KR" sz="2000" smtClean="0"/>
              <a:t>. </a:t>
            </a:r>
          </a:p>
          <a:p>
            <a:pPr lvl="1"/>
            <a:r>
              <a:rPr lang="en-US" altLang="ko-KR" sz="2000" smtClean="0"/>
              <a:t>‘</a:t>
            </a:r>
            <a:r>
              <a:rPr lang="ko-KR" altLang="en-US" sz="2000" smtClean="0"/>
              <a:t>무거운’ 수 </a:t>
            </a:r>
            <a:r>
              <a:rPr lang="en-US" altLang="ko-KR" sz="2000" smtClean="0"/>
              <a:t>(</a:t>
            </a:r>
            <a:r>
              <a:rPr lang="ko-KR" altLang="en-US" sz="2000" smtClean="0"/>
              <a:t>즉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큰 수</a:t>
            </a:r>
            <a:r>
              <a:rPr lang="en-US" altLang="ko-KR" sz="2000" smtClean="0"/>
              <a:t>)</a:t>
            </a:r>
            <a:r>
              <a:rPr lang="ko-KR" altLang="en-US" sz="2000" smtClean="0"/>
              <a:t>의 측면에서 관찰해보면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가장 큰 수인 </a:t>
            </a:r>
            <a:r>
              <a:rPr lang="en-US" altLang="ko-KR" sz="2000" smtClean="0"/>
              <a:t>90</a:t>
            </a:r>
            <a:r>
              <a:rPr lang="ko-KR" altLang="en-US" sz="2000" smtClean="0"/>
              <a:t>이 ‘바닥’ </a:t>
            </a:r>
            <a:r>
              <a:rPr lang="en-US" altLang="ko-KR" sz="2000" smtClean="0"/>
              <a:t>(</a:t>
            </a:r>
            <a:r>
              <a:rPr lang="ko-KR" altLang="en-US" sz="2000" smtClean="0"/>
              <a:t>즉</a:t>
            </a:r>
            <a:r>
              <a:rPr lang="en-US" altLang="ko-KR" sz="2000" smtClean="0"/>
              <a:t>, </a:t>
            </a:r>
            <a:r>
              <a:rPr lang="ko-KR" altLang="en-US" sz="2000" smtClean="0"/>
              <a:t>배열의 가장 마지막 원소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 위치하게 된다</a:t>
            </a:r>
            <a:r>
              <a:rPr lang="en-US" altLang="ko-KR" sz="2000" smtClean="0"/>
              <a:t>.</a:t>
            </a:r>
            <a:endParaRPr lang="ko-KR" altLang="en-US" sz="20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86446A-5390-4BE4-8434-81180119D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FE353C3-83DF-44AD-85CF-A53A61316DA3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-</a:t>
            </a:r>
          </a:p>
        </p:txBody>
      </p:sp>
      <p:grpSp>
        <p:nvGrpSpPr>
          <p:cNvPr id="7173" name="그룹 7"/>
          <p:cNvGrpSpPr>
            <a:grpSpLocks/>
          </p:cNvGrpSpPr>
          <p:nvPr/>
        </p:nvGrpSpPr>
        <p:grpSpPr bwMode="auto">
          <a:xfrm>
            <a:off x="611188" y="1439863"/>
            <a:ext cx="8143875" cy="2349500"/>
            <a:chOff x="683568" y="4248671"/>
            <a:chExt cx="8144397" cy="2348681"/>
          </a:xfrm>
        </p:grpSpPr>
        <p:pic>
          <p:nvPicPr>
            <p:cNvPr id="7174" name="_x195187776" descr="EMB000016406dc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248671"/>
              <a:ext cx="8144397" cy="2348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C78F5E-5FD0-4132-811D-8D1EE5FE993C}"/>
                </a:ext>
              </a:extLst>
            </p:cNvPr>
            <p:cNvSpPr/>
            <p:nvPr/>
          </p:nvSpPr>
          <p:spPr>
            <a:xfrm>
              <a:off x="8027814" y="5905443"/>
              <a:ext cx="720771" cy="5760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ShellSort </a:t>
            </a:r>
            <a:r>
              <a:rPr lang="ko-KR" altLang="en-US" smtClean="0"/>
              <a:t>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24894-0105-4914-BE67-B0B28F1B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h=5</a:t>
            </a:r>
            <a:r>
              <a:rPr lang="ko-KR" altLang="en-US" dirty="0"/>
              <a:t>일 때의 결과를 한 줄에 나열해보면 다음과 같다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30 30 20 10 40 50 40 40 10 60 80 60 90 90 80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이제 간격을 줄여서 </a:t>
            </a:r>
            <a:r>
              <a:rPr lang="en-US" altLang="ko-KR" dirty="0"/>
              <a:t>h=3</a:t>
            </a:r>
            <a:r>
              <a:rPr lang="ko-KR" altLang="en-US" dirty="0"/>
              <a:t>이 되면</a:t>
            </a:r>
            <a:r>
              <a:rPr lang="en-US" altLang="ko-KR" dirty="0"/>
              <a:t>, </a:t>
            </a:r>
            <a:r>
              <a:rPr lang="ko-KR" altLang="en-US" dirty="0"/>
              <a:t>배열의 원소가 </a:t>
            </a:r>
            <a:r>
              <a:rPr lang="en-US" altLang="ko-KR" dirty="0"/>
              <a:t>3</a:t>
            </a:r>
            <a:r>
              <a:rPr lang="ko-KR" altLang="en-US" dirty="0"/>
              <a:t>개의 그룹으로 나누어진다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그룹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/>
              <a:t>번째</a:t>
            </a:r>
            <a:r>
              <a:rPr lang="en-US" altLang="ko-KR" dirty="0"/>
              <a:t>, 6</a:t>
            </a:r>
            <a:r>
              <a:rPr lang="ko-KR" altLang="en-US" dirty="0"/>
              <a:t>번째</a:t>
            </a:r>
            <a:r>
              <a:rPr lang="en-US" altLang="ko-KR" dirty="0"/>
              <a:t>, 9</a:t>
            </a:r>
            <a:r>
              <a:rPr lang="ko-KR" altLang="en-US" dirty="0"/>
              <a:t>번째</a:t>
            </a:r>
            <a:r>
              <a:rPr lang="en-US" altLang="ko-KR" dirty="0"/>
              <a:t>, 12</a:t>
            </a:r>
            <a:r>
              <a:rPr lang="ko-KR" altLang="en-US" dirty="0"/>
              <a:t>번째 숫자이고</a:t>
            </a:r>
            <a:r>
              <a:rPr lang="en-US" altLang="ko-KR" dirty="0"/>
              <a:t>,</a:t>
            </a:r>
          </a:p>
          <a:p>
            <a:pPr lvl="1">
              <a:defRPr/>
            </a:pPr>
            <a:r>
              <a:rPr lang="ko-KR" altLang="en-US" dirty="0"/>
              <a:t>그룹</a:t>
            </a:r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번째</a:t>
            </a:r>
            <a:r>
              <a:rPr lang="en-US" altLang="ko-KR" dirty="0"/>
              <a:t>, 4</a:t>
            </a:r>
            <a:r>
              <a:rPr lang="ko-KR" altLang="en-US" dirty="0"/>
              <a:t>번째</a:t>
            </a:r>
            <a:r>
              <a:rPr lang="en-US" altLang="ko-KR" dirty="0"/>
              <a:t>, 7</a:t>
            </a:r>
            <a:r>
              <a:rPr lang="ko-KR" altLang="en-US" dirty="0"/>
              <a:t>번째</a:t>
            </a:r>
            <a:r>
              <a:rPr lang="en-US" altLang="ko-KR" dirty="0"/>
              <a:t>, 10</a:t>
            </a:r>
            <a:r>
              <a:rPr lang="ko-KR" altLang="en-US" dirty="0"/>
              <a:t>번째</a:t>
            </a:r>
            <a:r>
              <a:rPr lang="en-US" altLang="ko-KR" dirty="0"/>
              <a:t>, 13</a:t>
            </a:r>
            <a:r>
              <a:rPr lang="ko-KR" altLang="en-US" dirty="0"/>
              <a:t>번째 숫자로 구성되고</a:t>
            </a:r>
            <a:r>
              <a:rPr lang="en-US" altLang="ko-KR" dirty="0"/>
              <a:t>,</a:t>
            </a:r>
          </a:p>
          <a:p>
            <a:pPr lvl="1">
              <a:defRPr/>
            </a:pPr>
            <a:r>
              <a:rPr lang="ko-KR" altLang="en-US" dirty="0"/>
              <a:t>마지막으로 그룹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번째</a:t>
            </a:r>
            <a:r>
              <a:rPr lang="en-US" altLang="ko-KR" dirty="0"/>
              <a:t>, 5</a:t>
            </a:r>
            <a:r>
              <a:rPr lang="ko-KR" altLang="en-US" dirty="0"/>
              <a:t>번째</a:t>
            </a:r>
            <a:r>
              <a:rPr lang="en-US" altLang="ko-KR" dirty="0"/>
              <a:t>, 8</a:t>
            </a:r>
            <a:r>
              <a:rPr lang="ko-KR" altLang="en-US" dirty="0"/>
              <a:t>번째</a:t>
            </a:r>
            <a:r>
              <a:rPr lang="en-US" altLang="ko-KR" dirty="0"/>
              <a:t>, 11</a:t>
            </a:r>
            <a:r>
              <a:rPr lang="ko-KR" altLang="en-US" dirty="0"/>
              <a:t>번째</a:t>
            </a:r>
            <a:r>
              <a:rPr lang="en-US" altLang="ko-KR" dirty="0"/>
              <a:t>, 14</a:t>
            </a:r>
            <a:r>
              <a:rPr lang="ko-KR" altLang="en-US" dirty="0"/>
              <a:t>번째 숫자이다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84434-34EE-4368-AF65-7F96E9CA5B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7EBC53B-6F08-4C54-88A9-6BF3406046F0}" type="slidenum">
              <a:rPr lang="en-US" altLang="ko-KR" smtClean="0"/>
              <a:pPr>
                <a:defRPr/>
              </a:pPr>
              <a:t>40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40D7F-E4DC-4D44-BB4D-D24C37DC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ko-KR" altLang="en-US" sz="2800" dirty="0"/>
              <a:t>쉘 정렬의 최악 경우의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O(n</a:t>
            </a:r>
            <a:r>
              <a:rPr lang="en-US" altLang="ko-KR" sz="2800" baseline="30000" dirty="0">
                <a:solidFill>
                  <a:srgbClr val="FF0000"/>
                </a:solidFill>
              </a:rPr>
              <a:t>2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pPr lvl="4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2800" dirty="0"/>
              <a:t>쉘 정렬의 수행 속도는 간격 선정에 따라 좌우된다</a:t>
            </a:r>
            <a:r>
              <a:rPr lang="en-US" altLang="ko-KR" sz="2800" dirty="0"/>
              <a:t>.</a:t>
            </a:r>
          </a:p>
          <a:p>
            <a:pPr lvl="4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2800" dirty="0" err="1"/>
              <a:t>히바드</a:t>
            </a:r>
            <a:r>
              <a:rPr lang="en-US" altLang="ko-KR" sz="2800" dirty="0"/>
              <a:t>(Hibbard)</a:t>
            </a:r>
            <a:r>
              <a:rPr lang="ko-KR" altLang="en-US" sz="2800" dirty="0"/>
              <a:t>의 간격</a:t>
            </a:r>
            <a:endParaRPr lang="en-US" altLang="ko-KR" sz="2800" dirty="0"/>
          </a:p>
          <a:p>
            <a:pPr lvl="1">
              <a:defRPr/>
            </a:pPr>
            <a:r>
              <a:rPr lang="en-US" altLang="ko-KR" dirty="0"/>
              <a:t>2</a:t>
            </a:r>
            <a:r>
              <a:rPr lang="en-US" altLang="ko-KR" baseline="30000" dirty="0"/>
              <a:t>k</a:t>
            </a:r>
            <a:r>
              <a:rPr lang="en-US" altLang="ko-KR" dirty="0"/>
              <a:t>-1 (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en-US" altLang="ko-KR" dirty="0"/>
              <a:t>2</a:t>
            </a:r>
            <a:r>
              <a:rPr lang="en-US" altLang="ko-KR" baseline="30000" dirty="0"/>
              <a:t>k</a:t>
            </a:r>
            <a:r>
              <a:rPr lang="en-US" altLang="ko-KR" dirty="0"/>
              <a:t>-1, </a:t>
            </a:r>
            <a:r>
              <a:rPr lang="ko-KR" altLang="en-US" dirty="0"/>
              <a:t>⋯</a:t>
            </a:r>
            <a:r>
              <a:rPr lang="en-US" altLang="ko-KR" dirty="0"/>
              <a:t>, 15, 7, 5, 3, 1)</a:t>
            </a:r>
            <a:r>
              <a:rPr lang="ko-KR" altLang="en-US" dirty="0"/>
              <a:t>을 사용하면</a:t>
            </a:r>
            <a:r>
              <a:rPr lang="en-US" altLang="ko-KR" dirty="0"/>
              <a:t>, O(n</a:t>
            </a:r>
            <a:r>
              <a:rPr lang="en-US" altLang="ko-KR" baseline="30000" dirty="0"/>
              <a:t>1.5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sz="2800" dirty="0"/>
              <a:t>많은 실험을 통한 쉘 정렬의 </a:t>
            </a:r>
            <a:r>
              <a:rPr lang="ko-KR" altLang="en-US" sz="2800" dirty="0" smtClean="0"/>
              <a:t>시간 복잡도는 </a:t>
            </a:r>
            <a:r>
              <a:rPr lang="en-US" altLang="ko-KR" sz="2800" dirty="0"/>
              <a:t>O(n</a:t>
            </a:r>
            <a:r>
              <a:rPr lang="en-US" altLang="ko-KR" sz="2800" baseline="30000" dirty="0"/>
              <a:t>1.25</a:t>
            </a:r>
            <a:r>
              <a:rPr lang="en-US" altLang="ko-KR" sz="2800" dirty="0"/>
              <a:t>)</a:t>
            </a:r>
            <a:r>
              <a:rPr lang="ko-KR" altLang="en-US" sz="2800" dirty="0"/>
              <a:t>으로 알려지고 있다</a:t>
            </a:r>
            <a:r>
              <a:rPr lang="en-US" altLang="ko-KR" sz="2800" dirty="0"/>
              <a:t>.</a:t>
            </a:r>
          </a:p>
          <a:p>
            <a:pPr lvl="4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2800" dirty="0"/>
              <a:t>쉘 정렬의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아직 풀리지 않은 문제</a:t>
            </a:r>
            <a:endParaRPr lang="en-US" altLang="ko-KR" sz="2800" dirty="0"/>
          </a:p>
          <a:p>
            <a:pPr lvl="1">
              <a:defRPr/>
            </a:pPr>
            <a:r>
              <a:rPr lang="ko-KR" altLang="en-US" sz="2400" dirty="0"/>
              <a:t>이는 가장 좋은 간격을 알아내야 하는 것이 선행되어야 하기 때문이다</a:t>
            </a:r>
            <a:r>
              <a:rPr lang="en-US" altLang="ko-KR" sz="2400" dirty="0"/>
              <a:t>.</a:t>
            </a:r>
          </a:p>
          <a:p>
            <a:pPr lvl="4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2800" dirty="0"/>
              <a:t>지금까지 알려진 가장 좋은 성능을 보인 간격</a:t>
            </a:r>
            <a:endParaRPr lang="en-US" altLang="ko-KR" sz="2800" dirty="0"/>
          </a:p>
          <a:p>
            <a:pPr lvl="1">
              <a:defRPr/>
            </a:pPr>
            <a:r>
              <a:rPr lang="en-US" altLang="ko-KR" dirty="0"/>
              <a:t>1, 4, 10, 23, 57, 132, 301, 701, 1750 (Marcin </a:t>
            </a:r>
            <a:r>
              <a:rPr lang="en-US" altLang="ko-KR" dirty="0" err="1"/>
              <a:t>Ciura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F5A99-A602-4001-9963-6ED09A1A96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E427DB6-29A7-4D49-8D70-3FC1BF0ECE57}" type="slidenum">
              <a:rPr lang="en-US" altLang="ko-KR" smtClean="0"/>
              <a:pPr>
                <a:defRPr/>
              </a:pPr>
              <a:t>41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응용</a:t>
            </a:r>
          </a:p>
        </p:txBody>
      </p:sp>
      <p:sp>
        <p:nvSpPr>
          <p:cNvPr id="5529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쉘 정렬은 입력 크기가 매우 크지 않은 경우에 매우 좋은 성능을 보인다</a:t>
            </a:r>
            <a:r>
              <a:rPr lang="en-US" altLang="ko-KR" sz="2400" smtClean="0"/>
              <a:t>.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쉘 정렬은 임베디드</a:t>
            </a:r>
            <a:r>
              <a:rPr lang="en-US" altLang="ko-KR" sz="2400" smtClean="0"/>
              <a:t>(Embedded) </a:t>
            </a:r>
            <a:r>
              <a:rPr lang="ko-KR" altLang="en-US" sz="2400" smtClean="0"/>
              <a:t>시스템에서 주로 사용되는데</a:t>
            </a:r>
            <a:r>
              <a:rPr lang="en-US" altLang="ko-KR" sz="2400" smtClean="0"/>
              <a:t>, </a:t>
            </a:r>
            <a:r>
              <a:rPr lang="ko-KR" altLang="en-US" sz="2400" smtClean="0"/>
              <a:t>쉘 정렬의 특징인 </a:t>
            </a:r>
            <a:r>
              <a:rPr lang="ko-KR" altLang="en-US" sz="2400" smtClean="0">
                <a:solidFill>
                  <a:srgbClr val="FF0000"/>
                </a:solidFill>
              </a:rPr>
              <a:t>간격에 따른 그룹 별 정렬 방식</a:t>
            </a:r>
            <a:r>
              <a:rPr lang="ko-KR" altLang="en-US" sz="2400" smtClean="0"/>
              <a:t>이 </a:t>
            </a:r>
            <a:r>
              <a:rPr lang="en-US" altLang="ko-KR" sz="2400" smtClean="0"/>
              <a:t>H/W</a:t>
            </a:r>
            <a:r>
              <a:rPr lang="ko-KR" altLang="en-US" sz="2400" smtClean="0"/>
              <a:t>로 정렬 알고리즘을 구현하는데 매우 적합하기 때문이다</a:t>
            </a:r>
            <a:r>
              <a:rPr lang="en-US" altLang="ko-KR" sz="2400" smtClean="0"/>
              <a:t>.</a:t>
            </a:r>
            <a:endParaRPr lang="ko-KR" altLang="en-US" sz="24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BAFC32-E41F-405A-817A-194C5CF93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5C4D471-62E7-4CFA-94FF-B66DFDD0A801}" type="slidenum">
              <a:rPr lang="en-US" altLang="ko-KR" smtClean="0"/>
              <a:pPr>
                <a:defRPr/>
              </a:pPr>
              <a:t>42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힙 정렬</a:t>
            </a:r>
          </a:p>
        </p:txBody>
      </p:sp>
      <p:sp>
        <p:nvSpPr>
          <p:cNvPr id="5632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smtClean="0"/>
              <a:t>힙 </a:t>
            </a:r>
            <a:r>
              <a:rPr lang="en-US" altLang="ko-KR" smtClean="0"/>
              <a:t>(heap)</a:t>
            </a:r>
          </a:p>
          <a:p>
            <a:pPr lvl="1">
              <a:spcAft>
                <a:spcPts val="1800"/>
              </a:spcAft>
            </a:pPr>
            <a:r>
              <a:rPr lang="ko-KR" altLang="en-US" smtClean="0"/>
              <a:t>힙 조건을 만족하는 완전 이진트리 </a:t>
            </a:r>
            <a:r>
              <a:rPr lang="en-US" altLang="ko-KR" smtClean="0"/>
              <a:t>(Complete Binary Tree)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lvl="1">
              <a:spcAft>
                <a:spcPts val="1800"/>
              </a:spcAft>
            </a:pPr>
            <a:r>
              <a:rPr lang="ko-KR" altLang="en-US" smtClean="0"/>
              <a:t>힙 조건이란 각 노드의 값이 자식 노드의 값보다 커야 한다는 것을 말한다</a:t>
            </a:r>
            <a:r>
              <a:rPr lang="en-US" altLang="ko-KR" smtClean="0"/>
              <a:t>. </a:t>
            </a:r>
          </a:p>
          <a:p>
            <a:pPr lvl="1">
              <a:spcAft>
                <a:spcPts val="1800"/>
              </a:spcAft>
            </a:pPr>
            <a:r>
              <a:rPr lang="ko-KR" altLang="en-US" smtClean="0"/>
              <a:t>노드의 값은 우선순위 </a:t>
            </a:r>
            <a:r>
              <a:rPr lang="en-US" altLang="ko-KR" smtClean="0"/>
              <a:t>(priority)</a:t>
            </a:r>
            <a:r>
              <a:rPr lang="ko-KR" altLang="en-US" smtClean="0"/>
              <a:t>라고 일컫는다</a:t>
            </a:r>
            <a:r>
              <a:rPr lang="en-US" altLang="ko-KR" smtClean="0"/>
              <a:t>. </a:t>
            </a:r>
          </a:p>
          <a:p>
            <a:pPr lvl="1">
              <a:spcAft>
                <a:spcPts val="1800"/>
              </a:spcAft>
            </a:pPr>
            <a:r>
              <a:rPr lang="ko-KR" altLang="en-US" smtClean="0"/>
              <a:t>힙의 루트에는 가장 높은 우선순위 </a:t>
            </a:r>
            <a:r>
              <a:rPr lang="en-US" altLang="ko-KR" smtClean="0"/>
              <a:t>(</a:t>
            </a:r>
            <a:r>
              <a:rPr lang="ko-KR" altLang="en-US" smtClean="0"/>
              <a:t>가장 큰 값</a:t>
            </a:r>
            <a:r>
              <a:rPr lang="en-US" altLang="ko-KR" smtClean="0"/>
              <a:t>)</a:t>
            </a:r>
            <a:r>
              <a:rPr lang="ko-KR" altLang="en-US" smtClean="0"/>
              <a:t>가 저장되어 있다</a:t>
            </a:r>
            <a:r>
              <a:rPr lang="en-US" altLang="ko-KR" smtClean="0"/>
              <a:t>. </a:t>
            </a:r>
          </a:p>
          <a:p>
            <a:pPr lvl="1">
              <a:spcAft>
                <a:spcPts val="1800"/>
              </a:spcAft>
            </a:pPr>
            <a:r>
              <a:rPr lang="ko-KR" altLang="en-US" smtClean="0"/>
              <a:t>값이 작을수록 우선순위가 높은 경우에는 가장 작은 값이 루트에 저장된다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0CC6E-213B-4611-90C9-78B2BE6ED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EE9DBED-66E7-4576-AEB3-B6A316A25F40}" type="slidenum">
              <a:rPr lang="en-US" altLang="ko-KR" smtClean="0"/>
              <a:pPr>
                <a:defRPr/>
              </a:pPr>
              <a:t>43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힙 정렬</a:t>
            </a:r>
          </a:p>
        </p:txBody>
      </p:sp>
      <p:sp>
        <p:nvSpPr>
          <p:cNvPr id="5734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n</a:t>
            </a:r>
            <a:r>
              <a:rPr lang="ko-KR" altLang="en-US" sz="2400" smtClean="0"/>
              <a:t>개의 노드를 가진 힙</a:t>
            </a:r>
            <a:endParaRPr lang="en-US" altLang="ko-KR" sz="2400" smtClean="0"/>
          </a:p>
          <a:p>
            <a:pPr lvl="1"/>
            <a:r>
              <a:rPr lang="ko-KR" altLang="en-US" smtClean="0"/>
              <a:t>완전 이진트리이므로</a:t>
            </a:r>
            <a:r>
              <a:rPr lang="en-US" altLang="ko-KR" smtClean="0"/>
              <a:t>, </a:t>
            </a:r>
            <a:r>
              <a:rPr lang="ko-KR" altLang="en-US" smtClean="0"/>
              <a:t>힙의 높이가 </a:t>
            </a:r>
            <a:r>
              <a:rPr lang="en-US" altLang="ko-KR" smtClean="0"/>
              <a:t>log</a:t>
            </a:r>
            <a:r>
              <a:rPr lang="en-US" altLang="ko-KR" baseline="-25000" smtClean="0"/>
              <a:t>2</a:t>
            </a:r>
            <a:r>
              <a:rPr lang="en-US" altLang="ko-KR" smtClean="0"/>
              <a:t>n</a:t>
            </a:r>
            <a:r>
              <a:rPr lang="ko-KR" altLang="en-US" smtClean="0"/>
              <a:t>이며</a:t>
            </a:r>
            <a:r>
              <a:rPr lang="en-US" altLang="ko-KR" smtClean="0"/>
              <a:t>, </a:t>
            </a:r>
            <a:r>
              <a:rPr lang="ko-KR" altLang="en-US" smtClean="0"/>
              <a:t>노드들을 빈 공간 없이 배열에 저장할 수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z="2000" smtClean="0"/>
              <a:t>아래의 그림은 힙의 노드들이 배열에 저장된 모습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85086F-8FF8-46EF-A2DC-2E3EFBAA4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92F9D4EA-B257-42F0-9C69-E766842B5C99}" type="slidenum">
              <a:rPr lang="en-US" altLang="ko-KR" smtClean="0"/>
              <a:pPr>
                <a:defRPr/>
              </a:pPr>
              <a:t>44</a:t>
            </a:fld>
            <a:r>
              <a:rPr lang="en-US" altLang="ko-KR"/>
              <a:t> -</a:t>
            </a:r>
          </a:p>
        </p:txBody>
      </p:sp>
      <p:pic>
        <p:nvPicPr>
          <p:cNvPr id="57349" name="_x193101208" descr="EMB000003905f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997200"/>
            <a:ext cx="4154488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_x193101128" descr="EMB000003905f4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997200"/>
            <a:ext cx="410368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힙 정렬</a:t>
            </a:r>
          </a:p>
        </p:txBody>
      </p:sp>
      <p:sp>
        <p:nvSpPr>
          <p:cNvPr id="5837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ko-KR" altLang="en-US" sz="2400" smtClean="0"/>
              <a:t>배열 </a:t>
            </a:r>
            <a:r>
              <a:rPr lang="en-US" altLang="ko-KR" sz="2400" smtClean="0"/>
              <a:t>A</a:t>
            </a:r>
            <a:r>
              <a:rPr lang="ko-KR" altLang="en-US" sz="2400" smtClean="0"/>
              <a:t>에 힙을 저장한다면</a:t>
            </a:r>
            <a:r>
              <a:rPr lang="en-US" altLang="ko-KR" sz="2400" smtClean="0"/>
              <a:t>, A[0]</a:t>
            </a:r>
            <a:r>
              <a:rPr lang="ko-KR" altLang="en-US" sz="2400" smtClean="0"/>
              <a:t>은 비워 두고</a:t>
            </a:r>
            <a:r>
              <a:rPr lang="en-US" altLang="ko-KR" sz="2400" smtClean="0"/>
              <a:t>, A[1]</a:t>
            </a:r>
            <a:r>
              <a:rPr lang="ko-KR" altLang="en-US" sz="2400" smtClean="0">
                <a:sym typeface="Symbol" panose="05050102010706020507" pitchFamily="18" charset="2"/>
              </a:rPr>
              <a:t></a:t>
            </a:r>
            <a:r>
              <a:rPr lang="ko-KR" altLang="en-US" sz="2400" smtClean="0"/>
              <a:t> </a:t>
            </a:r>
            <a:r>
              <a:rPr lang="en-US" altLang="ko-KR" sz="2400" smtClean="0"/>
              <a:t>A[n]</a:t>
            </a:r>
            <a:r>
              <a:rPr lang="ko-KR" altLang="en-US" sz="2400" smtClean="0"/>
              <a:t>까지에 힙 노드들을 트리의 층별로 좌우로 저장한다</a:t>
            </a:r>
            <a:r>
              <a:rPr lang="en-US" altLang="ko-KR" sz="2400" smtClean="0"/>
              <a:t>. </a:t>
            </a:r>
          </a:p>
          <a:p>
            <a:pPr lvl="1">
              <a:spcAft>
                <a:spcPts val="600"/>
              </a:spcAft>
            </a:pPr>
            <a:r>
              <a:rPr lang="ko-KR" altLang="en-US" smtClean="0"/>
              <a:t>루트의 </a:t>
            </a:r>
            <a:r>
              <a:rPr lang="en-US" altLang="ko-KR" smtClean="0"/>
              <a:t>90</a:t>
            </a:r>
            <a:r>
              <a:rPr lang="ko-KR" altLang="en-US" smtClean="0"/>
              <a:t>이 </a:t>
            </a:r>
            <a:r>
              <a:rPr lang="en-US" altLang="ko-KR" smtClean="0"/>
              <a:t>A[1]</a:t>
            </a:r>
            <a:r>
              <a:rPr lang="ko-KR" altLang="en-US" smtClean="0"/>
              <a:t>에 저장되고</a:t>
            </a:r>
            <a:r>
              <a:rPr lang="en-US" altLang="ko-KR" smtClean="0"/>
              <a:t>, </a:t>
            </a:r>
          </a:p>
          <a:p>
            <a:pPr lvl="1">
              <a:spcAft>
                <a:spcPts val="600"/>
              </a:spcAft>
            </a:pPr>
            <a:r>
              <a:rPr lang="ko-KR" altLang="en-US" smtClean="0"/>
              <a:t>그 다음 층의 </a:t>
            </a:r>
            <a:r>
              <a:rPr lang="en-US" altLang="ko-KR" smtClean="0"/>
              <a:t>60</a:t>
            </a:r>
            <a:r>
              <a:rPr lang="ko-KR" altLang="en-US" smtClean="0"/>
              <a:t>과 </a:t>
            </a:r>
            <a:r>
              <a:rPr lang="en-US" altLang="ko-KR" smtClean="0"/>
              <a:t>80</a:t>
            </a:r>
            <a:r>
              <a:rPr lang="ko-KR" altLang="en-US" smtClean="0"/>
              <a:t>이 각각 </a:t>
            </a:r>
            <a:r>
              <a:rPr lang="en-US" altLang="ko-KR" smtClean="0"/>
              <a:t>A[2]</a:t>
            </a:r>
            <a:r>
              <a:rPr lang="ko-KR" altLang="en-US" smtClean="0"/>
              <a:t>와 </a:t>
            </a:r>
            <a:r>
              <a:rPr lang="en-US" altLang="ko-KR" smtClean="0"/>
              <a:t>A[3]</a:t>
            </a:r>
            <a:r>
              <a:rPr lang="ko-KR" altLang="en-US" smtClean="0"/>
              <a:t>에 저장되며</a:t>
            </a:r>
            <a:r>
              <a:rPr lang="en-US" altLang="ko-KR" smtClean="0"/>
              <a:t>, </a:t>
            </a:r>
          </a:p>
          <a:p>
            <a:pPr lvl="1">
              <a:spcAft>
                <a:spcPts val="600"/>
              </a:spcAft>
            </a:pPr>
            <a:r>
              <a:rPr lang="ko-KR" altLang="en-US" smtClean="0"/>
              <a:t>그 다음 층의 </a:t>
            </a:r>
            <a:r>
              <a:rPr lang="en-US" altLang="ko-KR" smtClean="0"/>
              <a:t>50, 30, 70, 10</a:t>
            </a:r>
            <a:r>
              <a:rPr lang="ko-KR" altLang="en-US" smtClean="0"/>
              <a:t>이 </a:t>
            </a:r>
            <a:r>
              <a:rPr lang="en-US" altLang="ko-KR" smtClean="0"/>
              <a:t>A[4]</a:t>
            </a:r>
            <a:r>
              <a:rPr lang="ko-KR" altLang="en-US" smtClean="0"/>
              <a:t>에서 </a:t>
            </a:r>
            <a:r>
              <a:rPr lang="en-US" altLang="ko-KR" smtClean="0"/>
              <a:t>A[7]</a:t>
            </a:r>
            <a:r>
              <a:rPr lang="ko-KR" altLang="en-US" smtClean="0"/>
              <a:t>에 각각 저장되고</a:t>
            </a:r>
            <a:r>
              <a:rPr lang="en-US" altLang="ko-KR" smtClean="0"/>
              <a:t>, </a:t>
            </a:r>
          </a:p>
          <a:p>
            <a:pPr lvl="1">
              <a:spcAft>
                <a:spcPts val="600"/>
              </a:spcAft>
            </a:pPr>
            <a:r>
              <a:rPr lang="ko-KR" altLang="en-US" smtClean="0"/>
              <a:t>마지막으로 </a:t>
            </a:r>
            <a:r>
              <a:rPr lang="en-US" altLang="ko-KR" smtClean="0"/>
              <a:t>20</a:t>
            </a:r>
            <a:r>
              <a:rPr lang="ko-KR" altLang="en-US" smtClean="0"/>
              <a:t>과 </a:t>
            </a:r>
            <a:r>
              <a:rPr lang="en-US" altLang="ko-KR" smtClean="0"/>
              <a:t>40</a:t>
            </a:r>
            <a:r>
              <a:rPr lang="ko-KR" altLang="en-US" smtClean="0"/>
              <a:t>이 </a:t>
            </a:r>
            <a:r>
              <a:rPr lang="en-US" altLang="ko-KR" smtClean="0"/>
              <a:t>A[8]</a:t>
            </a:r>
            <a:r>
              <a:rPr lang="ko-KR" altLang="en-US" smtClean="0"/>
              <a:t>과 </a:t>
            </a:r>
            <a:r>
              <a:rPr lang="en-US" altLang="ko-KR" smtClean="0"/>
              <a:t>A[9]</a:t>
            </a:r>
            <a:r>
              <a:rPr lang="ko-KR" altLang="en-US" smtClean="0"/>
              <a:t>에 저장된다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0FE54-C5D9-4D55-9330-4933C34E8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97FD8E9-9000-4843-912D-069FAB8DCD78}" type="slidenum">
              <a:rPr lang="en-US" altLang="ko-KR" smtClean="0"/>
              <a:pPr>
                <a:defRPr/>
              </a:pPr>
              <a:t>45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힙 정렬</a:t>
            </a:r>
          </a:p>
        </p:txBody>
      </p:sp>
      <p:sp>
        <p:nvSpPr>
          <p:cNvPr id="5939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800"/>
              </a:spcAft>
            </a:pPr>
            <a:r>
              <a:rPr lang="ko-KR" altLang="en-US" sz="2400" smtClean="0"/>
              <a:t>힙에서 부모 노드와 자식노드의 관계</a:t>
            </a:r>
            <a:endParaRPr lang="en-US" altLang="ko-KR" sz="2400" smtClean="0"/>
          </a:p>
          <a:p>
            <a:pPr lvl="1" latinLnBrk="1">
              <a:spcAft>
                <a:spcPts val="600"/>
              </a:spcAft>
            </a:pPr>
            <a:r>
              <a:rPr lang="en-US" altLang="ko-KR" smtClean="0"/>
              <a:t>A[i]</a:t>
            </a:r>
            <a:r>
              <a:rPr lang="ko-KR" altLang="en-US" smtClean="0"/>
              <a:t>의 부모 노드</a:t>
            </a:r>
            <a:r>
              <a:rPr lang="en-US" altLang="ko-KR" smtClean="0"/>
              <a:t>=</a:t>
            </a:r>
            <a:r>
              <a:rPr lang="ko-KR" altLang="en-US" smtClean="0"/>
              <a:t> </a:t>
            </a:r>
            <a:r>
              <a:rPr lang="en-US" altLang="ko-KR" smtClean="0"/>
              <a:t>A[i/2]</a:t>
            </a:r>
          </a:p>
          <a:p>
            <a:pPr lvl="2" latinLnBrk="1">
              <a:spcAft>
                <a:spcPts val="1800"/>
              </a:spcAft>
            </a:pPr>
            <a:r>
              <a:rPr lang="ko-KR" altLang="en-US" smtClean="0"/>
              <a:t>단</a:t>
            </a:r>
            <a:r>
              <a:rPr lang="en-US" altLang="ko-KR" smtClean="0"/>
              <a:t>, i</a:t>
            </a:r>
            <a:r>
              <a:rPr lang="ko-KR" altLang="en-US" smtClean="0"/>
              <a:t>가 홀수일 때</a:t>
            </a:r>
            <a:r>
              <a:rPr lang="en-US" altLang="ko-KR" smtClean="0"/>
              <a:t>, i/2</a:t>
            </a:r>
            <a:r>
              <a:rPr lang="ko-KR" altLang="en-US" smtClean="0"/>
              <a:t>에서 정수 부분만을 취한다</a:t>
            </a:r>
            <a:r>
              <a:rPr lang="en-US" altLang="ko-KR" smtClean="0"/>
              <a:t>. </a:t>
            </a:r>
            <a:r>
              <a:rPr lang="ko-KR" altLang="en-US" smtClean="0"/>
              <a:t>예를 들어</a:t>
            </a:r>
            <a:r>
              <a:rPr lang="en-US" altLang="ko-KR" smtClean="0"/>
              <a:t>, A[7]</a:t>
            </a:r>
            <a:r>
              <a:rPr lang="ko-KR" altLang="en-US" smtClean="0"/>
              <a:t>의 부모 노드는 </a:t>
            </a:r>
            <a:r>
              <a:rPr lang="en-US" altLang="ko-KR" smtClean="0"/>
              <a:t>A[7/2] = A[3]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lvl="1" latinLnBrk="1">
              <a:spcAft>
                <a:spcPts val="1800"/>
              </a:spcAft>
            </a:pPr>
            <a:r>
              <a:rPr lang="en-US" altLang="ko-KR" smtClean="0"/>
              <a:t>A[i]</a:t>
            </a:r>
            <a:r>
              <a:rPr lang="ko-KR" altLang="en-US" smtClean="0"/>
              <a:t>의 왼쪽 자식 노드 </a:t>
            </a:r>
            <a:r>
              <a:rPr lang="en-US" altLang="ko-KR" smtClean="0"/>
              <a:t>=</a:t>
            </a:r>
            <a:r>
              <a:rPr lang="ko-KR" altLang="en-US" smtClean="0"/>
              <a:t> </a:t>
            </a:r>
            <a:r>
              <a:rPr lang="en-US" altLang="ko-KR" smtClean="0"/>
              <a:t>A[2i]</a:t>
            </a:r>
          </a:p>
          <a:p>
            <a:pPr lvl="2" latinLnBrk="1">
              <a:spcAft>
                <a:spcPts val="1800"/>
              </a:spcAft>
            </a:pPr>
            <a:r>
              <a:rPr lang="en-US" altLang="ko-KR" smtClean="0"/>
              <a:t>A[4]</a:t>
            </a:r>
            <a:r>
              <a:rPr lang="ko-KR" altLang="en-US" smtClean="0"/>
              <a:t>의 왼쪽 자식 노드는 </a:t>
            </a:r>
            <a:r>
              <a:rPr lang="en-US" altLang="ko-KR" smtClean="0"/>
              <a:t>A[2i] = A[2x4] = A[8]</a:t>
            </a:r>
          </a:p>
          <a:p>
            <a:pPr lvl="1" latinLnBrk="1">
              <a:spcAft>
                <a:spcPts val="600"/>
              </a:spcAft>
            </a:pPr>
            <a:r>
              <a:rPr lang="en-US" altLang="ko-KR" smtClean="0"/>
              <a:t>A[i]</a:t>
            </a:r>
            <a:r>
              <a:rPr lang="ko-KR" altLang="en-US" smtClean="0"/>
              <a:t>의 오른쪽 자식 노드</a:t>
            </a:r>
            <a:r>
              <a:rPr lang="en-US" altLang="ko-KR" smtClean="0"/>
              <a:t>=</a:t>
            </a:r>
            <a:r>
              <a:rPr lang="ko-KR" altLang="en-US" smtClean="0"/>
              <a:t> </a:t>
            </a:r>
            <a:r>
              <a:rPr lang="en-US" altLang="ko-KR" smtClean="0"/>
              <a:t>A[2i+1] </a:t>
            </a:r>
          </a:p>
          <a:p>
            <a:pPr lvl="2" latinLnBrk="1">
              <a:spcAft>
                <a:spcPts val="1800"/>
              </a:spcAft>
            </a:pPr>
            <a:r>
              <a:rPr lang="ko-KR" altLang="en-US" smtClean="0"/>
              <a:t>오른쪽 자식 노드는 </a:t>
            </a:r>
            <a:r>
              <a:rPr lang="en-US" altLang="ko-KR" smtClean="0"/>
              <a:t>A[2i+1] = A[2x4+1] =A[9]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504706-DBBC-4DDA-BE39-7DC11F2DC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DF78BEF-C027-4C55-A5CB-F5C0131A3E59}" type="slidenum">
              <a:rPr lang="en-US" altLang="ko-KR" smtClean="0"/>
              <a:pPr>
                <a:defRPr/>
              </a:pPr>
              <a:t>46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힙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D4CE5-12E7-4639-B8FC-EE6CA7D38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  <a:defRPr/>
            </a:pPr>
            <a:r>
              <a:rPr lang="ko-KR" altLang="en-US" sz="2800" dirty="0" err="1"/>
              <a:t>힙</a:t>
            </a:r>
            <a:r>
              <a:rPr lang="ko-KR" altLang="en-US" sz="2800" dirty="0"/>
              <a:t> 정렬</a:t>
            </a:r>
            <a:r>
              <a:rPr lang="en-US" altLang="ko-KR" sz="2800" dirty="0"/>
              <a:t>(Heap Sort)</a:t>
            </a:r>
          </a:p>
          <a:p>
            <a:pPr lvl="1">
              <a:spcAft>
                <a:spcPts val="1800"/>
              </a:spcAft>
              <a:defRPr/>
            </a:pPr>
            <a:r>
              <a:rPr lang="ko-KR" altLang="en-US" sz="2400" dirty="0" err="1"/>
              <a:t>힙</a:t>
            </a:r>
            <a:r>
              <a:rPr lang="ko-KR" altLang="en-US" sz="2400" dirty="0"/>
              <a:t> 자료 구조를 이용하는 정렬 알고리즘이다</a:t>
            </a:r>
            <a:r>
              <a:rPr lang="en-US" altLang="ko-KR" sz="2400" dirty="0"/>
              <a:t>. </a:t>
            </a:r>
          </a:p>
          <a:p>
            <a:pPr lvl="1">
              <a:spcAft>
                <a:spcPts val="1800"/>
              </a:spcAft>
              <a:defRPr/>
            </a:pPr>
            <a:r>
              <a:rPr lang="ko-KR" altLang="en-US" sz="2400" dirty="0"/>
              <a:t>오름차순의 정렬을 위해 </a:t>
            </a:r>
            <a:r>
              <a:rPr lang="ko-KR" altLang="en-US" sz="2400" dirty="0" err="1"/>
              <a:t>최대힙</a:t>
            </a:r>
            <a:r>
              <a:rPr lang="en-US" altLang="ko-KR" sz="2400" dirty="0"/>
              <a:t>(maximum heap) </a:t>
            </a:r>
            <a:r>
              <a:rPr lang="ko-KR" altLang="en-US" sz="2400" dirty="0"/>
              <a:t>구성한다</a:t>
            </a:r>
            <a:r>
              <a:rPr lang="en-US" altLang="ko-KR" sz="2400" dirty="0"/>
              <a:t>.</a:t>
            </a:r>
          </a:p>
          <a:p>
            <a:pPr lvl="1">
              <a:spcAft>
                <a:spcPts val="1800"/>
              </a:spcAft>
              <a:defRPr/>
            </a:pPr>
            <a:r>
              <a:rPr lang="ko-KR" altLang="en-US" sz="2400" dirty="0" err="1"/>
              <a:t>힙의</a:t>
            </a:r>
            <a:r>
              <a:rPr lang="ko-KR" altLang="en-US" sz="2400" dirty="0"/>
              <a:t> 루트에는 가장 큰 수가 저장되므로</a:t>
            </a:r>
            <a:r>
              <a:rPr lang="en-US" altLang="ko-KR" sz="2400" dirty="0"/>
              <a:t>, </a:t>
            </a:r>
            <a:r>
              <a:rPr lang="ko-KR" altLang="en-US" sz="2400" dirty="0"/>
              <a:t>루트의 숫자를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가장 마지막 노드에 있는 숫자와 바꾼다</a:t>
            </a:r>
            <a:r>
              <a:rPr lang="en-US" altLang="ko-KR" sz="2400" dirty="0"/>
              <a:t>. </a:t>
            </a:r>
          </a:p>
          <a:p>
            <a:pPr lvl="1">
              <a:spcAft>
                <a:spcPts val="1800"/>
              </a:spcAft>
              <a:defRPr/>
            </a:pP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가장 큰 수를 배열의 가장 끝으로 이동시킨 것이다</a:t>
            </a:r>
            <a:r>
              <a:rPr lang="en-US" altLang="ko-KR" sz="2400" dirty="0"/>
              <a:t>. </a:t>
            </a:r>
          </a:p>
          <a:p>
            <a:pPr lvl="1">
              <a:spcAft>
                <a:spcPts val="1800"/>
              </a:spcAft>
              <a:defRPr/>
            </a:pPr>
            <a:r>
              <a:rPr lang="ko-KR" altLang="en-US" sz="2400" dirty="0"/>
              <a:t>그리고 루트에 새로 저장된 숫자로 인해 위배된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조건을 해결하여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조건을 만족시키고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크기를 </a:t>
            </a:r>
            <a:r>
              <a:rPr lang="en-US" altLang="ko-KR" sz="2400" dirty="0"/>
              <a:t>1</a:t>
            </a:r>
            <a:r>
              <a:rPr lang="ko-KR" altLang="en-US" sz="2400" dirty="0"/>
              <a:t>개 줄인다</a:t>
            </a:r>
            <a:r>
              <a:rPr lang="en-US" altLang="ko-KR" sz="2400" dirty="0"/>
              <a:t>. </a:t>
            </a:r>
          </a:p>
          <a:p>
            <a:pPr lvl="1">
              <a:spcAft>
                <a:spcPts val="1800"/>
              </a:spcAft>
              <a:defRPr/>
            </a:pPr>
            <a:r>
              <a:rPr lang="ko-KR" altLang="en-US" sz="2400" dirty="0"/>
              <a:t>그리고 이 과정을 반복하여 나머지 숫자를 정렬한다</a:t>
            </a:r>
            <a:r>
              <a:rPr lang="en-US" altLang="ko-KR" sz="2400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2BBF7-049F-4CE7-83A7-7A1C058D3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E48B368-225D-4722-B644-6CAFCC44F292}" type="slidenum">
              <a:rPr lang="en-US" altLang="ko-KR" smtClean="0"/>
              <a:pPr>
                <a:defRPr/>
              </a:pPr>
              <a:t>47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HeapSort </a:t>
            </a:r>
            <a:r>
              <a:rPr lang="ko-KR" altLang="en-US" smtClean="0"/>
              <a:t>알고리즘</a:t>
            </a:r>
          </a:p>
        </p:txBody>
      </p:sp>
      <p:sp>
        <p:nvSpPr>
          <p:cNvPr id="614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400" smtClean="0"/>
              <a:t>입력</a:t>
            </a:r>
            <a:r>
              <a:rPr lang="en-US" altLang="ko-KR" sz="2400" smtClean="0"/>
              <a:t>: </a:t>
            </a:r>
            <a:r>
              <a:rPr lang="ko-KR" altLang="en-US" sz="2400" smtClean="0"/>
              <a:t>입력이 </a:t>
            </a:r>
            <a:r>
              <a:rPr lang="en-US" altLang="ko-KR" sz="2400" smtClean="0"/>
              <a:t>A[1]</a:t>
            </a:r>
            <a:r>
              <a:rPr lang="ko-KR" altLang="en-US" sz="2400" smtClean="0"/>
              <a:t>부터 </a:t>
            </a:r>
            <a:r>
              <a:rPr lang="en-US" altLang="ko-KR" sz="2400" smtClean="0"/>
              <a:t>A[n]</a:t>
            </a:r>
            <a:r>
              <a:rPr lang="ko-KR" altLang="en-US" sz="2400" smtClean="0"/>
              <a:t>까지 저장된 배열 </a:t>
            </a:r>
            <a:r>
              <a:rPr lang="en-US" altLang="ko-KR" sz="2400" smtClean="0"/>
              <a:t>A</a:t>
            </a:r>
            <a:endParaRPr lang="ko-KR" altLang="en-US" sz="2400" smtClean="0"/>
          </a:p>
          <a:p>
            <a:pPr marL="0" indent="0" latinLnBrk="1"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ko-KR" altLang="en-US" sz="2400" smtClean="0"/>
              <a:t>출력</a:t>
            </a:r>
            <a:r>
              <a:rPr lang="en-US" altLang="ko-KR" sz="2400" smtClean="0"/>
              <a:t>: </a:t>
            </a:r>
            <a:r>
              <a:rPr lang="ko-KR" altLang="en-US" sz="2400" smtClean="0"/>
              <a:t>정렬된 배열 </a:t>
            </a:r>
            <a:r>
              <a:rPr lang="en-US" altLang="ko-KR" sz="2400" smtClean="0"/>
              <a:t>A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1. </a:t>
            </a:r>
            <a:r>
              <a:rPr lang="ko-KR" altLang="en-US" sz="2400" smtClean="0"/>
              <a:t>배열 </a:t>
            </a:r>
            <a:r>
              <a:rPr lang="en-US" altLang="ko-KR" sz="2400" smtClean="0"/>
              <a:t>A</a:t>
            </a:r>
            <a:r>
              <a:rPr lang="ko-KR" altLang="en-US" sz="2400" smtClean="0"/>
              <a:t>의 숫자에 대해서 힙 자료 구조를 만든다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2. heapSize = n</a:t>
            </a:r>
            <a:r>
              <a:rPr lang="en-US" altLang="ko-KR" sz="2000" smtClean="0"/>
              <a:t>  </a:t>
            </a:r>
            <a:r>
              <a:rPr lang="en-US" altLang="ko-KR" sz="2000" smtClean="0">
                <a:solidFill>
                  <a:srgbClr val="000099"/>
                </a:solidFill>
              </a:rPr>
              <a:t>  // </a:t>
            </a:r>
            <a:r>
              <a:rPr lang="ko-KR" altLang="en-US" sz="2000" smtClean="0">
                <a:solidFill>
                  <a:srgbClr val="000099"/>
                </a:solidFill>
              </a:rPr>
              <a:t>힙의 크기를 조절하는 변수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3. for i = 1 to n-1</a:t>
            </a:r>
            <a:endParaRPr lang="ko-KR" altLang="en-US" sz="2400" smtClean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4.     A[1] </a:t>
            </a:r>
            <a:r>
              <a:rPr lang="ko-KR" altLang="en-US" sz="2400" smtClean="0"/>
              <a:t>↔ </a:t>
            </a:r>
            <a:r>
              <a:rPr lang="en-US" altLang="ko-KR" sz="2400" smtClean="0"/>
              <a:t>A[heapSize]</a:t>
            </a:r>
            <a:r>
              <a:rPr lang="en-US" altLang="ko-KR" sz="2000" smtClean="0">
                <a:solidFill>
                  <a:srgbClr val="000099"/>
                </a:solidFill>
              </a:rPr>
              <a:t>    // </a:t>
            </a:r>
            <a:r>
              <a:rPr lang="ko-KR" altLang="en-US" sz="2000" smtClean="0">
                <a:solidFill>
                  <a:srgbClr val="000099"/>
                </a:solidFill>
              </a:rPr>
              <a:t>루트와 힙의 마지막 노드 교환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5.     heapSize = heapSize -1</a:t>
            </a:r>
            <a:r>
              <a:rPr lang="en-US" altLang="ko-KR" sz="2000" smtClean="0">
                <a:solidFill>
                  <a:srgbClr val="000099"/>
                </a:solidFill>
              </a:rPr>
              <a:t>    // </a:t>
            </a:r>
            <a:r>
              <a:rPr lang="ko-KR" altLang="en-US" sz="2000" smtClean="0">
                <a:solidFill>
                  <a:srgbClr val="000099"/>
                </a:solidFill>
              </a:rPr>
              <a:t>힙의 크기를 </a:t>
            </a:r>
            <a:r>
              <a:rPr lang="en-US" altLang="ko-KR" sz="2000" smtClean="0">
                <a:solidFill>
                  <a:srgbClr val="000099"/>
                </a:solidFill>
              </a:rPr>
              <a:t>1 </a:t>
            </a:r>
            <a:r>
              <a:rPr lang="ko-KR" altLang="en-US" sz="2000" smtClean="0">
                <a:solidFill>
                  <a:srgbClr val="000099"/>
                </a:solidFill>
              </a:rPr>
              <a:t>감소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6.     DownHeap()</a:t>
            </a:r>
            <a:r>
              <a:rPr lang="ko-KR" altLang="en-US" sz="2000" smtClean="0"/>
              <a:t>		 </a:t>
            </a:r>
            <a:r>
              <a:rPr lang="ko-KR" altLang="en-US" sz="2000" smtClean="0">
                <a:solidFill>
                  <a:srgbClr val="000099"/>
                </a:solidFill>
              </a:rPr>
              <a:t> </a:t>
            </a:r>
            <a:r>
              <a:rPr lang="en-US" altLang="ko-KR" sz="2000" smtClean="0">
                <a:solidFill>
                  <a:srgbClr val="000099"/>
                </a:solidFill>
              </a:rPr>
              <a:t>// </a:t>
            </a:r>
            <a:r>
              <a:rPr lang="ko-KR" altLang="en-US" sz="2000" smtClean="0">
                <a:solidFill>
                  <a:srgbClr val="000099"/>
                </a:solidFill>
              </a:rPr>
              <a:t>위배된 힙 조건을 만족시킨다</a:t>
            </a:r>
            <a:r>
              <a:rPr lang="en-US" altLang="ko-KR" sz="2000" smtClean="0">
                <a:solidFill>
                  <a:srgbClr val="000099"/>
                </a:solidFill>
              </a:rPr>
              <a:t>.</a:t>
            </a:r>
            <a:endParaRPr lang="ko-KR" altLang="en-US" sz="2000" smtClean="0">
              <a:solidFill>
                <a:srgbClr val="000099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smtClean="0"/>
              <a:t>7. return </a:t>
            </a:r>
            <a:r>
              <a:rPr lang="ko-KR" altLang="en-US" sz="2400" smtClean="0"/>
              <a:t>배열 </a:t>
            </a:r>
            <a:r>
              <a:rPr lang="en-US" altLang="ko-KR" sz="2400" smtClean="0"/>
              <a:t>A</a:t>
            </a:r>
            <a:endParaRPr lang="ko-KR" altLang="en-US" sz="24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194A33-5F4F-4C9C-9052-2FA605200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37FDC11-C32C-4D05-9E71-DFDD1130379D}" type="slidenum">
              <a:rPr lang="en-US" altLang="ko-KR" smtClean="0"/>
              <a:pPr>
                <a:defRPr/>
              </a:pPr>
              <a:t>48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HeapSort </a:t>
            </a:r>
            <a:r>
              <a:rPr lang="ko-KR" altLang="en-US" smtClean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5142F-6621-4370-8834-7B9B3B98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/>
              <a:t>Line 1</a:t>
            </a:r>
          </a:p>
          <a:p>
            <a:pPr lvl="1">
              <a:defRPr/>
            </a:pPr>
            <a:r>
              <a:rPr lang="ko-KR" altLang="en-US" dirty="0"/>
              <a:t>배열 </a:t>
            </a:r>
            <a:r>
              <a:rPr lang="en-US" altLang="ko-KR" dirty="0"/>
              <a:t>A[1..n]</a:t>
            </a:r>
            <a:r>
              <a:rPr lang="ko-KR" altLang="en-US" dirty="0"/>
              <a:t>을 </a:t>
            </a:r>
            <a:r>
              <a:rPr lang="ko-KR" altLang="en-US" dirty="0" err="1"/>
              <a:t>힙으로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Line 2</a:t>
            </a:r>
          </a:p>
          <a:p>
            <a:pPr lvl="1">
              <a:defRPr/>
            </a:pPr>
            <a:r>
              <a:rPr lang="ko-KR" altLang="en-US" dirty="0"/>
              <a:t>현재의 </a:t>
            </a:r>
            <a:r>
              <a:rPr lang="ko-KR" altLang="en-US" dirty="0" err="1"/>
              <a:t>힙의</a:t>
            </a:r>
            <a:r>
              <a:rPr lang="ko-KR" altLang="en-US" dirty="0"/>
              <a:t> 크기를 나타내는 변수인 </a:t>
            </a:r>
            <a:r>
              <a:rPr lang="en-US" altLang="ko-KR" dirty="0" err="1"/>
              <a:t>heapSize</a:t>
            </a:r>
            <a:r>
              <a:rPr lang="ko-KR" altLang="en-US" dirty="0"/>
              <a:t>를 </a:t>
            </a:r>
            <a:r>
              <a:rPr lang="en-US" altLang="ko-KR" dirty="0"/>
              <a:t>n</a:t>
            </a:r>
            <a:r>
              <a:rPr lang="ko-KR" altLang="en-US" dirty="0"/>
              <a:t>으로 </a:t>
            </a:r>
            <a:r>
              <a:rPr lang="ko-KR" altLang="en-US" dirty="0" err="1"/>
              <a:t>초기화시킨다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Line 3~6</a:t>
            </a:r>
          </a:p>
          <a:p>
            <a:pPr lvl="1">
              <a:defRPr/>
            </a:pPr>
            <a:r>
              <a:rPr lang="en-US" altLang="ko-KR" dirty="0"/>
              <a:t>for-</a:t>
            </a:r>
            <a:r>
              <a:rPr lang="ko-KR" altLang="en-US" dirty="0"/>
              <a:t>루프는 </a:t>
            </a:r>
            <a:r>
              <a:rPr lang="en-US" altLang="ko-KR" dirty="0"/>
              <a:t>(n-1)</a:t>
            </a:r>
            <a:r>
              <a:rPr lang="ko-KR" altLang="en-US" dirty="0"/>
              <a:t>번 수행되는데</a:t>
            </a:r>
            <a:r>
              <a:rPr lang="en-US" altLang="ko-KR" dirty="0"/>
              <a:t>, </a:t>
            </a:r>
            <a:r>
              <a:rPr lang="ko-KR" altLang="en-US" dirty="0"/>
              <a:t>이는 루프가 종료된 후에는 루트인 </a:t>
            </a:r>
            <a:r>
              <a:rPr lang="en-US" altLang="ko-KR" dirty="0"/>
              <a:t>A[1] </a:t>
            </a:r>
            <a:r>
              <a:rPr lang="ko-KR" altLang="en-US" dirty="0"/>
              <a:t>홀로 </a:t>
            </a:r>
            <a:r>
              <a:rPr lang="ko-KR" altLang="en-US" dirty="0" err="1"/>
              <a:t>힙을</a:t>
            </a:r>
            <a:r>
              <a:rPr lang="ko-KR" altLang="en-US" dirty="0"/>
              <a:t> 구성하고 있고</a:t>
            </a:r>
            <a:r>
              <a:rPr lang="en-US" altLang="ko-KR" dirty="0"/>
              <a:t>, </a:t>
            </a:r>
            <a:r>
              <a:rPr lang="ko-KR" altLang="en-US" dirty="0"/>
              <a:t>또 가장 작은 수이므로 루프를 수행할 필요가 없기 때문이다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Line 4</a:t>
            </a:r>
          </a:p>
          <a:p>
            <a:pPr lvl="1">
              <a:defRPr/>
            </a:pPr>
            <a:r>
              <a:rPr lang="ko-KR" altLang="en-US" dirty="0"/>
              <a:t>루트와 </a:t>
            </a:r>
            <a:r>
              <a:rPr lang="ko-KR" altLang="en-US" dirty="0" err="1"/>
              <a:t>힙의</a:t>
            </a:r>
            <a:r>
              <a:rPr lang="ko-KR" altLang="en-US" dirty="0"/>
              <a:t> 마지막 노드와 교환한다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현재의 </a:t>
            </a:r>
            <a:r>
              <a:rPr lang="ko-KR" altLang="en-US" dirty="0" err="1"/>
              <a:t>힙에서</a:t>
            </a:r>
            <a:r>
              <a:rPr lang="ko-KR" altLang="en-US" dirty="0"/>
              <a:t> 가장 큰 수와 현재 </a:t>
            </a:r>
            <a:r>
              <a:rPr lang="ko-KR" altLang="en-US" dirty="0" err="1"/>
              <a:t>힙의</a:t>
            </a:r>
            <a:r>
              <a:rPr lang="ko-KR" altLang="en-US" dirty="0"/>
              <a:t> 맨 마지막 노드에 있는 숫자와 교환하는 것이다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Line 5</a:t>
            </a:r>
          </a:p>
          <a:p>
            <a:pPr lvl="1">
              <a:defRPr/>
            </a:pPr>
            <a:r>
              <a:rPr lang="ko-KR" altLang="en-US" dirty="0" err="1"/>
              <a:t>힙의</a:t>
            </a:r>
            <a:r>
              <a:rPr lang="ko-KR" altLang="en-US" dirty="0"/>
              <a:t> 크기를 </a:t>
            </a:r>
            <a:r>
              <a:rPr lang="en-US" altLang="ko-KR" dirty="0"/>
              <a:t>1 </a:t>
            </a:r>
            <a:r>
              <a:rPr lang="ko-KR" altLang="en-US" dirty="0"/>
              <a:t>줄인다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FE039-CC9E-43FE-AD40-81B65B670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AEA69D4-7703-460C-9BE0-254C30269CA3}" type="slidenum">
              <a:rPr lang="en-US" altLang="ko-KR" smtClean="0"/>
              <a:pPr>
                <a:defRPr/>
              </a:pPr>
              <a:t>49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버블 정렬</a:t>
            </a:r>
          </a:p>
        </p:txBody>
      </p:sp>
      <p:sp>
        <p:nvSpPr>
          <p:cNvPr id="819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2</a:t>
            </a:r>
            <a:r>
              <a:rPr lang="ko-KR" altLang="en-US" sz="2400" smtClean="0"/>
              <a:t> 번째 패스의 수행 과정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이웃하는 원소간의 비교를 통해 </a:t>
            </a:r>
            <a:r>
              <a:rPr lang="en-US" altLang="ko-KR" sz="2000" smtClean="0"/>
              <a:t>40-50</a:t>
            </a:r>
            <a:r>
              <a:rPr lang="ko-KR" altLang="en-US" sz="2000" smtClean="0"/>
              <a:t>은 그대로 그 자리에 있고</a:t>
            </a:r>
            <a:r>
              <a:rPr lang="en-US" altLang="ko-KR" sz="2000" smtClean="0"/>
              <a:t>, 50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10</a:t>
            </a:r>
            <a:r>
              <a:rPr lang="ko-KR" altLang="en-US" sz="2000" smtClean="0"/>
              <a:t>이 서로의 자리를 바꾸었다</a:t>
            </a:r>
            <a:r>
              <a:rPr lang="en-US" altLang="ko-KR" sz="2000" smtClean="0"/>
              <a:t>. </a:t>
            </a:r>
          </a:p>
          <a:p>
            <a:pPr lvl="1"/>
            <a:r>
              <a:rPr lang="ko-KR" altLang="en-US" sz="2000" smtClean="0"/>
              <a:t>두 번째로 큰 수인 </a:t>
            </a:r>
            <a:r>
              <a:rPr lang="en-US" altLang="ko-KR" sz="2000" smtClean="0"/>
              <a:t>50</a:t>
            </a:r>
            <a:r>
              <a:rPr lang="ko-KR" altLang="en-US" sz="2000" smtClean="0"/>
              <a:t>이 가장 큰 수인 </a:t>
            </a:r>
            <a:r>
              <a:rPr lang="en-US" altLang="ko-KR" sz="2000" smtClean="0"/>
              <a:t>90</a:t>
            </a:r>
            <a:r>
              <a:rPr lang="ko-KR" altLang="en-US" sz="2000" smtClean="0"/>
              <a:t>의 위로 “가라앉았다</a:t>
            </a:r>
            <a:r>
              <a:rPr lang="en-US" altLang="ko-KR" sz="2000" smtClean="0"/>
              <a:t>.”</a:t>
            </a:r>
            <a:endParaRPr lang="ko-KR" altLang="en-US" sz="20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468736-D293-4CBE-A271-01798B318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C372BF2-4083-4FE6-BBD1-E27475D38ED9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-</a:t>
            </a:r>
          </a:p>
        </p:txBody>
      </p:sp>
      <p:grpSp>
        <p:nvGrpSpPr>
          <p:cNvPr id="8197" name="그룹 33"/>
          <p:cNvGrpSpPr>
            <a:grpSpLocks/>
          </p:cNvGrpSpPr>
          <p:nvPr/>
        </p:nvGrpSpPr>
        <p:grpSpPr bwMode="auto">
          <a:xfrm>
            <a:off x="1116013" y="3468688"/>
            <a:ext cx="6911975" cy="2552700"/>
            <a:chOff x="1115616" y="3573016"/>
            <a:chExt cx="6912768" cy="25529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2D6D73-0544-4BE7-BDBF-EFAB6D5E6420}"/>
                </a:ext>
              </a:extLst>
            </p:cNvPr>
            <p:cNvSpPr txBox="1"/>
            <p:nvPr/>
          </p:nvSpPr>
          <p:spPr>
            <a:xfrm>
              <a:off x="1115616" y="3573016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40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721DDE-4766-4DF6-8F13-929A3F0F6FFC}"/>
                </a:ext>
              </a:extLst>
            </p:cNvPr>
            <p:cNvSpPr txBox="1"/>
            <p:nvPr/>
          </p:nvSpPr>
          <p:spPr>
            <a:xfrm>
              <a:off x="1126878" y="4163462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50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93BC36-A94D-4081-9AE9-07A4A045C7E9}"/>
                </a:ext>
              </a:extLst>
            </p:cNvPr>
            <p:cNvSpPr txBox="1"/>
            <p:nvPr/>
          </p:nvSpPr>
          <p:spPr>
            <a:xfrm>
              <a:off x="1134083" y="5377699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90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79B173-319D-4485-835E-49E4AB6EB597}"/>
                </a:ext>
              </a:extLst>
            </p:cNvPr>
            <p:cNvSpPr txBox="1"/>
            <p:nvPr/>
          </p:nvSpPr>
          <p:spPr>
            <a:xfrm>
              <a:off x="1134082" y="4776138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10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C6A6F0-386F-4313-959F-2AF34D487F10}"/>
                </a:ext>
              </a:extLst>
            </p:cNvPr>
            <p:cNvSpPr txBox="1"/>
            <p:nvPr/>
          </p:nvSpPr>
          <p:spPr>
            <a:xfrm>
              <a:off x="2573038" y="3573016"/>
              <a:ext cx="827077" cy="707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40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0D357B-3199-4B5E-B214-A65D585026F4}"/>
                </a:ext>
              </a:extLst>
            </p:cNvPr>
            <p:cNvSpPr txBox="1"/>
            <p:nvPr/>
          </p:nvSpPr>
          <p:spPr>
            <a:xfrm>
              <a:off x="2584300" y="4163462"/>
              <a:ext cx="827077" cy="707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50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B22F42-A0B7-47CD-B7E7-AF47B46D5202}"/>
                </a:ext>
              </a:extLst>
            </p:cNvPr>
            <p:cNvSpPr txBox="1"/>
            <p:nvPr/>
          </p:nvSpPr>
          <p:spPr>
            <a:xfrm>
              <a:off x="2591505" y="5377699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90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AB7D6A-9C73-4EBB-848A-182E9E71C33F}"/>
                </a:ext>
              </a:extLst>
            </p:cNvPr>
            <p:cNvSpPr txBox="1"/>
            <p:nvPr/>
          </p:nvSpPr>
          <p:spPr>
            <a:xfrm>
              <a:off x="2591504" y="4776138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10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960429-7045-4B6A-88D3-9FD4305AC764}"/>
                </a:ext>
              </a:extLst>
            </p:cNvPr>
            <p:cNvSpPr txBox="1"/>
            <p:nvPr/>
          </p:nvSpPr>
          <p:spPr>
            <a:xfrm>
              <a:off x="4110498" y="3573016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40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BB6F2A-7B60-42BE-B191-EFE1B0EC144C}"/>
                </a:ext>
              </a:extLst>
            </p:cNvPr>
            <p:cNvSpPr txBox="1"/>
            <p:nvPr/>
          </p:nvSpPr>
          <p:spPr>
            <a:xfrm>
              <a:off x="4121761" y="4163462"/>
              <a:ext cx="827077" cy="707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50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D79464-08E9-440E-ADF6-CBA09509A9DB}"/>
                </a:ext>
              </a:extLst>
            </p:cNvPr>
            <p:cNvSpPr txBox="1"/>
            <p:nvPr/>
          </p:nvSpPr>
          <p:spPr>
            <a:xfrm>
              <a:off x="4128966" y="5377699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90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6BBDF1-47DF-4B97-A35C-64F39252099A}"/>
                </a:ext>
              </a:extLst>
            </p:cNvPr>
            <p:cNvSpPr txBox="1"/>
            <p:nvPr/>
          </p:nvSpPr>
          <p:spPr>
            <a:xfrm>
              <a:off x="4128965" y="4776138"/>
              <a:ext cx="827077" cy="707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왼쪽으로 구부러진 화살표 17">
              <a:extLst>
                <a:ext uri="{FF2B5EF4-FFF2-40B4-BE49-F238E27FC236}">
                  <a16:creationId xmlns:a16="http://schemas.microsoft.com/office/drawing/2014/main" id="{D3DFE996-550C-4B4C-AB9A-39F2B5034EF2}"/>
                </a:ext>
              </a:extLst>
            </p:cNvPr>
            <p:cNvSpPr/>
            <p:nvPr/>
          </p:nvSpPr>
          <p:spPr>
            <a:xfrm>
              <a:off x="6494683" y="4549413"/>
              <a:ext cx="236564" cy="444538"/>
            </a:xfrm>
            <a:prstGeom prst="curvedLef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왼쪽으로 구부러진 화살표 18">
              <a:extLst>
                <a:ext uri="{FF2B5EF4-FFF2-40B4-BE49-F238E27FC236}">
                  <a16:creationId xmlns:a16="http://schemas.microsoft.com/office/drawing/2014/main" id="{8CF21FF0-656A-49B9-A86F-8E05F348783D}"/>
                </a:ext>
              </a:extLst>
            </p:cNvPr>
            <p:cNvSpPr/>
            <p:nvPr/>
          </p:nvSpPr>
          <p:spPr>
            <a:xfrm rot="10800000">
              <a:off x="5410296" y="4549413"/>
              <a:ext cx="236565" cy="444538"/>
            </a:xfrm>
            <a:prstGeom prst="curvedLef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28D582-C0E4-499B-8E16-52DF96D7D1BF}"/>
                </a:ext>
              </a:extLst>
            </p:cNvPr>
            <p:cNvSpPr txBox="1"/>
            <p:nvPr/>
          </p:nvSpPr>
          <p:spPr>
            <a:xfrm>
              <a:off x="5646669" y="3573016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40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B1232A-560D-494A-B219-25427051385C}"/>
                </a:ext>
              </a:extLst>
            </p:cNvPr>
            <p:cNvSpPr txBox="1"/>
            <p:nvPr/>
          </p:nvSpPr>
          <p:spPr>
            <a:xfrm>
              <a:off x="5657931" y="4163462"/>
              <a:ext cx="827077" cy="707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10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4EF450-BF70-42B2-8943-A10CF49543B8}"/>
                </a:ext>
              </a:extLst>
            </p:cNvPr>
            <p:cNvSpPr txBox="1"/>
            <p:nvPr/>
          </p:nvSpPr>
          <p:spPr>
            <a:xfrm>
              <a:off x="5665136" y="5377699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90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9E3E47-AFDC-498A-B119-A5C935BDB16F}"/>
                </a:ext>
              </a:extLst>
            </p:cNvPr>
            <p:cNvSpPr txBox="1"/>
            <p:nvPr/>
          </p:nvSpPr>
          <p:spPr>
            <a:xfrm>
              <a:off x="5665136" y="4776138"/>
              <a:ext cx="827077" cy="707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50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8248" name="TextBox 22"/>
            <p:cNvSpPr txBox="1">
              <a:spLocks noChangeArrowheads="1"/>
            </p:cNvSpPr>
            <p:nvPr/>
          </p:nvSpPr>
          <p:spPr bwMode="auto">
            <a:xfrm>
              <a:off x="2177829" y="3901140"/>
              <a:ext cx="3952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000" b="1">
                  <a:solidFill>
                    <a:srgbClr val="0000C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비교</a:t>
              </a:r>
              <a:endParaRPr lang="en-US" altLang="ko-KR" sz="2000" b="1">
                <a:solidFill>
                  <a:srgbClr val="0000CC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249" name="TextBox 23"/>
            <p:cNvSpPr txBox="1">
              <a:spLocks noChangeArrowheads="1"/>
            </p:cNvSpPr>
            <p:nvPr/>
          </p:nvSpPr>
          <p:spPr bwMode="auto">
            <a:xfrm>
              <a:off x="3715289" y="4432268"/>
              <a:ext cx="3952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000" b="1">
                  <a:solidFill>
                    <a:srgbClr val="0000C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비교</a:t>
              </a:r>
              <a:endParaRPr lang="en-US" altLang="ko-KR" sz="2000" b="1">
                <a:solidFill>
                  <a:srgbClr val="0000CC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" name="오른쪽 화살표 25">
              <a:extLst>
                <a:ext uri="{FF2B5EF4-FFF2-40B4-BE49-F238E27FC236}">
                  <a16:creationId xmlns:a16="http://schemas.microsoft.com/office/drawing/2014/main" id="{061D2136-D842-4AC5-BDDE-5CB6B0FDA230}"/>
                </a:ext>
              </a:extLst>
            </p:cNvPr>
            <p:cNvSpPr/>
            <p:nvPr/>
          </p:nvSpPr>
          <p:spPr>
            <a:xfrm>
              <a:off x="2176188" y="4606567"/>
              <a:ext cx="196873" cy="328641"/>
            </a:xfrm>
            <a:prstGeom prst="rightArrow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6" name="오른쪽 화살표 26">
              <a:extLst>
                <a:ext uri="{FF2B5EF4-FFF2-40B4-BE49-F238E27FC236}">
                  <a16:creationId xmlns:a16="http://schemas.microsoft.com/office/drawing/2014/main" id="{1C3F5162-D07C-4D69-BF8B-A1DE218D97D0}"/>
                </a:ext>
              </a:extLst>
            </p:cNvPr>
            <p:cNvSpPr/>
            <p:nvPr/>
          </p:nvSpPr>
          <p:spPr>
            <a:xfrm>
              <a:off x="3538419" y="4611331"/>
              <a:ext cx="196873" cy="328640"/>
            </a:xfrm>
            <a:prstGeom prst="rightArrow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7" name="오른쪽 화살표 27">
              <a:extLst>
                <a:ext uri="{FF2B5EF4-FFF2-40B4-BE49-F238E27FC236}">
                  <a16:creationId xmlns:a16="http://schemas.microsoft.com/office/drawing/2014/main" id="{AD00E5D5-8611-479E-AB85-38E50073444A}"/>
                </a:ext>
              </a:extLst>
            </p:cNvPr>
            <p:cNvSpPr/>
            <p:nvPr/>
          </p:nvSpPr>
          <p:spPr>
            <a:xfrm>
              <a:off x="5113400" y="4611331"/>
              <a:ext cx="196873" cy="328640"/>
            </a:xfrm>
            <a:prstGeom prst="rightArrow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B4C2CD-28FA-4924-8D5C-800C1A7DE99A}"/>
                </a:ext>
              </a:extLst>
            </p:cNvPr>
            <p:cNvSpPr txBox="1"/>
            <p:nvPr/>
          </p:nvSpPr>
          <p:spPr>
            <a:xfrm>
              <a:off x="7182840" y="3573016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40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6DD79C-D0C0-46DB-8BEA-360DC52DBBDA}"/>
                </a:ext>
              </a:extLst>
            </p:cNvPr>
            <p:cNvSpPr txBox="1"/>
            <p:nvPr/>
          </p:nvSpPr>
          <p:spPr>
            <a:xfrm>
              <a:off x="7194102" y="4218150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10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656D0E-0617-40BB-8325-85042F5C94FF}"/>
                </a:ext>
              </a:extLst>
            </p:cNvPr>
            <p:cNvSpPr txBox="1"/>
            <p:nvPr/>
          </p:nvSpPr>
          <p:spPr>
            <a:xfrm>
              <a:off x="7201306" y="4830826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50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E20183-8D43-4B29-9F83-7A67FD443852}"/>
                </a:ext>
              </a:extLst>
            </p:cNvPr>
            <p:cNvSpPr txBox="1"/>
            <p:nvPr/>
          </p:nvSpPr>
          <p:spPr>
            <a:xfrm>
              <a:off x="7201307" y="5418051"/>
              <a:ext cx="827077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>
                  <a:solidFill>
                    <a:schemeClr val="tx1"/>
                  </a:solidFill>
                </a:rPr>
                <a:t>90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2" name="오른쪽 화살표 32">
              <a:extLst>
                <a:ext uri="{FF2B5EF4-FFF2-40B4-BE49-F238E27FC236}">
                  <a16:creationId xmlns:a16="http://schemas.microsoft.com/office/drawing/2014/main" id="{CCAE3BC0-B2D4-4432-AD15-654F3D6407C7}"/>
                </a:ext>
              </a:extLst>
            </p:cNvPr>
            <p:cNvSpPr/>
            <p:nvPr/>
          </p:nvSpPr>
          <p:spPr>
            <a:xfrm>
              <a:off x="6905892" y="4638320"/>
              <a:ext cx="196873" cy="328641"/>
            </a:xfrm>
            <a:prstGeom prst="rightArrow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8B86B27-21EE-4581-95AF-D9D6D8052C53}"/>
                </a:ext>
              </a:extLst>
            </p:cNvPr>
            <p:cNvSpPr/>
            <p:nvPr/>
          </p:nvSpPr>
          <p:spPr>
            <a:xfrm>
              <a:off x="7201201" y="4847888"/>
              <a:ext cx="827183" cy="56996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HeapSort </a:t>
            </a:r>
            <a:r>
              <a:rPr lang="ko-KR" altLang="en-US" smtClean="0"/>
              <a:t>알고리즘</a:t>
            </a:r>
          </a:p>
        </p:txBody>
      </p:sp>
      <p:sp>
        <p:nvSpPr>
          <p:cNvPr id="6349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6</a:t>
            </a:r>
          </a:p>
          <a:p>
            <a:pPr lvl="1"/>
            <a:r>
              <a:rPr lang="ko-KR" altLang="en-US" smtClean="0"/>
              <a:t>위반된 힙 조건을 </a:t>
            </a:r>
            <a:r>
              <a:rPr lang="en-US" altLang="ko-KR" smtClean="0"/>
              <a:t>DownHeap</a:t>
            </a:r>
            <a:r>
              <a:rPr lang="ko-KR" altLang="en-US" smtClean="0"/>
              <a:t>을 수행시켜서 해결한다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Line 4</a:t>
            </a:r>
            <a:r>
              <a:rPr lang="ko-KR" altLang="en-US" smtClean="0"/>
              <a:t>에서 힙의 마지막 노드와 힙의 루트를 바꾸어 놓았기 때문에 새로이 루트에 저장된 값이 루트의 자식 노드의 값보다 작아서 힙 조건이 위배되기</a:t>
            </a:r>
            <a:r>
              <a:rPr lang="en-US" altLang="ko-KR" smtClean="0"/>
              <a:t> </a:t>
            </a:r>
            <a:r>
              <a:rPr lang="ko-KR" altLang="en-US" smtClean="0"/>
              <a:t>때문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DownHeap</a:t>
            </a:r>
          </a:p>
          <a:p>
            <a:pPr lvl="1"/>
            <a:r>
              <a:rPr lang="ko-KR" altLang="en-US" smtClean="0"/>
              <a:t>루트가 </a:t>
            </a:r>
            <a:r>
              <a:rPr lang="en-US" altLang="ko-KR" smtClean="0"/>
              <a:t>r</a:t>
            </a:r>
            <a:r>
              <a:rPr lang="ko-KR" altLang="en-US" smtClean="0"/>
              <a:t>을 가지고 있다고 가정하자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먼저 루트의 </a:t>
            </a:r>
            <a:r>
              <a:rPr lang="en-US" altLang="ko-KR" smtClean="0"/>
              <a:t>r</a:t>
            </a:r>
            <a:r>
              <a:rPr lang="ko-KR" altLang="en-US" smtClean="0"/>
              <a:t>과 자식 노드들 중에서 큰 것을 비교하여 큰 것과 </a:t>
            </a:r>
            <a:r>
              <a:rPr lang="en-US" altLang="ko-KR" smtClean="0"/>
              <a:t>r</a:t>
            </a:r>
            <a:r>
              <a:rPr lang="ko-KR" altLang="en-US" smtClean="0"/>
              <a:t>을 바꾼다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다시 </a:t>
            </a:r>
            <a:r>
              <a:rPr lang="en-US" altLang="ko-KR" smtClean="0"/>
              <a:t>r</a:t>
            </a:r>
            <a:r>
              <a:rPr lang="ko-KR" altLang="en-US" smtClean="0"/>
              <a:t>을 자식 노드들 중에서 큰 것과 비교하여 힙 조건이 위배되면</a:t>
            </a:r>
            <a:r>
              <a:rPr lang="en-US" altLang="ko-KR" smtClean="0"/>
              <a:t>,</a:t>
            </a:r>
            <a:r>
              <a:rPr lang="ko-KR" altLang="en-US" smtClean="0"/>
              <a:t> 앞서 수행한 대로 큰 것과 </a:t>
            </a:r>
            <a:r>
              <a:rPr lang="en-US" altLang="ko-KR" smtClean="0"/>
              <a:t>r</a:t>
            </a:r>
            <a:r>
              <a:rPr lang="ko-KR" altLang="en-US" smtClean="0"/>
              <a:t>을 교환한다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힙 조건이 만족될 때까지 이 과정을 반복한다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07858-E4E8-412C-821E-F6AEAAD59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E508AE7-B00C-47F8-B555-3D4064AA93C0}" type="slidenum">
              <a:rPr lang="en-US" altLang="ko-KR" smtClean="0"/>
              <a:pPr>
                <a:defRPr/>
              </a:pPr>
              <a:t>50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HeapSort </a:t>
            </a:r>
            <a:r>
              <a:rPr lang="ko-KR" altLang="en-US" smtClean="0"/>
              <a:t>알고리즘 수행 과정</a:t>
            </a:r>
          </a:p>
        </p:txBody>
      </p:sp>
      <p:sp>
        <p:nvSpPr>
          <p:cNvPr id="645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r>
              <a:rPr lang="en-US" altLang="ko-KR" sz="2200" smtClean="0"/>
              <a:t>Line 4</a:t>
            </a:r>
            <a:r>
              <a:rPr lang="ko-KR" altLang="en-US" sz="2200" smtClean="0"/>
              <a:t>에서 힙의 마지막 노드 </a:t>
            </a:r>
            <a:r>
              <a:rPr lang="en-US" altLang="ko-KR" sz="2200" smtClean="0"/>
              <a:t>40</a:t>
            </a:r>
            <a:r>
              <a:rPr lang="ko-KR" altLang="en-US" sz="2200" smtClean="0"/>
              <a:t>과 루트 </a:t>
            </a:r>
            <a:r>
              <a:rPr lang="en-US" altLang="ko-KR" sz="2200" smtClean="0"/>
              <a:t>90</a:t>
            </a:r>
            <a:r>
              <a:rPr lang="ko-KR" altLang="en-US" sz="2200" smtClean="0"/>
              <a:t>을 바꾸고</a:t>
            </a:r>
            <a:r>
              <a:rPr lang="en-US" altLang="ko-KR" sz="2200" smtClean="0"/>
              <a:t>, </a:t>
            </a:r>
            <a:r>
              <a:rPr lang="ko-KR" altLang="en-US" sz="2200" smtClean="0"/>
              <a:t>힙의 노드 수</a:t>
            </a:r>
            <a:r>
              <a:rPr lang="en-US" altLang="ko-KR" sz="2200" smtClean="0"/>
              <a:t>(heapsize)</a:t>
            </a:r>
            <a:r>
              <a:rPr lang="ko-KR" altLang="en-US" sz="2200" smtClean="0"/>
              <a:t>가 </a:t>
            </a:r>
            <a:r>
              <a:rPr lang="en-US" altLang="ko-KR" sz="2200" smtClean="0"/>
              <a:t>1</a:t>
            </a:r>
            <a:r>
              <a:rPr lang="ko-KR" altLang="en-US" sz="2200" smtClean="0"/>
              <a:t>개 줄어든 것을 보이고 있다</a:t>
            </a:r>
            <a:r>
              <a:rPr lang="en-US" altLang="ko-KR" sz="2200" smtClean="0"/>
              <a:t>.</a:t>
            </a:r>
            <a:endParaRPr lang="ko-KR" altLang="en-US" sz="22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BBBA2E-BC96-4126-B91B-744D97C83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88A8B90-A802-412F-AD38-6BC7A421B0FF}" type="slidenum">
              <a:rPr lang="en-US" altLang="ko-KR" smtClean="0"/>
              <a:pPr>
                <a:defRPr/>
              </a:pPr>
              <a:t>51</a:t>
            </a:fld>
            <a:r>
              <a:rPr lang="en-US" altLang="ko-KR"/>
              <a:t> -</a:t>
            </a:r>
          </a:p>
        </p:txBody>
      </p:sp>
      <p:pic>
        <p:nvPicPr>
          <p:cNvPr id="64517" name="_x193100088" descr="EMB000003905f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417638"/>
            <a:ext cx="5545138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HeapSort </a:t>
            </a:r>
            <a:r>
              <a:rPr lang="ko-KR" altLang="en-US" smtClean="0"/>
              <a:t>알고리즘 수행 과정</a:t>
            </a:r>
          </a:p>
        </p:txBody>
      </p:sp>
      <p:sp>
        <p:nvSpPr>
          <p:cNvPr id="6553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sz="2800" smtClean="0"/>
          </a:p>
          <a:p>
            <a:endParaRPr lang="en-US" altLang="ko-KR" sz="2800" smtClean="0"/>
          </a:p>
          <a:p>
            <a:endParaRPr lang="en-US" altLang="ko-KR" sz="2800" smtClean="0"/>
          </a:p>
          <a:p>
            <a:endParaRPr lang="en-US" altLang="ko-KR" sz="2800" smtClean="0"/>
          </a:p>
          <a:p>
            <a:endParaRPr lang="en-US" altLang="ko-KR" sz="2800" smtClean="0"/>
          </a:p>
          <a:p>
            <a:endParaRPr lang="en-US" altLang="ko-KR" sz="28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r>
              <a:rPr lang="ko-KR" altLang="en-US" sz="2200" smtClean="0"/>
              <a:t>새로이 루트에 저장된 </a:t>
            </a:r>
            <a:r>
              <a:rPr lang="en-US" altLang="ko-KR" sz="2200" smtClean="0"/>
              <a:t>40</a:t>
            </a:r>
            <a:r>
              <a:rPr lang="ko-KR" altLang="en-US" sz="2200" smtClean="0"/>
              <a:t>이 루트의 자식 노드들 </a:t>
            </a:r>
            <a:r>
              <a:rPr lang="en-US" altLang="ko-KR" sz="2200" smtClean="0"/>
              <a:t>(60</a:t>
            </a:r>
            <a:r>
              <a:rPr lang="ko-KR" altLang="en-US" sz="2200" smtClean="0"/>
              <a:t>과 </a:t>
            </a:r>
            <a:r>
              <a:rPr lang="en-US" altLang="ko-KR" sz="2200" smtClean="0"/>
              <a:t>80)</a:t>
            </a:r>
            <a:r>
              <a:rPr lang="ko-KR" altLang="en-US" sz="2200" smtClean="0"/>
              <a:t>보다 작아서 힙 조건이 위배되므로 자식 노드들 중에서 큰 자식 노드 </a:t>
            </a:r>
            <a:r>
              <a:rPr lang="en-US" altLang="ko-KR" sz="2200" smtClean="0"/>
              <a:t>80</a:t>
            </a:r>
            <a:r>
              <a:rPr lang="ko-KR" altLang="en-US" sz="2200" smtClean="0"/>
              <a:t>과 루트 </a:t>
            </a:r>
            <a:r>
              <a:rPr lang="en-US" altLang="ko-KR" sz="2200" smtClean="0"/>
              <a:t>40</a:t>
            </a:r>
            <a:r>
              <a:rPr lang="ko-KR" altLang="en-US" sz="2200" smtClean="0"/>
              <a:t>이 교환된 것을 보여준다</a:t>
            </a:r>
            <a:r>
              <a:rPr lang="en-US" altLang="ko-KR" sz="2200" smtClean="0"/>
              <a:t>.</a:t>
            </a:r>
            <a:endParaRPr lang="ko-KR" altLang="en-US" sz="22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73DB7-CED4-4C73-A96C-F9954601E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0062F60-41B0-4244-95FB-C0A5D1EC2243}" type="slidenum">
              <a:rPr lang="en-US" altLang="ko-KR" smtClean="0"/>
              <a:pPr>
                <a:defRPr/>
              </a:pPr>
              <a:t>52</a:t>
            </a:fld>
            <a:r>
              <a:rPr lang="en-US" altLang="ko-KR"/>
              <a:t> -</a:t>
            </a:r>
          </a:p>
        </p:txBody>
      </p:sp>
      <p:pic>
        <p:nvPicPr>
          <p:cNvPr id="65541" name="_x193103288" descr="EMB000003905f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257300"/>
            <a:ext cx="5057775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HeapSort </a:t>
            </a:r>
            <a:r>
              <a:rPr lang="ko-KR" altLang="en-US" smtClean="0"/>
              <a:t>알고리즘 수행 과정</a:t>
            </a:r>
          </a:p>
        </p:txBody>
      </p:sp>
      <p:sp>
        <p:nvSpPr>
          <p:cNvPr id="6656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z="2200" smtClean="0"/>
              <a:t>40</a:t>
            </a:r>
            <a:r>
              <a:rPr lang="ko-KR" altLang="en-US" sz="2200" smtClean="0"/>
              <a:t>은 다시 자식 노드들 </a:t>
            </a:r>
            <a:r>
              <a:rPr lang="en-US" altLang="ko-KR" sz="2200" smtClean="0"/>
              <a:t>(70</a:t>
            </a:r>
            <a:r>
              <a:rPr lang="ko-KR" altLang="en-US" sz="2200" smtClean="0"/>
              <a:t>과 </a:t>
            </a:r>
            <a:r>
              <a:rPr lang="en-US" altLang="ko-KR" sz="2200" smtClean="0"/>
              <a:t>10) </a:t>
            </a:r>
            <a:r>
              <a:rPr lang="ko-KR" altLang="en-US" sz="2200" smtClean="0"/>
              <a:t>중에서 큰 자식 </a:t>
            </a:r>
            <a:r>
              <a:rPr lang="en-US" altLang="ko-KR" sz="2200" smtClean="0"/>
              <a:t>70</a:t>
            </a:r>
            <a:r>
              <a:rPr lang="ko-KR" altLang="en-US" sz="2200" smtClean="0"/>
              <a:t>과 비교하여</a:t>
            </a:r>
            <a:r>
              <a:rPr lang="en-US" altLang="ko-KR" sz="2200" smtClean="0"/>
              <a:t>, </a:t>
            </a:r>
            <a:r>
              <a:rPr lang="ko-KR" altLang="en-US" sz="2200" smtClean="0"/>
              <a:t>힙 조건이 위배되므로 </a:t>
            </a:r>
            <a:r>
              <a:rPr lang="en-US" altLang="ko-KR" sz="2200" smtClean="0"/>
              <a:t>70</a:t>
            </a:r>
            <a:r>
              <a:rPr lang="ko-KR" altLang="en-US" sz="2200" smtClean="0"/>
              <a:t>과 </a:t>
            </a:r>
            <a:r>
              <a:rPr lang="en-US" altLang="ko-KR" sz="2200" smtClean="0"/>
              <a:t>40</a:t>
            </a:r>
            <a:r>
              <a:rPr lang="ko-KR" altLang="en-US" sz="2200" smtClean="0"/>
              <a:t>을 서로 바꾼다</a:t>
            </a:r>
            <a:r>
              <a:rPr lang="en-US" altLang="ko-KR" sz="2200" smtClean="0"/>
              <a:t>. </a:t>
            </a:r>
          </a:p>
          <a:p>
            <a:r>
              <a:rPr lang="ko-KR" altLang="en-US" sz="2200" smtClean="0"/>
              <a:t>그 다음엔 더 이상 자식 노드가 없으므로 힙 조건이 만족되므로 </a:t>
            </a:r>
            <a:r>
              <a:rPr lang="en-US" altLang="ko-KR" sz="2200" smtClean="0"/>
              <a:t>DownHeap</a:t>
            </a:r>
            <a:r>
              <a:rPr lang="ko-KR" altLang="en-US" sz="2200" smtClean="0"/>
              <a:t>을 종료한다</a:t>
            </a:r>
            <a:r>
              <a:rPr lang="en-US" altLang="ko-KR" sz="2200" smtClean="0"/>
              <a:t>.</a:t>
            </a:r>
            <a:endParaRPr lang="ko-KR" altLang="en-US" sz="22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1439E0-9A33-44AB-BDD1-04FFEBBA2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736AA07-F018-40C1-BC21-12E9B5285170}" type="slidenum">
              <a:rPr lang="en-US" altLang="ko-KR" smtClean="0"/>
              <a:pPr>
                <a:defRPr/>
              </a:pPr>
              <a:t>53</a:t>
            </a:fld>
            <a:r>
              <a:rPr lang="en-US" altLang="ko-KR"/>
              <a:t> -</a:t>
            </a:r>
          </a:p>
        </p:txBody>
      </p:sp>
      <p:pic>
        <p:nvPicPr>
          <p:cNvPr id="66565" name="_x193103048" descr="EMB000003905f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31925"/>
            <a:ext cx="3957637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_x193100248" descr="EMB000003905f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543050"/>
            <a:ext cx="3887788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HeapSort </a:t>
            </a:r>
            <a:r>
              <a:rPr lang="ko-KR" altLang="en-US" smtClean="0"/>
              <a:t>알고리즘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CBE6E-FEAD-4E44-A846-BD5CC7065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spcAft>
                <a:spcPts val="1800"/>
              </a:spcAft>
              <a:defRPr/>
            </a:pPr>
            <a:r>
              <a:rPr lang="en-US" altLang="ko-KR" sz="2200" dirty="0"/>
              <a:t>80</a:t>
            </a:r>
            <a:r>
              <a:rPr lang="ko-KR" altLang="en-US" sz="2200" dirty="0"/>
              <a:t>이 </a:t>
            </a:r>
            <a:r>
              <a:rPr lang="en-US" altLang="ko-KR" sz="2200" dirty="0"/>
              <a:t>20</a:t>
            </a:r>
            <a:r>
              <a:rPr lang="ko-KR" altLang="en-US" sz="2200" dirty="0"/>
              <a:t>과 교환된 후 </a:t>
            </a:r>
            <a:r>
              <a:rPr lang="en-US" altLang="ko-KR" sz="2200" dirty="0" err="1"/>
              <a:t>DownHeap</a:t>
            </a:r>
            <a:r>
              <a:rPr lang="ko-KR" altLang="en-US" sz="2200" dirty="0"/>
              <a:t>을 수행한 결과 </a:t>
            </a:r>
            <a:r>
              <a:rPr lang="en-US" altLang="ko-KR" sz="2200" dirty="0"/>
              <a:t>(</a:t>
            </a:r>
            <a:r>
              <a:rPr lang="ko-KR" altLang="en-US" sz="2200" dirty="0"/>
              <a:t>왼쪽</a:t>
            </a:r>
            <a:r>
              <a:rPr lang="en-US" altLang="ko-KR" sz="2200" dirty="0"/>
              <a:t>)</a:t>
            </a:r>
          </a:p>
          <a:p>
            <a:pPr>
              <a:defRPr/>
            </a:pPr>
            <a:r>
              <a:rPr lang="en-US" altLang="ko-KR" sz="2200" dirty="0"/>
              <a:t>70</a:t>
            </a:r>
            <a:r>
              <a:rPr lang="ko-KR" altLang="en-US" sz="2200" dirty="0"/>
              <a:t>이 </a:t>
            </a:r>
            <a:r>
              <a:rPr lang="en-US" altLang="ko-KR" sz="2200" dirty="0"/>
              <a:t>10</a:t>
            </a:r>
            <a:r>
              <a:rPr lang="ko-KR" altLang="en-US" sz="2200" dirty="0"/>
              <a:t>과 교환된 후 </a:t>
            </a:r>
            <a:r>
              <a:rPr lang="en-US" altLang="ko-KR" sz="2200" dirty="0" err="1"/>
              <a:t>DownHeap</a:t>
            </a:r>
            <a:r>
              <a:rPr lang="ko-KR" altLang="en-US" sz="2200" dirty="0"/>
              <a:t>을 수행한 결과 </a:t>
            </a:r>
            <a:r>
              <a:rPr lang="en-US" altLang="ko-KR" sz="2200" dirty="0"/>
              <a:t>(</a:t>
            </a:r>
            <a:r>
              <a:rPr lang="ko-KR" altLang="en-US" sz="2200" dirty="0"/>
              <a:t>오른쪽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A940C2-0AD9-4271-8D5F-97EDF2D0B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489146C-3143-4EF8-8F1E-0065A2E4F585}" type="slidenum">
              <a:rPr lang="en-US" altLang="ko-KR" smtClean="0"/>
              <a:pPr>
                <a:defRPr/>
              </a:pPr>
              <a:t>54</a:t>
            </a:fld>
            <a:r>
              <a:rPr lang="en-US" altLang="ko-KR"/>
              <a:t> -</a:t>
            </a:r>
          </a:p>
        </p:txBody>
      </p:sp>
      <p:pic>
        <p:nvPicPr>
          <p:cNvPr id="67589" name="_x193103448" descr="EMB000003905f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57375"/>
            <a:ext cx="3455987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_x193102168" descr="EMB000003905f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641475"/>
            <a:ext cx="38163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HeapSort </a:t>
            </a:r>
            <a:r>
              <a:rPr lang="ko-KR" altLang="en-US" smtClean="0"/>
              <a:t>알고리즘 수행 과정</a:t>
            </a:r>
          </a:p>
        </p:txBody>
      </p:sp>
      <p:sp>
        <p:nvSpPr>
          <p:cNvPr id="6861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spcAft>
                <a:spcPts val="1800"/>
              </a:spcAft>
            </a:pPr>
            <a:r>
              <a:rPr lang="en-US" altLang="ko-KR" sz="2200" smtClean="0"/>
              <a:t>60</a:t>
            </a:r>
            <a:r>
              <a:rPr lang="ko-KR" altLang="en-US" sz="2200" smtClean="0"/>
              <a:t>이 </a:t>
            </a:r>
            <a:r>
              <a:rPr lang="en-US" altLang="ko-KR" sz="2200" smtClean="0"/>
              <a:t>20</a:t>
            </a:r>
            <a:r>
              <a:rPr lang="ko-KR" altLang="en-US" sz="2200" smtClean="0"/>
              <a:t>과 교환된 후 </a:t>
            </a:r>
            <a:r>
              <a:rPr lang="en-US" altLang="ko-KR" sz="2200" smtClean="0"/>
              <a:t>DownHeap</a:t>
            </a:r>
            <a:r>
              <a:rPr lang="ko-KR" altLang="en-US" sz="2200" smtClean="0"/>
              <a:t>을 수행한 결과 </a:t>
            </a:r>
            <a:r>
              <a:rPr lang="en-US" altLang="ko-KR" sz="2200" smtClean="0"/>
              <a:t>(</a:t>
            </a:r>
            <a:r>
              <a:rPr lang="ko-KR" altLang="en-US" sz="2200" smtClean="0"/>
              <a:t>왼쪽</a:t>
            </a:r>
            <a:r>
              <a:rPr lang="en-US" altLang="ko-KR" sz="2200" smtClean="0"/>
              <a:t>)</a:t>
            </a:r>
            <a:r>
              <a:rPr lang="ko-KR" altLang="en-US" sz="2200" smtClean="0"/>
              <a:t> </a:t>
            </a:r>
            <a:endParaRPr lang="en-US" altLang="ko-KR" sz="2200" smtClean="0"/>
          </a:p>
          <a:p>
            <a:pPr>
              <a:spcAft>
                <a:spcPts val="1800"/>
              </a:spcAft>
            </a:pPr>
            <a:r>
              <a:rPr lang="en-US" altLang="ko-KR" sz="2200" smtClean="0"/>
              <a:t>50</a:t>
            </a:r>
            <a:r>
              <a:rPr lang="ko-KR" altLang="en-US" sz="2200" smtClean="0"/>
              <a:t>이 </a:t>
            </a:r>
            <a:r>
              <a:rPr lang="en-US" altLang="ko-KR" sz="2200" smtClean="0"/>
              <a:t>20</a:t>
            </a:r>
            <a:r>
              <a:rPr lang="ko-KR" altLang="en-US" sz="2200" smtClean="0"/>
              <a:t>과 교환된 후 </a:t>
            </a:r>
            <a:r>
              <a:rPr lang="en-US" altLang="ko-KR" sz="2200" smtClean="0"/>
              <a:t>DownHeap</a:t>
            </a:r>
            <a:r>
              <a:rPr lang="ko-KR" altLang="en-US" sz="2200" smtClean="0"/>
              <a:t>을 수행한 결과 </a:t>
            </a:r>
            <a:r>
              <a:rPr lang="en-US" altLang="ko-KR" sz="2200" smtClean="0"/>
              <a:t>(</a:t>
            </a:r>
            <a:r>
              <a:rPr lang="ko-KR" altLang="en-US" sz="2200" smtClean="0"/>
              <a:t>오른쪽</a:t>
            </a:r>
            <a:r>
              <a:rPr lang="en-US" altLang="ko-KR" sz="2200" smtClean="0"/>
              <a:t>)</a:t>
            </a:r>
            <a:endParaRPr lang="ko-KR" altLang="en-US" sz="22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88ACC6-1699-439C-AE36-D3A1025F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96B5BDCA-1330-4203-B0D6-07FC4FA3E5BC}" type="slidenum">
              <a:rPr lang="en-US" altLang="ko-KR" smtClean="0"/>
              <a:pPr>
                <a:defRPr/>
              </a:pPr>
              <a:t>55</a:t>
            </a:fld>
            <a:r>
              <a:rPr lang="en-US" altLang="ko-KR"/>
              <a:t> -</a:t>
            </a:r>
          </a:p>
        </p:txBody>
      </p:sp>
      <p:pic>
        <p:nvPicPr>
          <p:cNvPr id="68613" name="_x193100808" descr="EMB000003905f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638300"/>
            <a:ext cx="3995737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_x193102888" descr="EMB000003905f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671638"/>
            <a:ext cx="3973513" cy="283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HeapSort </a:t>
            </a:r>
            <a:r>
              <a:rPr lang="ko-KR" altLang="en-US" smtClean="0"/>
              <a:t>알고리즘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3F741-187D-4F7B-B275-7717A2AE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sz="2200" dirty="0"/>
              <a:t>40</a:t>
            </a:r>
            <a:r>
              <a:rPr lang="ko-KR" altLang="en-US" sz="2200" dirty="0"/>
              <a:t>이 </a:t>
            </a:r>
            <a:r>
              <a:rPr lang="en-US" altLang="ko-KR" sz="2200" dirty="0"/>
              <a:t>10</a:t>
            </a:r>
            <a:r>
              <a:rPr lang="ko-KR" altLang="en-US" sz="2200" dirty="0"/>
              <a:t>과 교환된 후 </a:t>
            </a:r>
            <a:r>
              <a:rPr lang="en-US" altLang="ko-KR" sz="2200" dirty="0" err="1"/>
              <a:t>DownHeap</a:t>
            </a:r>
            <a:r>
              <a:rPr lang="ko-KR" altLang="en-US" sz="2200" dirty="0"/>
              <a:t>을 수행한 결과 </a:t>
            </a:r>
            <a:r>
              <a:rPr lang="en-US" altLang="ko-KR" sz="2200" dirty="0"/>
              <a:t>(</a:t>
            </a:r>
            <a:r>
              <a:rPr lang="ko-KR" altLang="en-US" sz="2200" dirty="0"/>
              <a:t>왼쪽</a:t>
            </a:r>
            <a:r>
              <a:rPr lang="en-US" altLang="ko-KR" sz="2200" dirty="0"/>
              <a:t>)</a:t>
            </a:r>
          </a:p>
          <a:p>
            <a:pPr>
              <a:spcBef>
                <a:spcPts val="2400"/>
              </a:spcBef>
              <a:defRPr/>
            </a:pPr>
            <a:r>
              <a:rPr lang="ko-KR" altLang="en-US" sz="2200" dirty="0"/>
              <a:t> </a:t>
            </a:r>
            <a:r>
              <a:rPr lang="en-US" altLang="ko-KR" sz="2200" dirty="0"/>
              <a:t>30</a:t>
            </a:r>
            <a:r>
              <a:rPr lang="ko-KR" altLang="en-US" sz="2200" dirty="0"/>
              <a:t>이 </a:t>
            </a:r>
            <a:r>
              <a:rPr lang="en-US" altLang="ko-KR" sz="2200" dirty="0"/>
              <a:t>10</a:t>
            </a:r>
            <a:r>
              <a:rPr lang="ko-KR" altLang="en-US" sz="2200" dirty="0"/>
              <a:t>과 교환된 후 </a:t>
            </a:r>
            <a:r>
              <a:rPr lang="en-US" altLang="ko-KR" sz="2200" dirty="0" err="1"/>
              <a:t>DownHeap</a:t>
            </a:r>
            <a:r>
              <a:rPr lang="ko-KR" altLang="en-US" sz="2200" dirty="0"/>
              <a:t>을 수행한 결과 </a:t>
            </a:r>
            <a:r>
              <a:rPr lang="en-US" altLang="ko-KR" sz="2200" dirty="0"/>
              <a:t>(</a:t>
            </a:r>
            <a:r>
              <a:rPr lang="ko-KR" altLang="en-US" sz="2200" dirty="0"/>
              <a:t>오른쪽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757E33-C220-4F43-ADD3-CED7AD195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62DE7EB-0DF7-491F-837C-55CB85D242FC}" type="slidenum">
              <a:rPr lang="en-US" altLang="ko-KR" smtClean="0"/>
              <a:pPr>
                <a:defRPr/>
              </a:pPr>
              <a:t>56</a:t>
            </a:fld>
            <a:r>
              <a:rPr lang="en-US" altLang="ko-KR"/>
              <a:t> -</a:t>
            </a:r>
          </a:p>
        </p:txBody>
      </p:sp>
      <p:pic>
        <p:nvPicPr>
          <p:cNvPr id="69637" name="_x193103368" descr="EMB000003905f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66875"/>
            <a:ext cx="41640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_x191715624" descr="EMB000003905f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771650"/>
            <a:ext cx="4037013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HeapSort </a:t>
            </a:r>
            <a:r>
              <a:rPr lang="ko-KR" altLang="en-US" smtClean="0"/>
              <a:t>알고리즘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6DEEE-27A5-4426-A004-61FCCCA9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sz="2400" dirty="0"/>
              <a:t>마지막에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크기가 </a:t>
            </a:r>
            <a:r>
              <a:rPr lang="en-US" altLang="ko-KR" sz="2400" dirty="0"/>
              <a:t>1</a:t>
            </a:r>
            <a:r>
              <a:rPr lang="ko-KR" altLang="en-US" sz="2400" dirty="0"/>
              <a:t>이 되면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정렬을 마친다</a:t>
            </a:r>
            <a:r>
              <a:rPr lang="en-US" altLang="ko-KR" sz="2400" dirty="0"/>
              <a:t>.</a:t>
            </a:r>
          </a:p>
          <a:p>
            <a:pPr>
              <a:defRPr/>
            </a:pPr>
            <a:r>
              <a:rPr lang="en-US" altLang="ko-KR" sz="2400" dirty="0"/>
              <a:t>for-</a:t>
            </a:r>
            <a:r>
              <a:rPr lang="ko-KR" altLang="en-US" sz="2400" dirty="0"/>
              <a:t>루프를 반복할 때마다 </a:t>
            </a:r>
            <a:r>
              <a:rPr lang="ko-KR" altLang="en-US" sz="2400" dirty="0" err="1"/>
              <a:t>힙에서</a:t>
            </a:r>
            <a:r>
              <a:rPr lang="ko-KR" altLang="en-US" sz="2400" dirty="0"/>
              <a:t> 가장 큰 수를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마지막 노드에 있는 수와 교환하고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크기를 </a:t>
            </a:r>
            <a:r>
              <a:rPr lang="en-US" altLang="ko-KR" sz="2400" dirty="0"/>
              <a:t>1</a:t>
            </a:r>
            <a:r>
              <a:rPr lang="ko-KR" altLang="en-US" sz="2400" dirty="0"/>
              <a:t>개 줄임으로써 </a:t>
            </a:r>
            <a:r>
              <a:rPr lang="ko-KR" altLang="en-US" sz="2400" dirty="0" err="1"/>
              <a:t>힙에</a:t>
            </a:r>
            <a:r>
              <a:rPr lang="ko-KR" altLang="en-US" sz="2400" dirty="0"/>
              <a:t> 속하지 않는 배열의 뒷부분에는 가장 큰 수부터 차례로 왼쪽 방향으로 저장된다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53C50-17AA-43FC-ACC1-DE24B32A0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2342B71-4EDD-4038-A826-0C4EAA87ED2A}" type="slidenum">
              <a:rPr lang="en-US" altLang="ko-KR" smtClean="0"/>
              <a:pPr>
                <a:defRPr/>
              </a:pPr>
              <a:t>57</a:t>
            </a:fld>
            <a:r>
              <a:rPr lang="en-US" altLang="ko-KR"/>
              <a:t> -</a:t>
            </a:r>
          </a:p>
        </p:txBody>
      </p:sp>
      <p:pic>
        <p:nvPicPr>
          <p:cNvPr id="70661" name="_x193103208" descr="EMB000003905f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392238"/>
            <a:ext cx="39624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7168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800"/>
              </a:spcAft>
            </a:pPr>
            <a:r>
              <a:rPr lang="en-US" altLang="ko-KR" sz="2400" smtClean="0"/>
              <a:t>Line 1:</a:t>
            </a:r>
            <a:r>
              <a:rPr lang="ko-KR" altLang="en-US" sz="2400" smtClean="0"/>
              <a:t> 힙을 만드는 데 </a:t>
            </a:r>
            <a:r>
              <a:rPr lang="en-US" altLang="ko-KR" sz="2400" smtClean="0"/>
              <a:t>O(n) </a:t>
            </a:r>
            <a:r>
              <a:rPr lang="ko-KR" altLang="en-US" sz="2400" smtClean="0"/>
              <a:t>시간</a:t>
            </a:r>
            <a:endParaRPr lang="en-US" altLang="ko-KR" sz="2400" smtClean="0"/>
          </a:p>
          <a:p>
            <a:pPr latinLnBrk="1">
              <a:spcAft>
                <a:spcPts val="1800"/>
              </a:spcAft>
            </a:pPr>
            <a:r>
              <a:rPr lang="en-US" altLang="ko-KR" sz="2400" smtClean="0"/>
              <a:t>Line 2:</a:t>
            </a:r>
            <a:r>
              <a:rPr lang="ko-KR" altLang="en-US" sz="2400" smtClean="0"/>
              <a:t> 변수를 초기화하므로 </a:t>
            </a:r>
            <a:r>
              <a:rPr lang="en-US" altLang="ko-KR" sz="2400" smtClean="0"/>
              <a:t>O(1) </a:t>
            </a:r>
            <a:r>
              <a:rPr lang="ko-KR" altLang="en-US" sz="2400" smtClean="0"/>
              <a:t>시간</a:t>
            </a:r>
            <a:endParaRPr lang="en-US" altLang="ko-KR" sz="2400" smtClean="0"/>
          </a:p>
          <a:p>
            <a:pPr latinLnBrk="1">
              <a:spcAft>
                <a:spcPts val="1800"/>
              </a:spcAft>
            </a:pPr>
            <a:r>
              <a:rPr lang="en-US" altLang="ko-KR" sz="2400" smtClean="0"/>
              <a:t>Line 3~6</a:t>
            </a:r>
            <a:r>
              <a:rPr lang="ko-KR" altLang="en-US" sz="2400" smtClean="0"/>
              <a:t>의 </a:t>
            </a:r>
            <a:r>
              <a:rPr lang="en-US" altLang="ko-KR" sz="2400" smtClean="0"/>
              <a:t>for-</a:t>
            </a:r>
            <a:r>
              <a:rPr lang="ko-KR" altLang="en-US" sz="2400" smtClean="0"/>
              <a:t>루프는 </a:t>
            </a:r>
            <a:r>
              <a:rPr lang="en-US" altLang="ko-KR" sz="2400" smtClean="0"/>
              <a:t>(n-1)</a:t>
            </a:r>
            <a:r>
              <a:rPr lang="ko-KR" altLang="en-US" sz="2400" smtClean="0"/>
              <a:t>번 수행되고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루프 내부에서는 </a:t>
            </a:r>
            <a:r>
              <a:rPr lang="en-US" altLang="ko-KR" sz="2400" smtClean="0"/>
              <a:t>line 4~5</a:t>
            </a:r>
            <a:r>
              <a:rPr lang="ko-KR" altLang="en-US" sz="2400" smtClean="0"/>
              <a:t>가 각각 </a:t>
            </a:r>
            <a:r>
              <a:rPr lang="en-US" altLang="ko-KR" sz="2400" smtClean="0"/>
              <a:t>O(1) </a:t>
            </a:r>
            <a:r>
              <a:rPr lang="ko-KR" altLang="en-US" sz="2400" smtClean="0"/>
              <a:t>시간</a:t>
            </a:r>
            <a:endParaRPr lang="en-US" altLang="ko-KR" sz="2400" smtClean="0"/>
          </a:p>
          <a:p>
            <a:pPr latinLnBrk="1">
              <a:spcAft>
                <a:spcPts val="1800"/>
              </a:spcAft>
            </a:pPr>
            <a:r>
              <a:rPr lang="en-US" altLang="ko-KR" sz="2400" smtClean="0"/>
              <a:t>DownHeap</a:t>
            </a:r>
            <a:r>
              <a:rPr lang="ko-KR" altLang="en-US" sz="2400" smtClean="0"/>
              <a:t>은 최악의 경우 이파리 노드까지 내려가며 교환할 때이고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힙의 높이는 </a:t>
            </a:r>
            <a:r>
              <a:rPr lang="en-US" altLang="ko-KR" sz="2400" smtClean="0"/>
              <a:t>log</a:t>
            </a:r>
            <a:r>
              <a:rPr lang="en-US" altLang="ko-KR" sz="2400" baseline="-25000" smtClean="0"/>
              <a:t>2</a:t>
            </a:r>
            <a:r>
              <a:rPr lang="en-US" altLang="ko-KR" sz="2400" smtClean="0"/>
              <a:t>n</a:t>
            </a:r>
            <a:r>
              <a:rPr lang="ko-KR" altLang="en-US" sz="2400" smtClean="0"/>
              <a:t>이기 때문에 </a:t>
            </a:r>
            <a:r>
              <a:rPr lang="en-US" altLang="ko-KR" sz="2400" smtClean="0"/>
              <a:t>O(logn) </a:t>
            </a:r>
            <a:r>
              <a:rPr lang="ko-KR" altLang="en-US" sz="2400" smtClean="0"/>
              <a:t>시간이 걸린다</a:t>
            </a:r>
            <a:r>
              <a:rPr lang="en-US" altLang="ko-KR" sz="2400" smtClean="0"/>
              <a:t>. </a:t>
            </a:r>
          </a:p>
          <a:p>
            <a:pPr latinLnBrk="1">
              <a:spcAft>
                <a:spcPts val="1800"/>
              </a:spcAft>
            </a:pPr>
            <a:r>
              <a:rPr lang="ko-KR" altLang="en-US" sz="2400" smtClean="0"/>
              <a:t>시간복잡도</a:t>
            </a:r>
            <a:r>
              <a:rPr lang="en-US" altLang="ko-KR" sz="2400" smtClean="0"/>
              <a:t>:</a:t>
            </a:r>
            <a:r>
              <a:rPr lang="ko-KR" altLang="en-US" sz="2400" smtClean="0"/>
              <a:t> </a:t>
            </a:r>
            <a:r>
              <a:rPr lang="en-US" altLang="ko-KR" sz="2400" smtClean="0"/>
              <a:t>O(n) + (n-1) x O(logn) =</a:t>
            </a:r>
            <a:r>
              <a:rPr lang="ko-KR" altLang="en-US" sz="2400" smtClean="0">
                <a:solidFill>
                  <a:srgbClr val="FF0000"/>
                </a:solidFill>
              </a:rPr>
              <a:t> </a:t>
            </a:r>
            <a:r>
              <a:rPr lang="en-US" altLang="ko-KR" sz="2400" smtClean="0"/>
              <a:t>O(nlogn)</a:t>
            </a:r>
            <a:endParaRPr lang="ko-KR" altLang="en-US" sz="24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EB343-AA9A-4AE5-8CA8-A1A6D009B7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9A4C747C-1742-4523-97AA-5CEDC796AA4A}" type="slidenum">
              <a:rPr lang="en-US" altLang="ko-KR" smtClean="0"/>
              <a:pPr>
                <a:defRPr/>
              </a:pPr>
              <a:t>58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정렬 문제의 하한</a:t>
            </a:r>
          </a:p>
        </p:txBody>
      </p:sp>
      <p:sp>
        <p:nvSpPr>
          <p:cNvPr id="7270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비교정렬 </a:t>
            </a:r>
            <a:r>
              <a:rPr lang="en-US" altLang="ko-KR" smtClean="0"/>
              <a:t>(Comparison Sort)</a:t>
            </a:r>
          </a:p>
          <a:p>
            <a:pPr lvl="1"/>
            <a:r>
              <a:rPr lang="ko-KR" altLang="en-US" smtClean="0"/>
              <a:t>버블 정렬</a:t>
            </a:r>
            <a:r>
              <a:rPr lang="en-US" altLang="ko-KR" smtClean="0"/>
              <a:t>, </a:t>
            </a:r>
            <a:r>
              <a:rPr lang="ko-KR" altLang="en-US" smtClean="0"/>
              <a:t>선택 정렬</a:t>
            </a:r>
            <a:r>
              <a:rPr lang="en-US" altLang="ko-KR" smtClean="0"/>
              <a:t>, </a:t>
            </a:r>
            <a:r>
              <a:rPr lang="ko-KR" altLang="en-US" smtClean="0"/>
              <a:t>삽입 정렬</a:t>
            </a:r>
            <a:r>
              <a:rPr lang="en-US" altLang="ko-KR" smtClean="0"/>
              <a:t>, </a:t>
            </a:r>
            <a:r>
              <a:rPr lang="ko-KR" altLang="en-US" smtClean="0"/>
              <a:t>쉘 정렬</a:t>
            </a:r>
            <a:r>
              <a:rPr lang="en-US" altLang="ko-KR" smtClean="0"/>
              <a:t>, </a:t>
            </a:r>
            <a:r>
              <a:rPr lang="ko-KR" altLang="en-US" smtClean="0"/>
              <a:t>힙 정렬</a:t>
            </a:r>
            <a:r>
              <a:rPr lang="en-US" altLang="ko-KR" smtClean="0"/>
              <a:t>, </a:t>
            </a:r>
            <a:r>
              <a:rPr lang="ko-KR" altLang="en-US" smtClean="0"/>
              <a:t>합병 정렬</a:t>
            </a:r>
            <a:r>
              <a:rPr lang="en-US" altLang="ko-KR" smtClean="0"/>
              <a:t>, </a:t>
            </a:r>
            <a:r>
              <a:rPr lang="ko-KR" altLang="en-US" smtClean="0"/>
              <a:t>퀵 정렬의 공통점은 숫자의 비교가 부분적이 아닌 숫자 대 숫자로 이루어진다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이러한 정렬을 비교정렬이라고 한다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기수정렬</a:t>
            </a:r>
            <a:endParaRPr lang="en-US" altLang="ko-KR" smtClean="0"/>
          </a:p>
          <a:p>
            <a:pPr lvl="2"/>
            <a:r>
              <a:rPr lang="ko-KR" altLang="en-US" smtClean="0"/>
              <a:t>숫자들을 한 자리씩 부분적으로 비교한다</a:t>
            </a:r>
            <a:r>
              <a:rPr lang="en-US" altLang="ko-KR" smtClean="0"/>
              <a:t>.</a:t>
            </a:r>
          </a:p>
          <a:p>
            <a:pPr lvl="2"/>
            <a:endParaRPr lang="en-US" altLang="ko-KR" smtClean="0"/>
          </a:p>
          <a:p>
            <a:r>
              <a:rPr lang="ko-KR" altLang="en-US" smtClean="0"/>
              <a:t>숫자 대 숫자로만 비교하여 정렬하는 문제를 위해 필요한 최소의 </a:t>
            </a:r>
            <a:r>
              <a:rPr lang="en-US" altLang="ko-KR" smtClean="0"/>
              <a:t>(</a:t>
            </a:r>
            <a:r>
              <a:rPr lang="ko-KR" altLang="en-US" smtClean="0"/>
              <a:t>숫자 대 숫자</a:t>
            </a:r>
            <a:r>
              <a:rPr lang="en-US" altLang="ko-KR" smtClean="0"/>
              <a:t>) </a:t>
            </a:r>
            <a:r>
              <a:rPr lang="ko-KR" altLang="en-US" smtClean="0"/>
              <a:t>비교 횟수를 알아보자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3A7C9-7407-4AFD-9D0F-5A12D261B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3BCDD8F-E44A-444F-A2AD-55A3601B1264}" type="slidenum">
              <a:rPr lang="en-US" altLang="ko-KR" smtClean="0"/>
              <a:pPr>
                <a:defRPr/>
              </a:pPr>
              <a:t>59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버블 정렬</a:t>
            </a:r>
          </a:p>
        </p:txBody>
      </p:sp>
      <p:sp>
        <p:nvSpPr>
          <p:cNvPr id="921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마지막 패스의 수행 과정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이웃하는 원소간의 비교를 통해 </a:t>
            </a:r>
            <a:r>
              <a:rPr lang="en-US" altLang="ko-KR" sz="2000" smtClean="0"/>
              <a:t>40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10</a:t>
            </a:r>
            <a:r>
              <a:rPr lang="ko-KR" altLang="en-US" sz="2000" smtClean="0"/>
              <a:t>이 서로 자리를 바꾸었다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세 번째로 큰 수인 </a:t>
            </a:r>
            <a:r>
              <a:rPr lang="en-US" altLang="ko-KR" sz="2000" smtClean="0"/>
              <a:t>40</a:t>
            </a:r>
            <a:r>
              <a:rPr lang="ko-KR" altLang="en-US" sz="2000" smtClean="0"/>
              <a:t>이 두 번째로 큰 수인 </a:t>
            </a:r>
            <a:r>
              <a:rPr lang="en-US" altLang="ko-KR" sz="2000" smtClean="0"/>
              <a:t>50</a:t>
            </a:r>
            <a:r>
              <a:rPr lang="ko-KR" altLang="en-US" sz="2000" smtClean="0"/>
              <a:t>의 위로 “가라앉았다</a:t>
            </a:r>
            <a:r>
              <a:rPr lang="en-US" altLang="ko-KR" sz="2000" smtClean="0"/>
              <a:t>.”</a:t>
            </a:r>
          </a:p>
          <a:p>
            <a:pPr lvl="1"/>
            <a:r>
              <a:rPr lang="en-US" altLang="ko-KR" sz="2000" smtClean="0"/>
              <a:t>n</a:t>
            </a:r>
            <a:r>
              <a:rPr lang="ko-KR" altLang="en-US" sz="2000" smtClean="0"/>
              <a:t>개의 원소가 있으면 </a:t>
            </a:r>
            <a:r>
              <a:rPr lang="en-US" altLang="ko-KR" sz="2000" smtClean="0"/>
              <a:t>(n-1)</a:t>
            </a:r>
            <a:r>
              <a:rPr lang="ko-KR" altLang="en-US" sz="2000" smtClean="0"/>
              <a:t>번의 패스가 수행된다</a:t>
            </a:r>
            <a:r>
              <a:rPr lang="en-US" altLang="ko-KR" sz="2000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EA0CA-CC2E-44E8-8154-22A70E93D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4117C99-CC30-44DC-8650-8F22CFAC6053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-</a:t>
            </a:r>
          </a:p>
        </p:txBody>
      </p:sp>
      <p:grpSp>
        <p:nvGrpSpPr>
          <p:cNvPr id="9221" name="그룹 27"/>
          <p:cNvGrpSpPr>
            <a:grpSpLocks/>
          </p:cNvGrpSpPr>
          <p:nvPr/>
        </p:nvGrpSpPr>
        <p:grpSpPr bwMode="auto">
          <a:xfrm>
            <a:off x="1309688" y="3452813"/>
            <a:ext cx="6357937" cy="3144837"/>
            <a:chOff x="1309245" y="3379639"/>
            <a:chExt cx="6359099" cy="3145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77F8FC-76CA-42C4-8B8E-CCF41C5FEF94}"/>
                </a:ext>
              </a:extLst>
            </p:cNvPr>
            <p:cNvSpPr txBox="1"/>
            <p:nvPr/>
          </p:nvSpPr>
          <p:spPr>
            <a:xfrm>
              <a:off x="1309245" y="3379639"/>
              <a:ext cx="100800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40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47E214-71DA-45CF-9FAD-C44C44A3032E}"/>
                </a:ext>
              </a:extLst>
            </p:cNvPr>
            <p:cNvSpPr txBox="1"/>
            <p:nvPr/>
          </p:nvSpPr>
          <p:spPr>
            <a:xfrm>
              <a:off x="1322971" y="4157092"/>
              <a:ext cx="100800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10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58BB92-203E-472E-B44E-643A85929C3E}"/>
                </a:ext>
              </a:extLst>
            </p:cNvPr>
            <p:cNvSpPr txBox="1"/>
            <p:nvPr/>
          </p:nvSpPr>
          <p:spPr>
            <a:xfrm>
              <a:off x="1331752" y="5755903"/>
              <a:ext cx="100800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90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C9F5D3-D4F5-4FA9-B661-09D99F530583}"/>
                </a:ext>
              </a:extLst>
            </p:cNvPr>
            <p:cNvSpPr txBox="1"/>
            <p:nvPr/>
          </p:nvSpPr>
          <p:spPr>
            <a:xfrm>
              <a:off x="1331751" y="4963815"/>
              <a:ext cx="100800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50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59E308-1D67-4DFE-A37D-FD93B409A5FB}"/>
                </a:ext>
              </a:extLst>
            </p:cNvPr>
            <p:cNvSpPr txBox="1"/>
            <p:nvPr/>
          </p:nvSpPr>
          <p:spPr>
            <a:xfrm>
              <a:off x="3085478" y="3379639"/>
              <a:ext cx="1008000" cy="769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40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63430B-4A98-4DD0-9A6F-F51E59FBEDE3}"/>
                </a:ext>
              </a:extLst>
            </p:cNvPr>
            <p:cNvSpPr txBox="1"/>
            <p:nvPr/>
          </p:nvSpPr>
          <p:spPr>
            <a:xfrm>
              <a:off x="3099204" y="4157092"/>
              <a:ext cx="1008000" cy="769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10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6294D5-61C4-4E87-A78F-EB5039AE4DEC}"/>
                </a:ext>
              </a:extLst>
            </p:cNvPr>
            <p:cNvSpPr txBox="1"/>
            <p:nvPr/>
          </p:nvSpPr>
          <p:spPr>
            <a:xfrm>
              <a:off x="3107985" y="5755903"/>
              <a:ext cx="100800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90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3AF231-73CB-431A-BB4C-0402CB657279}"/>
                </a:ext>
              </a:extLst>
            </p:cNvPr>
            <p:cNvSpPr txBox="1"/>
            <p:nvPr/>
          </p:nvSpPr>
          <p:spPr>
            <a:xfrm>
              <a:off x="3107984" y="4963815"/>
              <a:ext cx="100800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50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1254B8-34CC-4118-9C9A-BAC36CA9B8CB}"/>
                </a:ext>
              </a:extLst>
            </p:cNvPr>
            <p:cNvSpPr txBox="1"/>
            <p:nvPr/>
          </p:nvSpPr>
          <p:spPr>
            <a:xfrm>
              <a:off x="4959258" y="3379639"/>
              <a:ext cx="1008000" cy="769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10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96622E-B650-4377-A006-A3DE64114DFB}"/>
                </a:ext>
              </a:extLst>
            </p:cNvPr>
            <p:cNvSpPr txBox="1"/>
            <p:nvPr/>
          </p:nvSpPr>
          <p:spPr>
            <a:xfrm>
              <a:off x="4972984" y="4157092"/>
              <a:ext cx="1008000" cy="769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A489EF-32CC-47E1-B5F1-A0EFCD51445C}"/>
                </a:ext>
              </a:extLst>
            </p:cNvPr>
            <p:cNvSpPr txBox="1"/>
            <p:nvPr/>
          </p:nvSpPr>
          <p:spPr>
            <a:xfrm>
              <a:off x="4981765" y="5755903"/>
              <a:ext cx="100800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90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3E3BCA-189C-46CD-B6A9-727B19A12ACD}"/>
                </a:ext>
              </a:extLst>
            </p:cNvPr>
            <p:cNvSpPr txBox="1"/>
            <p:nvPr/>
          </p:nvSpPr>
          <p:spPr>
            <a:xfrm>
              <a:off x="4981764" y="4963815"/>
              <a:ext cx="100800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50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" name="왼쪽으로 구부러진 화살표 17">
              <a:extLst>
                <a:ext uri="{FF2B5EF4-FFF2-40B4-BE49-F238E27FC236}">
                  <a16:creationId xmlns:a16="http://schemas.microsoft.com/office/drawing/2014/main" id="{EA271907-54FD-4E1C-A402-0C1C9125A12C}"/>
                </a:ext>
              </a:extLst>
            </p:cNvPr>
            <p:cNvSpPr/>
            <p:nvPr/>
          </p:nvSpPr>
          <p:spPr>
            <a:xfrm>
              <a:off x="5980524" y="3868724"/>
              <a:ext cx="288978" cy="585949"/>
            </a:xfrm>
            <a:prstGeom prst="curvedLef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왼쪽으로 구부러진 화살표 18">
              <a:extLst>
                <a:ext uri="{FF2B5EF4-FFF2-40B4-BE49-F238E27FC236}">
                  <a16:creationId xmlns:a16="http://schemas.microsoft.com/office/drawing/2014/main" id="{1CB5B8D5-D718-4A61-AAA1-2A939344DACB}"/>
                </a:ext>
              </a:extLst>
            </p:cNvPr>
            <p:cNvSpPr/>
            <p:nvPr/>
          </p:nvSpPr>
          <p:spPr>
            <a:xfrm rot="10800000">
              <a:off x="4670596" y="3856020"/>
              <a:ext cx="288978" cy="585949"/>
            </a:xfrm>
            <a:prstGeom prst="curvedLef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60" name="TextBox 18"/>
            <p:cNvSpPr txBox="1">
              <a:spLocks noChangeArrowheads="1"/>
            </p:cNvSpPr>
            <p:nvPr/>
          </p:nvSpPr>
          <p:spPr bwMode="auto">
            <a:xfrm>
              <a:off x="2603817" y="3811687"/>
              <a:ext cx="48166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 b="1">
                  <a:solidFill>
                    <a:srgbClr val="0000C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비교</a:t>
              </a:r>
              <a:endParaRPr lang="en-US" altLang="ko-KR" sz="2400" b="1">
                <a:solidFill>
                  <a:srgbClr val="0000CC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" name="오른쪽 화살표 20">
              <a:extLst>
                <a:ext uri="{FF2B5EF4-FFF2-40B4-BE49-F238E27FC236}">
                  <a16:creationId xmlns:a16="http://schemas.microsoft.com/office/drawing/2014/main" id="{7C1B7EFF-3466-446C-84E5-067F971D71A8}"/>
                </a:ext>
              </a:extLst>
            </p:cNvPr>
            <p:cNvSpPr/>
            <p:nvPr/>
          </p:nvSpPr>
          <p:spPr>
            <a:xfrm>
              <a:off x="2601706" y="4742090"/>
              <a:ext cx="241344" cy="431919"/>
            </a:xfrm>
            <a:prstGeom prst="rightArrow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오른쪽 화살표 21">
              <a:extLst>
                <a:ext uri="{FF2B5EF4-FFF2-40B4-BE49-F238E27FC236}">
                  <a16:creationId xmlns:a16="http://schemas.microsoft.com/office/drawing/2014/main" id="{6B5C2057-0E46-4666-BC2C-492FD482BF22}"/>
                </a:ext>
              </a:extLst>
            </p:cNvPr>
            <p:cNvSpPr/>
            <p:nvPr/>
          </p:nvSpPr>
          <p:spPr>
            <a:xfrm>
              <a:off x="4260946" y="4748442"/>
              <a:ext cx="241344" cy="431919"/>
            </a:xfrm>
            <a:prstGeom prst="rightArrow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오른쪽 화살표 22">
              <a:extLst>
                <a:ext uri="{FF2B5EF4-FFF2-40B4-BE49-F238E27FC236}">
                  <a16:creationId xmlns:a16="http://schemas.microsoft.com/office/drawing/2014/main" id="{C87F8348-C2AA-4281-9923-BC538F18AEF9}"/>
                </a:ext>
              </a:extLst>
            </p:cNvPr>
            <p:cNvSpPr/>
            <p:nvPr/>
          </p:nvSpPr>
          <p:spPr>
            <a:xfrm>
              <a:off x="6134539" y="4748442"/>
              <a:ext cx="239757" cy="431919"/>
            </a:xfrm>
            <a:prstGeom prst="rightArrow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45BC0A-D3C5-4E59-A6B3-657707AA2C83}"/>
                </a:ext>
              </a:extLst>
            </p:cNvPr>
            <p:cNvSpPr txBox="1"/>
            <p:nvPr/>
          </p:nvSpPr>
          <p:spPr>
            <a:xfrm>
              <a:off x="6637837" y="3379639"/>
              <a:ext cx="100800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4D3626-53B8-4CF1-9223-5A4AE30FC4AB}"/>
                </a:ext>
              </a:extLst>
            </p:cNvPr>
            <p:cNvSpPr txBox="1"/>
            <p:nvPr/>
          </p:nvSpPr>
          <p:spPr>
            <a:xfrm>
              <a:off x="6651563" y="4157092"/>
              <a:ext cx="100800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40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1D0D0A-C234-42E3-8C63-7D5E65EF8D43}"/>
                </a:ext>
              </a:extLst>
            </p:cNvPr>
            <p:cNvSpPr txBox="1"/>
            <p:nvPr/>
          </p:nvSpPr>
          <p:spPr>
            <a:xfrm>
              <a:off x="6660343" y="4963815"/>
              <a:ext cx="100800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50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E62DFC-7B8B-45AA-A58E-4948B1BB5108}"/>
                </a:ext>
              </a:extLst>
            </p:cNvPr>
            <p:cNvSpPr txBox="1"/>
            <p:nvPr/>
          </p:nvSpPr>
          <p:spPr>
            <a:xfrm>
              <a:off x="6660344" y="5737027"/>
              <a:ext cx="1008000" cy="7694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 w="165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400">
                  <a:solidFill>
                    <a:schemeClr val="tx1"/>
                  </a:solidFill>
                </a:rPr>
                <a:t>90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FFE92CD-157D-4039-A8EF-87733BBD903D}"/>
                </a:ext>
              </a:extLst>
            </p:cNvPr>
            <p:cNvSpPr/>
            <p:nvPr/>
          </p:nvSpPr>
          <p:spPr>
            <a:xfrm>
              <a:off x="6637869" y="4154553"/>
              <a:ext cx="1008246" cy="77173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문제의 하한</a:t>
            </a:r>
          </a:p>
        </p:txBody>
      </p:sp>
      <p:sp>
        <p:nvSpPr>
          <p:cNvPr id="73731" name="내용 개체 틀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어떤 주어진 문제에 대해 시간복잡도의 하한 </a:t>
            </a:r>
            <a:r>
              <a:rPr lang="en-US" altLang="ko-KR" sz="2400" dirty="0" smtClean="0"/>
              <a:t>(lower bound)</a:t>
            </a:r>
            <a:r>
              <a:rPr lang="ko-KR" altLang="en-US" sz="2400" dirty="0" smtClean="0"/>
              <a:t>이라 함은 어떠한 알고리즘도 문제의 하한보다 빠르게 해를 구할 수 없음을 의미한다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문제의 하한은 어떤 특정 알고리즘에 대한 시간복잡도의 하한을 뜻하는 것이 아니다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이는 문제가 가지고 있는 고유한 특성 때문에 어떠한 알고리즘일지라도 해를 구하려면 적어도 하한의 시간복잡도만큼 시간이 걸린다는 뜻이다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EEA62-395B-401E-8AD3-15BFF47CC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2A34B05-C1CF-41CD-8ABB-60A110171120}" type="slidenum">
              <a:rPr lang="en-US" altLang="ko-KR" smtClean="0"/>
              <a:pPr>
                <a:defRPr/>
              </a:pPr>
              <a:t>60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문제의 하한</a:t>
            </a:r>
          </a:p>
        </p:txBody>
      </p:sp>
      <p:sp>
        <p:nvSpPr>
          <p:cNvPr id="74755" name="내용 개체 틀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숫자가 저장된 배열에서 최댓값을 찾는 문제의 하한은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최댓값을 찾기 위해 숫자들을 적어도 몇 번 비교해야 하는가</a:t>
            </a:r>
            <a:r>
              <a:rPr lang="en-US" altLang="ko-KR" sz="1800" dirty="0" smtClean="0"/>
              <a:t>?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800" dirty="0" smtClean="0"/>
              <a:t>이 문제는 어떤 방식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알고리즘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탐색하든지 적어도 </a:t>
            </a:r>
            <a:r>
              <a:rPr lang="en-US" altLang="ko-KR" sz="1800" dirty="0" smtClean="0"/>
              <a:t>(n-1)</a:t>
            </a:r>
            <a:r>
              <a:rPr lang="ko-KR" altLang="en-US" sz="1800" dirty="0" smtClean="0"/>
              <a:t>번의 비교가 필요하다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600" dirty="0" smtClean="0"/>
              <a:t>왜냐하면 어떤 방식이라도 각 숫자를 적어도 한 번 비교해야 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 smtClean="0"/>
              <a:t>(n-1)</a:t>
            </a:r>
            <a:r>
              <a:rPr lang="ko-KR" altLang="en-US" sz="1600" dirty="0" smtClean="0"/>
              <a:t>보다 작은 비교 횟수가 의미하는 것은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개의 숫자 중에서 적어도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숫자는 비교되지 않았다는 것이다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비교 안 된 숫자가 가장 큰 수일 수도 있기 때문에</a:t>
            </a:r>
            <a:r>
              <a:rPr lang="en-US" altLang="ko-KR" sz="1600" dirty="0" smtClean="0"/>
              <a:t>, (n-1)</a:t>
            </a:r>
            <a:r>
              <a:rPr lang="ko-KR" altLang="en-US" sz="1600" dirty="0" smtClean="0"/>
              <a:t>보다 적은 비교 횟수로는 최댓값을 항상 찾을 수는 없다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F23ABF-471A-44B7-91C0-2AB23FF3A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919EEFE-BA9C-431F-A80D-E3CBCBAC0973}" type="slidenum">
              <a:rPr lang="en-US" altLang="ko-KR" smtClean="0"/>
              <a:pPr>
                <a:defRPr/>
              </a:pPr>
              <a:t>61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문제의 하한</a:t>
            </a:r>
          </a:p>
        </p:txBody>
      </p:sp>
      <p:sp>
        <p:nvSpPr>
          <p:cNvPr id="75779" name="내용 개체 틀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숫자를 비교 정렬하는데 필요한 최소의 비교 횟수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정렬 문제의 하한을 알아보자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800" dirty="0" smtClean="0"/>
              <a:t>다음 그림은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개의 서로 다른 숫자 </a:t>
            </a:r>
            <a:r>
              <a:rPr lang="en-US" altLang="ko-KR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y, z</a:t>
            </a:r>
            <a:r>
              <a:rPr lang="ko-KR" altLang="en-US" sz="1800" dirty="0" smtClean="0"/>
              <a:t>에 대해서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정렬에 필요한 모든 경우의 숫자 대 숫자 비교를 보이고 있다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817DA-7D43-4FE0-90FB-BA23460DD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CA129B4-F995-4A59-83C0-33B7BEE60B4E}" type="slidenum">
              <a:rPr lang="en-US" altLang="ko-KR" smtClean="0"/>
              <a:pPr>
                <a:defRPr/>
              </a:pPr>
              <a:t>62</a:t>
            </a:fld>
            <a:r>
              <a:rPr lang="en-US" altLang="ko-KR"/>
              <a:t> -</a:t>
            </a:r>
          </a:p>
        </p:txBody>
      </p:sp>
      <p:pic>
        <p:nvPicPr>
          <p:cNvPr id="75781" name="_x193103688" descr="EMB000003905f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11513"/>
            <a:ext cx="5059362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TextBox 1"/>
          <p:cNvSpPr txBox="1">
            <a:spLocks noChangeArrowheads="1"/>
          </p:cNvSpPr>
          <p:nvPr/>
        </p:nvSpPr>
        <p:spPr bwMode="auto">
          <a:xfrm>
            <a:off x="5580063" y="2852738"/>
            <a:ext cx="32400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각 내부 노드에서는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개의 숫자가 비교되고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just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비교 결과가 ‘</a:t>
            </a:r>
            <a:r>
              <a:rPr lang="ko-KR" altLang="en-US" sz="1400" dirty="0" err="1">
                <a:solidFill>
                  <a:schemeClr val="tx1"/>
                </a:solidFill>
              </a:rPr>
              <a:t>참’이면</a:t>
            </a:r>
            <a:r>
              <a:rPr lang="ko-KR" altLang="en-US" sz="1400" dirty="0">
                <a:solidFill>
                  <a:schemeClr val="tx1"/>
                </a:solidFill>
              </a:rPr>
              <a:t> 왼쪽으로 ‘</a:t>
            </a:r>
            <a:r>
              <a:rPr lang="ko-KR" altLang="en-US" sz="1400" dirty="0" err="1">
                <a:solidFill>
                  <a:schemeClr val="tx1"/>
                </a:solidFill>
              </a:rPr>
              <a:t>거짓’이면</a:t>
            </a:r>
            <a:r>
              <a:rPr lang="ko-KR" altLang="en-US" sz="1400" dirty="0">
                <a:solidFill>
                  <a:schemeClr val="tx1"/>
                </a:solidFill>
              </a:rPr>
              <a:t> 오른쪽으로 분기되며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각 </a:t>
            </a:r>
            <a:r>
              <a:rPr lang="ko-KR" altLang="en-US" sz="1400" dirty="0" smtClean="0">
                <a:solidFill>
                  <a:schemeClr val="tx1"/>
                </a:solidFill>
              </a:rPr>
              <a:t>잎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단말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노드에는 루트로부터의 비교 결과에 따라 정렬된 결과가 저장되어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이러한 트리를 </a:t>
            </a:r>
            <a:r>
              <a:rPr lang="ko-KR" altLang="en-US" sz="1400" dirty="0" smtClean="0">
                <a:solidFill>
                  <a:schemeClr val="tx1"/>
                </a:solidFill>
              </a:rPr>
              <a:t>결정 트리 </a:t>
            </a:r>
            <a:r>
              <a:rPr lang="en-US" altLang="ko-KR" sz="1400" dirty="0">
                <a:solidFill>
                  <a:schemeClr val="tx1"/>
                </a:solidFill>
              </a:rPr>
              <a:t>(Decision Tree)</a:t>
            </a:r>
            <a:r>
              <a:rPr lang="ko-KR" altLang="en-US" sz="1400" dirty="0">
                <a:solidFill>
                  <a:schemeClr val="tx1"/>
                </a:solidFill>
              </a:rPr>
              <a:t>라고 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문제의 하한</a:t>
            </a:r>
          </a:p>
        </p:txBody>
      </p:sp>
      <p:sp>
        <p:nvSpPr>
          <p:cNvPr id="76803" name="내용 개체 틀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>
                <a:solidFill>
                  <a:srgbClr val="000099"/>
                </a:solidFill>
              </a:rPr>
              <a:t>결정트리의</a:t>
            </a:r>
            <a:r>
              <a:rPr lang="ko-KR" altLang="en-US" sz="2000" dirty="0" smtClean="0">
                <a:solidFill>
                  <a:srgbClr val="000099"/>
                </a:solidFill>
              </a:rPr>
              <a:t> 특징</a:t>
            </a:r>
            <a:endParaRPr lang="en-US" altLang="ko-KR" sz="2000" dirty="0" smtClean="0">
              <a:solidFill>
                <a:srgbClr val="000099"/>
              </a:solidFill>
            </a:endParaRPr>
          </a:p>
          <a:p>
            <a:pPr lvl="1"/>
            <a:r>
              <a:rPr lang="ko-KR" altLang="en-US" sz="1800" dirty="0" smtClean="0"/>
              <a:t>이파리의 수는 </a:t>
            </a:r>
            <a:r>
              <a:rPr lang="en-US" altLang="ko-KR" sz="1800" dirty="0" smtClean="0"/>
              <a:t>3! = 6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600" dirty="0" smtClean="0"/>
              <a:t>이파리 수가 </a:t>
            </a:r>
            <a:r>
              <a:rPr lang="en-US" altLang="ko-KR" sz="1600" dirty="0" smtClean="0"/>
              <a:t>3!</a:t>
            </a:r>
            <a:r>
              <a:rPr lang="ko-KR" altLang="en-US" sz="1600" dirty="0" smtClean="0"/>
              <a:t>개인 것은 서로 다른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숫자가 정렬되는 모든 경우의 수가 </a:t>
            </a:r>
            <a:r>
              <a:rPr lang="en-US" altLang="ko-KR" sz="1600" dirty="0" smtClean="0"/>
              <a:t>3!</a:t>
            </a:r>
            <a:r>
              <a:rPr lang="ko-KR" altLang="en-US" sz="1600" dirty="0" smtClean="0"/>
              <a:t>이기 때문이다</a:t>
            </a:r>
            <a:r>
              <a:rPr lang="en-US" altLang="ko-KR" sz="1600" dirty="0" smtClean="0"/>
              <a:t>.</a:t>
            </a:r>
          </a:p>
          <a:p>
            <a:pPr lvl="2"/>
            <a:endParaRPr lang="en-US" altLang="ko-KR" sz="1600" dirty="0" smtClean="0"/>
          </a:p>
          <a:p>
            <a:pPr lvl="1"/>
            <a:r>
              <a:rPr lang="ko-KR" altLang="en-US" sz="1800" dirty="0" err="1" smtClean="0"/>
              <a:t>결정트리는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이진트리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(binary tree)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600" dirty="0" err="1" smtClean="0"/>
              <a:t>결정트리는</a:t>
            </a:r>
            <a:r>
              <a:rPr lang="ko-KR" altLang="en-US" sz="1600" dirty="0" smtClean="0"/>
              <a:t> 각 내부 노드의 비교가 ‘</a:t>
            </a:r>
            <a:r>
              <a:rPr lang="ko-KR" altLang="en-US" sz="1600" dirty="0" err="1" smtClean="0"/>
              <a:t>참’일</a:t>
            </a:r>
            <a:r>
              <a:rPr lang="ko-KR" altLang="en-US" sz="1600" dirty="0" smtClean="0"/>
              <a:t> 때와 ‘</a:t>
            </a:r>
            <a:r>
              <a:rPr lang="ko-KR" altLang="en-US" sz="1600" dirty="0" err="1" smtClean="0"/>
              <a:t>거짓’일</a:t>
            </a:r>
            <a:r>
              <a:rPr lang="ko-KR" altLang="en-US" sz="1600" dirty="0" smtClean="0"/>
              <a:t> 때 각각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자식 노드를 가지기 때문에 이진트리이다</a:t>
            </a:r>
            <a:r>
              <a:rPr lang="en-US" altLang="ko-KR" sz="1600" dirty="0" smtClean="0"/>
              <a:t>.</a:t>
            </a:r>
          </a:p>
          <a:p>
            <a:pPr lvl="2"/>
            <a:endParaRPr lang="en-US" altLang="ko-KR" sz="1600" dirty="0" smtClean="0"/>
          </a:p>
          <a:p>
            <a:pPr lvl="1"/>
            <a:r>
              <a:rPr lang="ko-KR" altLang="en-US" sz="1800" dirty="0" smtClean="0"/>
              <a:t>결정트리에는 정렬을 하는데 불필요한 내부 노드가 없다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600" dirty="0" smtClean="0"/>
              <a:t>또한 중복 비교를 하는 노드들이 있으나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이들은 </a:t>
            </a:r>
            <a:r>
              <a:rPr lang="ko-KR" altLang="en-US" sz="1600" dirty="0" err="1" smtClean="0"/>
              <a:t>루트로부터</a:t>
            </a:r>
            <a:r>
              <a:rPr lang="ko-KR" altLang="en-US" sz="1600" dirty="0" smtClean="0"/>
              <a:t> 각 잎 노드의 정렬된 결과를 얻기 위해서 반드시 필요한 노드들이다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D47AB-7CB3-40F2-B3C7-3B49125FA2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5E1F6DA-8CFE-4153-AA96-1ACE52E93257}" type="slidenum">
              <a:rPr lang="en-US" altLang="ko-KR" smtClean="0"/>
              <a:pPr>
                <a:defRPr/>
              </a:pPr>
              <a:t>63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문제의 하한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0598C-0E42-4681-982C-4C9CDC49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따라서 어느 </a:t>
            </a:r>
            <a:r>
              <a:rPr lang="ko-KR" altLang="en-US" sz="2000" dirty="0" smtClean="0"/>
              <a:t>경우라도 </a:t>
            </a:r>
            <a:r>
              <a:rPr lang="ko-KR" altLang="en-US" sz="2000" dirty="0"/>
              <a:t>서로 다른 </a:t>
            </a:r>
            <a:r>
              <a:rPr lang="en-US" altLang="ko-KR" sz="2000" dirty="0"/>
              <a:t>3</a:t>
            </a:r>
            <a:r>
              <a:rPr lang="ko-KR" altLang="en-US" sz="2000" dirty="0"/>
              <a:t>개의 숫자가 정렬되기 위해서는 적어도 </a:t>
            </a:r>
            <a:r>
              <a:rPr lang="en-US" altLang="ko-KR" sz="2000" dirty="0"/>
              <a:t>3</a:t>
            </a:r>
            <a:r>
              <a:rPr lang="ko-KR" altLang="en-US" sz="2000" dirty="0"/>
              <a:t>번의 비교가 필요한 것이다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en-US" altLang="ko-KR" sz="1800" dirty="0"/>
              <a:t>3</a:t>
            </a:r>
            <a:r>
              <a:rPr lang="ko-KR" altLang="en-US" sz="1800" dirty="0"/>
              <a:t>번의 횟수는 앞의 </a:t>
            </a:r>
            <a:r>
              <a:rPr lang="ko-KR" altLang="en-US" sz="1800" dirty="0" smtClean="0"/>
              <a:t>결정 트리의 </a:t>
            </a:r>
            <a:r>
              <a:rPr lang="ko-KR" altLang="en-US" sz="1800" dirty="0"/>
              <a:t>높이이다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3"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2000" dirty="0"/>
              <a:t>그러므로 </a:t>
            </a:r>
            <a:r>
              <a:rPr lang="en-US" altLang="ko-KR" sz="2000" dirty="0"/>
              <a:t>n</a:t>
            </a:r>
            <a:r>
              <a:rPr lang="ko-KR" altLang="en-US" sz="2000" dirty="0"/>
              <a:t>개의 서로 다른 숫자를 </a:t>
            </a:r>
            <a:r>
              <a:rPr lang="ko-KR" altLang="en-US" sz="2000" dirty="0" smtClean="0"/>
              <a:t>비교 정렬하는 결정 트리의 </a:t>
            </a:r>
            <a:r>
              <a:rPr lang="ko-KR" altLang="en-US" sz="2000" dirty="0"/>
              <a:t>높이가 </a:t>
            </a:r>
            <a:r>
              <a:rPr lang="ko-KR" altLang="en-US" sz="2000" dirty="0" smtClean="0"/>
              <a:t>비교 정렬의 </a:t>
            </a:r>
            <a:r>
              <a:rPr lang="ko-KR" altLang="en-US" sz="2000" dirty="0"/>
              <a:t>하한이 된다</a:t>
            </a:r>
            <a:r>
              <a:rPr lang="en-US" altLang="ko-KR" sz="2000" dirty="0"/>
              <a:t>.</a:t>
            </a:r>
          </a:p>
          <a:p>
            <a:pPr lvl="3"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2000" dirty="0"/>
              <a:t>따라서 서로 다른 </a:t>
            </a:r>
            <a:r>
              <a:rPr lang="en-US" altLang="ko-KR" sz="2000" dirty="0"/>
              <a:t>3</a:t>
            </a:r>
            <a:r>
              <a:rPr lang="ko-KR" altLang="en-US" sz="2000" dirty="0"/>
              <a:t>개의 숫자를 </a:t>
            </a:r>
            <a:r>
              <a:rPr lang="ko-KR" altLang="en-US" sz="2000" dirty="0" smtClean="0"/>
              <a:t>비교 정렬하기 </a:t>
            </a:r>
            <a:r>
              <a:rPr lang="ko-KR" altLang="en-US" sz="2000" dirty="0"/>
              <a:t>위해서는 적어도 </a:t>
            </a:r>
            <a:r>
              <a:rPr lang="en-US" altLang="ko-KR" sz="2000" dirty="0"/>
              <a:t>3</a:t>
            </a:r>
            <a:r>
              <a:rPr lang="ko-KR" altLang="en-US" sz="2000" dirty="0"/>
              <a:t>번 비교해야 한다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1800" dirty="0"/>
              <a:t>여기서 </a:t>
            </a:r>
            <a:r>
              <a:rPr lang="en-US" altLang="ko-KR" sz="1800" dirty="0"/>
              <a:t>2</a:t>
            </a:r>
            <a:r>
              <a:rPr lang="ko-KR" altLang="en-US" sz="1800" dirty="0"/>
              <a:t>번의 비교로서 정렬된 결과를 얻는 경우도 있으나</a:t>
            </a:r>
            <a:r>
              <a:rPr lang="en-US" altLang="ko-KR" sz="1800" dirty="0"/>
              <a:t>, </a:t>
            </a:r>
            <a:r>
              <a:rPr lang="ko-KR" altLang="en-US" sz="1800" dirty="0"/>
              <a:t>다른 </a:t>
            </a:r>
            <a:r>
              <a:rPr lang="en-US" altLang="ko-KR" sz="1800" dirty="0"/>
              <a:t>4</a:t>
            </a:r>
            <a:r>
              <a:rPr lang="ko-KR" altLang="en-US" sz="1800" dirty="0"/>
              <a:t>개의 경우에는 각각 </a:t>
            </a:r>
            <a:r>
              <a:rPr lang="en-US" altLang="ko-KR" sz="1800" dirty="0"/>
              <a:t>3</a:t>
            </a:r>
            <a:r>
              <a:rPr lang="ko-KR" altLang="en-US" sz="1800" dirty="0"/>
              <a:t>번의 비교가 필요하다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4F413-2FC5-4FCC-8A7C-FEA3ED127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801959D-604D-4FA0-8A03-7217E0523B28}" type="slidenum">
              <a:rPr lang="en-US" altLang="ko-KR" smtClean="0"/>
              <a:pPr>
                <a:defRPr/>
              </a:pPr>
              <a:t>64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문제의 하한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0598C-0E42-4681-982C-4C9CDC49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800" dirty="0"/>
              <a:t>n</a:t>
            </a:r>
            <a:r>
              <a:rPr lang="ko-KR" altLang="en-US" sz="1800" dirty="0"/>
              <a:t>개의 서로 다른 숫자를 정렬하는 </a:t>
            </a:r>
            <a:r>
              <a:rPr lang="ko-KR" altLang="en-US" sz="1800" dirty="0" smtClean="0"/>
              <a:t>결정 트리의 </a:t>
            </a:r>
            <a:r>
              <a:rPr lang="ko-KR" altLang="en-US" sz="1800" dirty="0"/>
              <a:t>높이를 계산하기 위해서 다음과 같은 </a:t>
            </a:r>
            <a:r>
              <a:rPr lang="ko-KR" altLang="en-US" sz="1800" dirty="0" smtClean="0"/>
              <a:t>이진 트리의 </a:t>
            </a:r>
            <a:r>
              <a:rPr lang="ko-KR" altLang="en-US" sz="1800" dirty="0"/>
              <a:t>특성을 이용한다</a:t>
            </a:r>
            <a:r>
              <a:rPr lang="en-US" altLang="ko-KR" sz="1800" dirty="0"/>
              <a:t>.</a:t>
            </a:r>
          </a:p>
          <a:p>
            <a:pPr lvl="1">
              <a:defRPr/>
            </a:pPr>
            <a:r>
              <a:rPr lang="en-US" altLang="ko-KR" sz="1600" dirty="0"/>
              <a:t>k</a:t>
            </a:r>
            <a:r>
              <a:rPr lang="ko-KR" altLang="en-US" sz="1600" dirty="0"/>
              <a:t>개의 이파리가 있는 </a:t>
            </a:r>
            <a:r>
              <a:rPr lang="ko-KR" altLang="en-US" sz="1600" dirty="0" smtClean="0"/>
              <a:t>이진 트리의 </a:t>
            </a:r>
            <a:r>
              <a:rPr lang="ko-KR" altLang="en-US" sz="1600" dirty="0"/>
              <a:t>높이는 </a:t>
            </a:r>
            <a:r>
              <a:rPr lang="en-US" altLang="ko-KR" sz="1600" dirty="0" err="1"/>
              <a:t>logk</a:t>
            </a:r>
            <a:r>
              <a:rPr lang="ko-KR" altLang="en-US" sz="1600" dirty="0"/>
              <a:t>보다 크다</a:t>
            </a:r>
            <a:r>
              <a:rPr lang="en-US" altLang="ko-KR" sz="1600" dirty="0"/>
              <a:t>.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sz="1800" dirty="0"/>
              <a:t>따라서 </a:t>
            </a:r>
            <a:r>
              <a:rPr lang="en-US" altLang="ko-KR" sz="1800" dirty="0"/>
              <a:t>n!</a:t>
            </a:r>
            <a:r>
              <a:rPr lang="ko-KR" altLang="en-US" sz="1800" dirty="0"/>
              <a:t>개의 이파리를 가진 </a:t>
            </a:r>
            <a:r>
              <a:rPr lang="ko-KR" altLang="en-US" sz="1800" dirty="0" smtClean="0"/>
              <a:t>결정 트리의 </a:t>
            </a:r>
            <a:r>
              <a:rPr lang="ko-KR" altLang="en-US" sz="1800" dirty="0"/>
              <a:t>높이는 </a:t>
            </a:r>
            <a:r>
              <a:rPr lang="en-US" altLang="ko-KR" sz="1800" dirty="0"/>
              <a:t>log(n!)</a:t>
            </a:r>
            <a:r>
              <a:rPr lang="ko-KR" altLang="en-US" sz="1800" dirty="0"/>
              <a:t>보다 크다</a:t>
            </a:r>
            <a:r>
              <a:rPr lang="en-US" altLang="ko-KR" sz="1800" dirty="0"/>
              <a:t>.</a:t>
            </a:r>
          </a:p>
          <a:p>
            <a:pPr lvl="4">
              <a:defRPr/>
            </a:pPr>
            <a:endParaRPr lang="en-US" altLang="ko-KR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ko-KR" sz="1800" dirty="0"/>
              <a:t>log(n!) = </a:t>
            </a:r>
            <a:r>
              <a:rPr lang="en-US" altLang="ko-KR" sz="1800" dirty="0" smtClean="0"/>
              <a:t>O(n </a:t>
            </a:r>
            <a:r>
              <a:rPr lang="en-US" altLang="ko-KR" sz="1800" dirty="0" err="1" smtClean="0"/>
              <a:t>logn</a:t>
            </a:r>
            <a:r>
              <a:rPr lang="en-US" altLang="ko-KR" sz="1800" dirty="0"/>
              <a:t>)</a:t>
            </a:r>
            <a:r>
              <a:rPr lang="ko-KR" altLang="en-US" sz="1800" dirty="0"/>
              <a:t>이므로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비교 정렬의 </a:t>
            </a:r>
            <a:r>
              <a:rPr lang="ko-KR" altLang="en-US" sz="1800" dirty="0"/>
              <a:t>하한은 </a:t>
            </a:r>
            <a:r>
              <a:rPr lang="en-US" altLang="ko-KR" sz="1800" dirty="0" smtClean="0"/>
              <a:t>O(n </a:t>
            </a:r>
            <a:r>
              <a:rPr lang="en-US" altLang="ko-KR" sz="1800" dirty="0" err="1" smtClean="0"/>
              <a:t>logn</a:t>
            </a:r>
            <a:r>
              <a:rPr lang="en-US" altLang="ko-KR" sz="1800" dirty="0"/>
              <a:t>)</a:t>
            </a:r>
          </a:p>
          <a:p>
            <a:pPr lvl="1">
              <a:defRPr/>
            </a:pPr>
            <a:r>
              <a:rPr lang="en-US" altLang="ko-KR" sz="1600" dirty="0"/>
              <a:t>n!≥(n/2)</a:t>
            </a:r>
            <a:r>
              <a:rPr lang="en-US" altLang="ko-KR" sz="1600" baseline="30000" dirty="0"/>
              <a:t>n/2</a:t>
            </a:r>
            <a:r>
              <a:rPr lang="ko-KR" altLang="en-US" sz="1600" dirty="0"/>
              <a:t>이므로 </a:t>
            </a:r>
            <a:r>
              <a:rPr lang="en-US" altLang="ko-KR" sz="1600" dirty="0"/>
              <a:t>log(n!)≥log(n/2)</a:t>
            </a:r>
            <a:r>
              <a:rPr lang="en-US" altLang="ko-KR" sz="1600" baseline="30000" dirty="0"/>
              <a:t>n/2</a:t>
            </a:r>
            <a:r>
              <a:rPr lang="en-US" altLang="ko-KR" sz="1600" dirty="0"/>
              <a:t>=(n/2)log(n/2)=</a:t>
            </a:r>
            <a:r>
              <a:rPr lang="en-US" altLang="ko-KR" sz="1600" dirty="0" smtClean="0"/>
              <a:t>O(n </a:t>
            </a:r>
            <a:r>
              <a:rPr lang="en-US" altLang="ko-KR" sz="1600" dirty="0" err="1" smtClean="0"/>
              <a:t>logn</a:t>
            </a:r>
            <a:r>
              <a:rPr lang="en-US" altLang="ko-KR" sz="1600" dirty="0"/>
              <a:t>)</a:t>
            </a:r>
          </a:p>
          <a:p>
            <a:pPr lvl="4">
              <a:defRPr/>
            </a:pPr>
            <a:endParaRPr lang="en-US" altLang="ko-KR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O(n </a:t>
            </a:r>
            <a:r>
              <a:rPr lang="en-US" altLang="ko-KR" sz="1800" dirty="0" err="1" smtClean="0"/>
              <a:t>logn</a:t>
            </a:r>
            <a:r>
              <a:rPr lang="en-US" altLang="ko-KR" sz="1800" dirty="0"/>
              <a:t>)</a:t>
            </a:r>
            <a:r>
              <a:rPr lang="ko-KR" altLang="en-US" sz="1800" dirty="0"/>
              <a:t>보다 빠른 </a:t>
            </a:r>
            <a:r>
              <a:rPr lang="ko-KR" altLang="en-US" sz="1800" dirty="0" smtClean="0"/>
              <a:t>시간 복잡도를 </a:t>
            </a:r>
            <a:r>
              <a:rPr lang="ko-KR" altLang="en-US" sz="1800" dirty="0"/>
              <a:t>가진 </a:t>
            </a:r>
            <a:r>
              <a:rPr lang="ko-KR" altLang="en-US" sz="1800" dirty="0" smtClean="0"/>
              <a:t>비교 정렬 </a:t>
            </a:r>
            <a:r>
              <a:rPr lang="ko-KR" altLang="en-US" sz="1800" dirty="0"/>
              <a:t>알고리즘은 존재하지 않는다</a:t>
            </a:r>
            <a:r>
              <a:rPr lang="en-US" altLang="ko-KR" sz="1800" dirty="0"/>
              <a:t>.</a:t>
            </a:r>
          </a:p>
          <a:p>
            <a:pPr lvl="4">
              <a:defRPr/>
            </a:pPr>
            <a:endParaRPr lang="en-US" altLang="ko-KR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1800" dirty="0"/>
              <a:t>점근적 표기 방식으로 하한 표기하면 </a:t>
            </a:r>
            <a:r>
              <a:rPr lang="en-US" altLang="ko-KR" sz="1800" dirty="0" smtClean="0"/>
              <a:t>Ω(n </a:t>
            </a:r>
            <a:r>
              <a:rPr lang="en-US" altLang="ko-KR" sz="1800" dirty="0" err="1" smtClean="0"/>
              <a:t>logn</a:t>
            </a:r>
            <a:r>
              <a:rPr lang="en-US" altLang="ko-KR" sz="1800" dirty="0"/>
              <a:t>)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4F413-2FC5-4FCC-8A7C-FEA3ED127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1C86813-B59F-4F68-B5C9-ADCA2972958E}" type="slidenum">
              <a:rPr lang="en-US" altLang="ko-KR" smtClean="0"/>
              <a:pPr>
                <a:defRPr/>
              </a:pPr>
              <a:t>65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기수 정렬</a:t>
            </a:r>
          </a:p>
        </p:txBody>
      </p:sp>
      <p:sp>
        <p:nvSpPr>
          <p:cNvPr id="79875" name="내용 개체 틀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200"/>
              </a:spcAft>
            </a:pPr>
            <a:r>
              <a:rPr lang="ko-KR" altLang="en-US" sz="2000" dirty="0" smtClean="0"/>
              <a:t>기수 정렬 </a:t>
            </a:r>
            <a:r>
              <a:rPr lang="en-US" altLang="ko-KR" sz="2000" dirty="0" smtClean="0"/>
              <a:t>(Radix Sort)</a:t>
            </a:r>
          </a:p>
          <a:p>
            <a:pPr lvl="1" latinLnBrk="1">
              <a:spcAft>
                <a:spcPts val="1200"/>
              </a:spcAft>
            </a:pPr>
            <a:r>
              <a:rPr lang="ko-KR" altLang="en-US" sz="1800" dirty="0" smtClean="0"/>
              <a:t>비교 정렬이 아니고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숫자를 부분적으로 비교하는 정렬 방법이다</a:t>
            </a:r>
            <a:r>
              <a:rPr lang="en-US" altLang="ko-KR" sz="1800" dirty="0" smtClean="0"/>
              <a:t>. </a:t>
            </a:r>
          </a:p>
          <a:p>
            <a:pPr lvl="1" latinLnBrk="1">
              <a:spcAft>
                <a:spcPts val="1200"/>
              </a:spcAft>
            </a:pPr>
            <a:r>
              <a:rPr lang="ko-KR" altLang="en-US" sz="1800" dirty="0" smtClean="0"/>
              <a:t>기 </a:t>
            </a:r>
            <a:r>
              <a:rPr lang="en-US" altLang="ko-KR" sz="1800" dirty="0" smtClean="0"/>
              <a:t>(radix)</a:t>
            </a:r>
            <a:r>
              <a:rPr lang="ko-KR" altLang="en-US" sz="1800" dirty="0" smtClean="0"/>
              <a:t>는 특정 진수를 나타내는 숫자들이다</a:t>
            </a:r>
            <a:r>
              <a:rPr lang="en-US" altLang="ko-KR" sz="1800" dirty="0" smtClean="0"/>
              <a:t>. </a:t>
            </a:r>
          </a:p>
          <a:p>
            <a:pPr lvl="2" latinLnBrk="1">
              <a:spcAft>
                <a:spcPts val="1200"/>
              </a:spcAft>
            </a:pPr>
            <a:r>
              <a:rPr lang="ko-KR" altLang="en-US" sz="1600" dirty="0" smtClean="0"/>
              <a:t>예를 들어</a:t>
            </a:r>
            <a:r>
              <a:rPr lang="en-US" altLang="ko-KR" sz="1600" dirty="0" smtClean="0"/>
              <a:t>, 10</a:t>
            </a:r>
            <a:r>
              <a:rPr lang="ko-KR" altLang="en-US" sz="1600" dirty="0" smtClean="0"/>
              <a:t>진수의 기는 </a:t>
            </a:r>
            <a:r>
              <a:rPr lang="en-US" altLang="ko-KR" sz="1600" dirty="0" smtClean="0"/>
              <a:t>0, 1, 2, </a:t>
            </a:r>
            <a:r>
              <a:rPr lang="ko-KR" altLang="en-US" sz="1600" dirty="0" smtClean="0"/>
              <a:t>⋯</a:t>
            </a:r>
            <a:r>
              <a:rPr lang="en-US" altLang="ko-KR" sz="1600" dirty="0" smtClean="0"/>
              <a:t>, 9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진수의 기는 </a:t>
            </a:r>
            <a:r>
              <a:rPr lang="en-US" altLang="ko-KR" sz="1600" dirty="0" smtClean="0"/>
              <a:t>0, 1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endParaRPr lang="ko-KR" altLang="en-US" sz="1600" dirty="0" smtClean="0"/>
          </a:p>
          <a:p>
            <a:pPr lvl="1" latinLnBrk="1">
              <a:spcAft>
                <a:spcPts val="1200"/>
              </a:spcAft>
            </a:pPr>
            <a:r>
              <a:rPr lang="ko-KR" altLang="en-US" sz="1800" dirty="0" smtClean="0"/>
              <a:t>기수 정렬은 제한적인 범위 내에 있는 숫자에 대해서 각 자릿수 별로 정렬하는 알고리즘이다</a:t>
            </a:r>
            <a:r>
              <a:rPr lang="en-US" altLang="ko-KR" sz="1800" dirty="0" smtClean="0"/>
              <a:t>. </a:t>
            </a:r>
          </a:p>
          <a:p>
            <a:pPr lvl="1" latinLnBrk="1">
              <a:spcAft>
                <a:spcPts val="1200"/>
              </a:spcAft>
            </a:pPr>
            <a:r>
              <a:rPr lang="ko-KR" altLang="en-US" sz="1800" dirty="0" smtClean="0"/>
              <a:t>기수 정렬의 가장 큰 장점은 어느 비교 정렬 알고리즘보다 빠르다</a:t>
            </a:r>
            <a:r>
              <a:rPr lang="en-US" altLang="ko-KR" sz="1800" dirty="0" smtClean="0"/>
              <a:t>.</a:t>
            </a:r>
            <a:endParaRPr lang="ko-KR" altLang="en-US" sz="2000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1C7ED9-6EA7-4CF8-9C92-88453A3F9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3AFDCF3-F5BE-41E2-B0AA-250F3B8D4ADB}" type="slidenum">
              <a:rPr lang="en-US" altLang="ko-KR" smtClean="0"/>
              <a:pPr>
                <a:defRPr/>
              </a:pPr>
              <a:t>66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기수 정렬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36D7-472E-4A91-8D0B-074D18F13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94B53AE5-EFE7-426B-881E-30C953E4DB98}" type="slidenum">
              <a:rPr lang="en-US" altLang="ko-KR" smtClean="0"/>
              <a:pPr>
                <a:defRPr/>
              </a:pPr>
              <a:t>67</a:t>
            </a:fld>
            <a:r>
              <a:rPr lang="en-US" altLang="ko-KR"/>
              <a:t> -</a:t>
            </a:r>
          </a:p>
        </p:txBody>
      </p:sp>
      <p:pic>
        <p:nvPicPr>
          <p:cNvPr id="80900" name="_x193103128" descr="EMB000003905f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00213"/>
            <a:ext cx="6181725" cy="395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기수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CB8F7-17FB-4FF4-91EF-F396295A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  <a:defRPr/>
            </a:pPr>
            <a:r>
              <a:rPr lang="ko-KR" altLang="en-US" dirty="0"/>
              <a:t>예제와 같이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3</a:t>
            </a:r>
            <a:r>
              <a:rPr lang="ko-KR" altLang="en-US" dirty="0"/>
              <a:t>자리 십진수가 입력으로 주어지면</a:t>
            </a:r>
            <a:endParaRPr lang="en-US" altLang="ko-KR" dirty="0"/>
          </a:p>
          <a:p>
            <a:pPr lvl="1">
              <a:lnSpc>
                <a:spcPct val="120000"/>
              </a:lnSpc>
              <a:spcAft>
                <a:spcPts val="1800"/>
              </a:spcAft>
              <a:defRPr/>
            </a:pPr>
            <a:r>
              <a:rPr lang="ko-KR" altLang="en-US" dirty="0"/>
              <a:t>가장 먼저 각 숫자의 </a:t>
            </a:r>
            <a:r>
              <a:rPr lang="en-US" altLang="ko-KR" dirty="0"/>
              <a:t>1</a:t>
            </a:r>
            <a:r>
              <a:rPr lang="ko-KR" altLang="en-US" dirty="0"/>
              <a:t>의 자리만 비교하여 작은 수부터 큰 수를 정렬한다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  <a:spcAft>
                <a:spcPts val="1800"/>
              </a:spcAft>
              <a:defRPr/>
            </a:pPr>
            <a:r>
              <a:rPr lang="ko-KR" altLang="en-US" dirty="0"/>
              <a:t>그 다음엔 </a:t>
            </a:r>
            <a:r>
              <a:rPr lang="en-US" altLang="ko-KR" dirty="0"/>
              <a:t>10</a:t>
            </a:r>
            <a:r>
              <a:rPr lang="ko-KR" altLang="en-US" dirty="0"/>
              <a:t>의 자리만을 각각 비교하여 정렬한다</a:t>
            </a:r>
            <a:r>
              <a:rPr lang="en-US" altLang="ko-KR" dirty="0"/>
              <a:t>. </a:t>
            </a:r>
            <a:r>
              <a:rPr lang="ko-KR" altLang="en-US" dirty="0"/>
              <a:t>이때 반드시 지켜야 할 순서가 있다</a:t>
            </a:r>
            <a:r>
              <a:rPr lang="en-US" altLang="ko-KR" dirty="0"/>
              <a:t>. </a:t>
            </a:r>
          </a:p>
          <a:p>
            <a:pPr lvl="2">
              <a:lnSpc>
                <a:spcPct val="120000"/>
              </a:lnSpc>
              <a:spcAft>
                <a:spcPts val="1800"/>
              </a:spcAft>
              <a:defRPr/>
            </a:pPr>
            <a:r>
              <a:rPr lang="ko-KR" altLang="en-US" dirty="0"/>
              <a:t>예제에서 </a:t>
            </a:r>
            <a:r>
              <a:rPr lang="en-US" altLang="ko-KR" dirty="0"/>
              <a:t>10</a:t>
            </a:r>
            <a:r>
              <a:rPr lang="ko-KR" altLang="en-US" dirty="0"/>
              <a:t>의 자리가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131</a:t>
            </a:r>
            <a:r>
              <a:rPr lang="ko-KR" altLang="en-US" dirty="0"/>
              <a:t>과 </a:t>
            </a:r>
            <a:r>
              <a:rPr lang="en-US" altLang="ko-KR" dirty="0"/>
              <a:t>035</a:t>
            </a:r>
            <a:r>
              <a:rPr lang="ko-KR" altLang="en-US" dirty="0"/>
              <a:t>가 있는데</a:t>
            </a:r>
            <a:r>
              <a:rPr lang="en-US" altLang="ko-KR" dirty="0"/>
              <a:t>, 10</a:t>
            </a:r>
            <a:r>
              <a:rPr lang="ko-KR" altLang="en-US" dirty="0"/>
              <a:t>의 자리에 대해 정렬될 때 </a:t>
            </a:r>
            <a:r>
              <a:rPr lang="en-US" altLang="ko-KR" dirty="0"/>
              <a:t>131</a:t>
            </a:r>
            <a:r>
              <a:rPr lang="ko-KR" altLang="en-US" dirty="0"/>
              <a:t>이 반드시 </a:t>
            </a:r>
            <a:r>
              <a:rPr lang="en-US" altLang="ko-KR" dirty="0"/>
              <a:t>035 </a:t>
            </a:r>
            <a:r>
              <a:rPr lang="ko-KR" altLang="en-US" dirty="0"/>
              <a:t>위에 위치하여야 한다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ko-KR" dirty="0"/>
              <a:t>10</a:t>
            </a:r>
            <a:r>
              <a:rPr lang="ko-KR" altLang="en-US" dirty="0"/>
              <a:t>의 자리가 같은데 왜 </a:t>
            </a:r>
            <a:r>
              <a:rPr lang="en-US" altLang="ko-KR" dirty="0"/>
              <a:t>035</a:t>
            </a:r>
            <a:r>
              <a:rPr lang="ko-KR" altLang="en-US" dirty="0"/>
              <a:t>가 </a:t>
            </a:r>
            <a:r>
              <a:rPr lang="en-US" altLang="ko-KR" dirty="0"/>
              <a:t>131 </a:t>
            </a:r>
            <a:r>
              <a:rPr lang="ko-KR" altLang="en-US" dirty="0"/>
              <a:t>위에 위치하면 안 되는 것일까</a:t>
            </a:r>
            <a:r>
              <a:rPr lang="en-US" altLang="ko-KR" dirty="0"/>
              <a:t>? </a:t>
            </a:r>
          </a:p>
          <a:p>
            <a:pPr lvl="2">
              <a:lnSpc>
                <a:spcPct val="120000"/>
              </a:lnSpc>
              <a:spcAft>
                <a:spcPts val="1800"/>
              </a:spcAft>
              <a:defRPr/>
            </a:pPr>
            <a:r>
              <a:rPr lang="ko-KR" altLang="en-US" dirty="0"/>
              <a:t>그 답은 </a:t>
            </a:r>
            <a:r>
              <a:rPr lang="en-US" altLang="ko-KR" dirty="0"/>
              <a:t>1</a:t>
            </a:r>
            <a:r>
              <a:rPr lang="ko-KR" altLang="en-US" dirty="0"/>
              <a:t>의 자리에 대해 정렬해 놓은 것이 아무 소용이 없게 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E426B-598B-4AAF-BEBB-6FDF289E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17F6EB7-C19E-49AC-82F2-D3AA8B6AA857}" type="slidenum">
              <a:rPr lang="en-US" altLang="ko-KR" smtClean="0"/>
              <a:pPr>
                <a:defRPr/>
              </a:pPr>
              <a:t>68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기수 정렬</a:t>
            </a:r>
          </a:p>
        </p:txBody>
      </p:sp>
      <p:sp>
        <p:nvSpPr>
          <p:cNvPr id="8294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sz="2800" smtClean="0"/>
              <a:t>정렬 알고리즘의 안정성</a:t>
            </a:r>
            <a:r>
              <a:rPr lang="en-US" altLang="ko-KR" sz="2800" smtClean="0"/>
              <a:t>(Stability)</a:t>
            </a:r>
          </a:p>
          <a:p>
            <a:pPr lvl="1">
              <a:spcAft>
                <a:spcPts val="1800"/>
              </a:spcAft>
            </a:pPr>
            <a:r>
              <a:rPr lang="ko-KR" altLang="en-US" sz="2400" smtClean="0"/>
              <a:t>입력에 중복된 숫자가 있을 때</a:t>
            </a:r>
            <a:r>
              <a:rPr lang="en-US" altLang="ko-KR" sz="2400" smtClean="0"/>
              <a:t>, </a:t>
            </a:r>
            <a:r>
              <a:rPr lang="ko-KR" altLang="en-US" sz="2400" smtClean="0"/>
              <a:t>정렬된 후에도 중복된 숫자의 순서가 입력에서의 순서와 동일하면 정렬 알고리즘이 </a:t>
            </a:r>
            <a:r>
              <a:rPr lang="ko-KR" altLang="en-US" sz="2400" smtClean="0">
                <a:solidFill>
                  <a:srgbClr val="FF0000"/>
                </a:solidFill>
              </a:rPr>
              <a:t>안정성 </a:t>
            </a:r>
            <a:r>
              <a:rPr lang="en-US" altLang="ko-KR" sz="2400" smtClean="0">
                <a:solidFill>
                  <a:srgbClr val="FF0000"/>
                </a:solidFill>
              </a:rPr>
              <a:t>(stability)</a:t>
            </a:r>
            <a:r>
              <a:rPr lang="ko-KR" altLang="en-US" sz="2400" smtClean="0"/>
              <a:t>을 가진다고 한다</a:t>
            </a:r>
            <a:r>
              <a:rPr lang="en-US" altLang="ko-KR" sz="2400" smtClean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F8C08-B2BC-4AAF-9FC4-83C231E35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41BA257-03E6-4212-AA63-CD1A1ECE51EC}" type="slidenum">
              <a:rPr lang="en-US" altLang="ko-KR" smtClean="0"/>
              <a:pPr>
                <a:defRPr/>
              </a:pPr>
              <a:t>69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BubbleSort </a:t>
            </a:r>
            <a:r>
              <a:rPr lang="ko-KR" altLang="en-US" smtClean="0"/>
              <a:t>알고리즘</a:t>
            </a:r>
          </a:p>
        </p:txBody>
      </p:sp>
      <p:sp>
        <p:nvSpPr>
          <p:cNvPr id="102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800" smtClean="0"/>
              <a:t>BubbleSort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크기가 </a:t>
            </a:r>
            <a:r>
              <a:rPr lang="en-US" altLang="ko-KR" sz="2000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smtClean="0"/>
              <a:t>A</a:t>
            </a:r>
          </a:p>
          <a:p>
            <a:pPr marL="0" indent="0" latinLnBrk="1"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정렬된 배열 </a:t>
            </a:r>
            <a:r>
              <a:rPr lang="en-US" altLang="ko-KR" sz="2000" smtClean="0"/>
              <a:t>A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mtClean="0"/>
              <a:t>1. for pass = 1 to n-1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mtClean="0"/>
              <a:t>2.   for i = 1 to n-pass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mtClean="0"/>
              <a:t>3.     if (A[i-1] &gt; A[i]) </a:t>
            </a:r>
            <a:r>
              <a:rPr lang="en-US" altLang="ko-KR" sz="2000" smtClean="0"/>
              <a:t> </a:t>
            </a:r>
            <a:r>
              <a:rPr lang="en-US" altLang="ko-KR" sz="2000" smtClean="0">
                <a:solidFill>
                  <a:srgbClr val="000099"/>
                </a:solidFill>
              </a:rPr>
              <a:t>// </a:t>
            </a:r>
            <a:r>
              <a:rPr lang="ko-KR" altLang="en-US" sz="2000" smtClean="0">
                <a:solidFill>
                  <a:srgbClr val="000099"/>
                </a:solidFill>
              </a:rPr>
              <a:t>위의 원소가 아래의 원소보다 크면</a:t>
            </a:r>
            <a:endParaRPr lang="ko-KR" altLang="en-US" smtClean="0">
              <a:solidFill>
                <a:srgbClr val="000099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mtClean="0"/>
              <a:t>4.       A[i-1] ↔ A[i]   </a:t>
            </a:r>
            <a:r>
              <a:rPr lang="en-US" altLang="ko-KR" sz="2000" smtClean="0">
                <a:solidFill>
                  <a:srgbClr val="000099"/>
                </a:solidFill>
              </a:rPr>
              <a:t>// </a:t>
            </a:r>
            <a:r>
              <a:rPr lang="ko-KR" altLang="en-US" sz="2000" smtClean="0">
                <a:solidFill>
                  <a:srgbClr val="000099"/>
                </a:solidFill>
              </a:rPr>
              <a:t>서로 자리를 바꾼다</a:t>
            </a:r>
            <a:r>
              <a:rPr lang="en-US" altLang="ko-KR" sz="2000" smtClean="0">
                <a:solidFill>
                  <a:srgbClr val="000099"/>
                </a:solidFill>
              </a:rPr>
              <a:t>.</a:t>
            </a:r>
            <a:endParaRPr lang="ko-KR" altLang="en-US" smtClean="0">
              <a:solidFill>
                <a:srgbClr val="000099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mtClean="0"/>
              <a:t>5. return </a:t>
            </a:r>
            <a:r>
              <a:rPr lang="ko-KR" altLang="en-US" smtClean="0"/>
              <a:t>배열 </a:t>
            </a:r>
            <a:r>
              <a:rPr lang="en-US" altLang="ko-KR" smtClean="0"/>
              <a:t>A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7B59C-8E2A-4D53-ABA6-5965BDEBC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FA967BE-157E-49C3-B306-F4F6B8A9B4B1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기수 정렬</a:t>
            </a:r>
          </a:p>
        </p:txBody>
      </p:sp>
      <p:sp>
        <p:nvSpPr>
          <p:cNvPr id="8397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sz="2800" smtClean="0"/>
              <a:t>아래의 예에서 </a:t>
            </a:r>
            <a:r>
              <a:rPr lang="en-US" altLang="ko-KR" sz="2800" smtClean="0"/>
              <a:t>2</a:t>
            </a:r>
            <a:r>
              <a:rPr lang="ko-KR" altLang="en-US" sz="2800" smtClean="0"/>
              <a:t>개의 </a:t>
            </a:r>
            <a:r>
              <a:rPr lang="en-US" altLang="ko-KR" sz="2800" smtClean="0"/>
              <a:t>10</a:t>
            </a:r>
            <a:r>
              <a:rPr lang="ko-KR" altLang="en-US" sz="2800" smtClean="0"/>
              <a:t>이 입력에 있을 때</a:t>
            </a:r>
            <a:endParaRPr lang="en-US" altLang="ko-KR" sz="2800" smtClean="0"/>
          </a:p>
          <a:p>
            <a:pPr lvl="1">
              <a:spcAft>
                <a:spcPts val="1800"/>
              </a:spcAft>
            </a:pPr>
            <a:r>
              <a:rPr lang="ko-KR" altLang="en-US" sz="2400" smtClean="0">
                <a:solidFill>
                  <a:srgbClr val="FF0000"/>
                </a:solidFill>
              </a:rPr>
              <a:t>안정한 정렬 </a:t>
            </a:r>
            <a:r>
              <a:rPr lang="en-US" altLang="ko-KR" sz="2400" smtClean="0">
                <a:solidFill>
                  <a:srgbClr val="FF0000"/>
                </a:solidFill>
              </a:rPr>
              <a:t>(stable sort)</a:t>
            </a:r>
            <a:r>
              <a:rPr lang="en-US" altLang="ko-KR" sz="2400" smtClean="0"/>
              <a:t> </a:t>
            </a:r>
            <a:r>
              <a:rPr lang="ko-KR" altLang="en-US" sz="2400" smtClean="0"/>
              <a:t>알고리즘은 중복된 숫자에 대해 입력에서 앞서 있던 숫자가 정렬 후에도 앞서 있고</a:t>
            </a:r>
            <a:r>
              <a:rPr lang="en-US" altLang="ko-KR" sz="2400" smtClean="0"/>
              <a:t>, </a:t>
            </a:r>
          </a:p>
          <a:p>
            <a:pPr lvl="1">
              <a:spcAft>
                <a:spcPts val="1800"/>
              </a:spcAft>
            </a:pPr>
            <a:r>
              <a:rPr lang="ko-KR" altLang="en-US" sz="2400" smtClean="0"/>
              <a:t>불안정한 정렬 알고리즘은 정렬 후에도 그 순서가 반드시 지켜지지 않는다</a:t>
            </a:r>
            <a:r>
              <a:rPr lang="en-US" altLang="ko-KR" sz="2400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F8C08-B2BC-4AAF-9FC4-83C231E35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A2D28A3-FBDA-4A17-A18C-59B16E4120CD}" type="slidenum">
              <a:rPr lang="en-US" altLang="ko-KR" smtClean="0"/>
              <a:pPr>
                <a:defRPr/>
              </a:pPr>
              <a:t>70</a:t>
            </a:fld>
            <a:r>
              <a:rPr lang="en-US" altLang="ko-KR"/>
              <a:t> -</a:t>
            </a:r>
          </a:p>
        </p:txBody>
      </p:sp>
      <p:pic>
        <p:nvPicPr>
          <p:cNvPr id="83973" name="_x193102408" descr="EMB000003905f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4365625"/>
            <a:ext cx="717867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RadixSort </a:t>
            </a:r>
            <a:r>
              <a:rPr lang="ko-KR" altLang="en-US" smtClean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2BE3D-543A-4B72-9A45-E7A33A09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입력</a:t>
            </a:r>
            <a:r>
              <a:rPr lang="en-US" altLang="ko-KR" sz="2400" dirty="0"/>
              <a:t>: n</a:t>
            </a:r>
            <a:r>
              <a:rPr lang="ko-KR" altLang="en-US" sz="2400" dirty="0"/>
              <a:t>개의 </a:t>
            </a:r>
            <a:r>
              <a:rPr lang="en-US" altLang="ko-KR" sz="2400" dirty="0"/>
              <a:t>r</a:t>
            </a:r>
            <a:r>
              <a:rPr lang="ko-KR" altLang="en-US" sz="2400" dirty="0"/>
              <a:t>진수의 </a:t>
            </a:r>
            <a:r>
              <a:rPr lang="en-US" altLang="ko-KR" sz="2400" dirty="0"/>
              <a:t>k</a:t>
            </a:r>
            <a:r>
              <a:rPr lang="ko-KR" altLang="en-US" sz="2400" dirty="0"/>
              <a:t>자리 숫자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정렬된 숫자</a:t>
            </a:r>
            <a:endParaRPr lang="en-US" altLang="ko-KR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1. 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1 to k</a:t>
            </a:r>
            <a:endParaRPr lang="ko-KR" altLang="en-US" sz="2400" dirty="0"/>
          </a:p>
          <a:p>
            <a:pPr marL="361950" indent="-36195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2. </a:t>
            </a:r>
            <a:r>
              <a:rPr lang="ko-KR" altLang="en-US" sz="2400" dirty="0"/>
              <a:t>각 숫자의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자리 숫자에 대해 안정한 정렬을 수행한다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3. return </a:t>
            </a:r>
            <a:r>
              <a:rPr lang="ko-KR" altLang="en-US" sz="2400" dirty="0"/>
              <a:t>배열 </a:t>
            </a:r>
            <a:r>
              <a:rPr lang="en-US" altLang="ko-KR" sz="2400" dirty="0"/>
              <a:t>A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DCE40-9140-41CE-B719-F383474C8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A3A31A5-FAD3-4B30-A8F4-92CF2EF25F4A}" type="slidenum">
              <a:rPr lang="en-US" altLang="ko-KR" smtClean="0"/>
              <a:pPr>
                <a:defRPr/>
              </a:pPr>
              <a:t>71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RadixSort </a:t>
            </a:r>
            <a:r>
              <a:rPr lang="ko-KR" altLang="en-US" smtClean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87E17-25D4-4532-9658-4002BB3D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atinLnBrk="1">
              <a:lnSpc>
                <a:spcPct val="120000"/>
              </a:lnSpc>
              <a:spcAft>
                <a:spcPts val="1800"/>
              </a:spcAft>
              <a:defRPr/>
            </a:pPr>
            <a:r>
              <a:rPr lang="en-US" altLang="ko-KR" dirty="0"/>
              <a:t>Line 1</a:t>
            </a:r>
          </a:p>
          <a:p>
            <a:pPr lvl="1" latinLnBrk="1">
              <a:lnSpc>
                <a:spcPct val="120000"/>
              </a:lnSpc>
              <a:spcAft>
                <a:spcPts val="1800"/>
              </a:spcAft>
              <a:defRPr/>
            </a:pPr>
            <a:r>
              <a:rPr lang="en-US" altLang="ko-KR" dirty="0"/>
              <a:t>for-</a:t>
            </a:r>
            <a:r>
              <a:rPr lang="ko-KR" altLang="en-US" dirty="0"/>
              <a:t>루프에서는 </a:t>
            </a:r>
            <a:r>
              <a:rPr lang="en-US" altLang="ko-KR" dirty="0"/>
              <a:t>1</a:t>
            </a:r>
            <a:r>
              <a:rPr lang="ko-KR" altLang="en-US" dirty="0"/>
              <a:t>의 자리</a:t>
            </a:r>
            <a:r>
              <a:rPr lang="ko-KR" altLang="en-US" dirty="0">
                <a:sym typeface="Symbol"/>
              </a:rPr>
              <a:t>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자리까지 차례로 안정한 정렬을 반복한다</a:t>
            </a:r>
            <a:r>
              <a:rPr lang="en-US" altLang="ko-KR" dirty="0"/>
              <a:t>. </a:t>
            </a:r>
            <a:endParaRPr lang="ko-KR" altLang="en-US" dirty="0"/>
          </a:p>
          <a:p>
            <a:pPr latinLnBrk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ko-KR" dirty="0"/>
              <a:t>Line 2</a:t>
            </a:r>
          </a:p>
          <a:p>
            <a:pPr lvl="1" latinLnBrk="1">
              <a:lnSpc>
                <a:spcPct val="120000"/>
              </a:lnSpc>
              <a:spcAft>
                <a:spcPts val="600"/>
              </a:spcAft>
              <a:defRPr/>
            </a:pPr>
            <a:r>
              <a:rPr lang="ko-KR" altLang="en-US" dirty="0"/>
              <a:t>각 숫자의 </a:t>
            </a:r>
            <a:r>
              <a:rPr lang="en-US" altLang="ko-KR" dirty="0" err="1"/>
              <a:t>i</a:t>
            </a:r>
            <a:r>
              <a:rPr lang="ko-KR" altLang="en-US" dirty="0"/>
              <a:t>자리 수만에 대해 다음과 같이 정렬한다</a:t>
            </a:r>
            <a:r>
              <a:rPr lang="en-US" altLang="ko-KR" dirty="0"/>
              <a:t>. </a:t>
            </a:r>
            <a:r>
              <a:rPr lang="ko-KR" altLang="en-US" dirty="0"/>
              <a:t>입력 숫자가 </a:t>
            </a:r>
            <a:r>
              <a:rPr lang="en-US" altLang="ko-KR" dirty="0"/>
              <a:t>r</a:t>
            </a:r>
            <a:r>
              <a:rPr lang="ko-KR" altLang="en-US" dirty="0"/>
              <a:t>진수라면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자리가</a:t>
            </a:r>
          </a:p>
          <a:p>
            <a:pPr lvl="1" latinLnBrk="1">
              <a:lnSpc>
                <a:spcPct val="120000"/>
              </a:lnSpc>
              <a:spcAft>
                <a:spcPts val="600"/>
              </a:spcAft>
              <a:defRPr/>
            </a:pPr>
            <a:r>
              <a:rPr lang="ko-KR" altLang="en-US" dirty="0"/>
              <a:t>‘</a:t>
            </a:r>
            <a:r>
              <a:rPr lang="en-US" altLang="ko-KR" dirty="0"/>
              <a:t>0’</a:t>
            </a:r>
            <a:r>
              <a:rPr lang="ko-KR" altLang="en-US" dirty="0"/>
              <a:t>인 수의 개수</a:t>
            </a:r>
          </a:p>
          <a:p>
            <a:pPr lvl="1" latinLnBrk="1">
              <a:lnSpc>
                <a:spcPct val="120000"/>
              </a:lnSpc>
              <a:spcAft>
                <a:spcPts val="600"/>
              </a:spcAft>
              <a:defRPr/>
            </a:pPr>
            <a:r>
              <a:rPr lang="ko-KR" altLang="en-US" dirty="0"/>
              <a:t>‘</a:t>
            </a:r>
            <a:r>
              <a:rPr lang="en-US" altLang="ko-KR" dirty="0"/>
              <a:t>1’</a:t>
            </a:r>
            <a:r>
              <a:rPr lang="ko-KR" altLang="en-US" dirty="0"/>
              <a:t>인 수의 개수</a:t>
            </a:r>
          </a:p>
          <a:p>
            <a:pPr lvl="1" latinLnBrk="1">
              <a:lnSpc>
                <a:spcPct val="120000"/>
              </a:lnSpc>
              <a:spcAft>
                <a:spcPts val="600"/>
              </a:spcAft>
              <a:defRPr/>
            </a:pPr>
            <a:r>
              <a:rPr lang="ko-KR" altLang="en-US" dirty="0"/>
              <a:t>⋯</a:t>
            </a:r>
          </a:p>
          <a:p>
            <a:pPr lvl="1" latinLnBrk="1">
              <a:lnSpc>
                <a:spcPct val="120000"/>
              </a:lnSpc>
              <a:spcAft>
                <a:spcPts val="1800"/>
              </a:spcAft>
              <a:defRPr/>
            </a:pPr>
            <a:r>
              <a:rPr lang="ko-KR" altLang="en-US" dirty="0"/>
              <a:t>‘</a:t>
            </a:r>
            <a:r>
              <a:rPr lang="en-US" altLang="ko-KR" dirty="0"/>
              <a:t>(r-1)’</a:t>
            </a:r>
            <a:r>
              <a:rPr lang="ko-KR" altLang="en-US" dirty="0"/>
              <a:t>인 수의 개수를 각각 계산하여 </a:t>
            </a:r>
          </a:p>
          <a:p>
            <a:pPr lvl="1" latinLnBrk="1">
              <a:lnSpc>
                <a:spcPct val="120000"/>
              </a:lnSpc>
              <a:spcAft>
                <a:spcPts val="1800"/>
              </a:spcAft>
              <a:defRPr/>
            </a:pPr>
            <a:r>
              <a:rPr lang="en-US" altLang="ko-KR" dirty="0" err="1"/>
              <a:t>i</a:t>
            </a:r>
            <a:r>
              <a:rPr lang="ko-KR" altLang="en-US" dirty="0"/>
              <a:t>자리가 ‘</a:t>
            </a:r>
            <a:r>
              <a:rPr lang="en-US" altLang="ko-KR" dirty="0"/>
              <a:t>0’</a:t>
            </a:r>
            <a:r>
              <a:rPr lang="ko-KR" altLang="en-US" dirty="0"/>
              <a:t>인 숫자로부터 ‘</a:t>
            </a:r>
            <a:r>
              <a:rPr lang="en-US" altLang="ko-KR" dirty="0"/>
              <a:t>(r-1)’</a:t>
            </a:r>
            <a:r>
              <a:rPr lang="ko-KR" altLang="en-US" dirty="0"/>
              <a:t>인 숫자까지 차례로 안정성에 기반을 두어 정렬한다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009CA-24FC-4B2B-A128-2BF437540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454DB93-F10D-4594-BBB0-A42F40F6E119}" type="slidenum">
              <a:rPr lang="en-US" altLang="ko-KR" smtClean="0"/>
              <a:pPr>
                <a:defRPr/>
              </a:pPr>
              <a:t>72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제목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RadixSort </a:t>
            </a:r>
            <a:r>
              <a:rPr lang="ko-KR" altLang="en-US" smtClean="0"/>
              <a:t>알고리즘</a:t>
            </a:r>
          </a:p>
        </p:txBody>
      </p:sp>
      <p:sp>
        <p:nvSpPr>
          <p:cNvPr id="87043" name="내용 개체 틀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sz="2400" smtClean="0"/>
              <a:t>예제에서 </a:t>
            </a:r>
            <a:r>
              <a:rPr lang="en-US" altLang="ko-KR" sz="2400" smtClean="0"/>
              <a:t>i=1</a:t>
            </a:r>
            <a:r>
              <a:rPr lang="ko-KR" altLang="en-US" sz="2400" smtClean="0"/>
              <a:t>일 때</a:t>
            </a:r>
            <a:endParaRPr lang="en-US" altLang="ko-KR" sz="2400" smtClean="0"/>
          </a:p>
          <a:p>
            <a:pPr lvl="1">
              <a:spcAft>
                <a:spcPts val="1800"/>
              </a:spcAft>
            </a:pPr>
            <a:r>
              <a:rPr lang="ko-KR" altLang="en-US" sz="2000" smtClean="0"/>
              <a:t>입력의 각 숫자의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의 자리 수만을 보면</a:t>
            </a:r>
            <a:r>
              <a:rPr lang="en-US" altLang="ko-KR" sz="2000" smtClean="0"/>
              <a:t>, 9, 0, 5, 1, 0</a:t>
            </a:r>
            <a:r>
              <a:rPr lang="ko-KR" altLang="en-US" sz="2000" smtClean="0"/>
              <a:t>이므로</a:t>
            </a:r>
            <a:r>
              <a:rPr lang="en-US" altLang="ko-KR" sz="2000" smtClean="0"/>
              <a:t>, 1</a:t>
            </a:r>
            <a:r>
              <a:rPr lang="ko-KR" altLang="en-US" sz="2000" smtClean="0"/>
              <a:t>의 자리가 ‘</a:t>
            </a:r>
            <a:r>
              <a:rPr lang="en-US" altLang="ko-KR" sz="2000" smtClean="0"/>
              <a:t>0’</a:t>
            </a:r>
            <a:r>
              <a:rPr lang="ko-KR" altLang="en-US" sz="2000" smtClean="0"/>
              <a:t>인 숫자가 </a:t>
            </a:r>
            <a:r>
              <a:rPr lang="en-US" altLang="ko-KR" sz="2000" smtClean="0"/>
              <a:t>2</a:t>
            </a:r>
            <a:r>
              <a:rPr lang="ko-KR" altLang="en-US" sz="2000" smtClean="0"/>
              <a:t>개</a:t>
            </a:r>
            <a:r>
              <a:rPr lang="en-US" altLang="ko-KR" sz="2000" smtClean="0"/>
              <a:t>, ‘1’</a:t>
            </a:r>
            <a:r>
              <a:rPr lang="ko-KR" altLang="en-US" sz="2000" smtClean="0"/>
              <a:t>인 숫자가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개</a:t>
            </a:r>
            <a:r>
              <a:rPr lang="en-US" altLang="ko-KR" sz="2000" smtClean="0"/>
              <a:t>, ‘5’</a:t>
            </a:r>
            <a:r>
              <a:rPr lang="ko-KR" altLang="en-US" sz="2000" smtClean="0"/>
              <a:t>인 숫자가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개</a:t>
            </a:r>
            <a:r>
              <a:rPr lang="en-US" altLang="ko-KR" sz="2000" smtClean="0"/>
              <a:t>, ‘9’</a:t>
            </a:r>
            <a:r>
              <a:rPr lang="ko-KR" altLang="en-US" sz="2000" smtClean="0"/>
              <a:t>인 숫자가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개이다</a:t>
            </a:r>
            <a:r>
              <a:rPr lang="en-US" altLang="ko-KR" sz="2000" smtClean="0"/>
              <a:t>. </a:t>
            </a:r>
          </a:p>
          <a:p>
            <a:pPr lvl="1">
              <a:spcAft>
                <a:spcPts val="1800"/>
              </a:spcAft>
            </a:pPr>
            <a:r>
              <a:rPr lang="ko-KR" altLang="en-US" sz="2000" smtClean="0"/>
              <a:t>따라서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의 자리가 ‘</a:t>
            </a:r>
            <a:r>
              <a:rPr lang="en-US" altLang="ko-KR" sz="2000" smtClean="0"/>
              <a:t>0’</a:t>
            </a:r>
            <a:r>
              <a:rPr lang="ko-KR" altLang="en-US" sz="2000" smtClean="0"/>
              <a:t>인 숫자 </a:t>
            </a:r>
            <a:r>
              <a:rPr lang="en-US" altLang="ko-KR" sz="2000" smtClean="0"/>
              <a:t>070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910, ‘1’</a:t>
            </a:r>
            <a:r>
              <a:rPr lang="ko-KR" altLang="en-US" sz="2000" smtClean="0"/>
              <a:t>인 숫자 </a:t>
            </a:r>
            <a:r>
              <a:rPr lang="en-US" altLang="ko-KR" sz="2000" smtClean="0"/>
              <a:t>131, ‘5’</a:t>
            </a:r>
            <a:r>
              <a:rPr lang="ko-KR" altLang="en-US" sz="2000" smtClean="0"/>
              <a:t>인 숫자 </a:t>
            </a:r>
            <a:r>
              <a:rPr lang="en-US" altLang="ko-KR" sz="2000" smtClean="0"/>
              <a:t>035, </a:t>
            </a:r>
            <a:r>
              <a:rPr lang="ko-KR" altLang="en-US" sz="2000" smtClean="0"/>
              <a:t>마지막으로 ‘</a:t>
            </a:r>
            <a:r>
              <a:rPr lang="en-US" altLang="ko-KR" sz="2000" smtClean="0"/>
              <a:t>9’</a:t>
            </a:r>
            <a:r>
              <a:rPr lang="ko-KR" altLang="en-US" sz="2000" smtClean="0"/>
              <a:t>인 숫자 </a:t>
            </a:r>
            <a:r>
              <a:rPr lang="en-US" altLang="ko-KR" sz="2000" smtClean="0"/>
              <a:t>089 </a:t>
            </a:r>
            <a:r>
              <a:rPr lang="ko-KR" altLang="en-US" sz="2000" smtClean="0"/>
              <a:t>순으로 입력의 숫자들이 정렬된다</a:t>
            </a:r>
            <a:r>
              <a:rPr lang="en-US" altLang="ko-KR" sz="2000" smtClean="0"/>
              <a:t>.</a:t>
            </a:r>
            <a:endParaRPr lang="ko-KR" altLang="en-US" sz="20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50187-2ECB-4321-A5B5-9BFBF8EE7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A71ADD0-9109-49F9-9F27-52563BA03FD1}" type="slidenum">
              <a:rPr lang="en-US" altLang="ko-KR" smtClean="0"/>
              <a:pPr>
                <a:defRPr/>
              </a:pPr>
              <a:t>73</a:t>
            </a:fld>
            <a:r>
              <a:rPr lang="en-US" altLang="ko-KR"/>
              <a:t> -</a:t>
            </a:r>
          </a:p>
        </p:txBody>
      </p:sp>
      <p:pic>
        <p:nvPicPr>
          <p:cNvPr id="87045" name="_x193102088" descr="EMB000003905f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484313"/>
            <a:ext cx="386556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8806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800"/>
              </a:spcAft>
            </a:pPr>
            <a:r>
              <a:rPr lang="ko-KR" altLang="en-US" sz="2400" smtClean="0"/>
              <a:t>먼저 </a:t>
            </a:r>
            <a:r>
              <a:rPr lang="en-US" altLang="ko-KR" sz="2400" smtClean="0"/>
              <a:t>for-</a:t>
            </a:r>
            <a:r>
              <a:rPr lang="ko-KR" altLang="en-US" sz="2400" smtClean="0"/>
              <a:t>루프가 </a:t>
            </a:r>
            <a:r>
              <a:rPr lang="en-US" altLang="ko-KR" sz="2400" smtClean="0"/>
              <a:t>k</a:t>
            </a:r>
            <a:r>
              <a:rPr lang="ko-KR" altLang="en-US" sz="2400" smtClean="0"/>
              <a:t>번 반복된다</a:t>
            </a:r>
            <a:r>
              <a:rPr lang="en-US" altLang="ko-KR" sz="2400" smtClean="0"/>
              <a:t>. </a:t>
            </a:r>
          </a:p>
          <a:p>
            <a:pPr lvl="1" latinLnBrk="1">
              <a:spcAft>
                <a:spcPts val="1800"/>
              </a:spcAft>
            </a:pPr>
            <a:r>
              <a:rPr lang="ko-KR" altLang="en-US" sz="2000" smtClean="0"/>
              <a:t>단</a:t>
            </a:r>
            <a:r>
              <a:rPr lang="en-US" altLang="ko-KR" sz="2000" smtClean="0"/>
              <a:t>, k</a:t>
            </a:r>
            <a:r>
              <a:rPr lang="ko-KR" altLang="en-US" sz="2000" smtClean="0"/>
              <a:t>는 입력 숫자의 최대 자릿수이다</a:t>
            </a:r>
            <a:r>
              <a:rPr lang="en-US" altLang="ko-KR" sz="2000" smtClean="0"/>
              <a:t>. </a:t>
            </a:r>
          </a:p>
          <a:p>
            <a:pPr lvl="1" latinLnBrk="1">
              <a:spcAft>
                <a:spcPts val="1800"/>
              </a:spcAft>
            </a:pPr>
            <a:r>
              <a:rPr lang="ko-KR" altLang="en-US" sz="2000" smtClean="0"/>
              <a:t>한번 루프가 수행될 때 </a:t>
            </a:r>
            <a:r>
              <a:rPr lang="en-US" altLang="ko-KR" sz="2000" smtClean="0"/>
              <a:t>n</a:t>
            </a:r>
            <a:r>
              <a:rPr lang="ko-KR" altLang="en-US" sz="2000" smtClean="0"/>
              <a:t>개의 숫자의 </a:t>
            </a:r>
            <a:r>
              <a:rPr lang="en-US" altLang="ko-KR" sz="2000" smtClean="0"/>
              <a:t>i</a:t>
            </a:r>
            <a:r>
              <a:rPr lang="ko-KR" altLang="en-US" sz="2000" smtClean="0"/>
              <a:t>자리 수를 읽으며</a:t>
            </a:r>
            <a:r>
              <a:rPr lang="en-US" altLang="ko-KR" sz="2000" smtClean="0"/>
              <a:t>, r</a:t>
            </a:r>
            <a:r>
              <a:rPr lang="ko-KR" altLang="en-US" sz="2000" smtClean="0"/>
              <a:t>개로 분류하여 개수를 세고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그 결과에 따라 숫자가 이동하므로 </a:t>
            </a:r>
            <a:r>
              <a:rPr lang="en-US" altLang="ko-KR" sz="2000" smtClean="0"/>
              <a:t>O(n+r) </a:t>
            </a:r>
            <a:r>
              <a:rPr lang="ko-KR" altLang="en-US" sz="2000" smtClean="0"/>
              <a:t>시간이 걸린다</a:t>
            </a:r>
            <a:r>
              <a:rPr lang="en-US" altLang="ko-KR" sz="2000" smtClean="0"/>
              <a:t>. </a:t>
            </a:r>
          </a:p>
          <a:p>
            <a:pPr lvl="1" latinLnBrk="1">
              <a:spcAft>
                <a:spcPts val="1800"/>
              </a:spcAft>
            </a:pPr>
            <a:endParaRPr lang="en-US" altLang="ko-KR" sz="2000" smtClean="0"/>
          </a:p>
          <a:p>
            <a:pPr latinLnBrk="1">
              <a:spcAft>
                <a:spcPts val="1800"/>
              </a:spcAft>
            </a:pPr>
            <a:r>
              <a:rPr lang="ko-KR" altLang="en-US" sz="2400" smtClean="0"/>
              <a:t>따라서 시간복잡도는 </a:t>
            </a:r>
            <a:r>
              <a:rPr lang="en-US" altLang="ko-KR" sz="2400" smtClean="0">
                <a:solidFill>
                  <a:srgbClr val="FF0000"/>
                </a:solidFill>
              </a:rPr>
              <a:t>O(k(n+r))</a:t>
            </a:r>
            <a:r>
              <a:rPr lang="ko-KR" altLang="en-US" sz="2400" smtClean="0"/>
              <a:t>이다</a:t>
            </a:r>
            <a:r>
              <a:rPr lang="en-US" altLang="ko-KR" sz="2400" smtClean="0"/>
              <a:t>. </a:t>
            </a:r>
          </a:p>
          <a:p>
            <a:pPr lvl="1" latinLnBrk="1">
              <a:spcAft>
                <a:spcPts val="1800"/>
              </a:spcAft>
            </a:pPr>
            <a:r>
              <a:rPr lang="ko-KR" altLang="en-US" sz="2000" smtClean="0"/>
              <a:t>여기서 </a:t>
            </a:r>
            <a:r>
              <a:rPr lang="en-US" altLang="ko-KR" sz="2000" smtClean="0"/>
              <a:t>k</a:t>
            </a:r>
            <a:r>
              <a:rPr lang="ko-KR" altLang="en-US" sz="2000" smtClean="0"/>
              <a:t>나 </a:t>
            </a:r>
            <a:r>
              <a:rPr lang="en-US" altLang="ko-KR" sz="2000" smtClean="0"/>
              <a:t>r</a:t>
            </a:r>
            <a:r>
              <a:rPr lang="ko-KR" altLang="en-US" sz="2000" smtClean="0"/>
              <a:t>이 입력 크기인 </a:t>
            </a:r>
            <a:r>
              <a:rPr lang="en-US" altLang="ko-KR" sz="2000" smtClean="0"/>
              <a:t>n</a:t>
            </a:r>
            <a:r>
              <a:rPr lang="ko-KR" altLang="en-US" sz="2000" smtClean="0"/>
              <a:t>보다 크지 않으면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시간복잡도는 </a:t>
            </a:r>
            <a:r>
              <a:rPr lang="en-US" altLang="ko-KR" sz="2000" smtClean="0">
                <a:solidFill>
                  <a:srgbClr val="FF0000"/>
                </a:solidFill>
              </a:rPr>
              <a:t>O(n)</a:t>
            </a:r>
            <a:r>
              <a:rPr lang="ko-KR" altLang="en-US" sz="2000" smtClean="0"/>
              <a:t>이 된다</a:t>
            </a:r>
            <a:r>
              <a:rPr lang="en-US" altLang="ko-KR" sz="2000" smtClean="0"/>
              <a:t>.</a:t>
            </a:r>
            <a:endParaRPr lang="ko-KR" altLang="en-US" sz="20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AD775C-6BC0-4113-B0B4-73B96A5B2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A074460-DBEB-46B3-93A8-8BB58C63B8F2}" type="slidenum">
              <a:rPr lang="en-US" altLang="ko-KR" smtClean="0"/>
              <a:pPr>
                <a:defRPr/>
              </a:pPr>
              <a:t>74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기수 정렬</a:t>
            </a:r>
          </a:p>
        </p:txBody>
      </p:sp>
      <p:sp>
        <p:nvSpPr>
          <p:cNvPr id="8909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ko-KR" sz="2400" smtClean="0"/>
              <a:t>LSD </a:t>
            </a:r>
            <a:r>
              <a:rPr lang="ko-KR" altLang="en-US" sz="2400" smtClean="0"/>
              <a:t>기수 정렬</a:t>
            </a:r>
            <a:endParaRPr lang="en-US" altLang="ko-KR" sz="2400" smtClean="0"/>
          </a:p>
          <a:p>
            <a:pPr lvl="1">
              <a:spcAft>
                <a:spcPts val="1200"/>
              </a:spcAft>
            </a:pPr>
            <a:r>
              <a:rPr lang="en-US" altLang="ko-KR" sz="2000" smtClean="0"/>
              <a:t>RadixSort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의 자리부터 </a:t>
            </a:r>
            <a:r>
              <a:rPr lang="en-US" altLang="ko-KR" sz="2000" smtClean="0"/>
              <a:t>k</a:t>
            </a:r>
            <a:r>
              <a:rPr lang="ko-KR" altLang="en-US" sz="2000" smtClean="0"/>
              <a:t>자리로 진행하는 경우</a:t>
            </a:r>
            <a:r>
              <a:rPr lang="en-US" altLang="ko-KR" sz="2000" smtClean="0"/>
              <a:t>,</a:t>
            </a:r>
            <a:r>
              <a:rPr lang="en-US" altLang="ko-KR" sz="2000" smtClean="0">
                <a:solidFill>
                  <a:srgbClr val="000099"/>
                </a:solidFill>
              </a:rPr>
              <a:t> Least Significant Digit (LSD) </a:t>
            </a:r>
            <a:r>
              <a:rPr lang="ko-KR" altLang="en-US" sz="2000" smtClean="0">
                <a:solidFill>
                  <a:srgbClr val="000099"/>
                </a:solidFill>
              </a:rPr>
              <a:t>기수 정렬 </a:t>
            </a:r>
            <a:r>
              <a:rPr lang="ko-KR" altLang="en-US" sz="2000" smtClean="0"/>
              <a:t>또는 </a:t>
            </a:r>
            <a:r>
              <a:rPr lang="en-US" altLang="ko-KR" sz="2000" smtClean="0">
                <a:solidFill>
                  <a:srgbClr val="000099"/>
                </a:solidFill>
              </a:rPr>
              <a:t>RL (Right-to-Left) </a:t>
            </a:r>
            <a:r>
              <a:rPr lang="ko-KR" altLang="en-US" sz="2000" smtClean="0">
                <a:solidFill>
                  <a:srgbClr val="000099"/>
                </a:solidFill>
              </a:rPr>
              <a:t>기수 정렬</a:t>
            </a:r>
            <a:r>
              <a:rPr lang="ko-KR" altLang="en-US" sz="2000" smtClean="0"/>
              <a:t>이라고 부른다</a:t>
            </a:r>
            <a:r>
              <a:rPr lang="en-US" altLang="ko-KR" sz="2000" smtClean="0"/>
              <a:t>. </a:t>
            </a:r>
          </a:p>
          <a:p>
            <a:pPr>
              <a:spcAft>
                <a:spcPts val="1200"/>
              </a:spcAft>
            </a:pPr>
            <a:endParaRPr lang="en-US" altLang="ko-KR" sz="2400" smtClean="0"/>
          </a:p>
          <a:p>
            <a:pPr>
              <a:spcAft>
                <a:spcPts val="1200"/>
              </a:spcAft>
            </a:pPr>
            <a:r>
              <a:rPr lang="en-US" altLang="ko-KR" sz="2400" smtClean="0"/>
              <a:t>MSD </a:t>
            </a:r>
            <a:r>
              <a:rPr lang="ko-KR" altLang="en-US" sz="2400" smtClean="0"/>
              <a:t>기수 정렬</a:t>
            </a:r>
            <a:endParaRPr lang="en-US" altLang="ko-KR" sz="2400" smtClean="0"/>
          </a:p>
          <a:p>
            <a:pPr lvl="1">
              <a:spcAft>
                <a:spcPts val="1200"/>
              </a:spcAft>
            </a:pPr>
            <a:r>
              <a:rPr lang="en-US" altLang="ko-KR" sz="2000" smtClean="0"/>
              <a:t>k</a:t>
            </a:r>
            <a:r>
              <a:rPr lang="ko-KR" altLang="en-US" sz="2000" smtClean="0"/>
              <a:t>자리부터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의 자리로 진행하는 방식은</a:t>
            </a:r>
            <a:r>
              <a:rPr lang="ko-KR" altLang="en-US" sz="2000" smtClean="0">
                <a:solidFill>
                  <a:srgbClr val="000099"/>
                </a:solidFill>
              </a:rPr>
              <a:t> </a:t>
            </a:r>
            <a:r>
              <a:rPr lang="en-US" altLang="ko-KR" sz="2000" smtClean="0">
                <a:solidFill>
                  <a:srgbClr val="000099"/>
                </a:solidFill>
              </a:rPr>
              <a:t>Most Significant Digit (MSD) </a:t>
            </a:r>
            <a:r>
              <a:rPr lang="ko-KR" altLang="en-US" sz="2000" smtClean="0">
                <a:solidFill>
                  <a:srgbClr val="000099"/>
                </a:solidFill>
              </a:rPr>
              <a:t>기수 정렬 </a:t>
            </a:r>
            <a:r>
              <a:rPr lang="ko-KR" altLang="en-US" sz="2000" smtClean="0"/>
              <a:t>또는</a:t>
            </a:r>
            <a:r>
              <a:rPr lang="ko-KR" altLang="en-US" sz="2000" smtClean="0">
                <a:solidFill>
                  <a:srgbClr val="000099"/>
                </a:solidFill>
              </a:rPr>
              <a:t> </a:t>
            </a:r>
            <a:r>
              <a:rPr lang="en-US" altLang="ko-KR" sz="2000" smtClean="0">
                <a:solidFill>
                  <a:srgbClr val="000099"/>
                </a:solidFill>
              </a:rPr>
              <a:t>LR (Left-to-right) </a:t>
            </a:r>
            <a:r>
              <a:rPr lang="ko-KR" altLang="en-US" sz="2000" smtClean="0">
                <a:solidFill>
                  <a:srgbClr val="000099"/>
                </a:solidFill>
              </a:rPr>
              <a:t>기수 정렬 </a:t>
            </a:r>
            <a:r>
              <a:rPr lang="ko-KR" altLang="en-US" sz="2000" smtClean="0"/>
              <a:t>이라고 부른다</a:t>
            </a:r>
            <a:r>
              <a:rPr lang="en-US" altLang="ko-KR" sz="2000" smtClean="0"/>
              <a:t>.</a:t>
            </a:r>
            <a:endParaRPr lang="ko-KR" altLang="en-US" sz="20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3B8AD0-2D20-49BA-8858-DABE9B89E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A1D1292-D37C-4CC6-BC10-003ADEC7B925}" type="slidenum">
              <a:rPr lang="en-US" altLang="ko-KR" smtClean="0"/>
              <a:pPr>
                <a:defRPr/>
              </a:pPr>
              <a:t>75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응용</a:t>
            </a:r>
          </a:p>
        </p:txBody>
      </p:sp>
      <p:sp>
        <p:nvSpPr>
          <p:cNvPr id="901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sz="2400" smtClean="0"/>
              <a:t>기수 정렬은 계좌 번호</a:t>
            </a:r>
            <a:r>
              <a:rPr lang="en-US" altLang="ko-KR" sz="2400" smtClean="0"/>
              <a:t>, </a:t>
            </a:r>
            <a:r>
              <a:rPr lang="ko-KR" altLang="en-US" sz="2400" smtClean="0"/>
              <a:t>날짜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주민등록번호 등으로 대용량의 상용 데이터베이스 정렬</a:t>
            </a:r>
            <a:r>
              <a:rPr lang="en-US" altLang="ko-KR" sz="2400" smtClean="0"/>
              <a:t>, </a:t>
            </a:r>
            <a:r>
              <a:rPr lang="ko-KR" altLang="en-US" sz="2400" smtClean="0"/>
              <a:t>랜덤 </a:t>
            </a:r>
            <a:r>
              <a:rPr lang="en-US" altLang="ko-KR" sz="2400" smtClean="0"/>
              <a:t>128 </a:t>
            </a:r>
            <a:r>
              <a:rPr lang="ko-KR" altLang="en-US" sz="2400" smtClean="0"/>
              <a:t>비트 숫자로 된 초대형 파일 </a:t>
            </a:r>
            <a:r>
              <a:rPr lang="en-US" altLang="ko-KR" sz="2400" smtClean="0"/>
              <a:t>(</a:t>
            </a:r>
            <a:r>
              <a:rPr lang="ko-KR" altLang="en-US" sz="2400" smtClean="0"/>
              <a:t>예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인터넷 주소</a:t>
            </a:r>
            <a:r>
              <a:rPr lang="en-US" altLang="ko-KR" sz="2400" smtClean="0"/>
              <a:t>)</a:t>
            </a:r>
            <a:r>
              <a:rPr lang="ko-KR" altLang="en-US" sz="2400" smtClean="0"/>
              <a:t>의 정렬</a:t>
            </a:r>
            <a:r>
              <a:rPr lang="en-US" altLang="ko-KR" sz="2400" smtClean="0"/>
              <a:t>, </a:t>
            </a:r>
            <a:r>
              <a:rPr lang="ko-KR" altLang="en-US" sz="2400" smtClean="0"/>
              <a:t>지역 번호를 기반한 대용량의 전화 번호 정렬에 매우 적절하다</a:t>
            </a:r>
            <a:r>
              <a:rPr lang="en-US" altLang="ko-KR" sz="2400" smtClean="0"/>
              <a:t>. </a:t>
            </a:r>
          </a:p>
          <a:p>
            <a:pPr>
              <a:spcAft>
                <a:spcPts val="1800"/>
              </a:spcAft>
            </a:pPr>
            <a:r>
              <a:rPr lang="ko-KR" altLang="en-US" sz="2400" smtClean="0"/>
              <a:t>또한 다수의 프로세서들이 사용되는 병렬 </a:t>
            </a:r>
            <a:r>
              <a:rPr lang="en-US" altLang="ko-KR" sz="2400" smtClean="0"/>
              <a:t>(Parallel) </a:t>
            </a:r>
            <a:r>
              <a:rPr lang="ko-KR" altLang="en-US" sz="2400" smtClean="0"/>
              <a:t>환경에서의 정렬 알고리즘에 기본 아이디어로 사용되기도 한다</a:t>
            </a:r>
            <a:r>
              <a:rPr lang="en-US" altLang="ko-KR" sz="2400" smtClean="0"/>
              <a:t>.</a:t>
            </a:r>
            <a:endParaRPr lang="ko-KR" altLang="en-US" sz="24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278A5-9E06-4F8F-A0E7-B93F2ED0C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D622DC8-F8DE-431D-A7B4-D519B072895E}" type="slidenum">
              <a:rPr lang="en-US" altLang="ko-KR" smtClean="0"/>
              <a:pPr>
                <a:defRPr/>
              </a:pPr>
              <a:t>76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smtClean="0"/>
              <a:t>외부정렬</a:t>
            </a:r>
          </a:p>
        </p:txBody>
      </p:sp>
      <p:sp>
        <p:nvSpPr>
          <p:cNvPr id="9113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내부정렬 </a:t>
            </a:r>
            <a:r>
              <a:rPr lang="en-US" altLang="ko-KR" smtClean="0"/>
              <a:t>(Internal Sort)</a:t>
            </a:r>
          </a:p>
          <a:p>
            <a:pPr lvl="1"/>
            <a:r>
              <a:rPr lang="ko-KR" altLang="en-US" smtClean="0"/>
              <a:t>입력이 주기억 장치 </a:t>
            </a:r>
            <a:r>
              <a:rPr lang="en-US" altLang="ko-KR" smtClean="0"/>
              <a:t>(</a:t>
            </a:r>
            <a:r>
              <a:rPr lang="ko-KR" altLang="en-US" smtClean="0"/>
              <a:t>내부 메모리</a:t>
            </a:r>
            <a:r>
              <a:rPr lang="en-US" altLang="ko-KR" smtClean="0"/>
              <a:t>)</a:t>
            </a:r>
            <a:r>
              <a:rPr lang="ko-KR" altLang="en-US" smtClean="0"/>
              <a:t>에 있는 상태에서 정렬이 수행되는 정렬</a:t>
            </a:r>
            <a:endParaRPr lang="en-US" altLang="ko-KR" smtClean="0"/>
          </a:p>
          <a:p>
            <a:pPr lvl="1"/>
            <a:r>
              <a:rPr lang="ko-KR" altLang="en-US" smtClean="0"/>
              <a:t>지금까지 언급된 모든 정렬 알고리즘들은 모두 내부정렬이다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외부정렬 </a:t>
            </a:r>
            <a:r>
              <a:rPr lang="en-US" altLang="ko-KR" smtClean="0"/>
              <a:t>(External Sort)</a:t>
            </a:r>
          </a:p>
          <a:p>
            <a:pPr lvl="1"/>
            <a:r>
              <a:rPr lang="ko-KR" altLang="en-US" smtClean="0"/>
              <a:t>입력 크기가 매우 커서 읽고 쓰는 시간이 오래 걸리는 보조 기억 장치에 입력을 저장할 수밖에 없는 상태에서 수행되는 정렬</a:t>
            </a:r>
            <a:endParaRPr lang="en-US" altLang="ko-KR" smtClean="0"/>
          </a:p>
          <a:p>
            <a:pPr lvl="4"/>
            <a:endParaRPr lang="en-US" altLang="ko-KR" smtClean="0"/>
          </a:p>
          <a:p>
            <a:pPr lvl="1"/>
            <a:r>
              <a:rPr lang="ko-KR" altLang="en-US" smtClean="0"/>
              <a:t>예를 들어</a:t>
            </a:r>
            <a:r>
              <a:rPr lang="en-US" altLang="ko-KR" smtClean="0"/>
              <a:t>, </a:t>
            </a:r>
            <a:r>
              <a:rPr lang="ko-KR" altLang="en-US" smtClean="0"/>
              <a:t>주기억 장치의 용량이 </a:t>
            </a:r>
            <a:r>
              <a:rPr lang="en-US" altLang="ko-KR" smtClean="0"/>
              <a:t>1GB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ko-KR" altLang="en-US" smtClean="0"/>
              <a:t>입력 크기가 </a:t>
            </a:r>
            <a:r>
              <a:rPr lang="en-US" altLang="ko-KR" smtClean="0"/>
              <a:t>100GB</a:t>
            </a:r>
            <a:r>
              <a:rPr lang="ko-KR" altLang="en-US" smtClean="0"/>
              <a:t>라면</a:t>
            </a:r>
            <a:r>
              <a:rPr lang="en-US" altLang="ko-KR" smtClean="0"/>
              <a:t>, </a:t>
            </a:r>
            <a:r>
              <a:rPr lang="ko-KR" altLang="en-US" smtClean="0"/>
              <a:t>어떤 내부정렬 알고리즘으로도 직접 정렬할 수 없다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CF8D0-539A-4809-8CD7-829231E86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F6B8C6A-9F80-479D-AE7E-37AFB0E6474D}" type="slidenum">
              <a:rPr lang="en-US" altLang="ko-KR" smtClean="0"/>
              <a:pPr>
                <a:defRPr/>
              </a:pPr>
              <a:t>77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EE965-6B9C-4787-8A83-FFB7B7B1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err="1"/>
              <a:t>외부정렬은</a:t>
            </a:r>
            <a:r>
              <a:rPr lang="ko-KR" altLang="en-US" dirty="0"/>
              <a:t> 입력을 분할하여 </a:t>
            </a:r>
            <a:r>
              <a:rPr lang="ko-KR" altLang="en-US" dirty="0" err="1"/>
              <a:t>주기억</a:t>
            </a:r>
            <a:r>
              <a:rPr lang="ko-KR" altLang="en-US" dirty="0"/>
              <a:t> 장치에 수용할 만큼의 데이터에 대해서만 </a:t>
            </a:r>
            <a:r>
              <a:rPr lang="ko-KR" altLang="en-US" dirty="0" err="1"/>
              <a:t>내부정렬을</a:t>
            </a:r>
            <a:r>
              <a:rPr lang="ko-KR" altLang="en-US" dirty="0"/>
              <a:t> 수행하고</a:t>
            </a:r>
            <a:r>
              <a:rPr lang="en-US" altLang="ko-KR" dirty="0"/>
              <a:t>, </a:t>
            </a:r>
            <a:r>
              <a:rPr lang="ko-KR" altLang="en-US" dirty="0"/>
              <a:t>그 결과를 보조 기억 장치에 일단 다시 저장한다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즉</a:t>
            </a:r>
            <a:r>
              <a:rPr lang="en-US" altLang="ko-KR" dirty="0"/>
              <a:t>, 100GB</a:t>
            </a:r>
            <a:r>
              <a:rPr lang="ko-KR" altLang="en-US" dirty="0"/>
              <a:t>의 데이터를 </a:t>
            </a:r>
            <a:r>
              <a:rPr lang="en-US" altLang="ko-KR" dirty="0"/>
              <a:t>1GB </a:t>
            </a:r>
            <a:r>
              <a:rPr lang="ko-KR" altLang="en-US" dirty="0"/>
              <a:t>만큼씩 </a:t>
            </a:r>
            <a:r>
              <a:rPr lang="ko-KR" altLang="en-US" dirty="0" err="1"/>
              <a:t>주기억</a:t>
            </a:r>
            <a:r>
              <a:rPr lang="ko-KR" altLang="en-US" dirty="0"/>
              <a:t> 장치로 읽어 들이고</a:t>
            </a:r>
            <a:r>
              <a:rPr lang="en-US" altLang="ko-KR" dirty="0"/>
              <a:t>, </a:t>
            </a:r>
            <a:r>
              <a:rPr lang="ko-KR" altLang="en-US" dirty="0" err="1"/>
              <a:t>퀵정렬과</a:t>
            </a:r>
            <a:r>
              <a:rPr lang="ko-KR" altLang="en-US" dirty="0"/>
              <a:t> 같은 </a:t>
            </a:r>
            <a:r>
              <a:rPr lang="ko-KR" altLang="en-US" dirty="0" err="1"/>
              <a:t>내부정렬</a:t>
            </a:r>
            <a:r>
              <a:rPr lang="ko-KR" altLang="en-US" dirty="0"/>
              <a:t> 알고리즘을 통해 정렬한 후</a:t>
            </a:r>
            <a:r>
              <a:rPr lang="en-US" altLang="ko-KR" dirty="0"/>
              <a:t>, </a:t>
            </a:r>
            <a:r>
              <a:rPr lang="ko-KR" altLang="en-US" dirty="0"/>
              <a:t>다른 보조 기억 장치에 저장한다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이를 반복하면</a:t>
            </a:r>
            <a:r>
              <a:rPr lang="en-US" altLang="ko-KR" dirty="0"/>
              <a:t>, </a:t>
            </a:r>
            <a:r>
              <a:rPr lang="ko-KR" altLang="en-US" dirty="0"/>
              <a:t>원래의 입력이 </a:t>
            </a:r>
            <a:r>
              <a:rPr lang="en-US" altLang="ko-KR" dirty="0"/>
              <a:t>100</a:t>
            </a:r>
            <a:r>
              <a:rPr lang="ko-KR" altLang="en-US" dirty="0"/>
              <a:t>개의 정렬된 블록으로 분할되어 보조 기억 장치에 저장된다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EE4A0-931B-4C29-BF19-5A67D51C4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D61E2D3-E47E-499F-B928-7E389B60408D}" type="slidenum">
              <a:rPr lang="en-US" altLang="ko-KR" smtClean="0"/>
              <a:pPr>
                <a:defRPr/>
              </a:pPr>
              <a:t>78</a:t>
            </a:fld>
            <a:r>
              <a:rPr lang="en-US" altLang="ko-KR"/>
              <a:t> -</a:t>
            </a:r>
          </a:p>
        </p:txBody>
      </p:sp>
      <p:pic>
        <p:nvPicPr>
          <p:cNvPr id="92165" name="_x191717624" descr="EMB000003905f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4365625"/>
            <a:ext cx="56594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아이디어</a:t>
            </a:r>
          </a:p>
        </p:txBody>
      </p:sp>
      <p:sp>
        <p:nvSpPr>
          <p:cNvPr id="9318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그 다음 과정은 정렬된 블록들을 하나의 정렬된 거대한 </a:t>
            </a:r>
            <a:r>
              <a:rPr lang="en-US" altLang="ko-KR" smtClean="0"/>
              <a:t>(100GB </a:t>
            </a:r>
            <a:r>
              <a:rPr lang="ko-KR" altLang="en-US" smtClean="0"/>
              <a:t>크기의</a:t>
            </a:r>
            <a:r>
              <a:rPr lang="en-US" altLang="ko-KR" smtClean="0"/>
              <a:t>) </a:t>
            </a:r>
            <a:r>
              <a:rPr lang="ko-KR" altLang="en-US" smtClean="0"/>
              <a:t>블록으로 만드는 것이다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 과정은 반복적인 합병</a:t>
            </a:r>
            <a:r>
              <a:rPr lang="en-US" altLang="ko-KR" smtClean="0"/>
              <a:t>(merge)</a:t>
            </a:r>
            <a:r>
              <a:rPr lang="ko-KR" altLang="en-US" smtClean="0"/>
              <a:t>을 통해서 이루어진다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블록들을 부분적으로 주기억 장치에 읽어 들여서</a:t>
            </a:r>
            <a:r>
              <a:rPr lang="en-US" altLang="ko-KR" smtClean="0"/>
              <a:t>, </a:t>
            </a:r>
            <a:r>
              <a:rPr lang="ko-KR" altLang="en-US" smtClean="0"/>
              <a:t>합병을 수행하여 부분적으로 보조 기억 장치에 쓰는 과정이 반복된다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블록을 부분적으로 읽어 들인 상황을 보인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1F281-D9CC-4283-A004-AFAA589FA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EBDB451-F8FA-4279-80C7-1F65AE673020}" type="slidenum">
              <a:rPr lang="en-US" altLang="ko-KR" smtClean="0"/>
              <a:pPr>
                <a:defRPr/>
              </a:pPr>
              <a:t>79</a:t>
            </a:fld>
            <a:r>
              <a:rPr lang="en-US" altLang="ko-KR"/>
              <a:t> -</a:t>
            </a:r>
          </a:p>
        </p:txBody>
      </p:sp>
      <p:pic>
        <p:nvPicPr>
          <p:cNvPr id="93189" name="_x191715304" descr="EMB000003905f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581525"/>
            <a:ext cx="85947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BubbleSort </a:t>
            </a:r>
            <a:r>
              <a:rPr lang="ko-KR" altLang="en-US" smtClean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348A8-FA8F-46E9-943A-3388DD75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atinLnBrk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800" dirty="0"/>
              <a:t>Line 1</a:t>
            </a:r>
          </a:p>
          <a:p>
            <a:pPr lvl="1" latinLnBrk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400" dirty="0"/>
              <a:t>for-</a:t>
            </a:r>
            <a:r>
              <a:rPr lang="ko-KR" altLang="en-US" sz="2400" dirty="0"/>
              <a:t>루프가 </a:t>
            </a:r>
            <a:r>
              <a:rPr lang="en-US" altLang="ko-KR" sz="2400" dirty="0"/>
              <a:t>(n-1)</a:t>
            </a:r>
            <a:r>
              <a:rPr lang="ko-KR" altLang="en-US" sz="2400" dirty="0"/>
              <a:t>번의 패스를 수행한다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atinLnBrk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800" dirty="0"/>
              <a:t>Line 2</a:t>
            </a:r>
            <a:r>
              <a:rPr lang="ko-KR" altLang="en-US" sz="2800" dirty="0"/>
              <a:t>의 </a:t>
            </a:r>
            <a:r>
              <a:rPr lang="en-US" altLang="ko-KR" sz="2800" dirty="0"/>
              <a:t>for-</a:t>
            </a:r>
            <a:r>
              <a:rPr lang="ko-KR" altLang="en-US" sz="2800" dirty="0"/>
              <a:t>루프</a:t>
            </a:r>
            <a:endParaRPr lang="en-US" altLang="ko-KR" sz="2800" dirty="0"/>
          </a:p>
          <a:p>
            <a:pPr lvl="1" latinLnBrk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ko-KR" altLang="en-US" sz="2400" dirty="0"/>
              <a:t>배열의 이웃하는 원소를 </a:t>
            </a:r>
            <a:r>
              <a:rPr lang="en-US" altLang="ko-KR" sz="2400" dirty="0"/>
              <a:t>A[0]</a:t>
            </a:r>
            <a:r>
              <a:rPr lang="ko-KR" altLang="en-US" sz="2400" dirty="0"/>
              <a:t>부터 </a:t>
            </a:r>
            <a:r>
              <a:rPr lang="en-US" altLang="ko-KR" sz="2400" dirty="0"/>
              <a:t>A[n-pass]</a:t>
            </a:r>
            <a:r>
              <a:rPr lang="ko-KR" altLang="en-US" sz="2400" dirty="0"/>
              <a:t>까지 비교하기 위함이다</a:t>
            </a:r>
            <a:r>
              <a:rPr lang="en-US" altLang="ko-KR" sz="2400" dirty="0"/>
              <a:t>. </a:t>
            </a:r>
          </a:p>
          <a:p>
            <a:pPr lvl="1" latinLnBrk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ko-KR" altLang="en-US" sz="2400" dirty="0"/>
              <a:t>배열 인덱스 </a:t>
            </a:r>
            <a:r>
              <a:rPr lang="en-US" altLang="ko-KR" sz="2400" dirty="0"/>
              <a:t>(n-pass)</a:t>
            </a:r>
            <a:r>
              <a:rPr lang="ko-KR" altLang="en-US" sz="2400" dirty="0"/>
              <a:t>는 </a:t>
            </a:r>
            <a:r>
              <a:rPr lang="en-US" altLang="ko-KR" sz="2400" dirty="0"/>
              <a:t>pass=1</a:t>
            </a:r>
            <a:r>
              <a:rPr lang="ko-KR" altLang="en-US" sz="2400" dirty="0"/>
              <a:t>이면 </a:t>
            </a:r>
            <a:r>
              <a:rPr lang="en-US" altLang="ko-KR" sz="2400" dirty="0"/>
              <a:t>A[n-1]</a:t>
            </a:r>
            <a:r>
              <a:rPr lang="ko-KR" altLang="en-US" sz="2400" dirty="0"/>
              <a:t>까지 비교하고</a:t>
            </a:r>
            <a:r>
              <a:rPr lang="en-US" altLang="ko-KR" sz="2400" dirty="0"/>
              <a:t>, pass=2</a:t>
            </a:r>
            <a:r>
              <a:rPr lang="ko-KR" altLang="en-US" sz="2400" dirty="0"/>
              <a:t>이면 </a:t>
            </a:r>
            <a:r>
              <a:rPr lang="en-US" altLang="ko-KR" sz="2400" dirty="0"/>
              <a:t>A[n-2]</a:t>
            </a:r>
            <a:r>
              <a:rPr lang="ko-KR" altLang="en-US" sz="2400" dirty="0"/>
              <a:t>까지 비교하는데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이는 </a:t>
            </a:r>
            <a:r>
              <a:rPr lang="en-US" altLang="ko-KR" sz="2400" dirty="0"/>
              <a:t>pass=1</a:t>
            </a:r>
            <a:r>
              <a:rPr lang="ko-KR" altLang="en-US" sz="2400" dirty="0"/>
              <a:t>이 수행되고 나면 가장 큰 숫자가 </a:t>
            </a:r>
            <a:r>
              <a:rPr lang="en-US" altLang="ko-KR" sz="2400" dirty="0"/>
              <a:t>A[n-1]</a:t>
            </a:r>
            <a:r>
              <a:rPr lang="ko-KR" altLang="en-US" sz="2400" dirty="0"/>
              <a:t>에 저장되므로 </a:t>
            </a:r>
            <a:r>
              <a:rPr lang="en-US" altLang="ko-KR" sz="2400" dirty="0"/>
              <a:t>A[n-2]</a:t>
            </a:r>
            <a:r>
              <a:rPr lang="ko-KR" altLang="en-US" sz="2400" dirty="0"/>
              <a:t>까지만 비교하기 위한 것이다</a:t>
            </a:r>
            <a:r>
              <a:rPr lang="en-US" altLang="ko-KR" sz="2400" dirty="0"/>
              <a:t>. </a:t>
            </a:r>
          </a:p>
          <a:p>
            <a:pPr lvl="1" latinLnBrk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ko-KR" altLang="en-US" sz="2400" dirty="0"/>
              <a:t>마찬가지로 </a:t>
            </a:r>
            <a:r>
              <a:rPr lang="en-US" altLang="ko-KR" sz="2400" dirty="0"/>
              <a:t>pass=3</a:t>
            </a:r>
            <a:r>
              <a:rPr lang="ko-KR" altLang="en-US" sz="2400" dirty="0"/>
              <a:t>이면</a:t>
            </a:r>
            <a:r>
              <a:rPr lang="en-US" altLang="ko-KR" sz="2400" dirty="0"/>
              <a:t>, 2</a:t>
            </a:r>
            <a:r>
              <a:rPr lang="ko-KR" altLang="en-US" sz="2400" dirty="0"/>
              <a:t>번째로 큰 숫자가 </a:t>
            </a:r>
            <a:r>
              <a:rPr lang="en-US" altLang="ko-KR" sz="2400" dirty="0"/>
              <a:t>A[n-2]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저장되어있기</a:t>
            </a:r>
            <a:r>
              <a:rPr lang="ko-KR" altLang="en-US" sz="2400" dirty="0"/>
              <a:t> 때문에 </a:t>
            </a:r>
            <a:r>
              <a:rPr lang="en-US" altLang="ko-KR" sz="2400" dirty="0"/>
              <a:t>A[n-3]</a:t>
            </a:r>
            <a:r>
              <a:rPr lang="ko-KR" altLang="en-US" sz="2400" dirty="0"/>
              <a:t>까지만 비교한다</a:t>
            </a:r>
            <a:r>
              <a:rPr lang="en-US" altLang="ko-KR" sz="2400" dirty="0"/>
              <a:t>.</a:t>
            </a:r>
          </a:p>
          <a:p>
            <a:pPr latinLnBrk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800" dirty="0"/>
              <a:t>Line 3~4</a:t>
            </a:r>
          </a:p>
          <a:p>
            <a:pPr lvl="1" latinLnBrk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ko-KR" sz="2400" dirty="0"/>
              <a:t>if-</a:t>
            </a:r>
            <a:r>
              <a:rPr lang="ko-KR" altLang="en-US" sz="2400" dirty="0"/>
              <a:t>조건인 </a:t>
            </a:r>
            <a:r>
              <a:rPr lang="en-US" altLang="ko-KR" sz="2400" dirty="0"/>
              <a:t>(A[i-1] &gt;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])</a:t>
            </a:r>
            <a:r>
              <a:rPr lang="ko-KR" altLang="en-US" sz="2400" dirty="0"/>
              <a:t>가 ‘</a:t>
            </a:r>
            <a:r>
              <a:rPr lang="ko-KR" altLang="en-US" sz="2400" dirty="0" err="1"/>
              <a:t>참’이면</a:t>
            </a:r>
            <a:r>
              <a:rPr lang="en-US" altLang="ko-KR" sz="2400" dirty="0"/>
              <a:t>,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위의 원소가 아래의 원소보다 크면</a:t>
            </a:r>
            <a:r>
              <a:rPr lang="en-US" altLang="ko-KR" sz="2400" dirty="0"/>
              <a:t>, A[i-1]</a:t>
            </a:r>
            <a:r>
              <a:rPr lang="ko-KR" altLang="en-US" sz="2400" dirty="0"/>
              <a:t>과 </a:t>
            </a:r>
            <a:r>
              <a:rPr lang="en-US" altLang="ko-KR" sz="2400" dirty="0"/>
              <a:t>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</a:t>
            </a:r>
            <a:r>
              <a:rPr lang="ko-KR" altLang="en-US" sz="2400" dirty="0"/>
              <a:t>를 서로 바꾼다</a:t>
            </a:r>
            <a:r>
              <a:rPr lang="en-US" altLang="ko-KR" sz="2400" dirty="0"/>
              <a:t>. </a:t>
            </a:r>
          </a:p>
          <a:p>
            <a:pPr lvl="1" latinLnBrk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ko-KR" altLang="en-US" sz="2400" dirty="0"/>
              <a:t>만일 </a:t>
            </a:r>
            <a:r>
              <a:rPr lang="en-US" altLang="ko-KR" sz="2400" dirty="0"/>
              <a:t>if-</a:t>
            </a:r>
            <a:r>
              <a:rPr lang="ko-KR" altLang="en-US" sz="2400" dirty="0"/>
              <a:t>조건이 ‘</a:t>
            </a:r>
            <a:r>
              <a:rPr lang="ko-KR" altLang="en-US" sz="2400" dirty="0" err="1"/>
              <a:t>거짓’이면</a:t>
            </a:r>
            <a:r>
              <a:rPr lang="ko-KR" altLang="en-US" sz="2400" dirty="0"/>
              <a:t> 아무 일도 하지 않고 다음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값에 대해 알고리즘이 진행된다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0C4FD-8346-4B42-9AAF-7BC96FC206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E6A65C9-D597-46BA-A5DD-84946A2DACDA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아이디어</a:t>
            </a:r>
          </a:p>
        </p:txBody>
      </p:sp>
      <p:sp>
        <p:nvSpPr>
          <p:cNvPr id="9421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1GB </a:t>
            </a:r>
            <a:r>
              <a:rPr lang="ko-KR" altLang="en-US" smtClean="0"/>
              <a:t>블록 </a:t>
            </a:r>
            <a:r>
              <a:rPr lang="en-US" altLang="ko-KR" smtClean="0"/>
              <a:t>2</a:t>
            </a:r>
            <a:r>
              <a:rPr lang="ko-KR" altLang="en-US" smtClean="0"/>
              <a:t>개가 </a:t>
            </a:r>
            <a:r>
              <a:rPr lang="en-US" altLang="ko-KR" smtClean="0"/>
              <a:t>2GB </a:t>
            </a:r>
            <a:r>
              <a:rPr lang="ko-KR" altLang="en-US" smtClean="0"/>
              <a:t>블록 </a:t>
            </a:r>
            <a:r>
              <a:rPr lang="en-US" altLang="ko-KR" smtClean="0"/>
              <a:t>1</a:t>
            </a:r>
            <a:r>
              <a:rPr lang="ko-KR" altLang="en-US" smtClean="0"/>
              <a:t>개로 합병되는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C30FA9-2C43-407C-B7A0-FA0153F5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C723BCD-52EA-44D9-84EC-AC55FD0390A3}" type="slidenum">
              <a:rPr lang="en-US" altLang="ko-KR" smtClean="0"/>
              <a:pPr>
                <a:defRPr/>
              </a:pPr>
              <a:t>80</a:t>
            </a:fld>
            <a:r>
              <a:rPr lang="en-US" altLang="ko-KR"/>
              <a:t> -</a:t>
            </a:r>
          </a:p>
        </p:txBody>
      </p:sp>
      <p:pic>
        <p:nvPicPr>
          <p:cNvPr id="942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1581150"/>
            <a:ext cx="53721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C637D-7100-4D19-9A29-21B7A9FF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나머지 </a:t>
            </a:r>
            <a:r>
              <a:rPr lang="en-US" altLang="ko-KR" dirty="0"/>
              <a:t>98</a:t>
            </a:r>
            <a:r>
              <a:rPr lang="ko-KR" altLang="en-US" dirty="0"/>
              <a:t>개의 블록에 대해서 위와 같이 </a:t>
            </a:r>
            <a:r>
              <a:rPr lang="en-US" altLang="ko-KR" dirty="0"/>
              <a:t>49</a:t>
            </a:r>
            <a:r>
              <a:rPr lang="ko-KR" altLang="en-US" dirty="0"/>
              <a:t>회를 반복하면</a:t>
            </a:r>
            <a:r>
              <a:rPr lang="en-US" altLang="ko-KR" dirty="0"/>
              <a:t>, 2GB </a:t>
            </a:r>
            <a:r>
              <a:rPr lang="ko-KR" altLang="en-US" dirty="0"/>
              <a:t>블록이 총 </a:t>
            </a:r>
            <a:r>
              <a:rPr lang="en-US" altLang="ko-KR" dirty="0"/>
              <a:t>50</a:t>
            </a:r>
            <a:r>
              <a:rPr lang="ko-KR" altLang="en-US" dirty="0"/>
              <a:t>개 만들어진다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그 다음엔 </a:t>
            </a:r>
            <a:r>
              <a:rPr lang="en-US" altLang="ko-KR" dirty="0"/>
              <a:t>2GB </a:t>
            </a:r>
            <a:r>
              <a:rPr lang="ko-KR" altLang="en-US" dirty="0"/>
              <a:t>블록 </a:t>
            </a:r>
            <a:r>
              <a:rPr lang="en-US" altLang="ko-KR" dirty="0"/>
              <a:t>2</a:t>
            </a:r>
            <a:r>
              <a:rPr lang="ko-KR" altLang="en-US" dirty="0"/>
              <a:t>개씩 짝을 지워 </a:t>
            </a:r>
            <a:r>
              <a:rPr lang="ko-KR" altLang="en-US" dirty="0" err="1"/>
              <a:t>합병시키는</a:t>
            </a:r>
            <a:r>
              <a:rPr lang="ko-KR" altLang="en-US" dirty="0"/>
              <a:t> 과정을 총 </a:t>
            </a:r>
            <a:r>
              <a:rPr lang="en-US" altLang="ko-KR" dirty="0"/>
              <a:t>25</a:t>
            </a:r>
            <a:r>
              <a:rPr lang="ko-KR" altLang="en-US" dirty="0"/>
              <a:t>회 수행하면</a:t>
            </a:r>
            <a:r>
              <a:rPr lang="en-US" altLang="ko-KR" dirty="0"/>
              <a:t>, 4GB </a:t>
            </a:r>
            <a:r>
              <a:rPr lang="ko-KR" altLang="en-US" dirty="0"/>
              <a:t>블록 </a:t>
            </a:r>
            <a:r>
              <a:rPr lang="en-US" altLang="ko-KR" dirty="0"/>
              <a:t>25</a:t>
            </a:r>
            <a:r>
              <a:rPr lang="ko-KR" altLang="en-US" dirty="0"/>
              <a:t>개가 만들어진다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이러한 방식으로 계속 합병을 진행하면</a:t>
            </a:r>
            <a:r>
              <a:rPr lang="en-US" altLang="ko-KR" dirty="0"/>
              <a:t>, </a:t>
            </a:r>
            <a:r>
              <a:rPr lang="ko-KR" altLang="en-US" dirty="0"/>
              <a:t>블록 크기가 </a:t>
            </a:r>
            <a:r>
              <a:rPr lang="en-US" altLang="ko-KR" dirty="0"/>
              <a:t>2</a:t>
            </a:r>
            <a:r>
              <a:rPr lang="ko-KR" altLang="en-US" dirty="0"/>
              <a:t>배로 커지고</a:t>
            </a:r>
            <a:r>
              <a:rPr lang="en-US" altLang="ko-KR" dirty="0"/>
              <a:t> </a:t>
            </a:r>
            <a:r>
              <a:rPr lang="ko-KR" altLang="en-US" dirty="0"/>
              <a:t>블록의 수는 </a:t>
            </a:r>
            <a:r>
              <a:rPr lang="en-US" altLang="ko-KR" dirty="0"/>
              <a:t>½</a:t>
            </a:r>
            <a:r>
              <a:rPr lang="ko-KR" altLang="en-US" dirty="0"/>
              <a:t>로 줄어들게 되어 결국에는 </a:t>
            </a:r>
            <a:r>
              <a:rPr lang="en-US" altLang="ko-KR" dirty="0"/>
              <a:t>100GB </a:t>
            </a:r>
            <a:r>
              <a:rPr lang="ko-KR" altLang="en-US" dirty="0"/>
              <a:t>블록 </a:t>
            </a:r>
            <a:r>
              <a:rPr lang="en-US" altLang="ko-KR" dirty="0"/>
              <a:t>1</a:t>
            </a:r>
            <a:r>
              <a:rPr lang="ko-KR" altLang="en-US" dirty="0"/>
              <a:t>개만 남는다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C213F7-2F1B-4F74-BE15-BE6D91B6E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D88348C-0325-4C3B-B028-28F056C5C2D1}" type="slidenum">
              <a:rPr lang="en-US" altLang="ko-KR" smtClean="0"/>
              <a:pPr>
                <a:defRPr/>
              </a:pPr>
              <a:t>81</a:t>
            </a:fld>
            <a:r>
              <a:rPr lang="en-US" altLang="ko-KR"/>
              <a:t> -</a:t>
            </a:r>
          </a:p>
        </p:txBody>
      </p:sp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1147763"/>
            <a:ext cx="52673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아이디어</a:t>
            </a:r>
          </a:p>
        </p:txBody>
      </p:sp>
      <p:sp>
        <p:nvSpPr>
          <p:cNvPr id="9625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외부정렬 알고리즘은 보조 기억 장치에서의 읽고 쓰기를 최소화하는 것이 매우 중요하다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왜냐하면 보조 기억 장치의 접근 시간이 주기억 장치의 접근 시간보다 매우 오래 걸리기 때문이다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외부정렬 알고리즘 </a:t>
            </a:r>
            <a:r>
              <a:rPr lang="en-US" altLang="ko-KR" smtClean="0"/>
              <a:t>ExternalSort</a:t>
            </a:r>
          </a:p>
          <a:p>
            <a:pPr lvl="1"/>
            <a:r>
              <a:rPr lang="ko-KR" altLang="en-US" smtClean="0"/>
              <a:t>주기억 장치의 용량을 </a:t>
            </a:r>
            <a:r>
              <a:rPr lang="en-US" altLang="ko-KR" smtClean="0"/>
              <a:t>M</a:t>
            </a:r>
            <a:r>
              <a:rPr lang="ko-KR" altLang="en-US" smtClean="0"/>
              <a:t>이라고 가정한다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외부정렬 알고리즘은 입력이 저장된 보조 기억 장치 외에 별도의 보조 기억 장치를 사용한다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알고리즘에서 보조 기억 장치는 </a:t>
            </a:r>
            <a:r>
              <a:rPr lang="en-US" altLang="ko-KR" smtClean="0"/>
              <a:t>‘HDD’</a:t>
            </a:r>
            <a:r>
              <a:rPr lang="ko-KR" altLang="en-US" smtClean="0"/>
              <a:t>로 대신한다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384DAC-CF58-4F3C-82CE-C348919CF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FD403A5-1612-462B-96C1-657B551B6CEE}" type="slidenum">
              <a:rPr lang="en-US" altLang="ko-KR" smtClean="0"/>
              <a:pPr>
                <a:defRPr/>
              </a:pPr>
              <a:t>82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ExternalSort </a:t>
            </a:r>
            <a:r>
              <a:rPr lang="ko-KR" altLang="en-US" smtClean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B4961-A82D-4AD6-B319-59699DADB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ko-KR" altLang="en-US" dirty="0">
                <a:latin typeface="돋움" pitchFamily="50" charset="-127"/>
                <a:ea typeface="돋움" pitchFamily="50" charset="-127"/>
              </a:rPr>
              <a:t>입력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입력 데이터 저장된 입력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HDD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ko-KR" altLang="en-US" dirty="0">
                <a:latin typeface="돋움" pitchFamily="50" charset="-127"/>
                <a:ea typeface="돋움" pitchFamily="50" charset="-127"/>
              </a:rPr>
              <a:t>출력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정렬된 데이터가 저장된 출력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HDD</a:t>
            </a:r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ko-KR" altLang="en-US" dirty="0">
              <a:latin typeface="돋움" pitchFamily="50" charset="-127"/>
              <a:ea typeface="돋움" pitchFamily="50" charset="-127"/>
            </a:endParaRPr>
          </a:p>
          <a:p>
            <a:pPr marL="361950" indent="-36195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/>
              <a:t>입력 </a:t>
            </a:r>
            <a:r>
              <a:rPr lang="en-US" altLang="ko-KR" dirty="0"/>
              <a:t>HDD</a:t>
            </a:r>
            <a:r>
              <a:rPr lang="ko-KR" altLang="en-US" dirty="0"/>
              <a:t>에 저장된 입력을 크기가 </a:t>
            </a:r>
            <a:r>
              <a:rPr lang="en-US" altLang="ko-KR" dirty="0"/>
              <a:t>M</a:t>
            </a:r>
            <a:r>
              <a:rPr lang="ko-KR" altLang="en-US" dirty="0"/>
              <a:t>만큼씩 </a:t>
            </a:r>
            <a:r>
              <a:rPr lang="ko-KR" altLang="en-US" dirty="0" err="1"/>
              <a:t>주기억</a:t>
            </a:r>
            <a:r>
              <a:rPr lang="ko-KR" altLang="en-US" dirty="0"/>
              <a:t> 장치에 읽어 들인 후 </a:t>
            </a:r>
            <a:r>
              <a:rPr lang="ko-KR" altLang="en-US" dirty="0" err="1"/>
              <a:t>내부정렬</a:t>
            </a:r>
            <a:r>
              <a:rPr lang="ko-KR" altLang="en-US" dirty="0"/>
              <a:t> 알고리즘으로 정렬하여 별도의 </a:t>
            </a:r>
            <a:r>
              <a:rPr lang="en-US" altLang="ko-KR" dirty="0"/>
              <a:t>HDD</a:t>
            </a:r>
            <a:r>
              <a:rPr lang="ko-KR" altLang="en-US" dirty="0"/>
              <a:t>에 저장한다</a:t>
            </a:r>
            <a:r>
              <a:rPr lang="en-US" altLang="ko-KR" dirty="0"/>
              <a:t>. </a:t>
            </a:r>
            <a:r>
              <a:rPr lang="ko-KR" altLang="en-US" dirty="0"/>
              <a:t>다음 단계에서 별도의 </a:t>
            </a:r>
            <a:r>
              <a:rPr lang="en-US" altLang="ko-KR" dirty="0"/>
              <a:t>HDD</a:t>
            </a:r>
            <a:r>
              <a:rPr lang="ko-KR" altLang="en-US" dirty="0"/>
              <a:t>는 입력 </a:t>
            </a:r>
            <a:r>
              <a:rPr lang="en-US" altLang="ko-KR" dirty="0"/>
              <a:t>HDD</a:t>
            </a:r>
            <a:r>
              <a:rPr lang="ko-KR" altLang="en-US" dirty="0"/>
              <a:t>로 사용되고</a:t>
            </a:r>
            <a:r>
              <a:rPr lang="en-US" altLang="ko-KR" dirty="0"/>
              <a:t>, </a:t>
            </a:r>
            <a:r>
              <a:rPr lang="ko-KR" altLang="en-US" dirty="0"/>
              <a:t>입력 </a:t>
            </a:r>
            <a:r>
              <a:rPr lang="en-US" altLang="ko-KR" dirty="0"/>
              <a:t>HDD</a:t>
            </a:r>
            <a:r>
              <a:rPr lang="ko-KR" altLang="en-US" dirty="0"/>
              <a:t>는 출력 </a:t>
            </a:r>
            <a:r>
              <a:rPr lang="en-US" altLang="ko-KR" dirty="0"/>
              <a:t>HDD</a:t>
            </a:r>
            <a:r>
              <a:rPr lang="ko-KR" altLang="en-US" dirty="0"/>
              <a:t>로 사용된다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/>
              <a:t>2.</a:t>
            </a:r>
            <a:r>
              <a:rPr lang="en-US" altLang="ko-KR" sz="3200" dirty="0"/>
              <a:t> </a:t>
            </a:r>
            <a:r>
              <a:rPr lang="en-US" altLang="ko-KR" dirty="0"/>
              <a:t>while ( </a:t>
            </a:r>
            <a:r>
              <a:rPr lang="ko-KR" altLang="en-US" dirty="0"/>
              <a:t>입력 </a:t>
            </a:r>
            <a:r>
              <a:rPr lang="en-US" altLang="ko-KR" dirty="0"/>
              <a:t>HDD</a:t>
            </a:r>
            <a:r>
              <a:rPr lang="ko-KR" altLang="en-US" dirty="0"/>
              <a:t>에 저장된 블록 수 </a:t>
            </a:r>
            <a:r>
              <a:rPr lang="en-US" altLang="ko-KR" dirty="0"/>
              <a:t>&gt; 1 )</a:t>
            </a:r>
            <a:r>
              <a:rPr lang="en-US" altLang="ko-KR" sz="3200" dirty="0"/>
              <a:t> </a:t>
            </a:r>
            <a:endParaRPr lang="ko-KR" altLang="en-US" sz="3200" dirty="0"/>
          </a:p>
          <a:p>
            <a:pPr marL="803275" indent="-803275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/>
              <a:t>3.       </a:t>
            </a:r>
            <a:r>
              <a:rPr lang="ko-KR" altLang="en-US" dirty="0"/>
              <a:t>입력 </a:t>
            </a:r>
            <a:r>
              <a:rPr lang="en-US" altLang="ko-KR" dirty="0"/>
              <a:t>HDD</a:t>
            </a:r>
            <a:r>
              <a:rPr lang="ko-KR" altLang="en-US" dirty="0"/>
              <a:t>에 저장된 블록을 </a:t>
            </a:r>
            <a:r>
              <a:rPr lang="en-US" altLang="ko-KR" dirty="0"/>
              <a:t>2</a:t>
            </a:r>
            <a:r>
              <a:rPr lang="ko-KR" altLang="en-US" dirty="0"/>
              <a:t>개씩 선택하여</a:t>
            </a:r>
            <a:r>
              <a:rPr lang="en-US" altLang="ko-KR" dirty="0"/>
              <a:t>, </a:t>
            </a:r>
            <a:r>
              <a:rPr lang="ko-KR" altLang="en-US" dirty="0"/>
              <a:t>각각의 블록으로부터 데이터를 부분적으로 </a:t>
            </a:r>
            <a:r>
              <a:rPr lang="ko-KR" altLang="en-US" dirty="0" err="1"/>
              <a:t>주기억</a:t>
            </a:r>
            <a:r>
              <a:rPr lang="ko-KR" altLang="en-US" dirty="0"/>
              <a:t> 장치에 읽어 들여서 합병을 수행한다</a:t>
            </a:r>
            <a:r>
              <a:rPr lang="en-US" altLang="ko-KR" dirty="0"/>
              <a:t>. </a:t>
            </a:r>
            <a:r>
              <a:rPr lang="ko-KR" altLang="en-US" dirty="0"/>
              <a:t>이때 합병된 결과는 출력 </a:t>
            </a:r>
            <a:r>
              <a:rPr lang="en-US" altLang="ko-KR" dirty="0"/>
              <a:t>HDD</a:t>
            </a:r>
            <a:r>
              <a:rPr lang="ko-KR" altLang="en-US" dirty="0"/>
              <a:t>에 저장한다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입력 </a:t>
            </a:r>
            <a:r>
              <a:rPr lang="en-US" altLang="ko-KR" dirty="0"/>
              <a:t>HDD</a:t>
            </a:r>
            <a:r>
              <a:rPr lang="ko-KR" altLang="en-US" dirty="0"/>
              <a:t>에 저장된 블록 수가 홀수일 때에는 마지막 블록은 그대로 출력 </a:t>
            </a:r>
            <a:r>
              <a:rPr lang="en-US" altLang="ko-KR" dirty="0"/>
              <a:t>HDD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/>
              <a:t>4.       </a:t>
            </a:r>
            <a:r>
              <a:rPr lang="ko-KR" altLang="en-US" dirty="0"/>
              <a:t>입력과 출력 </a:t>
            </a:r>
            <a:r>
              <a:rPr lang="en-US" altLang="ko-KR" dirty="0"/>
              <a:t>HDD</a:t>
            </a:r>
            <a:r>
              <a:rPr lang="ko-KR" altLang="en-US" dirty="0"/>
              <a:t>의 역할을 바꾼다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/>
              <a:t>5. return </a:t>
            </a:r>
            <a:r>
              <a:rPr lang="ko-KR" altLang="en-US" sz="2000" dirty="0"/>
              <a:t>출력 </a:t>
            </a:r>
            <a:r>
              <a:rPr lang="en-US" altLang="ko-KR" sz="2000" dirty="0"/>
              <a:t>HDD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EC975B-CA5B-4500-86BF-34B9C9879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EA28964-8C19-4E5A-9186-98A5E04EADC5}" type="slidenum">
              <a:rPr lang="en-US" altLang="ko-KR" smtClean="0"/>
              <a:pPr>
                <a:defRPr/>
              </a:pPr>
              <a:t>83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ExternalSort </a:t>
            </a:r>
            <a:r>
              <a:rPr lang="ko-KR" altLang="en-US" smtClean="0"/>
              <a:t>알고리즘</a:t>
            </a:r>
          </a:p>
        </p:txBody>
      </p:sp>
      <p:sp>
        <p:nvSpPr>
          <p:cNvPr id="9830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Line 1</a:t>
            </a:r>
          </a:p>
          <a:p>
            <a:pPr lvl="1"/>
            <a:r>
              <a:rPr lang="ko-KR" altLang="en-US" sz="2400" smtClean="0"/>
              <a:t>입력 </a:t>
            </a:r>
            <a:r>
              <a:rPr lang="en-US" altLang="ko-KR" sz="2400" smtClean="0"/>
              <a:t>HDD</a:t>
            </a:r>
            <a:r>
              <a:rPr lang="ko-KR" altLang="en-US" sz="2400" smtClean="0"/>
              <a:t>에 저장된 입력을 크기가 </a:t>
            </a:r>
            <a:r>
              <a:rPr lang="en-US" altLang="ko-KR" sz="2400" smtClean="0"/>
              <a:t>M </a:t>
            </a:r>
            <a:r>
              <a:rPr lang="ko-KR" altLang="en-US" sz="2400" smtClean="0"/>
              <a:t>만큼씩 주기억 장치로 읽어 들여서 내부정렬 알고리즘으로 정렬한 후에 별도의 </a:t>
            </a:r>
            <a:r>
              <a:rPr lang="en-US" altLang="ko-KR" sz="2400" smtClean="0"/>
              <a:t>HDD</a:t>
            </a:r>
            <a:r>
              <a:rPr lang="ko-KR" altLang="en-US" sz="2400" smtClean="0"/>
              <a:t>에 저장한다</a:t>
            </a:r>
            <a:r>
              <a:rPr lang="en-US" altLang="ko-KR" sz="2400" smtClean="0"/>
              <a:t>.</a:t>
            </a:r>
          </a:p>
          <a:p>
            <a:pPr lvl="1"/>
            <a:r>
              <a:rPr lang="ko-KR" altLang="en-US" sz="2400" smtClean="0"/>
              <a:t>입력 크기가 </a:t>
            </a:r>
            <a:r>
              <a:rPr lang="en-US" altLang="ko-KR" sz="2400" smtClean="0"/>
              <a:t>N</a:t>
            </a:r>
            <a:r>
              <a:rPr lang="ko-KR" altLang="en-US" sz="2400" smtClean="0"/>
              <a:t>이라면</a:t>
            </a:r>
            <a:r>
              <a:rPr lang="en-US" altLang="ko-KR" sz="2400" smtClean="0"/>
              <a:t>, N/M</a:t>
            </a:r>
            <a:r>
              <a:rPr lang="ko-KR" altLang="en-US" sz="2400" smtClean="0"/>
              <a:t>개의 블록이 만들어진다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단</a:t>
            </a:r>
            <a:r>
              <a:rPr lang="en-US" altLang="ko-KR" sz="2400" smtClean="0"/>
              <a:t>, </a:t>
            </a:r>
            <a:r>
              <a:rPr lang="ko-KR" altLang="en-US" sz="2400" smtClean="0"/>
              <a:t>편의상 </a:t>
            </a:r>
            <a:r>
              <a:rPr lang="en-US" altLang="ko-KR" sz="2400" smtClean="0"/>
              <a:t>N</a:t>
            </a:r>
            <a:r>
              <a:rPr lang="ko-KR" altLang="en-US" sz="2400" smtClean="0"/>
              <a:t>이 </a:t>
            </a:r>
            <a:r>
              <a:rPr lang="en-US" altLang="ko-KR" sz="2400" smtClean="0"/>
              <a:t>M</a:t>
            </a:r>
            <a:r>
              <a:rPr lang="ko-KR" altLang="en-US" sz="2400" smtClean="0"/>
              <a:t>의 배수라고 가정하자</a:t>
            </a:r>
            <a:r>
              <a:rPr lang="en-US" altLang="ko-KR" sz="2400" smtClean="0"/>
              <a:t>.</a:t>
            </a:r>
          </a:p>
          <a:p>
            <a:pPr lvl="1"/>
            <a:r>
              <a:rPr lang="ko-KR" altLang="en-US" sz="2400" smtClean="0"/>
              <a:t>다음 단계를 위해 별도의 </a:t>
            </a:r>
            <a:r>
              <a:rPr lang="en-US" altLang="ko-KR" sz="2400" smtClean="0"/>
              <a:t>HDD</a:t>
            </a:r>
            <a:r>
              <a:rPr lang="ko-KR" altLang="en-US" sz="2400" smtClean="0"/>
              <a:t>는 입력 </a:t>
            </a:r>
            <a:r>
              <a:rPr lang="en-US" altLang="ko-KR" sz="2400" smtClean="0"/>
              <a:t>HDD</a:t>
            </a:r>
            <a:r>
              <a:rPr lang="ko-KR" altLang="en-US" sz="2400" smtClean="0"/>
              <a:t>로 사용되고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입력 </a:t>
            </a:r>
            <a:r>
              <a:rPr lang="en-US" altLang="ko-KR" sz="2400" smtClean="0"/>
              <a:t>HDD</a:t>
            </a:r>
            <a:r>
              <a:rPr lang="ko-KR" altLang="en-US" sz="2400" smtClean="0"/>
              <a:t>는 출력 </a:t>
            </a:r>
            <a:r>
              <a:rPr lang="en-US" altLang="ko-KR" sz="2400" smtClean="0"/>
              <a:t>HDD</a:t>
            </a:r>
            <a:r>
              <a:rPr lang="ko-KR" altLang="en-US" sz="2400" smtClean="0"/>
              <a:t>로 사용된다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Line 2</a:t>
            </a:r>
          </a:p>
          <a:p>
            <a:pPr lvl="1"/>
            <a:r>
              <a:rPr lang="en-US" altLang="ko-KR" sz="2400" smtClean="0"/>
              <a:t>while-</a:t>
            </a:r>
            <a:r>
              <a:rPr lang="ko-KR" altLang="en-US" sz="2400" smtClean="0"/>
              <a:t>루프에서는 입력 </a:t>
            </a:r>
            <a:r>
              <a:rPr lang="en-US" altLang="ko-KR" sz="2400" smtClean="0"/>
              <a:t>HDD</a:t>
            </a:r>
            <a:r>
              <a:rPr lang="ko-KR" altLang="en-US" sz="2400" smtClean="0"/>
              <a:t>에 저장된 블록 수가 </a:t>
            </a:r>
            <a:r>
              <a:rPr lang="en-US" altLang="ko-KR" sz="2400" smtClean="0"/>
              <a:t>2</a:t>
            </a:r>
            <a:r>
              <a:rPr lang="ko-KR" altLang="en-US" sz="2400" smtClean="0"/>
              <a:t>개 이상이면</a:t>
            </a:r>
            <a:r>
              <a:rPr lang="en-US" altLang="ko-KR" sz="2400" smtClean="0"/>
              <a:t>, line 3~4</a:t>
            </a:r>
            <a:r>
              <a:rPr lang="ko-KR" altLang="en-US" sz="2400" smtClean="0"/>
              <a:t>를 수행한다</a:t>
            </a:r>
            <a:r>
              <a:rPr lang="en-US" altLang="ko-KR" sz="2400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E5F6A3-441E-47F3-9820-A8F134853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E6236E1-DCC9-4B7F-A077-B0F9801F634A}" type="slidenum">
              <a:rPr lang="en-US" altLang="ko-KR" smtClean="0"/>
              <a:pPr>
                <a:defRPr/>
              </a:pPr>
              <a:t>84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ExternalSort </a:t>
            </a:r>
            <a:r>
              <a:rPr lang="ko-KR" altLang="en-US" smtClean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6995A-FB47-4363-8E08-4F0BBCB19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sz="2800" dirty="0"/>
              <a:t>Line 3</a:t>
            </a:r>
          </a:p>
          <a:p>
            <a:pPr lvl="1">
              <a:defRPr/>
            </a:pPr>
            <a:r>
              <a:rPr lang="ko-KR" altLang="en-US" sz="2400" dirty="0"/>
              <a:t>입력 </a:t>
            </a:r>
            <a:r>
              <a:rPr lang="en-US" altLang="ko-KR" sz="2400" dirty="0"/>
              <a:t>HDD</a:t>
            </a:r>
            <a:r>
              <a:rPr lang="ko-KR" altLang="en-US" sz="2400" dirty="0"/>
              <a:t>에 저장된 블록을 </a:t>
            </a:r>
            <a:r>
              <a:rPr lang="en-US" altLang="ko-KR" sz="2400" dirty="0"/>
              <a:t>2</a:t>
            </a:r>
            <a:r>
              <a:rPr lang="ko-KR" altLang="en-US" sz="2400" dirty="0"/>
              <a:t>개씩 선택하여</a:t>
            </a:r>
            <a:r>
              <a:rPr lang="en-US" altLang="ko-KR" sz="2400" dirty="0"/>
              <a:t>, </a:t>
            </a:r>
            <a:r>
              <a:rPr lang="ko-KR" altLang="en-US" sz="2400" dirty="0"/>
              <a:t>각 블록의 데이터를 부분적으로 </a:t>
            </a:r>
            <a:r>
              <a:rPr lang="ko-KR" altLang="en-US" sz="2400" dirty="0" err="1"/>
              <a:t>주기억</a:t>
            </a:r>
            <a:r>
              <a:rPr lang="ko-KR" altLang="en-US" sz="2400" dirty="0"/>
              <a:t> 장치에 읽어 들여서 합병을 수행한다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ko-KR" altLang="en-US" sz="2400" dirty="0"/>
              <a:t>처음에 </a:t>
            </a:r>
            <a:r>
              <a:rPr lang="en-US" altLang="ko-KR" sz="2400" dirty="0"/>
              <a:t>line 3</a:t>
            </a:r>
            <a:r>
              <a:rPr lang="ko-KR" altLang="en-US" sz="2400" dirty="0"/>
              <a:t>이 수행되면</a:t>
            </a:r>
            <a:r>
              <a:rPr lang="en-US" altLang="ko-KR" sz="2400" dirty="0"/>
              <a:t>, </a:t>
            </a:r>
            <a:r>
              <a:rPr lang="ko-KR" altLang="en-US" sz="2400" dirty="0"/>
              <a:t>출력 </a:t>
            </a:r>
            <a:r>
              <a:rPr lang="en-US" altLang="ko-KR" sz="2400" dirty="0"/>
              <a:t>HDD</a:t>
            </a:r>
            <a:r>
              <a:rPr lang="ko-KR" altLang="en-US" sz="2400" dirty="0"/>
              <a:t>에 있는 각각의 블록 크기는 </a:t>
            </a:r>
            <a:r>
              <a:rPr lang="en-US" altLang="ko-KR" sz="2400" dirty="0"/>
              <a:t>2M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ko-KR" altLang="en-US" sz="2400" dirty="0"/>
              <a:t>그 다음에 </a:t>
            </a:r>
            <a:r>
              <a:rPr lang="en-US" altLang="ko-KR" sz="2400" dirty="0"/>
              <a:t>line 3</a:t>
            </a:r>
            <a:r>
              <a:rPr lang="ko-KR" altLang="en-US" sz="2400" dirty="0"/>
              <a:t>이 수행되면 각각의 블록 크기가 </a:t>
            </a:r>
            <a:r>
              <a:rPr lang="en-US" altLang="ko-KR" sz="2400" dirty="0"/>
              <a:t>4M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ko-KR" altLang="en-US" sz="2400" dirty="0"/>
              <a:t>즉</a:t>
            </a:r>
            <a:r>
              <a:rPr lang="en-US" altLang="ko-KR" sz="2400" dirty="0"/>
              <a:t>, line 3</a:t>
            </a:r>
            <a:r>
              <a:rPr lang="ko-KR" altLang="en-US" sz="2400" dirty="0"/>
              <a:t>이 수행되기 직전의 블록 크기의 </a:t>
            </a:r>
            <a:r>
              <a:rPr lang="en-US" altLang="ko-KR" sz="2400" dirty="0"/>
              <a:t>2</a:t>
            </a:r>
            <a:r>
              <a:rPr lang="ko-KR" altLang="en-US" sz="2400" dirty="0"/>
              <a:t>배가 되어 출력 </a:t>
            </a:r>
            <a:r>
              <a:rPr lang="en-US" altLang="ko-KR" sz="2400" dirty="0"/>
              <a:t>HDD</a:t>
            </a:r>
            <a:r>
              <a:rPr lang="ko-KR" altLang="en-US" sz="2400" dirty="0"/>
              <a:t>에 저장된다</a:t>
            </a:r>
            <a:r>
              <a:rPr lang="en-US" altLang="ko-KR" sz="2400" dirty="0"/>
              <a:t>.</a:t>
            </a:r>
          </a:p>
          <a:p>
            <a:pPr>
              <a:defRPr/>
            </a:pPr>
            <a:r>
              <a:rPr lang="en-US" altLang="ko-KR" sz="2800" dirty="0"/>
              <a:t>Line 4</a:t>
            </a:r>
          </a:p>
          <a:p>
            <a:pPr lvl="1">
              <a:defRPr/>
            </a:pPr>
            <a:r>
              <a:rPr lang="ko-KR" altLang="en-US" sz="2400" dirty="0"/>
              <a:t>입력과 출력으로 사용된 </a:t>
            </a:r>
            <a:r>
              <a:rPr lang="en-US" altLang="ko-KR" sz="2400" dirty="0"/>
              <a:t>HDD</a:t>
            </a:r>
            <a:r>
              <a:rPr lang="ko-KR" altLang="en-US" sz="2400" dirty="0"/>
              <a:t>의 역할을 서로 바꾼다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출력 </a:t>
            </a:r>
            <a:r>
              <a:rPr lang="en-US" altLang="ko-KR" sz="2400" dirty="0"/>
              <a:t>HDD</a:t>
            </a:r>
            <a:r>
              <a:rPr lang="ko-KR" altLang="en-US" sz="2400" dirty="0"/>
              <a:t>가 입력 </a:t>
            </a:r>
            <a:r>
              <a:rPr lang="en-US" altLang="ko-KR" sz="2400" dirty="0"/>
              <a:t>HDD</a:t>
            </a:r>
            <a:r>
              <a:rPr lang="ko-KR" altLang="en-US" sz="2400" dirty="0"/>
              <a:t>가 되고</a:t>
            </a:r>
            <a:r>
              <a:rPr lang="en-US" altLang="ko-KR" sz="2400" dirty="0"/>
              <a:t>, </a:t>
            </a:r>
            <a:r>
              <a:rPr lang="ko-KR" altLang="en-US" sz="2400" dirty="0"/>
              <a:t>입력 </a:t>
            </a:r>
            <a:r>
              <a:rPr lang="en-US" altLang="ko-KR" sz="2400" dirty="0"/>
              <a:t>HDD</a:t>
            </a:r>
            <a:r>
              <a:rPr lang="ko-KR" altLang="en-US" sz="2400" dirty="0"/>
              <a:t>가 출력 </a:t>
            </a:r>
            <a:r>
              <a:rPr lang="en-US" altLang="ko-KR" sz="2400" dirty="0"/>
              <a:t>HDD</a:t>
            </a:r>
            <a:r>
              <a:rPr lang="ko-KR" altLang="en-US" sz="2400" dirty="0"/>
              <a:t>로 사용된다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BCB01F-CAB1-41FA-A383-DE6D0DDBC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5CFCA61-6B5C-43F8-A71D-72F76708E025}" type="slidenum">
              <a:rPr lang="en-US" altLang="ko-KR" smtClean="0"/>
              <a:pPr>
                <a:defRPr/>
              </a:pPr>
              <a:t>85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ExternalSort</a:t>
            </a:r>
            <a:r>
              <a:rPr lang="ko-KR" altLang="en-US" smtClean="0"/>
              <a:t>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865AF-142D-4D58-8EA4-1395D5BB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sz="2800" dirty="0"/>
              <a:t>128GB </a:t>
            </a:r>
            <a:r>
              <a:rPr lang="ko-KR" altLang="en-US" sz="2800" dirty="0"/>
              <a:t>입력과 </a:t>
            </a:r>
            <a:r>
              <a:rPr lang="en-US" altLang="ko-KR" sz="2800" dirty="0"/>
              <a:t>1GB</a:t>
            </a:r>
            <a:r>
              <a:rPr lang="ko-KR" altLang="en-US" sz="2800" dirty="0"/>
              <a:t>의 </a:t>
            </a:r>
            <a:r>
              <a:rPr lang="ko-KR" altLang="en-US" sz="2800" dirty="0" err="1"/>
              <a:t>주기억</a:t>
            </a:r>
            <a:r>
              <a:rPr lang="ko-KR" altLang="en-US" sz="2800" dirty="0"/>
              <a:t> 장치 대한 </a:t>
            </a:r>
            <a:r>
              <a:rPr lang="en-US" altLang="ko-KR" sz="2800" dirty="0" err="1"/>
              <a:t>ExternalSort</a:t>
            </a:r>
            <a:r>
              <a:rPr lang="ko-KR" altLang="en-US" sz="2800" dirty="0"/>
              <a:t>의 수행 과정</a:t>
            </a:r>
            <a:endParaRPr lang="en-US" altLang="ko-KR" sz="2800" dirty="0"/>
          </a:p>
          <a:p>
            <a:pPr lvl="4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en-US" altLang="ko-KR" sz="2400" dirty="0"/>
              <a:t>1GB</a:t>
            </a:r>
            <a:r>
              <a:rPr lang="ko-KR" altLang="en-US" sz="2400" dirty="0"/>
              <a:t>의 정렬된 블록 </a:t>
            </a:r>
            <a:r>
              <a:rPr lang="en-US" altLang="ko-KR" sz="2400" dirty="0"/>
              <a:t>128</a:t>
            </a:r>
            <a:r>
              <a:rPr lang="ko-KR" altLang="en-US" sz="2400" dirty="0"/>
              <a:t>개가 별도의 </a:t>
            </a:r>
            <a:r>
              <a:rPr lang="en-US" altLang="ko-KR" sz="2400" dirty="0"/>
              <a:t>HDD</a:t>
            </a:r>
            <a:r>
              <a:rPr lang="ko-KR" altLang="en-US" sz="2400" dirty="0"/>
              <a:t>에 저장된다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en-US" altLang="ko-KR" sz="2400" dirty="0"/>
              <a:t>2GB</a:t>
            </a:r>
            <a:r>
              <a:rPr lang="ko-KR" altLang="en-US" sz="2400" dirty="0"/>
              <a:t>의 정렬된 블록 </a:t>
            </a:r>
            <a:r>
              <a:rPr lang="en-US" altLang="ko-KR" sz="2400" dirty="0"/>
              <a:t>64</a:t>
            </a:r>
            <a:r>
              <a:rPr lang="ko-KR" altLang="en-US" sz="2400" dirty="0"/>
              <a:t>개가 출력 </a:t>
            </a:r>
            <a:r>
              <a:rPr lang="en-US" altLang="ko-KR" sz="2400" dirty="0"/>
              <a:t>HDD</a:t>
            </a:r>
            <a:r>
              <a:rPr lang="ko-KR" altLang="en-US" sz="2400" dirty="0"/>
              <a:t>에 만들어진다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en-US" altLang="ko-KR" sz="2400" dirty="0"/>
              <a:t>4GB</a:t>
            </a:r>
            <a:r>
              <a:rPr lang="ko-KR" altLang="en-US" sz="2400" dirty="0"/>
              <a:t>의 정렬된 블록 </a:t>
            </a:r>
            <a:r>
              <a:rPr lang="en-US" altLang="ko-KR" sz="2400" dirty="0"/>
              <a:t>32</a:t>
            </a:r>
            <a:r>
              <a:rPr lang="ko-KR" altLang="en-US" sz="2400" dirty="0"/>
              <a:t>개가 출력 </a:t>
            </a:r>
            <a:r>
              <a:rPr lang="en-US" altLang="ko-KR" sz="2400" dirty="0"/>
              <a:t>HDD</a:t>
            </a:r>
            <a:r>
              <a:rPr lang="ko-KR" altLang="en-US" sz="2400" dirty="0"/>
              <a:t>에 만들어진다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en-US" altLang="ko-KR" sz="2400" dirty="0"/>
              <a:t>8GB</a:t>
            </a:r>
            <a:r>
              <a:rPr lang="ko-KR" altLang="en-US" sz="2400" dirty="0"/>
              <a:t>의 정렬된 블록 </a:t>
            </a:r>
            <a:r>
              <a:rPr lang="en-US" altLang="ko-KR" sz="2400" dirty="0"/>
              <a:t>16</a:t>
            </a:r>
            <a:r>
              <a:rPr lang="ko-KR" altLang="en-US" sz="2400" dirty="0"/>
              <a:t>개 출력 </a:t>
            </a:r>
            <a:r>
              <a:rPr lang="en-US" altLang="ko-KR" sz="2400" dirty="0"/>
              <a:t>HDD</a:t>
            </a:r>
            <a:r>
              <a:rPr lang="ko-KR" altLang="en-US" sz="2400" dirty="0"/>
              <a:t>에 만들어진다</a:t>
            </a:r>
            <a:r>
              <a:rPr lang="en-US" altLang="ko-KR" sz="2400" dirty="0"/>
              <a:t>.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altLang="ko-KR" sz="2400" dirty="0"/>
              <a:t>	</a:t>
            </a:r>
            <a:r>
              <a:rPr lang="ko-KR" altLang="en-US" sz="2400" dirty="0"/>
              <a:t>⋯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400" dirty="0"/>
              <a:t>64GB</a:t>
            </a:r>
            <a:r>
              <a:rPr lang="ko-KR" altLang="en-US" sz="2400" dirty="0"/>
              <a:t>의 정렬된 블록 </a:t>
            </a:r>
            <a:r>
              <a:rPr lang="en-US" altLang="ko-KR" sz="2400" dirty="0"/>
              <a:t>2</a:t>
            </a:r>
            <a:r>
              <a:rPr lang="ko-KR" altLang="en-US" sz="2400" dirty="0"/>
              <a:t>개가 출력 </a:t>
            </a:r>
            <a:r>
              <a:rPr lang="en-US" altLang="ko-KR" sz="2400" dirty="0"/>
              <a:t>HDD</a:t>
            </a:r>
            <a:r>
              <a:rPr lang="ko-KR" altLang="en-US" sz="2400" dirty="0"/>
              <a:t>에 만들어진다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en-US" altLang="ko-KR" sz="2400" dirty="0"/>
              <a:t>128GB</a:t>
            </a:r>
            <a:r>
              <a:rPr lang="ko-KR" altLang="en-US" sz="2400" dirty="0"/>
              <a:t>의 정렬된 블록 </a:t>
            </a:r>
            <a:r>
              <a:rPr lang="en-US" altLang="ko-KR" sz="2400" dirty="0"/>
              <a:t>1</a:t>
            </a:r>
            <a:r>
              <a:rPr lang="ko-KR" altLang="en-US" sz="2400" dirty="0"/>
              <a:t>개가 출력 </a:t>
            </a:r>
            <a:r>
              <a:rPr lang="en-US" altLang="ko-KR" sz="2400" dirty="0"/>
              <a:t>HDD</a:t>
            </a:r>
            <a:r>
              <a:rPr lang="ko-KR" altLang="en-US" sz="2400" dirty="0"/>
              <a:t>에 만들어진다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ko-KR" altLang="en-US" sz="2400" dirty="0"/>
              <a:t>출력 </a:t>
            </a:r>
            <a:r>
              <a:rPr lang="en-US" altLang="ko-KR" sz="2400" dirty="0"/>
              <a:t>HDD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리턴한다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FF9AC-9324-44C0-8F7F-F5010C9F1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A9D03ED-A3A2-4FC8-B176-A5080C028F39}" type="slidenum">
              <a:rPr lang="en-US" altLang="ko-KR" smtClean="0"/>
              <a:pPr>
                <a:defRPr/>
              </a:pPr>
              <a:t>86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DE72F-5B8C-466E-89DC-9AF7AE35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sz="2800" dirty="0" err="1"/>
              <a:t>외부정렬은</a:t>
            </a:r>
            <a:r>
              <a:rPr lang="ko-KR" altLang="en-US" sz="2800" dirty="0"/>
              <a:t> 전체 데이터를 몇 번 처리 </a:t>
            </a:r>
            <a:r>
              <a:rPr lang="en-US" altLang="ko-KR" sz="2800" dirty="0"/>
              <a:t>(</a:t>
            </a:r>
            <a:r>
              <a:rPr lang="ko-KR" altLang="en-US" sz="2800" dirty="0"/>
              <a:t>읽고 쓰기</a:t>
            </a:r>
            <a:r>
              <a:rPr lang="en-US" altLang="ko-KR" sz="2800" dirty="0"/>
              <a:t>)</a:t>
            </a:r>
            <a:r>
              <a:rPr lang="ko-KR" altLang="en-US" sz="2800" dirty="0"/>
              <a:t>하는가를 가지고 </a:t>
            </a:r>
            <a:r>
              <a:rPr lang="ko-KR" altLang="en-US" sz="2800" dirty="0" err="1"/>
              <a:t>시간복잡도를</a:t>
            </a:r>
            <a:r>
              <a:rPr lang="ko-KR" altLang="en-US" sz="2800" dirty="0"/>
              <a:t> 측정한다</a:t>
            </a:r>
            <a:r>
              <a:rPr lang="en-US" altLang="ko-KR" sz="2800" dirty="0"/>
              <a:t>.</a:t>
            </a:r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r>
              <a:rPr lang="ko-KR" altLang="en-US" sz="2800" dirty="0"/>
              <a:t>전체 데이터를 읽고 쓰는 것을 패스 </a:t>
            </a:r>
            <a:r>
              <a:rPr lang="en-US" altLang="ko-KR" sz="2800" dirty="0"/>
              <a:t>(pass)</a:t>
            </a:r>
            <a:r>
              <a:rPr lang="ko-KR" altLang="en-US" sz="2800" dirty="0"/>
              <a:t>라고 한다</a:t>
            </a:r>
            <a:r>
              <a:rPr lang="en-US" altLang="ko-KR" sz="2800" dirty="0"/>
              <a:t>.</a:t>
            </a:r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r>
              <a:rPr lang="ko-KR" altLang="en-US" sz="2800" dirty="0" err="1"/>
              <a:t>외부정렬</a:t>
            </a:r>
            <a:r>
              <a:rPr lang="ko-KR" altLang="en-US" sz="2800" dirty="0"/>
              <a:t> 알고리즘에서는 </a:t>
            </a:r>
            <a:r>
              <a:rPr lang="en-US" altLang="ko-KR" sz="2800" dirty="0"/>
              <a:t>line 3</a:t>
            </a:r>
            <a:r>
              <a:rPr lang="ko-KR" altLang="en-US" sz="2800" dirty="0"/>
              <a:t>에서 전체 데이터를 입력 </a:t>
            </a:r>
            <a:r>
              <a:rPr lang="en-US" altLang="ko-KR" sz="2800" dirty="0"/>
              <a:t>HDD</a:t>
            </a:r>
            <a:r>
              <a:rPr lang="ko-KR" altLang="en-US" sz="2800" dirty="0"/>
              <a:t>에서 읽고 합병하여 출력 </a:t>
            </a:r>
            <a:r>
              <a:rPr lang="en-US" altLang="ko-KR" sz="2800" dirty="0"/>
              <a:t>HDD</a:t>
            </a:r>
            <a:r>
              <a:rPr lang="ko-KR" altLang="en-US" sz="2800" dirty="0"/>
              <a:t>에 저장한다</a:t>
            </a:r>
            <a:r>
              <a:rPr lang="en-US" altLang="ko-KR" sz="2800" dirty="0"/>
              <a:t>. </a:t>
            </a:r>
            <a:r>
              <a:rPr lang="ko-KR" altLang="en-US" sz="2800" dirty="0"/>
              <a:t>즉</a:t>
            </a:r>
            <a:r>
              <a:rPr lang="en-US" altLang="ko-KR" sz="2800" dirty="0"/>
              <a:t>, 1 </a:t>
            </a:r>
            <a:r>
              <a:rPr lang="ko-KR" altLang="en-US" sz="2800" dirty="0"/>
              <a:t>패스가 수행된다</a:t>
            </a:r>
            <a:r>
              <a:rPr lang="en-US" altLang="ko-KR" sz="2800" dirty="0"/>
              <a:t>.</a:t>
            </a:r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r>
              <a:rPr lang="ko-KR" altLang="en-US" sz="2800" dirty="0"/>
              <a:t>따라서 </a:t>
            </a:r>
            <a:r>
              <a:rPr lang="en-US" altLang="ko-KR" sz="2800" dirty="0"/>
              <a:t>while-</a:t>
            </a:r>
            <a:r>
              <a:rPr lang="ko-KR" altLang="en-US" sz="2800" dirty="0"/>
              <a:t>루프가 수행된 횟수가 위 알고리즘의 </a:t>
            </a:r>
            <a:r>
              <a:rPr lang="ko-KR" altLang="en-US" sz="2800" dirty="0" err="1"/>
              <a:t>시간복잡도가</a:t>
            </a:r>
            <a:r>
              <a:rPr lang="ko-KR" altLang="en-US" sz="2800" dirty="0"/>
              <a:t> 된다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0F65F3-9092-4657-B209-A7B41F40C1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E5E90E-667F-4D3D-8854-D2ED64B58BCA}" type="slidenum">
              <a:rPr lang="en-US" altLang="ko-KR" smtClean="0"/>
              <a:pPr>
                <a:defRPr/>
              </a:pPr>
              <a:t>87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11D37-BFD9-4CE3-BC99-50413F755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2800" dirty="0"/>
              <a:t>입력 크기가 </a:t>
            </a:r>
            <a:r>
              <a:rPr lang="en-US" altLang="ko-KR" sz="2800" dirty="0"/>
              <a:t>N</a:t>
            </a:r>
            <a:r>
              <a:rPr lang="ko-KR" altLang="en-US" sz="2800" dirty="0"/>
              <a:t>이고</a:t>
            </a:r>
            <a:r>
              <a:rPr lang="en-US" altLang="ko-KR" sz="2800" dirty="0"/>
              <a:t>, </a:t>
            </a:r>
            <a:r>
              <a:rPr lang="ko-KR" altLang="en-US" sz="2800" dirty="0"/>
              <a:t>메모리 크기가 </a:t>
            </a:r>
            <a:r>
              <a:rPr lang="en-US" altLang="ko-KR" sz="2800" dirty="0"/>
              <a:t>M</a:t>
            </a:r>
            <a:r>
              <a:rPr lang="ko-KR" altLang="en-US" sz="2800" dirty="0"/>
              <a:t>이라고 하면</a:t>
            </a:r>
            <a:r>
              <a:rPr lang="en-US" altLang="ko-KR" sz="2800" dirty="0"/>
              <a:t>, line 3</a:t>
            </a:r>
            <a:r>
              <a:rPr lang="ko-KR" altLang="en-US" sz="2800" dirty="0"/>
              <a:t>이 수행될 때마다 블록 크기가 </a:t>
            </a:r>
            <a:r>
              <a:rPr lang="en-US" altLang="ko-KR" sz="2800" dirty="0"/>
              <a:t>2M, 4M, </a:t>
            </a:r>
            <a:r>
              <a:rPr lang="ko-KR" altLang="en-US" sz="2800" dirty="0"/>
              <a:t>⋯</a:t>
            </a:r>
            <a:r>
              <a:rPr lang="en-US" altLang="ko-KR" sz="2800" dirty="0"/>
              <a:t>, 2</a:t>
            </a:r>
            <a:r>
              <a:rPr lang="en-US" altLang="ko-KR" sz="2800" baseline="30000" dirty="0"/>
              <a:t>k</a:t>
            </a:r>
            <a:r>
              <a:rPr lang="en-US" altLang="ko-KR" sz="2800" dirty="0"/>
              <a:t>M</a:t>
            </a:r>
            <a:r>
              <a:rPr lang="ko-KR" altLang="en-US" sz="2800" dirty="0"/>
              <a:t>으로 </a:t>
            </a:r>
            <a:r>
              <a:rPr lang="en-US" altLang="ko-KR" sz="2800" dirty="0"/>
              <a:t>(2</a:t>
            </a:r>
            <a:r>
              <a:rPr lang="ko-KR" altLang="en-US" sz="2800" dirty="0" err="1"/>
              <a:t>배씩</a:t>
            </a:r>
            <a:r>
              <a:rPr lang="en-US" altLang="ko-KR" sz="2800" dirty="0"/>
              <a:t>) </a:t>
            </a:r>
            <a:r>
              <a:rPr lang="ko-KR" altLang="en-US" sz="2800" dirty="0"/>
              <a:t>증가한다</a:t>
            </a:r>
            <a:r>
              <a:rPr lang="en-US" altLang="ko-KR" sz="2800" dirty="0"/>
              <a:t>.</a:t>
            </a:r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r>
              <a:rPr lang="ko-KR" altLang="en-US" sz="2800" dirty="0"/>
              <a:t>만일 마지막에 만들어진 </a:t>
            </a:r>
            <a:r>
              <a:rPr lang="en-US" altLang="ko-KR" sz="2800" dirty="0"/>
              <a:t>1</a:t>
            </a:r>
            <a:r>
              <a:rPr lang="ko-KR" altLang="en-US" sz="2800" dirty="0"/>
              <a:t>개의 블록 크기가 </a:t>
            </a:r>
            <a:r>
              <a:rPr lang="en-US" altLang="ko-KR" sz="2800" dirty="0"/>
              <a:t>2</a:t>
            </a:r>
            <a:r>
              <a:rPr lang="en-US" altLang="ko-KR" sz="2800" baseline="30000" dirty="0"/>
              <a:t>k</a:t>
            </a:r>
            <a:r>
              <a:rPr lang="en-US" altLang="ko-KR" sz="2800" dirty="0"/>
              <a:t>M</a:t>
            </a:r>
            <a:r>
              <a:rPr lang="ko-KR" altLang="en-US" sz="2800" dirty="0"/>
              <a:t>이라고 하면 이 블록은 입력 전체가 합병된 결과를 가지고 있으므로</a:t>
            </a:r>
            <a:r>
              <a:rPr lang="en-US" altLang="ko-KR" sz="2800" dirty="0"/>
              <a:t>, 2</a:t>
            </a:r>
            <a:r>
              <a:rPr lang="en-US" altLang="ko-KR" sz="2800" baseline="30000" dirty="0"/>
              <a:t>k</a:t>
            </a:r>
            <a:r>
              <a:rPr lang="en-US" altLang="ko-KR" sz="2800" dirty="0"/>
              <a:t>M = N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r>
              <a:rPr lang="ko-KR" altLang="en-US" sz="2800" dirty="0"/>
              <a:t>여기서 </a:t>
            </a:r>
            <a:r>
              <a:rPr lang="en-US" altLang="ko-KR" sz="2800" dirty="0"/>
              <a:t>k</a:t>
            </a:r>
            <a:r>
              <a:rPr lang="ko-KR" altLang="en-US" sz="2800" dirty="0"/>
              <a:t>는 </a:t>
            </a:r>
            <a:r>
              <a:rPr lang="en-US" altLang="ko-KR" sz="2800" dirty="0"/>
              <a:t>while-</a:t>
            </a:r>
            <a:r>
              <a:rPr lang="ko-KR" altLang="en-US" sz="2800" dirty="0"/>
              <a:t>루프가 수행된 횟수가 된다</a:t>
            </a:r>
            <a:r>
              <a:rPr lang="en-US" altLang="ko-KR" sz="2800" dirty="0"/>
              <a:t>. </a:t>
            </a:r>
            <a:r>
              <a:rPr lang="ko-KR" altLang="en-US" sz="2800" dirty="0"/>
              <a:t>따라서 </a:t>
            </a:r>
            <a:r>
              <a:rPr lang="en-US" altLang="ko-KR" sz="2800" dirty="0"/>
              <a:t>2</a:t>
            </a:r>
            <a:r>
              <a:rPr lang="en-US" altLang="ko-KR" sz="2800" baseline="30000" dirty="0"/>
              <a:t>k </a:t>
            </a:r>
            <a:r>
              <a:rPr lang="en-US" altLang="ko-KR" sz="2800" dirty="0"/>
              <a:t>= N/M, k = log</a:t>
            </a:r>
            <a:r>
              <a:rPr lang="en-US" altLang="ko-KR" sz="2800" baseline="-25000" dirty="0"/>
              <a:t>2</a:t>
            </a:r>
            <a:r>
              <a:rPr lang="en-US" altLang="ko-KR" sz="2800" dirty="0"/>
              <a:t>(N/M)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r>
              <a:rPr lang="ko-KR" altLang="en-US" sz="2800" dirty="0"/>
              <a:t>따라서 </a:t>
            </a:r>
            <a:r>
              <a:rPr lang="ko-KR" altLang="en-US" sz="2800" dirty="0" err="1"/>
              <a:t>외부정렬의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O(log(N/M))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D837A-BA83-4934-B2FA-24436D562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8D8753F-EE74-437F-BF4A-04C46CCB5377}" type="slidenum">
              <a:rPr lang="en-US" altLang="ko-KR" smtClean="0"/>
              <a:pPr>
                <a:defRPr/>
              </a:pPr>
              <a:t>88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2-way </a:t>
            </a:r>
            <a:r>
              <a:rPr lang="ko-KR" altLang="en-US" smtClean="0"/>
              <a:t>합병</a:t>
            </a:r>
          </a:p>
        </p:txBody>
      </p:sp>
      <p:sp>
        <p:nvSpPr>
          <p:cNvPr id="10342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ExternalSort </a:t>
            </a:r>
            <a:r>
              <a:rPr lang="ko-KR" altLang="en-US" sz="2800" smtClean="0"/>
              <a:t>알고리즘에서는 하나의 보조 기억 장치에서 </a:t>
            </a:r>
            <a:r>
              <a:rPr lang="en-US" altLang="ko-KR" sz="2800" smtClean="0"/>
              <a:t>2</a:t>
            </a:r>
            <a:r>
              <a:rPr lang="ko-KR" altLang="en-US" sz="2800" smtClean="0"/>
              <a:t>개의 블록을 동시에 주기억 장치로 읽어 들일 수 있다는 가정하였다</a:t>
            </a:r>
            <a:r>
              <a:rPr lang="en-US" altLang="ko-KR" sz="2800" smtClean="0"/>
              <a:t>.</a:t>
            </a:r>
          </a:p>
          <a:p>
            <a:pPr lvl="2"/>
            <a:endParaRPr lang="en-US" altLang="ko-KR" sz="2200" smtClean="0"/>
          </a:p>
          <a:p>
            <a:r>
              <a:rPr lang="ko-KR" altLang="en-US" sz="2800" smtClean="0"/>
              <a:t>그러나 </a:t>
            </a:r>
            <a:r>
              <a:rPr lang="en-US" altLang="ko-KR" sz="2800" smtClean="0"/>
              <a:t>2</a:t>
            </a:r>
            <a:r>
              <a:rPr lang="ko-KR" altLang="en-US" sz="2800" smtClean="0"/>
              <a:t>개의 블록이 각각 다른 보조 기억 장치에서 읽어 들여야 하는 경우도 있다</a:t>
            </a:r>
            <a:r>
              <a:rPr lang="en-US" altLang="ko-KR" sz="2800" smtClean="0"/>
              <a:t>.</a:t>
            </a:r>
          </a:p>
          <a:p>
            <a:pPr lvl="2"/>
            <a:endParaRPr lang="en-US" altLang="ko-KR" sz="2200" smtClean="0"/>
          </a:p>
          <a:p>
            <a:r>
              <a:rPr lang="ko-KR" altLang="en-US" sz="2800" smtClean="0"/>
              <a:t>예를 들어</a:t>
            </a:r>
            <a:r>
              <a:rPr lang="en-US" altLang="ko-KR" sz="2800" smtClean="0"/>
              <a:t>, </a:t>
            </a:r>
            <a:r>
              <a:rPr lang="ko-KR" altLang="en-US" sz="2800" smtClean="0"/>
              <a:t>테이프 드라이브 </a:t>
            </a:r>
            <a:r>
              <a:rPr lang="en-US" altLang="ko-KR" sz="2800" smtClean="0"/>
              <a:t>(Tape Drive)</a:t>
            </a:r>
            <a:r>
              <a:rPr lang="ko-KR" altLang="en-US" sz="2800" smtClean="0"/>
              <a:t>같은 저장 장치는 블록을 순차적으로만 읽고 쓰는 장치이므로</a:t>
            </a:r>
            <a:r>
              <a:rPr lang="en-US" altLang="ko-KR" sz="2800" smtClean="0"/>
              <a:t>, 2</a:t>
            </a:r>
            <a:r>
              <a:rPr lang="ko-KR" altLang="en-US" sz="2800" smtClean="0"/>
              <a:t>개의 블록을 동시에 주기억 장치로 읽어 들일 수 없다</a:t>
            </a:r>
            <a:r>
              <a:rPr lang="en-US" altLang="ko-KR" sz="2800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60DE41-770F-43F7-943B-EB5AF30B3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5DE56FC-98C9-4957-9081-185741FDF3CF}" type="slidenum">
              <a:rPr lang="en-US" altLang="ko-KR" smtClean="0"/>
              <a:pPr>
                <a:defRPr/>
              </a:pPr>
              <a:t>89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버블 정렬의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57568-469B-4A34-8054-26BD64B83F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0FA2AC9-1E3B-439A-9BED-C8A6DD1E2471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 -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042988"/>
            <a:ext cx="50101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916113"/>
            <a:ext cx="61245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2-way </a:t>
            </a:r>
            <a:r>
              <a:rPr lang="ko-KR" altLang="en-US" smtClean="0"/>
              <a:t>합병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B2329-AEA7-4634-AE2F-E81507A3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sz="2800" dirty="0"/>
              <a:t>그림에서 블록 </a:t>
            </a:r>
            <a:r>
              <a:rPr lang="en-US" altLang="ko-KR" sz="2800" dirty="0"/>
              <a:t>1</a:t>
            </a:r>
            <a:r>
              <a:rPr lang="ko-KR" altLang="en-US" sz="2800" dirty="0"/>
              <a:t>이 </a:t>
            </a:r>
            <a:r>
              <a:rPr lang="en-US" altLang="ko-KR" sz="2800" dirty="0"/>
              <a:t>[10 30 60 70]</a:t>
            </a:r>
            <a:r>
              <a:rPr lang="ko-KR" altLang="en-US" sz="2800" dirty="0"/>
              <a:t>이고</a:t>
            </a:r>
            <a:r>
              <a:rPr lang="en-US" altLang="ko-KR" sz="2800" dirty="0"/>
              <a:t>, </a:t>
            </a:r>
            <a:r>
              <a:rPr lang="ko-KR" altLang="en-US" sz="2800" dirty="0"/>
              <a:t>블록 </a:t>
            </a:r>
            <a:r>
              <a:rPr lang="en-US" altLang="ko-KR" sz="2800" dirty="0"/>
              <a:t>2</a:t>
            </a:r>
            <a:r>
              <a:rPr lang="ko-KR" altLang="en-US" sz="2800" dirty="0"/>
              <a:t>가 </a:t>
            </a:r>
            <a:r>
              <a:rPr lang="en-US" altLang="ko-KR" sz="2800" dirty="0"/>
              <a:t>[20 40 50 80]</a:t>
            </a:r>
            <a:r>
              <a:rPr lang="ko-KR" altLang="en-US" sz="2800" dirty="0"/>
              <a:t>인데</a:t>
            </a:r>
            <a:r>
              <a:rPr lang="en-US" altLang="ko-KR" sz="2800" dirty="0"/>
              <a:t>, </a:t>
            </a:r>
            <a:r>
              <a:rPr lang="ko-KR" altLang="en-US" sz="2800" dirty="0"/>
              <a:t>이 </a:t>
            </a:r>
            <a:r>
              <a:rPr lang="en-US" altLang="ko-KR" sz="2800" dirty="0"/>
              <a:t>2</a:t>
            </a:r>
            <a:r>
              <a:rPr lang="ko-KR" altLang="en-US" sz="2800" dirty="0"/>
              <a:t>개의 블록을 합병하려면 </a:t>
            </a:r>
            <a:r>
              <a:rPr lang="ko-KR" altLang="en-US" sz="2800" dirty="0">
                <a:solidFill>
                  <a:srgbClr val="FF0000"/>
                </a:solidFill>
              </a:rPr>
              <a:t>블록 </a:t>
            </a:r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r>
              <a:rPr lang="ko-KR" altLang="en-US" sz="2800" dirty="0">
                <a:solidFill>
                  <a:srgbClr val="FF0000"/>
                </a:solidFill>
              </a:rPr>
              <a:t>의 </a:t>
            </a:r>
            <a:r>
              <a:rPr lang="en-US" altLang="ko-KR" sz="2800" dirty="0">
                <a:solidFill>
                  <a:srgbClr val="FF0000"/>
                </a:solidFill>
              </a:rPr>
              <a:t>10</a:t>
            </a:r>
            <a:r>
              <a:rPr lang="ko-KR" altLang="en-US" sz="2800" dirty="0">
                <a:solidFill>
                  <a:srgbClr val="FF0000"/>
                </a:solidFill>
              </a:rPr>
              <a:t>을 읽고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rgbClr val="000099"/>
                </a:solidFill>
              </a:rPr>
              <a:t>블록 </a:t>
            </a:r>
            <a:r>
              <a:rPr lang="en-US" altLang="ko-KR" sz="2800" dirty="0">
                <a:solidFill>
                  <a:srgbClr val="000099"/>
                </a:solidFill>
              </a:rPr>
              <a:t>2</a:t>
            </a:r>
            <a:r>
              <a:rPr lang="ko-KR" altLang="en-US" sz="2800" dirty="0">
                <a:solidFill>
                  <a:srgbClr val="000099"/>
                </a:solidFill>
              </a:rPr>
              <a:t>의 </a:t>
            </a:r>
            <a:r>
              <a:rPr lang="en-US" altLang="ko-KR" sz="2800" dirty="0">
                <a:solidFill>
                  <a:srgbClr val="000099"/>
                </a:solidFill>
              </a:rPr>
              <a:t>20</a:t>
            </a:r>
            <a:r>
              <a:rPr lang="ko-KR" altLang="en-US" sz="2800" dirty="0">
                <a:solidFill>
                  <a:srgbClr val="000099"/>
                </a:solidFill>
              </a:rPr>
              <a:t>을 읽어서 비교해야 </a:t>
            </a:r>
            <a:r>
              <a:rPr lang="ko-KR" altLang="en-US" sz="2800" dirty="0"/>
              <a:t>한다</a:t>
            </a:r>
            <a:r>
              <a:rPr lang="en-US" altLang="ko-KR" sz="2800" dirty="0"/>
              <a:t>.</a:t>
            </a:r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2800" dirty="0"/>
          </a:p>
          <a:p>
            <a:pPr>
              <a:defRPr/>
            </a:pPr>
            <a:r>
              <a:rPr lang="ko-KR" altLang="en-US" sz="2800" dirty="0"/>
              <a:t>그러나 테이프 드라이브는 </a:t>
            </a:r>
            <a:r>
              <a:rPr lang="ko-KR" altLang="en-US" sz="2800" dirty="0">
                <a:solidFill>
                  <a:srgbClr val="000099"/>
                </a:solidFill>
              </a:rPr>
              <a:t>테이프를 한쪽 방향으로만 테이프가 감기므로</a:t>
            </a:r>
            <a:r>
              <a:rPr lang="en-US" altLang="ko-KR" sz="2800" dirty="0"/>
              <a:t>, </a:t>
            </a:r>
            <a:r>
              <a:rPr lang="ko-KR" altLang="en-US" sz="2800" dirty="0"/>
              <a:t>블록 </a:t>
            </a:r>
            <a:r>
              <a:rPr lang="en-US" altLang="ko-KR" sz="2800" dirty="0"/>
              <a:t>2</a:t>
            </a:r>
            <a:r>
              <a:rPr lang="ko-KR" altLang="en-US" sz="2800" dirty="0"/>
              <a:t>의 첫 숫자인 </a:t>
            </a:r>
            <a:r>
              <a:rPr lang="en-US" altLang="ko-KR" sz="2800" dirty="0"/>
              <a:t>20</a:t>
            </a:r>
            <a:r>
              <a:rPr lang="ko-KR" altLang="en-US" sz="2800" dirty="0"/>
              <a:t>을 읽은 후 다시 되감아 블록 </a:t>
            </a:r>
            <a:r>
              <a:rPr lang="en-US" altLang="ko-KR" sz="2800" dirty="0"/>
              <a:t>1</a:t>
            </a:r>
            <a:r>
              <a:rPr lang="ko-KR" altLang="en-US" sz="2800" dirty="0"/>
              <a:t>의 두 번째 숫자인 </a:t>
            </a:r>
            <a:r>
              <a:rPr lang="en-US" altLang="ko-KR" sz="2800" dirty="0"/>
              <a:t>30</a:t>
            </a:r>
            <a:r>
              <a:rPr lang="ko-KR" altLang="en-US" sz="2800" dirty="0"/>
              <a:t>을 읽을 수 없다</a:t>
            </a:r>
            <a:r>
              <a:rPr lang="en-US" altLang="ko-KR" sz="2800" dirty="0"/>
              <a:t>.</a:t>
            </a:r>
          </a:p>
          <a:p>
            <a:pPr>
              <a:defRPr/>
            </a:pPr>
            <a:r>
              <a:rPr lang="ko-KR" altLang="en-US" sz="2800" dirty="0"/>
              <a:t>테이프 드라이브와 같은 보조 기억 장치를 사용하는 경우에는 </a:t>
            </a:r>
            <a:r>
              <a:rPr lang="en-US" altLang="ko-KR" sz="2800" dirty="0" err="1"/>
              <a:t>ExternalSort</a:t>
            </a:r>
            <a:r>
              <a:rPr lang="en-US" altLang="ko-KR" sz="2800" dirty="0"/>
              <a:t> </a:t>
            </a:r>
            <a:r>
              <a:rPr lang="ko-KR" altLang="en-US" sz="2800" dirty="0"/>
              <a:t>알고리즘의 </a:t>
            </a:r>
            <a:r>
              <a:rPr lang="en-US" altLang="ko-KR" sz="2800" dirty="0"/>
              <a:t>line 3</a:t>
            </a:r>
            <a:r>
              <a:rPr lang="ko-KR" altLang="en-US" sz="2800" dirty="0"/>
              <a:t>에서 </a:t>
            </a:r>
            <a:r>
              <a:rPr lang="en-US" altLang="ko-KR" sz="2800" dirty="0"/>
              <a:t>2</a:t>
            </a:r>
            <a:r>
              <a:rPr lang="ko-KR" altLang="en-US" sz="2800" dirty="0"/>
              <a:t>개의 블록을 읽어 들여 합병하면서 만들어지는 블록을 </a:t>
            </a:r>
            <a:r>
              <a:rPr lang="en-US" altLang="ko-KR" sz="2800" dirty="0"/>
              <a:t>2</a:t>
            </a:r>
            <a:r>
              <a:rPr lang="ko-KR" altLang="en-US" sz="2800" dirty="0"/>
              <a:t>개의 저장 장치에 번갈아 가며 저장하면 된다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74520-0351-46C4-BC77-0E343E3FC2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4BDB8D0-7039-428C-A3BF-CF6F701E0ECE}" type="slidenum">
              <a:rPr lang="en-US" altLang="ko-KR" smtClean="0"/>
              <a:pPr>
                <a:defRPr/>
              </a:pPr>
              <a:t>90</a:t>
            </a:fld>
            <a:r>
              <a:rPr lang="en-US" altLang="ko-KR"/>
              <a:t> -</a:t>
            </a:r>
          </a:p>
        </p:txBody>
      </p:sp>
      <p:pic>
        <p:nvPicPr>
          <p:cNvPr id="104453" name="_x193102408" descr="EMB000003906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036763"/>
            <a:ext cx="4537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2-way </a:t>
            </a:r>
            <a:r>
              <a:rPr lang="ko-KR" altLang="en-US" smtClean="0"/>
              <a:t>합병</a:t>
            </a:r>
          </a:p>
        </p:txBody>
      </p:sp>
      <p:sp>
        <p:nvSpPr>
          <p:cNvPr id="10547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다음은 </a:t>
            </a:r>
            <a:r>
              <a:rPr lang="en-US" altLang="ko-KR" sz="2800" smtClean="0"/>
              <a:t>8</a:t>
            </a:r>
            <a:r>
              <a:rPr lang="ko-KR" altLang="en-US" sz="2800" smtClean="0"/>
              <a:t>개의 정렬된 블록이 테이프 드라이브 </a:t>
            </a:r>
            <a:r>
              <a:rPr lang="en-US" altLang="ko-KR" sz="2800" smtClean="0"/>
              <a:t>(TD) 0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1</a:t>
            </a:r>
            <a:r>
              <a:rPr lang="ko-KR" altLang="en-US" sz="2800" smtClean="0"/>
              <a:t>에 각각 </a:t>
            </a:r>
            <a:r>
              <a:rPr lang="en-US" altLang="ko-KR" sz="2800" smtClean="0"/>
              <a:t>4</a:t>
            </a:r>
            <a:r>
              <a:rPr lang="ko-KR" altLang="en-US" sz="2800" smtClean="0"/>
              <a:t>개씩 저장되어 있는 상태에서 </a:t>
            </a:r>
            <a:r>
              <a:rPr lang="en-US" altLang="ko-KR" sz="2800" smtClean="0"/>
              <a:t>2</a:t>
            </a:r>
            <a:r>
              <a:rPr lang="ko-KR" altLang="en-US" sz="2800" smtClean="0"/>
              <a:t>개의 보조 테이프 드라이브를 추가로 사용하여</a:t>
            </a:r>
            <a:r>
              <a:rPr lang="en-US" altLang="ko-KR" sz="2800" smtClean="0"/>
              <a:t>, 1</a:t>
            </a:r>
            <a:r>
              <a:rPr lang="ko-KR" altLang="en-US" sz="2800" smtClean="0"/>
              <a:t>개의 블록으로 합병시키는 과정을 보이고 있다</a:t>
            </a:r>
            <a:r>
              <a:rPr lang="en-US" altLang="ko-KR" sz="2800" smtClean="0"/>
              <a:t>.</a:t>
            </a:r>
          </a:p>
          <a:p>
            <a:r>
              <a:rPr lang="en-US" altLang="ko-KR" sz="2800" smtClean="0"/>
              <a:t>Pass 1</a:t>
            </a:r>
            <a:r>
              <a:rPr lang="ko-KR" altLang="en-US" sz="2800" smtClean="0"/>
              <a:t>에서는 </a:t>
            </a:r>
            <a:r>
              <a:rPr lang="en-US" altLang="ko-KR" sz="2800" smtClean="0"/>
              <a:t>TD 0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TD 1</a:t>
            </a:r>
            <a:r>
              <a:rPr lang="ko-KR" altLang="en-US" sz="2800" smtClean="0"/>
              <a:t>블록 </a:t>
            </a:r>
            <a:r>
              <a:rPr lang="en-US" altLang="ko-KR" sz="2800" smtClean="0"/>
              <a:t>1</a:t>
            </a:r>
            <a:r>
              <a:rPr lang="ko-KR" altLang="en-US" sz="2800" smtClean="0"/>
              <a:t>개씩을 합병하여 </a:t>
            </a:r>
            <a:r>
              <a:rPr lang="en-US" altLang="ko-KR" sz="2800" smtClean="0"/>
              <a:t>TD 2</a:t>
            </a:r>
            <a:r>
              <a:rPr lang="ko-KR" altLang="en-US" sz="2800" smtClean="0"/>
              <a:t>와 </a:t>
            </a:r>
            <a:r>
              <a:rPr lang="en-US" altLang="ko-KR" sz="2800" smtClean="0"/>
              <a:t>3</a:t>
            </a:r>
            <a:r>
              <a:rPr lang="ko-KR" altLang="en-US" sz="2800" smtClean="0"/>
              <a:t>에 번갈아 저장한다</a:t>
            </a:r>
            <a:r>
              <a:rPr lang="en-US" altLang="ko-KR" sz="2800" smtClean="0"/>
              <a:t>.</a:t>
            </a:r>
          </a:p>
          <a:p>
            <a:r>
              <a:rPr lang="en-US" altLang="ko-KR" sz="2800" smtClean="0"/>
              <a:t>Pass 2</a:t>
            </a:r>
            <a:r>
              <a:rPr lang="ko-KR" altLang="en-US" sz="2800" smtClean="0"/>
              <a:t>에서는 </a:t>
            </a:r>
            <a:r>
              <a:rPr lang="en-US" altLang="ko-KR" sz="2800" smtClean="0"/>
              <a:t>TD 2</a:t>
            </a:r>
            <a:r>
              <a:rPr lang="ko-KR" altLang="en-US" sz="2800" smtClean="0"/>
              <a:t>와 </a:t>
            </a:r>
            <a:r>
              <a:rPr lang="en-US" altLang="ko-KR" sz="2800" smtClean="0"/>
              <a:t>TD 3</a:t>
            </a:r>
            <a:r>
              <a:rPr lang="ko-KR" altLang="en-US" sz="2800" smtClean="0"/>
              <a:t>의 블록 </a:t>
            </a:r>
            <a:r>
              <a:rPr lang="en-US" altLang="ko-KR" sz="2800" smtClean="0"/>
              <a:t>1</a:t>
            </a:r>
            <a:r>
              <a:rPr lang="ko-KR" altLang="en-US" sz="2800" smtClean="0"/>
              <a:t>개씩을 합병하여 </a:t>
            </a:r>
            <a:r>
              <a:rPr lang="en-US" altLang="ko-KR" sz="2800" smtClean="0"/>
              <a:t>TD 0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1</a:t>
            </a:r>
            <a:r>
              <a:rPr lang="ko-KR" altLang="en-US" sz="2800" smtClean="0"/>
              <a:t>에 번갈아 저장한다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마지막으로 </a:t>
            </a:r>
            <a:r>
              <a:rPr lang="en-US" altLang="ko-KR" sz="2800" smtClean="0"/>
              <a:t>Pass 3</a:t>
            </a:r>
            <a:r>
              <a:rPr lang="ko-KR" altLang="en-US" sz="2800" smtClean="0"/>
              <a:t>에서는 </a:t>
            </a:r>
            <a:r>
              <a:rPr lang="en-US" altLang="ko-KR" sz="2800" smtClean="0"/>
              <a:t>TD 0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TD 1</a:t>
            </a:r>
            <a:r>
              <a:rPr lang="ko-KR" altLang="en-US" sz="2800" smtClean="0"/>
              <a:t>의 블록 </a:t>
            </a:r>
            <a:r>
              <a:rPr lang="en-US" altLang="ko-KR" sz="2800" smtClean="0"/>
              <a:t>1</a:t>
            </a:r>
            <a:r>
              <a:rPr lang="ko-KR" altLang="en-US" sz="2800" smtClean="0"/>
              <a:t>개씩을 합병하여 </a:t>
            </a:r>
            <a:r>
              <a:rPr lang="en-US" altLang="ko-KR" sz="2800" smtClean="0"/>
              <a:t>TD 2</a:t>
            </a:r>
            <a:r>
              <a:rPr lang="ko-KR" altLang="en-US" sz="2800" smtClean="0"/>
              <a:t>에 저장하여 정렬을 마친다</a:t>
            </a:r>
            <a:r>
              <a:rPr lang="en-US" altLang="ko-KR" sz="2800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98158-0F3B-4CB2-95DB-3B051F89A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98CD11A-2CD8-4B3A-A3CD-98143EBEC138}" type="slidenum">
              <a:rPr lang="en-US" altLang="ko-KR" smtClean="0"/>
              <a:pPr>
                <a:defRPr/>
              </a:pPr>
              <a:t>91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10649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B6643-E11F-4AF9-88E1-418688FF8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D2535D2-2122-41AE-9FDA-70ACBC104D13}" type="slidenum">
              <a:rPr lang="en-US" altLang="ko-KR" smtClean="0"/>
              <a:pPr>
                <a:defRPr/>
              </a:pPr>
              <a:t>92</a:t>
            </a:fld>
            <a:r>
              <a:rPr lang="en-US" altLang="ko-KR"/>
              <a:t> -</a:t>
            </a:r>
          </a:p>
        </p:txBody>
      </p:sp>
      <p:pic>
        <p:nvPicPr>
          <p:cNvPr id="106501" name="_x193101208" descr="EMB0000039060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42875"/>
            <a:ext cx="632777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외부 정렬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A111-7EBF-402E-B526-1A8E9E0D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atinLnBrk="1">
              <a:spcAft>
                <a:spcPts val="1800"/>
              </a:spcAft>
              <a:defRPr/>
            </a:pPr>
            <a:r>
              <a:rPr lang="en-US" altLang="ko-KR" sz="2800" dirty="0" err="1"/>
              <a:t>ExternalSort</a:t>
            </a:r>
            <a:r>
              <a:rPr lang="en-US" altLang="ko-KR" sz="2800" dirty="0"/>
              <a:t> </a:t>
            </a:r>
            <a:r>
              <a:rPr lang="ko-KR" altLang="en-US" sz="2800" dirty="0"/>
              <a:t>알고리즘은 </a:t>
            </a:r>
            <a:r>
              <a:rPr lang="en-US" altLang="ko-KR" sz="2800" dirty="0"/>
              <a:t>2</a:t>
            </a:r>
            <a:r>
              <a:rPr lang="ko-KR" altLang="en-US" sz="2800" dirty="0"/>
              <a:t>개의 블록을 쌍으로 합병하므로 </a:t>
            </a:r>
            <a:r>
              <a:rPr lang="en-US" altLang="ko-KR" sz="2800" dirty="0"/>
              <a:t>2-way </a:t>
            </a:r>
            <a:r>
              <a:rPr lang="ko-KR" altLang="en-US" sz="2800" dirty="0"/>
              <a:t>합병 </a:t>
            </a:r>
            <a:r>
              <a:rPr lang="en-US" altLang="ko-KR" sz="2800" dirty="0"/>
              <a:t>(merge)</a:t>
            </a:r>
            <a:r>
              <a:rPr lang="ko-KR" altLang="en-US" sz="2800" dirty="0"/>
              <a:t>이라고 한다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pPr latinLnBrk="1">
              <a:spcAft>
                <a:spcPts val="1800"/>
              </a:spcAft>
              <a:defRPr/>
            </a:pPr>
            <a:r>
              <a:rPr lang="en-US" altLang="ko-KR" sz="2800" dirty="0"/>
              <a:t>2-way </a:t>
            </a:r>
            <a:r>
              <a:rPr lang="ko-KR" altLang="en-US" sz="2800" dirty="0"/>
              <a:t>합병보다 빠르게 합병하는 </a:t>
            </a:r>
            <a:r>
              <a:rPr lang="ko-KR" altLang="en-US" sz="2800" dirty="0" err="1">
                <a:solidFill>
                  <a:srgbClr val="C00000"/>
                </a:solidFill>
              </a:rPr>
              <a:t>다방향</a:t>
            </a:r>
            <a:r>
              <a:rPr lang="ko-KR" altLang="en-US" sz="2800" dirty="0">
                <a:solidFill>
                  <a:srgbClr val="C00000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(Multi-way </a:t>
            </a:r>
            <a:r>
              <a:rPr lang="ko-KR" altLang="en-US" sz="2800" dirty="0">
                <a:solidFill>
                  <a:srgbClr val="C00000"/>
                </a:solidFill>
              </a:rPr>
              <a:t>또는 </a:t>
            </a:r>
            <a:r>
              <a:rPr lang="en-US" altLang="ko-KR" sz="2800" dirty="0">
                <a:solidFill>
                  <a:srgbClr val="C00000"/>
                </a:solidFill>
              </a:rPr>
              <a:t>p-way Merge) </a:t>
            </a:r>
            <a:r>
              <a:rPr lang="ko-KR" altLang="en-US" sz="2800" dirty="0">
                <a:solidFill>
                  <a:srgbClr val="C00000"/>
                </a:solidFill>
              </a:rPr>
              <a:t>합병 알고리즘</a:t>
            </a:r>
            <a:r>
              <a:rPr lang="ko-KR" altLang="en-US" sz="2800" dirty="0"/>
              <a:t>이 있는데</a:t>
            </a:r>
            <a:r>
              <a:rPr lang="en-US" altLang="ko-KR" sz="2800" dirty="0"/>
              <a:t>, </a:t>
            </a:r>
            <a:r>
              <a:rPr lang="ko-KR" altLang="en-US" sz="2800" dirty="0"/>
              <a:t>이 경우의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en-US" altLang="ko-KR" sz="2800" dirty="0"/>
              <a:t>O(</a:t>
            </a:r>
            <a:r>
              <a:rPr lang="en-US" altLang="ko-KR" sz="2800" dirty="0" err="1"/>
              <a:t>log</a:t>
            </a:r>
            <a:r>
              <a:rPr lang="en-US" altLang="ko-KR" sz="2800" baseline="-25000" dirty="0" err="1"/>
              <a:t>p</a:t>
            </a:r>
            <a:r>
              <a:rPr lang="en-US" altLang="ko-KR" sz="2800" dirty="0"/>
              <a:t>(N/M))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800" dirty="0"/>
              <a:t>그러나 </a:t>
            </a:r>
            <a:r>
              <a:rPr lang="ko-KR" altLang="en-US" sz="2800" dirty="0" err="1"/>
              <a:t>다방향</a:t>
            </a:r>
            <a:r>
              <a:rPr lang="ko-KR" altLang="en-US" sz="2800" dirty="0"/>
              <a:t> 합병 알고리즘은 </a:t>
            </a:r>
            <a:r>
              <a:rPr lang="en-US" altLang="ko-KR" sz="2800" dirty="0"/>
              <a:t>2p</a:t>
            </a:r>
            <a:r>
              <a:rPr lang="ko-KR" altLang="en-US" sz="2800" dirty="0"/>
              <a:t>개의 보조 기억 장치를 필요로 한다</a:t>
            </a:r>
            <a:r>
              <a:rPr lang="en-US" altLang="ko-KR" sz="2800" dirty="0"/>
              <a:t>. </a:t>
            </a:r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800" dirty="0"/>
              <a:t>이러한 단점을 보완하기 위해 </a:t>
            </a:r>
            <a:r>
              <a:rPr lang="en-US" altLang="ko-KR" sz="2800" dirty="0"/>
              <a:t>(p+1)</a:t>
            </a:r>
            <a:r>
              <a:rPr lang="ko-KR" altLang="en-US" sz="2800" dirty="0"/>
              <a:t>개의 보조 기억 장치만을 가지고 </a:t>
            </a:r>
            <a:r>
              <a:rPr lang="en-US" altLang="ko-KR" sz="2800" dirty="0"/>
              <a:t>p-way </a:t>
            </a:r>
            <a:r>
              <a:rPr lang="ko-KR" altLang="en-US" sz="2800" dirty="0"/>
              <a:t>합병을 하는 </a:t>
            </a:r>
            <a:endParaRPr lang="en-US" altLang="ko-KR" sz="2800" dirty="0"/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800" dirty="0">
                <a:solidFill>
                  <a:srgbClr val="C00000"/>
                </a:solidFill>
              </a:rPr>
              <a:t>다단계 합병</a:t>
            </a:r>
            <a:r>
              <a:rPr lang="en-US" altLang="ko-KR" sz="2800" dirty="0">
                <a:solidFill>
                  <a:srgbClr val="C00000"/>
                </a:solidFill>
              </a:rPr>
              <a:t>(Polyphase Merge) </a:t>
            </a:r>
            <a:r>
              <a:rPr lang="ko-KR" altLang="en-US" sz="2800" dirty="0">
                <a:solidFill>
                  <a:srgbClr val="C00000"/>
                </a:solidFill>
              </a:rPr>
              <a:t>알고리즘</a:t>
            </a:r>
            <a:r>
              <a:rPr lang="ko-KR" altLang="en-US" sz="2800" dirty="0"/>
              <a:t>이 있다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ABA27A-8A00-4055-BAA4-54BDF8BB48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03AD77F-C37F-4E8F-8998-9966F772AB07}" type="slidenum">
              <a:rPr lang="en-US" altLang="ko-KR" smtClean="0"/>
              <a:pPr>
                <a:defRPr/>
              </a:pPr>
              <a:t>93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응용</a:t>
            </a:r>
          </a:p>
        </p:txBody>
      </p:sp>
      <p:sp>
        <p:nvSpPr>
          <p:cNvPr id="10854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물품</a:t>
            </a:r>
            <a:r>
              <a:rPr lang="en-US" altLang="ko-KR" smtClean="0"/>
              <a:t>/</a:t>
            </a:r>
            <a:r>
              <a:rPr lang="ko-KR" altLang="en-US" smtClean="0"/>
              <a:t>재고 </a:t>
            </a:r>
            <a:r>
              <a:rPr lang="en-US" altLang="ko-KR" smtClean="0"/>
              <a:t>DB, </a:t>
            </a:r>
            <a:r>
              <a:rPr lang="ko-KR" altLang="en-US" smtClean="0"/>
              <a:t>인사 </a:t>
            </a:r>
            <a:r>
              <a:rPr lang="en-US" altLang="ko-KR" smtClean="0"/>
              <a:t>DB </a:t>
            </a:r>
            <a:r>
              <a:rPr lang="ko-KR" altLang="en-US" smtClean="0"/>
              <a:t>등의 갱신을 위해 사용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통신</a:t>
            </a:r>
            <a:r>
              <a:rPr lang="en-US" altLang="ko-KR" smtClean="0"/>
              <a:t>/</a:t>
            </a:r>
            <a:r>
              <a:rPr lang="ko-KR" altLang="en-US" smtClean="0"/>
              <a:t>전화 회사의 전화 번호 정렬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인터넷의 </a:t>
            </a:r>
            <a:r>
              <a:rPr lang="en-US" altLang="ko-KR" smtClean="0"/>
              <a:t>IP</a:t>
            </a:r>
            <a:r>
              <a:rPr lang="ko-KR" altLang="en-US" smtClean="0"/>
              <a:t>주소 관리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은행에서의 계좌 관리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일반적인 </a:t>
            </a:r>
            <a:r>
              <a:rPr lang="en-US" altLang="ko-KR" smtClean="0"/>
              <a:t>DB</a:t>
            </a:r>
            <a:r>
              <a:rPr lang="ko-KR" altLang="en-US" smtClean="0"/>
              <a:t>의 중복된 데이터 제거 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552AD-6BD5-4189-9EC1-C323120385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628C7C7-CAAA-49D6-9FFA-AA29DB3AB348}" type="slidenum">
              <a:rPr lang="en-US" altLang="ko-KR" smtClean="0"/>
              <a:pPr>
                <a:defRPr/>
              </a:pPr>
              <a:t>94</a:t>
            </a:fld>
            <a:r>
              <a:rPr lang="en-US" altLang="ko-KR"/>
              <a:t> -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6E30CA-78A7-4F30-B464-EB7759BD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88257"/>
            <a:ext cx="1872208" cy="3124919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3B5E1-1DB7-4193-9880-3D1A1F60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atinLnBrk="1">
              <a:defRPr/>
            </a:pPr>
            <a:r>
              <a:rPr lang="ko-KR" altLang="en-US" sz="2800" dirty="0"/>
              <a:t>정렬 알고리즘은 크게 </a:t>
            </a:r>
            <a:r>
              <a:rPr lang="ko-KR" altLang="en-US" sz="2800" dirty="0" err="1"/>
              <a:t>내부정렬</a:t>
            </a:r>
            <a:r>
              <a:rPr lang="ko-KR" altLang="en-US" sz="2800" dirty="0"/>
              <a:t> </a:t>
            </a:r>
            <a:r>
              <a:rPr lang="en-US" altLang="ko-KR" sz="2800" dirty="0"/>
              <a:t>(Internal sort)</a:t>
            </a:r>
            <a:r>
              <a:rPr lang="ko-KR" altLang="en-US" sz="2800" dirty="0"/>
              <a:t>과 </a:t>
            </a:r>
            <a:r>
              <a:rPr lang="ko-KR" altLang="en-US" sz="2800" dirty="0" err="1"/>
              <a:t>외부정렬</a:t>
            </a:r>
            <a:r>
              <a:rPr lang="ko-KR" altLang="en-US" sz="2800" dirty="0"/>
              <a:t> </a:t>
            </a:r>
            <a:r>
              <a:rPr lang="en-US" altLang="ko-KR" sz="2800" dirty="0"/>
              <a:t>(External sort)</a:t>
            </a:r>
            <a:r>
              <a:rPr lang="ko-KR" altLang="en-US" sz="2800" dirty="0"/>
              <a:t>로도 분류한다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내부정렬은</a:t>
            </a:r>
            <a:r>
              <a:rPr lang="ko-KR" altLang="en-US" sz="2800" dirty="0"/>
              <a:t> 입력의 크기가 </a:t>
            </a:r>
            <a:r>
              <a:rPr lang="ko-KR" altLang="en-US" sz="2800" dirty="0" err="1"/>
              <a:t>주기억</a:t>
            </a:r>
            <a:r>
              <a:rPr lang="ko-KR" altLang="en-US" sz="2800" dirty="0"/>
              <a:t> 장치 </a:t>
            </a:r>
            <a:r>
              <a:rPr lang="en-US" altLang="ko-KR" sz="2800" dirty="0"/>
              <a:t>(main memory)</a:t>
            </a:r>
            <a:r>
              <a:rPr lang="ko-KR" altLang="en-US" sz="2800" dirty="0"/>
              <a:t>의 공간보다 크지 않은 경우에 수행되는 정렬이고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외부정렬은</a:t>
            </a:r>
            <a:r>
              <a:rPr lang="ko-KR" altLang="en-US" sz="2800" dirty="0"/>
              <a:t> 입력의 크기가 </a:t>
            </a:r>
            <a:r>
              <a:rPr lang="ko-KR" altLang="en-US" sz="2800" dirty="0" err="1"/>
              <a:t>주기억</a:t>
            </a:r>
            <a:r>
              <a:rPr lang="ko-KR" altLang="en-US" sz="2800" dirty="0"/>
              <a:t> 장치 공간보다 큰 경우에는</a:t>
            </a:r>
            <a:r>
              <a:rPr lang="en-US" altLang="ko-KR" sz="2800" dirty="0"/>
              <a:t>, </a:t>
            </a:r>
            <a:r>
              <a:rPr lang="ko-KR" altLang="en-US" sz="2800" dirty="0"/>
              <a:t>보조 기억 장치에 있는 입력을 여러 번에 나누어 </a:t>
            </a:r>
            <a:r>
              <a:rPr lang="ko-KR" altLang="en-US" sz="2800" dirty="0" err="1"/>
              <a:t>주기억</a:t>
            </a:r>
            <a:r>
              <a:rPr lang="ko-KR" altLang="en-US" sz="2800" dirty="0"/>
              <a:t> 장치에 읽어 들인 후</a:t>
            </a:r>
            <a:r>
              <a:rPr lang="en-US" altLang="ko-KR" sz="2800" dirty="0"/>
              <a:t>, </a:t>
            </a:r>
            <a:r>
              <a:rPr lang="ko-KR" altLang="en-US" sz="2800" dirty="0"/>
              <a:t>정렬하여 보조 기억 장치에 다시 저장하는 과정을 반복하는 정렬이다</a:t>
            </a:r>
            <a:r>
              <a:rPr lang="en-US" altLang="ko-KR" sz="2800" dirty="0"/>
              <a:t>.</a:t>
            </a:r>
          </a:p>
          <a:p>
            <a:pPr lvl="4" latinLnBrk="1">
              <a:defRPr/>
            </a:pPr>
            <a:endParaRPr lang="ko-KR" altLang="en-US" sz="1800" dirty="0"/>
          </a:p>
          <a:p>
            <a:pPr latinLnBrk="1">
              <a:defRPr/>
            </a:pPr>
            <a:r>
              <a:rPr lang="ko-KR" altLang="en-US" sz="2800" dirty="0"/>
              <a:t>버블 정렬 </a:t>
            </a:r>
            <a:r>
              <a:rPr lang="en-US" altLang="ko-KR" sz="2800" dirty="0"/>
              <a:t>(Bubble Sort)</a:t>
            </a:r>
            <a:r>
              <a:rPr lang="ko-KR" altLang="en-US" sz="2800" dirty="0"/>
              <a:t>은 이웃하는 숫자를 비교하여 작은 수를 앞쪽으로 이동시키는 과정을 반복하여 정렬이고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en-US" altLang="ko-KR" sz="2800" dirty="0"/>
              <a:t>O(n</a:t>
            </a:r>
            <a:r>
              <a:rPr lang="en-US" altLang="ko-KR" sz="2800" baseline="30000" dirty="0"/>
              <a:t>2</a:t>
            </a:r>
            <a:r>
              <a:rPr lang="en-US" altLang="ko-KR" sz="2800" dirty="0"/>
              <a:t>)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4A494-6B97-437D-9727-476947E975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71743F5-92A5-4ABA-8437-27D90BF15BD0}" type="slidenum">
              <a:rPr lang="en-US" altLang="ko-KR" smtClean="0"/>
              <a:pPr>
                <a:defRPr/>
              </a:pPr>
              <a:t>95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9EB7-EE2A-4D8D-8E36-E32C0739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atinLnBrk="1">
              <a:spcAft>
                <a:spcPts val="1800"/>
              </a:spcAft>
              <a:defRPr/>
            </a:pPr>
            <a:r>
              <a:rPr lang="ko-KR" altLang="en-US" sz="2800" dirty="0"/>
              <a:t>선택 정렬 </a:t>
            </a:r>
            <a:r>
              <a:rPr lang="en-US" altLang="ko-KR" sz="2800" dirty="0"/>
              <a:t>(Selection Sort)</a:t>
            </a:r>
            <a:r>
              <a:rPr lang="ko-KR" altLang="en-US" sz="2800" dirty="0"/>
              <a:t>은 매번 최소값을 선택하여 정렬하며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en-US" altLang="ko-KR" sz="2800" dirty="0"/>
              <a:t>O(n</a:t>
            </a:r>
            <a:r>
              <a:rPr lang="en-US" altLang="ko-KR" sz="2800" baseline="30000" dirty="0"/>
              <a:t>2</a:t>
            </a:r>
            <a:r>
              <a:rPr lang="en-US" altLang="ko-KR" sz="2800" dirty="0"/>
              <a:t>)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800" dirty="0"/>
              <a:t>삽입 정렬 </a:t>
            </a:r>
            <a:r>
              <a:rPr lang="en-US" altLang="ko-KR" sz="2800" dirty="0"/>
              <a:t>(Insertion Sort)</a:t>
            </a:r>
            <a:r>
              <a:rPr lang="ko-KR" altLang="en-US" sz="2800" dirty="0"/>
              <a:t>은 정렬 안 된 부분에 있는 원소 하나를 정렬된 부분의 알맞은 위치에 삽입하여 정렬하며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en-US" altLang="ko-KR" sz="2800" dirty="0"/>
              <a:t>O(n</a:t>
            </a:r>
            <a:r>
              <a:rPr lang="en-US" altLang="ko-KR" sz="2800" baseline="30000" dirty="0"/>
              <a:t>2</a:t>
            </a:r>
            <a:r>
              <a:rPr lang="en-US" altLang="ko-KR" sz="2800" dirty="0"/>
              <a:t>)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  <a:r>
              <a:rPr lang="ko-KR" altLang="en-US" sz="2800" dirty="0"/>
              <a:t>또한 최선 경우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en-US" altLang="ko-KR" sz="2800" dirty="0"/>
              <a:t>O(n)</a:t>
            </a:r>
            <a:r>
              <a:rPr lang="ko-KR" altLang="en-US" sz="2800" dirty="0"/>
              <a:t>이고</a:t>
            </a:r>
            <a:r>
              <a:rPr lang="en-US" altLang="ko-KR" sz="2800" dirty="0"/>
              <a:t>, </a:t>
            </a:r>
            <a:r>
              <a:rPr lang="ko-KR" altLang="en-US" sz="2800" dirty="0"/>
              <a:t>평균 경우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en-US" altLang="ko-KR" sz="2800" dirty="0"/>
              <a:t>O(n</a:t>
            </a:r>
            <a:r>
              <a:rPr lang="en-US" altLang="ko-KR" sz="2800" baseline="30000" dirty="0"/>
              <a:t>2</a:t>
            </a:r>
            <a:r>
              <a:rPr lang="en-US" altLang="ko-KR" sz="2800" dirty="0"/>
              <a:t>)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800" dirty="0"/>
              <a:t>쉘 정렬 </a:t>
            </a:r>
            <a:r>
              <a:rPr lang="en-US" altLang="ko-KR" sz="2800" dirty="0"/>
              <a:t>(Shell Sort)</a:t>
            </a:r>
            <a:r>
              <a:rPr lang="ko-KR" altLang="en-US" sz="2800" dirty="0"/>
              <a:t>은 삽입 정렬을 이용하여 배열 뒷부분의 작은 숫자를 앞부분으로 ‘빠르게’ 이동시키고</a:t>
            </a:r>
            <a:r>
              <a:rPr lang="en-US" altLang="ko-KR" sz="2800" dirty="0"/>
              <a:t>, </a:t>
            </a:r>
            <a:r>
              <a:rPr lang="ko-KR" altLang="en-US" sz="2800" dirty="0"/>
              <a:t>동시에 앞부분의 큰 숫자는 뒷부분으로 이동시키는 과정을 반복하여 정렬하는 알고리즘이다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en-US" altLang="ko-KR" sz="2800" dirty="0"/>
              <a:t>O(n</a:t>
            </a:r>
            <a:r>
              <a:rPr lang="en-US" altLang="ko-KR" sz="2800" baseline="30000" dirty="0"/>
              <a:t>2</a:t>
            </a:r>
            <a:r>
              <a:rPr lang="en-US" altLang="ko-KR" sz="2800" dirty="0"/>
              <a:t>)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90C70-EF8A-483F-B41F-56E5A256B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86CB7EE-493A-44FF-A0EC-A7A60E1AC9D8}" type="slidenum">
              <a:rPr lang="en-US" altLang="ko-KR" smtClean="0"/>
              <a:pPr>
                <a:defRPr/>
              </a:pPr>
              <a:t>96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60CB4-6942-4A37-B149-5E44F056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>
              <a:spcAft>
                <a:spcPts val="2400"/>
              </a:spcAft>
              <a:defRPr/>
            </a:pPr>
            <a:r>
              <a:rPr lang="ko-KR" altLang="en-US" sz="2800" dirty="0" err="1"/>
              <a:t>힙</a:t>
            </a:r>
            <a:r>
              <a:rPr lang="ko-KR" altLang="en-US" sz="2800" dirty="0"/>
              <a:t> 정렬 </a:t>
            </a:r>
            <a:r>
              <a:rPr lang="en-US" altLang="ko-KR" sz="2800" dirty="0"/>
              <a:t>(Heap Sort)</a:t>
            </a:r>
            <a:r>
              <a:rPr lang="ko-KR" altLang="en-US" sz="2800" dirty="0"/>
              <a:t>은 </a:t>
            </a:r>
            <a:r>
              <a:rPr lang="ko-KR" altLang="en-US" sz="2800" dirty="0" err="1"/>
              <a:t>힙</a:t>
            </a:r>
            <a:r>
              <a:rPr lang="ko-KR" altLang="en-US" sz="2800" dirty="0"/>
              <a:t> 자료 구조를 이용하는 정렬 알고리즘이고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en-US" altLang="ko-KR" sz="2800" dirty="0"/>
              <a:t>O(</a:t>
            </a:r>
            <a:r>
              <a:rPr lang="en-US" altLang="ko-KR" sz="2800" dirty="0" err="1"/>
              <a:t>nlogn</a:t>
            </a:r>
            <a:r>
              <a:rPr lang="en-US" altLang="ko-KR" sz="2800" dirty="0"/>
              <a:t>)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latinLnBrk="1">
              <a:spcAft>
                <a:spcPts val="2400"/>
              </a:spcAft>
              <a:defRPr/>
            </a:pPr>
            <a:r>
              <a:rPr lang="ko-KR" altLang="en-US" sz="2800" dirty="0"/>
              <a:t>정렬 문제의 하한 </a:t>
            </a:r>
            <a:r>
              <a:rPr lang="en-US" altLang="ko-KR" sz="2800" dirty="0"/>
              <a:t>(Lower Bound)</a:t>
            </a:r>
            <a:r>
              <a:rPr lang="ko-KR" altLang="en-US" sz="2800" dirty="0"/>
              <a:t>은 </a:t>
            </a:r>
            <a:r>
              <a:rPr lang="en-US" altLang="ko-KR" sz="2800" dirty="0"/>
              <a:t>O(</a:t>
            </a:r>
            <a:r>
              <a:rPr lang="en-US" altLang="ko-KR" sz="2800" dirty="0" err="1"/>
              <a:t>nlogn</a:t>
            </a:r>
            <a:r>
              <a:rPr lang="en-US" altLang="ko-KR" sz="2800" dirty="0"/>
              <a:t>)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latinLnBrk="1">
              <a:spcAft>
                <a:spcPts val="2400"/>
              </a:spcAft>
              <a:defRPr/>
            </a:pPr>
            <a:r>
              <a:rPr lang="ko-KR" altLang="en-US" sz="2800" dirty="0"/>
              <a:t>기수 정렬 </a:t>
            </a:r>
            <a:r>
              <a:rPr lang="en-US" altLang="ko-KR" sz="2800" dirty="0"/>
              <a:t>(Radix Sort)</a:t>
            </a:r>
            <a:r>
              <a:rPr lang="ko-KR" altLang="en-US" sz="2800" dirty="0"/>
              <a:t>은 숫자를 부분적으로 비교하는 정렬 방법이다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en-US" altLang="ko-KR" sz="2800" dirty="0"/>
              <a:t>O(k(</a:t>
            </a:r>
            <a:r>
              <a:rPr lang="en-US" altLang="ko-KR" sz="2800" dirty="0" err="1"/>
              <a:t>n+r</a:t>
            </a:r>
            <a:r>
              <a:rPr lang="en-US" altLang="ko-KR" sz="2800" dirty="0"/>
              <a:t>))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  <a:r>
              <a:rPr lang="ko-KR" altLang="en-US" sz="2800" dirty="0"/>
              <a:t>단</a:t>
            </a:r>
            <a:r>
              <a:rPr lang="en-US" altLang="ko-KR" sz="2800" dirty="0"/>
              <a:t>, k</a:t>
            </a:r>
            <a:r>
              <a:rPr lang="ko-KR" altLang="en-US" sz="2800" dirty="0"/>
              <a:t>는 자릿수</a:t>
            </a:r>
            <a:r>
              <a:rPr lang="en-US" altLang="ko-KR" sz="2800" dirty="0"/>
              <a:t>, r</a:t>
            </a:r>
            <a:r>
              <a:rPr lang="ko-KR" altLang="en-US" sz="2800" dirty="0"/>
              <a:t>은 기</a:t>
            </a:r>
            <a:r>
              <a:rPr lang="en-US" altLang="ko-KR" sz="2800" dirty="0"/>
              <a:t>(radix, </a:t>
            </a:r>
            <a:r>
              <a:rPr lang="ko-KR" altLang="en-US" sz="2800" dirty="0"/>
              <a:t>진수</a:t>
            </a:r>
            <a:r>
              <a:rPr lang="en-US" altLang="ko-KR" sz="2800" dirty="0"/>
              <a:t>)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latinLnBrk="1">
              <a:spcAft>
                <a:spcPts val="2400"/>
              </a:spcAft>
              <a:defRPr/>
            </a:pPr>
            <a:r>
              <a:rPr lang="ko-KR" altLang="en-US" sz="2800" dirty="0" err="1"/>
              <a:t>외부정렬</a:t>
            </a:r>
            <a:r>
              <a:rPr lang="ko-KR" altLang="en-US" sz="2800" dirty="0"/>
              <a:t> </a:t>
            </a:r>
            <a:r>
              <a:rPr lang="en-US" altLang="ko-KR" sz="2800" dirty="0"/>
              <a:t>(External Sort)</a:t>
            </a:r>
            <a:r>
              <a:rPr lang="ko-KR" altLang="en-US" sz="2800" dirty="0"/>
              <a:t>은 </a:t>
            </a:r>
            <a:r>
              <a:rPr lang="ko-KR" altLang="en-US" sz="2800" dirty="0" err="1"/>
              <a:t>내부정렬을</a:t>
            </a:r>
            <a:r>
              <a:rPr lang="ko-KR" altLang="en-US" sz="2800" dirty="0"/>
              <a:t> 이용하여 부분적으로 데이터를 읽어 </a:t>
            </a:r>
            <a:r>
              <a:rPr lang="ko-KR" altLang="en-US" sz="2800" dirty="0" err="1"/>
              <a:t>합병시키는</a:t>
            </a:r>
            <a:r>
              <a:rPr lang="ko-KR" altLang="en-US" sz="2800" dirty="0"/>
              <a:t> 과정을 반복하는 정렬 방법이다</a:t>
            </a:r>
            <a:r>
              <a:rPr lang="en-US" altLang="ko-KR" sz="2800" dirty="0"/>
              <a:t>. </a:t>
            </a:r>
            <a:r>
              <a:rPr lang="ko-KR" altLang="en-US" sz="2800" dirty="0"/>
              <a:t>종류로는 </a:t>
            </a:r>
            <a:r>
              <a:rPr lang="ko-KR" altLang="en-US" sz="2800" dirty="0" err="1"/>
              <a:t>다방향</a:t>
            </a:r>
            <a:r>
              <a:rPr lang="ko-KR" altLang="en-US" sz="2800" dirty="0"/>
              <a:t> </a:t>
            </a:r>
            <a:r>
              <a:rPr lang="en-US" altLang="ko-KR" sz="2800" dirty="0"/>
              <a:t>(p-way Merge) </a:t>
            </a:r>
            <a:r>
              <a:rPr lang="ko-KR" altLang="en-US" sz="2800" dirty="0"/>
              <a:t>합병과 다단계 합병 </a:t>
            </a:r>
            <a:r>
              <a:rPr lang="en-US" altLang="ko-KR" sz="2800" dirty="0"/>
              <a:t>(Polyphase Merge) </a:t>
            </a:r>
            <a:r>
              <a:rPr lang="ko-KR" altLang="en-US" sz="2800" dirty="0"/>
              <a:t>방법이 있다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EDBCA7-C41B-40FB-9FBD-99625EAB9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1D46A8B-BABB-43A9-A1EF-9AE657B04455}" type="slidenum">
              <a:rPr lang="en-US" altLang="ko-KR" smtClean="0"/>
              <a:pPr>
                <a:defRPr/>
              </a:pPr>
              <a:t>97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24417</TotalTime>
  <Words>6295</Words>
  <Application>Microsoft Office PowerPoint</Application>
  <PresentationFormat>화면 슬라이드 쇼(4:3)</PresentationFormat>
  <Paragraphs>877</Paragraphs>
  <Slides>97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108" baseType="lpstr">
      <vt:lpstr>HY크리스탈M</vt:lpstr>
      <vt:lpstr>굴림</vt:lpstr>
      <vt:lpstr>돋움</vt:lpstr>
      <vt:lpstr>맑은 고딕</vt:lpstr>
      <vt:lpstr>바탕</vt:lpstr>
      <vt:lpstr>Arial</vt:lpstr>
      <vt:lpstr>Symbol</vt:lpstr>
      <vt:lpstr>Tahoma</vt:lpstr>
      <vt:lpstr>Times New Roman</vt:lpstr>
      <vt:lpstr>Wingdings</vt:lpstr>
      <vt:lpstr>국가지정발표</vt:lpstr>
      <vt:lpstr>정렬 알고리즘 (Sorting Algorithms)</vt:lpstr>
      <vt:lpstr>정렬 알고리즘</vt:lpstr>
      <vt:lpstr>1. 버블 정렬</vt:lpstr>
      <vt:lpstr>버블 정렬</vt:lpstr>
      <vt:lpstr>버블 정렬</vt:lpstr>
      <vt:lpstr>버블 정렬</vt:lpstr>
      <vt:lpstr>BubbleSort 알고리즘</vt:lpstr>
      <vt:lpstr>BubbleSort 알고리즘</vt:lpstr>
      <vt:lpstr>버블 정렬의 수행 과정</vt:lpstr>
      <vt:lpstr>버블 정렬의 수행 과정</vt:lpstr>
      <vt:lpstr>버블 정렬의 수행 과정</vt:lpstr>
      <vt:lpstr>시간복잡도</vt:lpstr>
      <vt:lpstr>2. 선택 정렬</vt:lpstr>
      <vt:lpstr>선택 정렬</vt:lpstr>
      <vt:lpstr>선택 정렬</vt:lpstr>
      <vt:lpstr>SelectionSort 알고리즘</vt:lpstr>
      <vt:lpstr>SelectionSort 알고리즘</vt:lpstr>
      <vt:lpstr>선택 정렬의 수행 과정</vt:lpstr>
      <vt:lpstr>선택 정렬의 수행 과정</vt:lpstr>
      <vt:lpstr>시간복잡도</vt:lpstr>
      <vt:lpstr>시간복잡도</vt:lpstr>
      <vt:lpstr>3. 삽입 정렬</vt:lpstr>
      <vt:lpstr>삽입 정렬</vt:lpstr>
      <vt:lpstr>삽입 정렬</vt:lpstr>
      <vt:lpstr>InsertionSort 알고리즘</vt:lpstr>
      <vt:lpstr>InsertionSort 알고리즘</vt:lpstr>
      <vt:lpstr>InsertionSort 알고리즘</vt:lpstr>
      <vt:lpstr>삽입 정렬의 수행 과정</vt:lpstr>
      <vt:lpstr>삽입 정렬의 수행 과정</vt:lpstr>
      <vt:lpstr>PowerPoint 프레젠테이션</vt:lpstr>
      <vt:lpstr>삽입 정렬의 수행 과정</vt:lpstr>
      <vt:lpstr>시간복잡도</vt:lpstr>
      <vt:lpstr>시간복잡도</vt:lpstr>
      <vt:lpstr>4. 쉘 정렬</vt:lpstr>
      <vt:lpstr>쉘 정렬</vt:lpstr>
      <vt:lpstr>쉘 정렬 아이디어</vt:lpstr>
      <vt:lpstr>쉘 정렬 아이디어</vt:lpstr>
      <vt:lpstr>쉘 정렬 아이디어</vt:lpstr>
      <vt:lpstr>쉘 정렬 아이디어</vt:lpstr>
      <vt:lpstr>ShellSort 수행 과정</vt:lpstr>
      <vt:lpstr>시간복잡도</vt:lpstr>
      <vt:lpstr>응용</vt:lpstr>
      <vt:lpstr>5. 힙 정렬</vt:lpstr>
      <vt:lpstr>힙 정렬</vt:lpstr>
      <vt:lpstr>힙 정렬</vt:lpstr>
      <vt:lpstr>힙 정렬</vt:lpstr>
      <vt:lpstr>힙 정렬</vt:lpstr>
      <vt:lpstr>HeapSort 알고리즘</vt:lpstr>
      <vt:lpstr>HeapSort 알고리즘</vt:lpstr>
      <vt:lpstr>HeapSort 알고리즘</vt:lpstr>
      <vt:lpstr>HeapSort 알고리즘 수행 과정</vt:lpstr>
      <vt:lpstr>HeapSort 알고리즘 수행 과정</vt:lpstr>
      <vt:lpstr>HeapSort 알고리즘 수행 과정</vt:lpstr>
      <vt:lpstr>HeapSort 알고리즘 수행 과정</vt:lpstr>
      <vt:lpstr>HeapSort 알고리즘 수행 과정</vt:lpstr>
      <vt:lpstr>HeapSort 알고리즘 수행 과정</vt:lpstr>
      <vt:lpstr>HeapSort 알고리즘 수행 과정</vt:lpstr>
      <vt:lpstr>시간복잡도</vt:lpstr>
      <vt:lpstr>6. 정렬 문제의 하한</vt:lpstr>
      <vt:lpstr>정렬 문제의 하한</vt:lpstr>
      <vt:lpstr>정렬 문제의 하한</vt:lpstr>
      <vt:lpstr>정렬 문제의 하한</vt:lpstr>
      <vt:lpstr>정렬 문제의 하한</vt:lpstr>
      <vt:lpstr>정렬 문제의 하한</vt:lpstr>
      <vt:lpstr>정렬 문제의 하한</vt:lpstr>
      <vt:lpstr>7. 기수 정렬</vt:lpstr>
      <vt:lpstr>기수 정렬</vt:lpstr>
      <vt:lpstr>기수 정렬</vt:lpstr>
      <vt:lpstr>기수 정렬</vt:lpstr>
      <vt:lpstr>기수 정렬</vt:lpstr>
      <vt:lpstr>RadixSort 알고리즘</vt:lpstr>
      <vt:lpstr>RadixSort 알고리즘</vt:lpstr>
      <vt:lpstr>RadixSort 알고리즘</vt:lpstr>
      <vt:lpstr>시간복잡도</vt:lpstr>
      <vt:lpstr>기수 정렬</vt:lpstr>
      <vt:lpstr>응용</vt:lpstr>
      <vt:lpstr>8. 외부정렬</vt:lpstr>
      <vt:lpstr>아이디어</vt:lpstr>
      <vt:lpstr>아이디어</vt:lpstr>
      <vt:lpstr>아이디어</vt:lpstr>
      <vt:lpstr>아이디어</vt:lpstr>
      <vt:lpstr>아이디어</vt:lpstr>
      <vt:lpstr>ExternalSort 알고리즘</vt:lpstr>
      <vt:lpstr>ExternalSort 알고리즘</vt:lpstr>
      <vt:lpstr>ExternalSort 알고리즘</vt:lpstr>
      <vt:lpstr>ExternalSort의 수행 과정</vt:lpstr>
      <vt:lpstr>시간복잡도</vt:lpstr>
      <vt:lpstr>시간복잡도</vt:lpstr>
      <vt:lpstr>2-way 합병</vt:lpstr>
      <vt:lpstr>2-way 합병</vt:lpstr>
      <vt:lpstr>2-way 합병</vt:lpstr>
      <vt:lpstr>PowerPoint 프레젠테이션</vt:lpstr>
      <vt:lpstr>외부 정렬 알고리즘</vt:lpstr>
      <vt:lpstr>응용</vt:lpstr>
      <vt:lpstr>요약</vt:lpstr>
      <vt:lpstr>요약</vt:lpstr>
      <vt:lpstr>요약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cycho</dc:creator>
  <cp:lastModifiedBy>cycho</cp:lastModifiedBy>
  <cp:revision>2294</cp:revision>
  <cp:lastPrinted>2017-11-08T15:05:44Z</cp:lastPrinted>
  <dcterms:created xsi:type="dcterms:W3CDTF">1999-06-08T06:08:29Z</dcterms:created>
  <dcterms:modified xsi:type="dcterms:W3CDTF">2022-05-19T16:12:01Z</dcterms:modified>
</cp:coreProperties>
</file>