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93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42" r:id="rId11"/>
    <p:sldId id="444" r:id="rId12"/>
    <p:sldId id="446" r:id="rId13"/>
    <p:sldId id="447" r:id="rId14"/>
    <p:sldId id="448" r:id="rId15"/>
    <p:sldId id="449" r:id="rId16"/>
    <p:sldId id="450" r:id="rId17"/>
    <p:sldId id="451" r:id="rId18"/>
    <p:sldId id="464" r:id="rId19"/>
    <p:sldId id="465" r:id="rId20"/>
    <p:sldId id="466" r:id="rId21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B400"/>
    <a:srgbClr val="33CC33"/>
    <a:srgbClr val="9999FF"/>
    <a:srgbClr val="FF9966"/>
    <a:srgbClr val="99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8" autoAdjust="0"/>
  </p:normalViewPr>
  <p:slideViewPr>
    <p:cSldViewPr>
      <p:cViewPr varScale="1">
        <p:scale>
          <a:sx n="164" d="100"/>
          <a:sy n="164" d="100"/>
        </p:scale>
        <p:origin x="1680" y="120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D04281-5586-40DD-89C5-8EDB9D61A9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4D0E370-AB79-4D6A-8A3B-2E0F8C5181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27D6019-CD69-42D7-BC9C-43AB9D18D4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301229-EACA-4508-A86E-10F73721E2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477E44A2-A7AD-4AE3-87CC-F85438A798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238A518-A5BE-4602-AFC3-5A9FA3392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9A7F823-6E5A-4A07-A730-A90F226DF9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339E97-C7B9-400F-85B8-C6D374B59D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B27B6B5-C7FB-4622-BB29-141F3E1DC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208D991-1F46-4318-943B-0353252D7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AFD8880E-405B-4450-8795-F9CEE21086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9DF7FC1-F509-46F1-BFDE-416561E15FF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263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51CE885-C9A7-4921-9D90-C77060E15BE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608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9B983AA-A339-4C0D-8BA0-97E9483EF4E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0147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125538"/>
            <a:ext cx="7772400" cy="51831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2B8438C-6BBD-4211-B41D-26699249553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209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99686E6-E71B-44F9-B795-C6317DEF70E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8430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BD2E269-1439-4A8F-B7D9-AE4C16390A0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424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66A955C3-FA34-4645-A939-1CD174D897E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5068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5D7C782-F692-4147-8B6C-713F9DF8815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276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36EDA27-7133-441A-B79C-3946169FBE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7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5328AF44-A71C-4EF1-84A1-7F5BD7DEA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039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FEDF74A-6AA5-4627-9B93-D05FB61EA69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855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C93AD6F-5FC9-481B-964C-E4D24535C13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735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F052F-DCEE-4924-9E86-F015E0F1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.ABC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AE656F66-573B-4B13-8933-E7D7B45186B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CA08F53-2C9B-44DD-B953-72F224B3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373FF"/>
        </a:buClr>
        <a:buFont typeface="Wingdings" panose="05000000000000000000" pitchFamily="2" charset="2"/>
        <a:buChar char="q"/>
        <a:defRPr kumimoji="1" sz="2800">
          <a:solidFill>
            <a:srgbClr val="00206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1653804"/>
            <a:ext cx="7772400" cy="2423268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정렬 </a:t>
            </a:r>
            <a:r>
              <a:rPr lang="en-US" altLang="ko-KR" sz="3600" dirty="0" smtClean="0"/>
              <a:t>2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2400" dirty="0" smtClean="0"/>
              <a:t>분할 </a:t>
            </a:r>
            <a:r>
              <a:rPr lang="ko-KR" altLang="en-US" sz="2400" dirty="0" smtClean="0"/>
              <a:t>정복 </a:t>
            </a:r>
            <a:r>
              <a:rPr lang="ko-KR" altLang="en-US" sz="2400" dirty="0" smtClean="0"/>
              <a:t>알고리즘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Divide-and-Conquer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의한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정렬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err="1" smtClean="0"/>
              <a:t>합병정렬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퀵정렬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합병 정렬 알고리즘의 수행 과정</a:t>
            </a:r>
          </a:p>
        </p:txBody>
      </p:sp>
      <p:sp>
        <p:nvSpPr>
          <p:cNvPr id="1638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n=8</a:t>
            </a:r>
            <a:r>
              <a:rPr lang="ko-KR" altLang="en-US" sz="2400" smtClean="0"/>
              <a:t>인 배열 </a:t>
            </a:r>
            <a:r>
              <a:rPr lang="en-US" altLang="ko-KR" sz="2400" smtClean="0"/>
              <a:t>A=[37, 10, 22, 30, 35, 13, 25, 24]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907E3-544B-4C7D-8419-1DACF7ED4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F96E2C4-F574-4D6D-8C4F-0F2900AE5515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-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60550"/>
            <a:ext cx="7200900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1843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합병별 비교횟수</a:t>
            </a:r>
            <a:endParaRPr lang="en-US" altLang="ko-KR" smtClean="0"/>
          </a:p>
          <a:p>
            <a:pPr lvl="1"/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층을 살펴보면 모든 숫자</a:t>
            </a:r>
            <a:r>
              <a:rPr lang="en-US" altLang="ko-KR" smtClean="0"/>
              <a:t>(</a:t>
            </a:r>
            <a:r>
              <a:rPr lang="ko-KR" altLang="en-US" smtClean="0"/>
              <a:t>즉</a:t>
            </a:r>
            <a:r>
              <a:rPr lang="en-US" altLang="ko-KR" smtClean="0"/>
              <a:t>, n=8</a:t>
            </a:r>
            <a:r>
              <a:rPr lang="ko-KR" altLang="en-US" smtClean="0"/>
              <a:t>개의 숫자</a:t>
            </a:r>
            <a:r>
              <a:rPr lang="en-US" altLang="ko-KR" smtClean="0"/>
              <a:t>)</a:t>
            </a:r>
            <a:r>
              <a:rPr lang="ko-KR" altLang="en-US" smtClean="0"/>
              <a:t>가 합병에 참여</a:t>
            </a:r>
            <a:endParaRPr lang="en-US" altLang="ko-KR" smtClean="0"/>
          </a:p>
          <a:p>
            <a:pPr lvl="1"/>
            <a:r>
              <a:rPr lang="ko-KR" altLang="en-US" smtClean="0"/>
              <a:t>합병은 입력 크기에 비례하므로 각 층에서 수행된 비교 횟수는 </a:t>
            </a:r>
            <a:r>
              <a:rPr lang="en-US" altLang="ko-KR" smtClean="0"/>
              <a:t>O(n)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A826A-2B21-4E95-BE52-3F0924B41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4547EDB-7D93-4213-8542-E0AFCF6469BC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-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55963"/>
            <a:ext cx="86391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시간복잡도</a:t>
            </a:r>
          </a:p>
        </p:txBody>
      </p:sp>
      <p:sp>
        <p:nvSpPr>
          <p:cNvPr id="2048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입력의 크기가 </a:t>
            </a:r>
            <a:r>
              <a:rPr lang="en-US" altLang="ko-KR" smtClean="0"/>
              <a:t>n</a:t>
            </a:r>
            <a:r>
              <a:rPr lang="ko-KR" altLang="en-US" smtClean="0"/>
              <a:t>일</a:t>
            </a:r>
            <a:r>
              <a:rPr lang="en-US" altLang="ko-KR" smtClean="0"/>
              <a:t> </a:t>
            </a:r>
            <a:r>
              <a:rPr lang="ko-KR" altLang="en-US" smtClean="0"/>
              <a:t>때 몇 개의 층이 만들어질까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n</a:t>
            </a:r>
            <a:r>
              <a:rPr lang="ko-KR" altLang="en-US" smtClean="0"/>
              <a:t>을 계속하여 </a:t>
            </a:r>
            <a:r>
              <a:rPr lang="en-US" altLang="ko-KR" smtClean="0"/>
              <a:t>1/2</a:t>
            </a:r>
            <a:r>
              <a:rPr lang="ko-KR" altLang="en-US" smtClean="0"/>
              <a:t>로 나누다가</a:t>
            </a:r>
            <a:r>
              <a:rPr lang="en-US" altLang="ko-KR" smtClean="0"/>
              <a:t>, </a:t>
            </a:r>
            <a:r>
              <a:rPr lang="ko-KR" altLang="en-US" smtClean="0"/>
              <a:t>더 이상 나눌 수 없는 크기인 </a:t>
            </a:r>
            <a:r>
              <a:rPr lang="en-US" altLang="ko-KR" smtClean="0"/>
              <a:t>1</a:t>
            </a:r>
            <a:r>
              <a:rPr lang="ko-KR" altLang="en-US" smtClean="0"/>
              <a:t>이 될 때 분할을 중단한다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따라서 </a:t>
            </a:r>
            <a:r>
              <a:rPr lang="en-US" altLang="ko-KR" smtClean="0"/>
              <a:t>k</a:t>
            </a:r>
            <a:r>
              <a:rPr lang="ko-KR" altLang="en-US" smtClean="0"/>
              <a:t>번 </a:t>
            </a:r>
            <a:r>
              <a:rPr lang="en-US" altLang="ko-KR" smtClean="0"/>
              <a:t>1/2</a:t>
            </a:r>
            <a:r>
              <a:rPr lang="ko-KR" altLang="en-US" smtClean="0"/>
              <a:t>로 분할했으면 </a:t>
            </a:r>
            <a:r>
              <a:rPr lang="en-US" altLang="ko-KR" smtClean="0"/>
              <a:t>k</a:t>
            </a:r>
            <a:r>
              <a:rPr lang="ko-KR" altLang="en-US" smtClean="0"/>
              <a:t>개의 층이 생기는 것이고</a:t>
            </a:r>
            <a:r>
              <a:rPr lang="en-US" altLang="ko-KR" smtClean="0"/>
              <a:t>, k</a:t>
            </a:r>
            <a:r>
              <a:rPr lang="ko-KR" altLang="en-US" smtClean="0"/>
              <a:t>는 </a:t>
            </a:r>
            <a:r>
              <a:rPr lang="en-US" altLang="ko-KR" smtClean="0"/>
              <a:t>2</a:t>
            </a:r>
            <a:r>
              <a:rPr lang="en-US" altLang="ko-KR" baseline="30000" smtClean="0"/>
              <a:t>k</a:t>
            </a:r>
            <a:r>
              <a:rPr lang="en-US" altLang="ko-KR" smtClean="0"/>
              <a:t>=n</a:t>
            </a:r>
            <a:r>
              <a:rPr lang="ko-KR" altLang="en-US" smtClean="0"/>
              <a:t>으로 부터 </a:t>
            </a:r>
            <a:r>
              <a:rPr lang="en-US" altLang="ko-KR" smtClean="0"/>
              <a:t>log</a:t>
            </a:r>
            <a:r>
              <a:rPr lang="en-US" altLang="ko-KR" baseline="-25000" smtClean="0"/>
              <a:t>2</a:t>
            </a:r>
            <a:r>
              <a:rPr lang="en-US" altLang="ko-KR" smtClean="0"/>
              <a:t>n</a:t>
            </a:r>
            <a:r>
              <a:rPr lang="ko-KR" altLang="en-US" smtClean="0"/>
              <a:t>임을 알 수 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합병 정렬의 시간복잡도</a:t>
            </a:r>
            <a:r>
              <a:rPr lang="en-US" altLang="ko-KR" smtClean="0"/>
              <a:t>:</a:t>
            </a:r>
          </a:p>
          <a:p>
            <a:pPr lvl="1"/>
            <a:r>
              <a:rPr lang="en-US" altLang="ko-KR" smtClean="0"/>
              <a:t> (</a:t>
            </a:r>
            <a:r>
              <a:rPr lang="ko-KR" altLang="en-US" smtClean="0"/>
              <a:t>층수</a:t>
            </a:r>
            <a:r>
              <a:rPr lang="en-US" altLang="ko-KR" smtClean="0"/>
              <a:t>) x O(n) = log</a:t>
            </a:r>
            <a:r>
              <a:rPr lang="en-US" altLang="ko-KR" baseline="-25000" smtClean="0"/>
              <a:t>2</a:t>
            </a:r>
            <a:r>
              <a:rPr lang="en-US" altLang="ko-KR" smtClean="0"/>
              <a:t>n x O(n) = O(nlogn)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8BD04-DF43-4306-92FC-FF987D7B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CD7A8F7-AEF0-491A-97BA-E079F9D7E7CD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합병 정렬의 단점</a:t>
            </a:r>
          </a:p>
        </p:txBody>
      </p:sp>
      <p:sp>
        <p:nvSpPr>
          <p:cNvPr id="2150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대부분의 정렬 알고리즘들은 입력을 위한 메모리 공간과 </a:t>
            </a:r>
            <a:r>
              <a:rPr lang="en-US" altLang="ko-KR" smtClean="0"/>
              <a:t>O(1) </a:t>
            </a:r>
            <a:r>
              <a:rPr lang="ko-KR" altLang="en-US" smtClean="0"/>
              <a:t>크기의 메모리 공간만을 사용하면서 정렬 수행</a:t>
            </a:r>
            <a:endParaRPr lang="en-US" altLang="ko-KR" smtClean="0"/>
          </a:p>
          <a:p>
            <a:pPr lvl="1"/>
            <a:r>
              <a:rPr lang="en-US" altLang="ko-KR" smtClean="0"/>
              <a:t>O(1) </a:t>
            </a:r>
            <a:r>
              <a:rPr lang="ko-KR" altLang="en-US" smtClean="0"/>
              <a:t>크기의 메모리 공간이란 입력 크기 </a:t>
            </a:r>
            <a:r>
              <a:rPr lang="en-US" altLang="ko-KR" smtClean="0"/>
              <a:t>n</a:t>
            </a:r>
            <a:r>
              <a:rPr lang="ko-KR" altLang="en-US" smtClean="0"/>
              <a:t>과</a:t>
            </a:r>
            <a:r>
              <a:rPr lang="en-US" altLang="ko-KR" smtClean="0"/>
              <a:t> </a:t>
            </a:r>
            <a:r>
              <a:rPr lang="ko-KR" altLang="en-US" smtClean="0"/>
              <a:t>상관없는 크기의 공간</a:t>
            </a:r>
            <a:r>
              <a:rPr lang="en-US" altLang="ko-KR" smtClean="0"/>
              <a:t>(</a:t>
            </a:r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인덱스 등</a:t>
            </a:r>
            <a:r>
              <a:rPr lang="en-US" altLang="ko-KR" smtClean="0"/>
              <a:t>)</a:t>
            </a:r>
            <a:r>
              <a:rPr lang="ko-KR" altLang="en-US" smtClean="0"/>
              <a:t>을 의미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합병 정렬의 공간 복잡도</a:t>
            </a:r>
            <a:r>
              <a:rPr lang="en-US" altLang="ko-KR" smtClean="0"/>
              <a:t>: O(n)</a:t>
            </a:r>
          </a:p>
          <a:p>
            <a:pPr lvl="1"/>
            <a:r>
              <a:rPr lang="ko-KR" altLang="en-US" smtClean="0"/>
              <a:t>입력을 위한 메모리 공간 </a:t>
            </a:r>
            <a:r>
              <a:rPr lang="en-US" altLang="ko-KR" smtClean="0"/>
              <a:t>(</a:t>
            </a:r>
            <a:r>
              <a:rPr lang="ko-KR" altLang="en-US" smtClean="0"/>
              <a:t>입력 배열</a:t>
            </a:r>
            <a:r>
              <a:rPr lang="en-US" altLang="ko-KR" smtClean="0"/>
              <a:t>)</a:t>
            </a:r>
            <a:r>
              <a:rPr lang="ko-KR" altLang="en-US" smtClean="0"/>
              <a:t>외에 추가로 입력과 같은 크기의 공간 </a:t>
            </a:r>
            <a:r>
              <a:rPr lang="en-US" altLang="ko-KR" smtClean="0"/>
              <a:t>(</a:t>
            </a:r>
            <a:r>
              <a:rPr lang="ko-KR" altLang="en-US" smtClean="0"/>
              <a:t>임시 배열</a:t>
            </a:r>
            <a:r>
              <a:rPr lang="en-US" altLang="ko-KR" smtClean="0"/>
              <a:t>)</a:t>
            </a:r>
            <a:r>
              <a:rPr lang="ko-KR" altLang="en-US" smtClean="0"/>
              <a:t>이 별도로 필요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개의 정렬된 부분을 하나로 합병하기 위해</a:t>
            </a:r>
            <a:r>
              <a:rPr lang="en-US" altLang="ko-KR" smtClean="0"/>
              <a:t>, </a:t>
            </a:r>
            <a:r>
              <a:rPr lang="ko-KR" altLang="en-US" smtClean="0"/>
              <a:t>합병된 결과를 저장할 곳이 필요하기 때문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E348E-FDF4-4048-8BCB-5E28EEFBD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5772CA1-F363-42DA-9620-B7DB1AE4A5ED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2253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합병 정렬은 외부정렬의 기본이 되는 정렬 알고리즘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연결 리스트에 있는 데이터를 정렬할 때에도 퀵 정렬이나 힙 정렬 보다 훨씬 효율적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멀티코어 </a:t>
            </a:r>
            <a:r>
              <a:rPr lang="en-US" altLang="ko-KR" sz="2400" smtClean="0"/>
              <a:t>(Multi-Core) CPU</a:t>
            </a:r>
            <a:r>
              <a:rPr lang="ko-KR" altLang="en-US" sz="2400" smtClean="0"/>
              <a:t>와 다수의 프로세서로 구성된 그래픽 처리 장치 </a:t>
            </a:r>
            <a:r>
              <a:rPr lang="en-US" altLang="ko-KR" sz="2400" smtClean="0"/>
              <a:t>(Graphic Processing Unit)</a:t>
            </a:r>
            <a:r>
              <a:rPr lang="ko-KR" altLang="en-US" sz="2400" smtClean="0"/>
              <a:t>의 등장으로 정렬 알고리즘을 병렬화하는 데에 합병 정렬 알고리즘이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28D9D-3C2A-48CC-A103-33D9F28F6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65931F5-AFB0-480D-92CC-A1EF4C354B9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퀵 정렬 </a:t>
            </a:r>
            <a:r>
              <a:rPr lang="en-US" altLang="ko-KR" smtClean="0"/>
              <a:t>(Quick Sort)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퀵 정렬은 분할 정복 알고리즘으로 분류</a:t>
            </a:r>
            <a:endParaRPr lang="en-US" altLang="ko-KR" smtClean="0"/>
          </a:p>
          <a:p>
            <a:pPr lvl="1"/>
            <a:r>
              <a:rPr lang="ko-KR" altLang="en-US" smtClean="0"/>
              <a:t>사실 알고리즘이 수행되는 과정을 살펴보면 정복 후 분할하는 알고리즘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퀵 정렬 알고리즘은 문제를 </a:t>
            </a:r>
            <a:r>
              <a:rPr lang="en-US" altLang="ko-KR" smtClean="0"/>
              <a:t>2</a:t>
            </a:r>
            <a:r>
              <a:rPr lang="ko-KR" altLang="en-US" smtClean="0"/>
              <a:t>개의 부분문제로 분할</a:t>
            </a:r>
            <a:endParaRPr lang="en-US" altLang="ko-KR" smtClean="0"/>
          </a:p>
          <a:p>
            <a:pPr lvl="1"/>
            <a:r>
              <a:rPr lang="ko-KR" altLang="en-US" smtClean="0"/>
              <a:t>각 부분문제의 크기가 일정하지 않은 형태의 분할 정복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9B76E-9C56-4877-8509-C3A99DB12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51B6B35-FAEC-4A47-93E5-BF81299C2720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퀵 정렬 </a:t>
            </a:r>
            <a:r>
              <a:rPr lang="en-US" altLang="ko-KR" smtClean="0"/>
              <a:t>(Quick Sort)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퀵 정렬의 아이디어</a:t>
            </a:r>
            <a:endParaRPr lang="en-US" altLang="ko-KR" smtClean="0"/>
          </a:p>
          <a:p>
            <a:pPr lvl="1"/>
            <a:r>
              <a:rPr lang="ko-KR" altLang="en-US" smtClean="0"/>
              <a:t>퀵 정렬은 피봇 </a:t>
            </a:r>
            <a:r>
              <a:rPr lang="en-US" altLang="ko-KR" smtClean="0"/>
              <a:t>(pivot)</a:t>
            </a:r>
            <a:r>
              <a:rPr lang="ko-KR" altLang="en-US" smtClean="0"/>
              <a:t>이라 일컫는 배열의 원소</a:t>
            </a:r>
            <a:r>
              <a:rPr lang="en-US" altLang="ko-KR" sz="2000" smtClean="0"/>
              <a:t>(</a:t>
            </a:r>
            <a:r>
              <a:rPr lang="ko-KR" altLang="en-US" sz="2000" smtClean="0"/>
              <a:t>숫자</a:t>
            </a:r>
            <a:r>
              <a:rPr lang="en-US" altLang="ko-KR" sz="2000" smtClean="0"/>
              <a:t>)</a:t>
            </a:r>
            <a:r>
              <a:rPr lang="ko-KR" altLang="en-US" smtClean="0"/>
              <a:t>를 기준으로 피봇보다 작은 숫자들은 왼편으로</a:t>
            </a:r>
            <a:r>
              <a:rPr lang="en-US" altLang="ko-KR" smtClean="0"/>
              <a:t>, </a:t>
            </a:r>
            <a:r>
              <a:rPr lang="ko-KR" altLang="en-US" smtClean="0"/>
              <a:t>피봇보다 큰 숫자들은 오른편에 위치하도록 분할하고</a:t>
            </a:r>
            <a:r>
              <a:rPr lang="en-US" altLang="ko-KR" smtClean="0"/>
              <a:t>, </a:t>
            </a:r>
            <a:r>
              <a:rPr lang="ko-KR" altLang="en-US" smtClean="0"/>
              <a:t>피봇을 그 사이에 놓는다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퀵 정렬은 분할된 부분문제들에 대해서도 위와 동일한 과정을 재귀적으로 수행하여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51547-05C2-4BCD-A1BA-F30EA73C0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367984C-8353-4890-AADE-F0E71B953EE1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-</a:t>
            </a:r>
          </a:p>
        </p:txBody>
      </p:sp>
      <p:grpSp>
        <p:nvGrpSpPr>
          <p:cNvPr id="24581" name="그룹 1"/>
          <p:cNvGrpSpPr>
            <a:grpSpLocks/>
          </p:cNvGrpSpPr>
          <p:nvPr/>
        </p:nvGrpSpPr>
        <p:grpSpPr bwMode="auto">
          <a:xfrm>
            <a:off x="1908175" y="3779838"/>
            <a:ext cx="4608513" cy="2962275"/>
            <a:chOff x="1835696" y="3356992"/>
            <a:chExt cx="4608000" cy="304538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842D6A-0EE4-4066-85DC-EB92791E875E}"/>
                </a:ext>
              </a:extLst>
            </p:cNvPr>
            <p:cNvSpPr/>
            <p:nvPr/>
          </p:nvSpPr>
          <p:spPr>
            <a:xfrm>
              <a:off x="1872205" y="5478646"/>
              <a:ext cx="4392123" cy="2170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153A4D0-97CC-4F60-B397-1C6F8C4330C0}"/>
                </a:ext>
              </a:extLst>
            </p:cNvPr>
            <p:cNvSpPr/>
            <p:nvPr/>
          </p:nvSpPr>
          <p:spPr>
            <a:xfrm>
              <a:off x="4103981" y="5695707"/>
              <a:ext cx="395243" cy="32314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ED3E86-9E73-40AF-80DB-2712A9BF3E46}"/>
                </a:ext>
              </a:extLst>
            </p:cNvPr>
            <p:cNvSpPr/>
            <p:nvPr/>
          </p:nvSpPr>
          <p:spPr>
            <a:xfrm>
              <a:off x="4499224" y="3861292"/>
              <a:ext cx="433340" cy="16369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3273-B9C8-4B78-BADB-A716897825A5}"/>
                </a:ext>
              </a:extLst>
            </p:cNvPr>
            <p:cNvSpPr/>
            <p:nvPr/>
          </p:nvSpPr>
          <p:spPr>
            <a:xfrm>
              <a:off x="2340465" y="4850309"/>
              <a:ext cx="431752" cy="647921"/>
            </a:xfrm>
            <a:prstGeom prst="rect">
              <a:avLst/>
            </a:prstGeom>
            <a:solidFill>
              <a:srgbClr val="F3FF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86" name="TextBox 8"/>
            <p:cNvSpPr txBox="1">
              <a:spLocks noChangeArrowheads="1"/>
            </p:cNvSpPr>
            <p:nvPr/>
          </p:nvSpPr>
          <p:spPr bwMode="auto">
            <a:xfrm>
              <a:off x="3419872" y="6002271"/>
              <a:ext cx="1800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피봇</a:t>
              </a:r>
              <a:endParaRPr lang="en-US" altLang="ko-KR" sz="2000" b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F32BD7-7AD8-469D-97CD-A26E35D3815D}"/>
                </a:ext>
              </a:extLst>
            </p:cNvPr>
            <p:cNvSpPr/>
            <p:nvPr/>
          </p:nvSpPr>
          <p:spPr>
            <a:xfrm>
              <a:off x="2772217" y="4509213"/>
              <a:ext cx="431752" cy="989017"/>
            </a:xfrm>
            <a:prstGeom prst="rect">
              <a:avLst/>
            </a:prstGeom>
            <a:solidFill>
              <a:srgbClr val="F3FF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88AE6A-E248-4BA8-B754-A74EE1A5C2FF}"/>
                </a:ext>
              </a:extLst>
            </p:cNvPr>
            <p:cNvSpPr/>
            <p:nvPr/>
          </p:nvSpPr>
          <p:spPr>
            <a:xfrm>
              <a:off x="4067473" y="4352537"/>
              <a:ext cx="431752" cy="11456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580036-5A8E-45DD-90CC-000038C15D9E}"/>
                </a:ext>
              </a:extLst>
            </p:cNvPr>
            <p:cNvSpPr/>
            <p:nvPr/>
          </p:nvSpPr>
          <p:spPr>
            <a:xfrm>
              <a:off x="3203969" y="5271376"/>
              <a:ext cx="431752" cy="226854"/>
            </a:xfrm>
            <a:prstGeom prst="rect">
              <a:avLst/>
            </a:prstGeom>
            <a:solidFill>
              <a:srgbClr val="F3FF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1CD05E2-AD38-4AB7-A80E-236E193E08ED}"/>
                </a:ext>
              </a:extLst>
            </p:cNvPr>
            <p:cNvSpPr/>
            <p:nvPr/>
          </p:nvSpPr>
          <p:spPr>
            <a:xfrm>
              <a:off x="3635721" y="5065739"/>
              <a:ext cx="431752" cy="432491"/>
            </a:xfrm>
            <a:prstGeom prst="rect">
              <a:avLst/>
            </a:prstGeom>
            <a:solidFill>
              <a:srgbClr val="F3FF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218A6B-961E-4714-A2E7-9E90EDF5D246}"/>
                </a:ext>
              </a:extLst>
            </p:cNvPr>
            <p:cNvSpPr/>
            <p:nvPr/>
          </p:nvSpPr>
          <p:spPr>
            <a:xfrm>
              <a:off x="4932564" y="3356992"/>
              <a:ext cx="431752" cy="21412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8658C3-EA6C-4DFB-A2B5-0D26E6A4F845}"/>
                </a:ext>
              </a:extLst>
            </p:cNvPr>
            <p:cNvSpPr/>
            <p:nvPr/>
          </p:nvSpPr>
          <p:spPr>
            <a:xfrm>
              <a:off x="5364316" y="4148531"/>
              <a:ext cx="431752" cy="13496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F2028-2EE9-4ABE-BFBC-0F0DA838291C}"/>
                </a:ext>
              </a:extLst>
            </p:cNvPr>
            <p:cNvSpPr/>
            <p:nvPr/>
          </p:nvSpPr>
          <p:spPr>
            <a:xfrm>
              <a:off x="5796068" y="3861292"/>
              <a:ext cx="431752" cy="16369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353649-CC3A-4C74-898A-366629C4C3C1}"/>
                </a:ext>
              </a:extLst>
            </p:cNvPr>
            <p:cNvSpPr/>
            <p:nvPr/>
          </p:nvSpPr>
          <p:spPr>
            <a:xfrm>
              <a:off x="1907126" y="4678945"/>
              <a:ext cx="433339" cy="819285"/>
            </a:xfrm>
            <a:prstGeom prst="rect">
              <a:avLst/>
            </a:prstGeom>
            <a:solidFill>
              <a:srgbClr val="F3FF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D5E25BE-8F4B-4A6E-9729-4281C8E6B87B}"/>
                </a:ext>
              </a:extLst>
            </p:cNvPr>
            <p:cNvCxnSpPr/>
            <p:nvPr/>
          </p:nvCxnSpPr>
          <p:spPr>
            <a:xfrm>
              <a:off x="1835696" y="4352537"/>
              <a:ext cx="460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퀵 정렬 </a:t>
            </a:r>
            <a:r>
              <a:rPr lang="en-US" altLang="ko-KR" smtClean="0"/>
              <a:t>(Quick Sort)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피봇은 분할된 왼편이나 오른편 부분에 포함되지 않음</a:t>
            </a:r>
            <a:endParaRPr lang="en-US" altLang="ko-KR" smtClean="0"/>
          </a:p>
          <a:p>
            <a:pPr lvl="1"/>
            <a:r>
              <a:rPr lang="ko-KR" altLang="en-US" smtClean="0"/>
              <a:t>피봇이 </a:t>
            </a:r>
            <a:r>
              <a:rPr lang="en-US" altLang="ko-KR" smtClean="0"/>
              <a:t>60</a:t>
            </a:r>
            <a:r>
              <a:rPr lang="ko-KR" altLang="en-US" smtClean="0"/>
              <a:t>이라면</a:t>
            </a:r>
            <a:r>
              <a:rPr lang="en-US" altLang="ko-KR" smtClean="0"/>
              <a:t>, 60</a:t>
            </a:r>
            <a:r>
              <a:rPr lang="ko-KR" altLang="en-US" smtClean="0"/>
              <a:t>은 </a:t>
            </a:r>
            <a:r>
              <a:rPr lang="en-US" altLang="ko-KR" smtClean="0"/>
              <a:t>[20 40 10 30 50]</a:t>
            </a:r>
            <a:r>
              <a:rPr lang="ko-KR" altLang="en-US" smtClean="0"/>
              <a:t>과 </a:t>
            </a:r>
            <a:r>
              <a:rPr lang="en-US" altLang="ko-KR" smtClean="0"/>
              <a:t>[70 90 80] </a:t>
            </a:r>
            <a:r>
              <a:rPr lang="ko-KR" altLang="en-US" smtClean="0"/>
              <a:t>사이에 위치한다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E1D01-192C-4D59-A811-74157296B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2480444-0174-4CB5-8F83-B943358E575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-</a:t>
            </a:r>
          </a:p>
        </p:txBody>
      </p:sp>
      <p:grpSp>
        <p:nvGrpSpPr>
          <p:cNvPr id="25605" name="그룹 1"/>
          <p:cNvGrpSpPr>
            <a:grpSpLocks/>
          </p:cNvGrpSpPr>
          <p:nvPr/>
        </p:nvGrpSpPr>
        <p:grpSpPr bwMode="auto">
          <a:xfrm>
            <a:off x="1258888" y="2781300"/>
            <a:ext cx="6769100" cy="2735263"/>
            <a:chOff x="1115616" y="2636912"/>
            <a:chExt cx="6768752" cy="2736272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4404F099-E209-49DE-817D-79ED3E0D9E4D}"/>
                </a:ext>
              </a:extLst>
            </p:cNvPr>
            <p:cNvSpPr/>
            <p:nvPr/>
          </p:nvSpPr>
          <p:spPr>
            <a:xfrm>
              <a:off x="4068214" y="5085740"/>
              <a:ext cx="360343" cy="28744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아래쪽 화살표 5">
              <a:extLst>
                <a:ext uri="{FF2B5EF4-FFF2-40B4-BE49-F238E27FC236}">
                  <a16:creationId xmlns:a16="http://schemas.microsoft.com/office/drawing/2014/main" id="{734C5834-3FE1-48A3-921B-961D402C468D}"/>
                </a:ext>
              </a:extLst>
            </p:cNvPr>
            <p:cNvSpPr/>
            <p:nvPr/>
          </p:nvSpPr>
          <p:spPr>
            <a:xfrm>
              <a:off x="3503093" y="3985197"/>
              <a:ext cx="323833" cy="431959"/>
            </a:xfrm>
            <a:prstGeom prst="downArrow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3802C0"/>
                </a:solidFill>
              </a:endParaRPr>
            </a:p>
          </p:txBody>
        </p:sp>
        <p:sp>
          <p:nvSpPr>
            <p:cNvPr id="25608" name="TextBox 6"/>
            <p:cNvSpPr txBox="1">
              <a:spLocks noChangeArrowheads="1"/>
            </p:cNvSpPr>
            <p:nvPr/>
          </p:nvSpPr>
          <p:spPr bwMode="auto">
            <a:xfrm>
              <a:off x="1115616" y="328498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25609" name="TextBox 7"/>
            <p:cNvSpPr txBox="1">
              <a:spLocks noChangeArrowheads="1"/>
            </p:cNvSpPr>
            <p:nvPr/>
          </p:nvSpPr>
          <p:spPr bwMode="auto">
            <a:xfrm>
              <a:off x="1691680" y="3284984"/>
              <a:ext cx="576064" cy="523220"/>
            </a:xfrm>
            <a:prstGeom prst="rect">
              <a:avLst/>
            </a:prstGeom>
            <a:noFill/>
            <a:ln w="28575">
              <a:solidFill>
                <a:srgbClr val="3802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80</a:t>
              </a:r>
            </a:p>
          </p:txBody>
        </p:sp>
        <p:sp>
          <p:nvSpPr>
            <p:cNvPr id="25610" name="TextBox 8"/>
            <p:cNvSpPr txBox="1">
              <a:spLocks noChangeArrowheads="1"/>
            </p:cNvSpPr>
            <p:nvPr/>
          </p:nvSpPr>
          <p:spPr bwMode="auto">
            <a:xfrm>
              <a:off x="2267744" y="3284984"/>
              <a:ext cx="576064" cy="523220"/>
            </a:xfrm>
            <a:prstGeom prst="rect">
              <a:avLst/>
            </a:prstGeom>
            <a:noFill/>
            <a:ln w="28575">
              <a:solidFill>
                <a:srgbClr val="3802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25611" name="TextBox 9"/>
            <p:cNvSpPr txBox="1">
              <a:spLocks noChangeArrowheads="1"/>
            </p:cNvSpPr>
            <p:nvPr/>
          </p:nvSpPr>
          <p:spPr bwMode="auto">
            <a:xfrm>
              <a:off x="2843808" y="3284984"/>
              <a:ext cx="576064" cy="523220"/>
            </a:xfrm>
            <a:prstGeom prst="rect">
              <a:avLst/>
            </a:prstGeom>
            <a:noFill/>
            <a:ln w="28575">
              <a:solidFill>
                <a:srgbClr val="3802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70</a:t>
              </a:r>
            </a:p>
          </p:txBody>
        </p:sp>
        <p:sp>
          <p:nvSpPr>
            <p:cNvPr id="25612" name="TextBox 10"/>
            <p:cNvSpPr txBox="1">
              <a:spLocks noChangeArrowheads="1"/>
            </p:cNvSpPr>
            <p:nvPr/>
          </p:nvSpPr>
          <p:spPr bwMode="auto">
            <a:xfrm>
              <a:off x="3419872" y="328498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25613" name="TextBox 11"/>
            <p:cNvSpPr txBox="1">
              <a:spLocks noChangeArrowheads="1"/>
            </p:cNvSpPr>
            <p:nvPr/>
          </p:nvSpPr>
          <p:spPr bwMode="auto">
            <a:xfrm>
              <a:off x="3995936" y="328498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E3603-0FFA-41B7-B4B5-71EBE56B5A27}"/>
                </a:ext>
              </a:extLst>
            </p:cNvPr>
            <p:cNvSpPr txBox="1"/>
            <p:nvPr/>
          </p:nvSpPr>
          <p:spPr>
            <a:xfrm>
              <a:off x="4571425" y="3284851"/>
              <a:ext cx="576233" cy="524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3802C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/>
                <a:t>60</a:t>
              </a:r>
            </a:p>
          </p:txBody>
        </p:sp>
        <p:sp>
          <p:nvSpPr>
            <p:cNvPr id="25615" name="TextBox 13"/>
            <p:cNvSpPr txBox="1">
              <a:spLocks noChangeArrowheads="1"/>
            </p:cNvSpPr>
            <p:nvPr/>
          </p:nvSpPr>
          <p:spPr bwMode="auto">
            <a:xfrm>
              <a:off x="5148064" y="328498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5616" name="TextBox 14"/>
            <p:cNvSpPr txBox="1">
              <a:spLocks noChangeArrowheads="1"/>
            </p:cNvSpPr>
            <p:nvPr/>
          </p:nvSpPr>
          <p:spPr bwMode="auto">
            <a:xfrm>
              <a:off x="5724128" y="328498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25617" name="TextBox 15"/>
            <p:cNvSpPr txBox="1">
              <a:spLocks noChangeArrowheads="1"/>
            </p:cNvSpPr>
            <p:nvPr/>
          </p:nvSpPr>
          <p:spPr bwMode="auto">
            <a:xfrm>
              <a:off x="4355976" y="2636912"/>
              <a:ext cx="9361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>
                  <a:solidFill>
                    <a:srgbClr val="3802C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선정된피봇</a:t>
              </a:r>
              <a:endParaRPr lang="en-US" altLang="ko-KR" sz="1800">
                <a:solidFill>
                  <a:srgbClr val="3802C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18" name="TextBox 16"/>
            <p:cNvSpPr txBox="1">
              <a:spLocks noChangeArrowheads="1"/>
            </p:cNvSpPr>
            <p:nvPr/>
          </p:nvSpPr>
          <p:spPr bwMode="auto">
            <a:xfrm>
              <a:off x="1115616" y="456196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5619" name="TextBox 17"/>
            <p:cNvSpPr txBox="1">
              <a:spLocks noChangeArrowheads="1"/>
            </p:cNvSpPr>
            <p:nvPr/>
          </p:nvSpPr>
          <p:spPr bwMode="auto">
            <a:xfrm>
              <a:off x="1691680" y="456196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25620" name="TextBox 18"/>
            <p:cNvSpPr txBox="1">
              <a:spLocks noChangeArrowheads="1"/>
            </p:cNvSpPr>
            <p:nvPr/>
          </p:nvSpPr>
          <p:spPr bwMode="auto">
            <a:xfrm>
              <a:off x="2267744" y="456196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5621" name="TextBox 19"/>
            <p:cNvSpPr txBox="1">
              <a:spLocks noChangeArrowheads="1"/>
            </p:cNvSpPr>
            <p:nvPr/>
          </p:nvSpPr>
          <p:spPr bwMode="auto">
            <a:xfrm>
              <a:off x="2843808" y="456196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25622" name="TextBox 20"/>
            <p:cNvSpPr txBox="1">
              <a:spLocks noChangeArrowheads="1"/>
            </p:cNvSpPr>
            <p:nvPr/>
          </p:nvSpPr>
          <p:spPr bwMode="auto">
            <a:xfrm>
              <a:off x="3419872" y="4561964"/>
              <a:ext cx="576064" cy="52322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802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CA18F8-4DE2-473B-B687-F4D88E13AA9C}"/>
                </a:ext>
              </a:extLst>
            </p:cNvPr>
            <p:cNvSpPr txBox="1"/>
            <p:nvPr/>
          </p:nvSpPr>
          <p:spPr>
            <a:xfrm>
              <a:off x="3995193" y="4561672"/>
              <a:ext cx="576232" cy="5240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3802C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/>
                <a:t>60</a:t>
              </a:r>
            </a:p>
          </p:txBody>
        </p:sp>
        <p:sp>
          <p:nvSpPr>
            <p:cNvPr id="25624" name="TextBox 22"/>
            <p:cNvSpPr txBox="1">
              <a:spLocks noChangeArrowheads="1"/>
            </p:cNvSpPr>
            <p:nvPr/>
          </p:nvSpPr>
          <p:spPr bwMode="auto">
            <a:xfrm>
              <a:off x="4572000" y="4561964"/>
              <a:ext cx="576064" cy="523220"/>
            </a:xfrm>
            <a:prstGeom prst="rect">
              <a:avLst/>
            </a:prstGeom>
            <a:noFill/>
            <a:ln w="28575">
              <a:solidFill>
                <a:srgbClr val="3802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70</a:t>
              </a:r>
            </a:p>
          </p:txBody>
        </p:sp>
        <p:sp>
          <p:nvSpPr>
            <p:cNvPr id="25625" name="TextBox 23"/>
            <p:cNvSpPr txBox="1">
              <a:spLocks noChangeArrowheads="1"/>
            </p:cNvSpPr>
            <p:nvPr/>
          </p:nvSpPr>
          <p:spPr bwMode="auto">
            <a:xfrm>
              <a:off x="5148064" y="4561964"/>
              <a:ext cx="576064" cy="523220"/>
            </a:xfrm>
            <a:prstGeom prst="rect">
              <a:avLst/>
            </a:prstGeom>
            <a:noFill/>
            <a:ln w="28575">
              <a:solidFill>
                <a:srgbClr val="3802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25626" name="TextBox 24"/>
            <p:cNvSpPr txBox="1">
              <a:spLocks noChangeArrowheads="1"/>
            </p:cNvSpPr>
            <p:nvPr/>
          </p:nvSpPr>
          <p:spPr bwMode="auto">
            <a:xfrm>
              <a:off x="5724128" y="4561964"/>
              <a:ext cx="576064" cy="523220"/>
            </a:xfrm>
            <a:prstGeom prst="rect">
              <a:avLst/>
            </a:prstGeom>
            <a:noFill/>
            <a:ln w="28575">
              <a:solidFill>
                <a:srgbClr val="3802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80</a:t>
              </a:r>
            </a:p>
          </p:txBody>
        </p:sp>
        <p:sp>
          <p:nvSpPr>
            <p:cNvPr id="25627" name="TextBox 25"/>
            <p:cNvSpPr txBox="1">
              <a:spLocks noChangeArrowheads="1"/>
            </p:cNvSpPr>
            <p:nvPr/>
          </p:nvSpPr>
          <p:spPr bwMode="auto">
            <a:xfrm>
              <a:off x="6588224" y="4638908"/>
              <a:ext cx="1296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>
                  <a:solidFill>
                    <a:srgbClr val="3802C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분할 후</a:t>
              </a:r>
              <a:endParaRPr lang="en-US" altLang="ko-KR" sz="2100">
                <a:solidFill>
                  <a:srgbClr val="3802C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5628" name="TextBox 26"/>
            <p:cNvSpPr txBox="1">
              <a:spLocks noChangeArrowheads="1"/>
            </p:cNvSpPr>
            <p:nvPr/>
          </p:nvSpPr>
          <p:spPr bwMode="auto">
            <a:xfrm>
              <a:off x="6588224" y="3419708"/>
              <a:ext cx="1296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>
                  <a:solidFill>
                    <a:srgbClr val="3802C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분할 전</a:t>
              </a:r>
              <a:endParaRPr lang="en-US" altLang="ko-KR" sz="2100">
                <a:solidFill>
                  <a:srgbClr val="3802C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피봇 선정 방법</a:t>
            </a:r>
          </a:p>
        </p:txBody>
      </p:sp>
      <p:sp>
        <p:nvSpPr>
          <p:cNvPr id="389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랜덤하게 선정하는 방법</a:t>
            </a:r>
            <a:endParaRPr lang="en-US" altLang="ko-KR" smtClean="0"/>
          </a:p>
          <a:p>
            <a:pPr lvl="1"/>
            <a:endParaRPr lang="en-US" altLang="ko-KR" smtClean="0">
              <a:solidFill>
                <a:srgbClr val="0000CC"/>
              </a:solidFill>
            </a:endParaRPr>
          </a:p>
          <a:p>
            <a:r>
              <a:rPr lang="en-US" altLang="ko-KR" smtClean="0"/>
              <a:t>3 </a:t>
            </a:r>
            <a:r>
              <a:rPr lang="ko-KR" altLang="en-US" smtClean="0"/>
              <a:t>숫자의 중앙값으로 선정하는 방법</a:t>
            </a:r>
            <a:endParaRPr lang="en-US" altLang="ko-KR" smtClean="0"/>
          </a:p>
          <a:p>
            <a:pPr lvl="1"/>
            <a:r>
              <a:rPr lang="ko-KR" altLang="en-US" smtClean="0"/>
              <a:t>가장 왼쪽 숫자</a:t>
            </a:r>
            <a:r>
              <a:rPr lang="en-US" altLang="ko-KR" smtClean="0"/>
              <a:t>, </a:t>
            </a:r>
            <a:r>
              <a:rPr lang="ko-KR" altLang="en-US" smtClean="0"/>
              <a:t>중간 숫자</a:t>
            </a:r>
            <a:r>
              <a:rPr lang="en-US" altLang="ko-KR" smtClean="0"/>
              <a:t>, </a:t>
            </a:r>
            <a:r>
              <a:rPr lang="ko-KR" altLang="en-US" smtClean="0"/>
              <a:t>가장 오른쪽 숫자 중에서 중앙값으로 피봇을 정한다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아래의 예제를 보면</a:t>
            </a:r>
            <a:r>
              <a:rPr lang="en-US" altLang="ko-KR" smtClean="0"/>
              <a:t>, 31, 1, 26 </a:t>
            </a:r>
            <a:r>
              <a:rPr lang="ko-KR" altLang="en-US" smtClean="0"/>
              <a:t>중에서 중앙값인 </a:t>
            </a:r>
            <a:r>
              <a:rPr lang="en-US" altLang="ko-KR" smtClean="0"/>
              <a:t>26</a:t>
            </a:r>
            <a:r>
              <a:rPr lang="ko-KR" altLang="en-US" smtClean="0"/>
              <a:t>을 피봇으로 사용한다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FDE96-A5D9-463B-BCE6-1185167B6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F16D2C5-AE40-42E8-8AAE-C0D70AD825C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-</a:t>
            </a:r>
          </a:p>
        </p:txBody>
      </p:sp>
      <p:grpSp>
        <p:nvGrpSpPr>
          <p:cNvPr id="38917" name="그룹 13"/>
          <p:cNvGrpSpPr>
            <a:grpSpLocks/>
          </p:cNvGrpSpPr>
          <p:nvPr/>
        </p:nvGrpSpPr>
        <p:grpSpPr bwMode="auto">
          <a:xfrm>
            <a:off x="1908175" y="4202113"/>
            <a:ext cx="5184775" cy="522287"/>
            <a:chOff x="1907704" y="4221088"/>
            <a:chExt cx="5184576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30DC6E-C744-47FC-821B-B817642586B5}"/>
                </a:ext>
              </a:extLst>
            </p:cNvPr>
            <p:cNvSpPr txBox="1"/>
            <p:nvPr/>
          </p:nvSpPr>
          <p:spPr>
            <a:xfrm>
              <a:off x="1907704" y="4221088"/>
              <a:ext cx="576241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/>
                <a:t>31</a:t>
              </a:r>
            </a:p>
          </p:txBody>
        </p:sp>
        <p:sp>
          <p:nvSpPr>
            <p:cNvPr id="38919" name="TextBox 5"/>
            <p:cNvSpPr txBox="1">
              <a:spLocks noChangeArrowheads="1"/>
            </p:cNvSpPr>
            <p:nvPr/>
          </p:nvSpPr>
          <p:spPr bwMode="auto">
            <a:xfrm>
              <a:off x="2483768" y="4221088"/>
              <a:ext cx="57606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8920" name="TextBox 6"/>
            <p:cNvSpPr txBox="1">
              <a:spLocks noChangeArrowheads="1"/>
            </p:cNvSpPr>
            <p:nvPr/>
          </p:nvSpPr>
          <p:spPr bwMode="auto">
            <a:xfrm>
              <a:off x="3059832" y="4221088"/>
              <a:ext cx="57606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42</a:t>
              </a:r>
            </a:p>
          </p:txBody>
        </p:sp>
        <p:sp>
          <p:nvSpPr>
            <p:cNvPr id="38921" name="TextBox 7"/>
            <p:cNvSpPr txBox="1">
              <a:spLocks noChangeArrowheads="1"/>
            </p:cNvSpPr>
            <p:nvPr/>
          </p:nvSpPr>
          <p:spPr bwMode="auto">
            <a:xfrm>
              <a:off x="3635896" y="4221088"/>
              <a:ext cx="57606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1576B5-BDF4-4198-959F-31CC80F724FB}"/>
                </a:ext>
              </a:extLst>
            </p:cNvPr>
            <p:cNvSpPr txBox="1"/>
            <p:nvPr/>
          </p:nvSpPr>
          <p:spPr>
            <a:xfrm>
              <a:off x="4212666" y="4221088"/>
              <a:ext cx="574653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/>
                <a:t>1</a:t>
              </a:r>
            </a:p>
          </p:txBody>
        </p:sp>
        <p:sp>
          <p:nvSpPr>
            <p:cNvPr id="38923" name="TextBox 9"/>
            <p:cNvSpPr txBox="1">
              <a:spLocks noChangeArrowheads="1"/>
            </p:cNvSpPr>
            <p:nvPr/>
          </p:nvSpPr>
          <p:spPr bwMode="auto">
            <a:xfrm>
              <a:off x="4788024" y="4221088"/>
              <a:ext cx="57606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8924" name="TextBox 10"/>
            <p:cNvSpPr txBox="1">
              <a:spLocks noChangeArrowheads="1"/>
            </p:cNvSpPr>
            <p:nvPr/>
          </p:nvSpPr>
          <p:spPr bwMode="auto">
            <a:xfrm>
              <a:off x="5364088" y="4221088"/>
              <a:ext cx="57606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38925" name="TextBox 11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57606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F0F4BB-03EF-46D9-B905-8F90748E21D6}"/>
                </a:ext>
              </a:extLst>
            </p:cNvPr>
            <p:cNvSpPr txBox="1"/>
            <p:nvPr/>
          </p:nvSpPr>
          <p:spPr>
            <a:xfrm>
              <a:off x="6516040" y="4221088"/>
              <a:ext cx="576240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/>
                <a:t>26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 향상 방법</a:t>
            </a:r>
          </a:p>
        </p:txBody>
      </p:sp>
      <p:sp>
        <p:nvSpPr>
          <p:cNvPr id="399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입력의 크기가 매우 클 때</a:t>
            </a:r>
            <a:r>
              <a:rPr lang="en-US" altLang="ko-KR" smtClean="0"/>
              <a:t>, </a:t>
            </a:r>
            <a:r>
              <a:rPr lang="ko-KR" altLang="en-US" smtClean="0"/>
              <a:t>퀵 정렬의 성능을 더 향상시키기 위해서</a:t>
            </a:r>
            <a:r>
              <a:rPr lang="en-US" altLang="ko-KR" smtClean="0"/>
              <a:t>, </a:t>
            </a:r>
            <a:r>
              <a:rPr lang="ko-KR" altLang="en-US" smtClean="0"/>
              <a:t>삽입 정렬을 동시에 사용</a:t>
            </a:r>
            <a:endParaRPr lang="en-US" altLang="ko-KR" smtClean="0"/>
          </a:p>
          <a:p>
            <a:pPr lvl="1"/>
            <a:r>
              <a:rPr lang="ko-KR" altLang="en-US" smtClean="0"/>
              <a:t>입력의 크기가 작을 때에는 퀵 정렬이 삽입 정렬보다 빠르지만은 않다</a:t>
            </a:r>
            <a:r>
              <a:rPr lang="en-US" altLang="ko-KR" smtClean="0"/>
              <a:t>. </a:t>
            </a:r>
          </a:p>
          <a:p>
            <a:pPr lvl="2"/>
            <a:r>
              <a:rPr lang="ko-KR" altLang="en-US" smtClean="0"/>
              <a:t>퀵 정렬은 재귀 호출로 수행되기 때문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부분문제의 크기가 작아지면 </a:t>
            </a:r>
            <a:r>
              <a:rPr lang="en-US" altLang="ko-KR" smtClean="0"/>
              <a:t>(</a:t>
            </a:r>
            <a:r>
              <a:rPr lang="ko-KR" altLang="en-US" smtClean="0"/>
              <a:t>예를 들어</a:t>
            </a:r>
            <a:r>
              <a:rPr lang="en-US" altLang="ko-KR" smtClean="0"/>
              <a:t>, 25</a:t>
            </a:r>
            <a:r>
              <a:rPr lang="ko-KR" altLang="en-US" smtClean="0"/>
              <a:t>에서 </a:t>
            </a:r>
            <a:r>
              <a:rPr lang="en-US" altLang="ko-KR" smtClean="0"/>
              <a:t>50</a:t>
            </a:r>
            <a:r>
              <a:rPr lang="ko-KR" altLang="en-US" smtClean="0"/>
              <a:t>이 되면</a:t>
            </a:r>
            <a:r>
              <a:rPr lang="en-US" altLang="ko-KR" smtClean="0"/>
              <a:t>), </a:t>
            </a:r>
            <a:r>
              <a:rPr lang="ko-KR" altLang="en-US" smtClean="0"/>
              <a:t>더 이상의 분할</a:t>
            </a:r>
            <a:r>
              <a:rPr lang="en-US" altLang="ko-KR" smtClean="0"/>
              <a:t>(</a:t>
            </a:r>
            <a:r>
              <a:rPr lang="ko-KR" altLang="en-US" smtClean="0"/>
              <a:t>재귀 호출</a:t>
            </a:r>
            <a:r>
              <a:rPr lang="en-US" altLang="ko-KR" smtClean="0"/>
              <a:t>)</a:t>
            </a:r>
            <a:r>
              <a:rPr lang="ko-KR" altLang="en-US" smtClean="0"/>
              <a:t>을 중단하고 삽입 정렬을 사용한다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339FF-ADD1-48CC-8019-1711CA4C7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CB1A6E1-CDFB-481D-A6BC-D4152D7B2A13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 정복 알고리즘</a:t>
            </a:r>
          </a:p>
        </p:txBody>
      </p:sp>
      <p:sp>
        <p:nvSpPr>
          <p:cNvPr id="512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주어진 문제의 입력을 분할하여 문제를 해결</a:t>
            </a:r>
            <a:r>
              <a:rPr lang="en-US" altLang="ko-KR" smtClean="0"/>
              <a:t>(</a:t>
            </a:r>
            <a:r>
              <a:rPr lang="ko-KR" altLang="en-US" smtClean="0"/>
              <a:t>정복</a:t>
            </a:r>
            <a:r>
              <a:rPr lang="en-US" altLang="ko-KR" smtClean="0"/>
              <a:t>)</a:t>
            </a:r>
            <a:r>
              <a:rPr lang="ko-KR" altLang="en-US" smtClean="0"/>
              <a:t>하는 방식의 알고리즘</a:t>
            </a:r>
            <a:endParaRPr lang="en-US" altLang="ko-KR" smtClean="0"/>
          </a:p>
          <a:p>
            <a:pPr lvl="1"/>
            <a:r>
              <a:rPr lang="ko-KR" altLang="en-US" smtClean="0"/>
              <a:t>분할한 입력에 대하여 동일한 알고리즘을 적용하여 해를 계산</a:t>
            </a:r>
            <a:endParaRPr lang="en-US" altLang="ko-KR" smtClean="0"/>
          </a:p>
          <a:p>
            <a:pPr lvl="1"/>
            <a:r>
              <a:rPr lang="ko-KR" altLang="en-US" smtClean="0"/>
              <a:t>이들의 해를 취합하여 원래 문제의 해를 얻음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부분문제와 부분해</a:t>
            </a:r>
            <a:endParaRPr lang="en-US" altLang="ko-KR" smtClean="0"/>
          </a:p>
          <a:p>
            <a:pPr lvl="1"/>
            <a:r>
              <a:rPr lang="ko-KR" altLang="en-US" smtClean="0"/>
              <a:t>분할된 입력에 대한 문제를 부분문제 </a:t>
            </a:r>
            <a:r>
              <a:rPr lang="en-US" altLang="ko-KR" smtClean="0"/>
              <a:t>(subproblem)</a:t>
            </a:r>
          </a:p>
          <a:p>
            <a:pPr lvl="1"/>
            <a:r>
              <a:rPr lang="ko-KR" altLang="en-US" smtClean="0"/>
              <a:t>부분문제의 해를 부분해</a:t>
            </a:r>
            <a:endParaRPr lang="en-US" altLang="ko-KR" smtClean="0"/>
          </a:p>
          <a:p>
            <a:pPr lvl="1"/>
            <a:r>
              <a:rPr lang="ko-KR" altLang="en-US" smtClean="0"/>
              <a:t>부분문제는 더 이상 분할할 수 없을 때가지 계속 분할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087B-5888-4B13-AB69-EB9C512D4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64E845D-2350-428E-9EF4-3D97939B1D55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응용</a:t>
            </a:r>
          </a:p>
        </p:txBody>
      </p:sp>
      <p:sp>
        <p:nvSpPr>
          <p:cNvPr id="409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퀵 정렬은 커다란 크기의 입력에 대해서 가장 좋은 성능을 보이는 정렬 알고리즘이다</a:t>
            </a:r>
            <a:r>
              <a:rPr lang="en-US" altLang="ko-KR" smtClean="0"/>
              <a:t>.</a:t>
            </a:r>
          </a:p>
          <a:p>
            <a:pPr lvl="4"/>
            <a:endParaRPr lang="en-US" altLang="ko-KR" smtClean="0"/>
          </a:p>
          <a:p>
            <a:r>
              <a:rPr lang="ko-KR" altLang="en-US" smtClean="0"/>
              <a:t>퀵 정렬은 실질적으로 어느 정렬 알고리즘보다 좋은 성능을 보인다</a:t>
            </a:r>
            <a:r>
              <a:rPr lang="en-US" altLang="ko-KR" smtClean="0"/>
              <a:t>.</a:t>
            </a:r>
          </a:p>
          <a:p>
            <a:pPr lvl="4"/>
            <a:endParaRPr lang="en-US" altLang="ko-KR" smtClean="0"/>
          </a:p>
          <a:p>
            <a:r>
              <a:rPr lang="ko-KR" altLang="en-US" smtClean="0"/>
              <a:t>생물 정보 공학</a:t>
            </a:r>
            <a:r>
              <a:rPr lang="en-US" altLang="ko-KR" smtClean="0"/>
              <a:t>(Bioinformatics)</a:t>
            </a:r>
            <a:r>
              <a:rPr lang="ko-KR" altLang="en-US" smtClean="0"/>
              <a:t>에서 특정 유전자를 효율적으로 찾는데 접미 배열</a:t>
            </a:r>
            <a:r>
              <a:rPr lang="en-US" altLang="ko-KR" smtClean="0"/>
              <a:t>(suffix array)</a:t>
            </a:r>
            <a:r>
              <a:rPr lang="ko-KR" altLang="en-US" smtClean="0"/>
              <a:t>과 함께 퀵 정렬이 활용된다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19E39-76A0-4771-B604-F0EEE65C1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CA62AA8-6E08-446C-8624-59B88B5515C6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-</a:t>
            </a: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724400"/>
            <a:ext cx="3333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 정복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B8CE6-DD73-46B1-BC6B-2130AC9B8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5A069AE3-BFBD-4982-9890-54CEAD88DBB5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-</a:t>
            </a:r>
          </a:p>
        </p:txBody>
      </p:sp>
      <p:grpSp>
        <p:nvGrpSpPr>
          <p:cNvPr id="6148" name="그룹 1"/>
          <p:cNvGrpSpPr>
            <a:grpSpLocks/>
          </p:cNvGrpSpPr>
          <p:nvPr/>
        </p:nvGrpSpPr>
        <p:grpSpPr bwMode="auto">
          <a:xfrm>
            <a:off x="971550" y="2133600"/>
            <a:ext cx="6840538" cy="2808288"/>
            <a:chOff x="347964" y="836712"/>
            <a:chExt cx="8256484" cy="3255416"/>
          </a:xfrm>
        </p:grpSpPr>
        <p:pic>
          <p:nvPicPr>
            <p:cNvPr id="6149" name="Picture 2" descr="C:\Users\sbynag\AppData\Local\Microsoft\Windows\Temporary Internet Files\Content.IE5\E7F7YRZS\MC900299723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402" y="1541375"/>
              <a:ext cx="2635734" cy="255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오른쪽 화살표 3">
              <a:extLst>
                <a:ext uri="{FF2B5EF4-FFF2-40B4-BE49-F238E27FC236}">
                  <a16:creationId xmlns:a16="http://schemas.microsoft.com/office/drawing/2014/main" id="{C744D4D1-8FD8-4464-B04C-DED8A96721BF}"/>
                </a:ext>
              </a:extLst>
            </p:cNvPr>
            <p:cNvSpPr/>
            <p:nvPr/>
          </p:nvSpPr>
          <p:spPr>
            <a:xfrm>
              <a:off x="2568727" y="2502146"/>
              <a:ext cx="358310" cy="430620"/>
            </a:xfrm>
            <a:prstGeom prst="rightArrow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A280EBD-D37F-43C0-945F-890222620020}"/>
                </a:ext>
              </a:extLst>
            </p:cNvPr>
            <p:cNvSpPr/>
            <p:nvPr/>
          </p:nvSpPr>
          <p:spPr>
            <a:xfrm>
              <a:off x="6612660" y="1772816"/>
              <a:ext cx="1991788" cy="203285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C33314-660E-4BFF-A617-85C613D91509}"/>
                </a:ext>
              </a:extLst>
            </p:cNvPr>
            <p:cNvSpPr/>
            <p:nvPr/>
          </p:nvSpPr>
          <p:spPr>
            <a:xfrm>
              <a:off x="347964" y="1700807"/>
              <a:ext cx="1991788" cy="20328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오른쪽 화살표 7">
              <a:extLst>
                <a:ext uri="{FF2B5EF4-FFF2-40B4-BE49-F238E27FC236}">
                  <a16:creationId xmlns:a16="http://schemas.microsoft.com/office/drawing/2014/main" id="{6456D14B-A9D9-47E9-BB94-D86C5FDC3A93}"/>
                </a:ext>
              </a:extLst>
            </p:cNvPr>
            <p:cNvSpPr/>
            <p:nvPr/>
          </p:nvSpPr>
          <p:spPr>
            <a:xfrm>
              <a:off x="6011961" y="2564714"/>
              <a:ext cx="360227" cy="432460"/>
            </a:xfrm>
            <a:prstGeom prst="rightArrow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4" name="TextBox 9"/>
            <p:cNvSpPr txBox="1">
              <a:spLocks noChangeArrowheads="1"/>
            </p:cNvSpPr>
            <p:nvPr/>
          </p:nvSpPr>
          <p:spPr bwMode="auto">
            <a:xfrm>
              <a:off x="635996" y="2420888"/>
              <a:ext cx="13681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문 제</a:t>
              </a: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6155" name="TextBox 10"/>
            <p:cNvSpPr txBox="1">
              <a:spLocks noChangeArrowheads="1"/>
            </p:cNvSpPr>
            <p:nvPr/>
          </p:nvSpPr>
          <p:spPr bwMode="auto">
            <a:xfrm>
              <a:off x="4499992" y="2276872"/>
              <a:ext cx="1368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부분 해</a:t>
              </a:r>
              <a:endParaRPr lang="en-US" altLang="ko-KR" sz="20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56" name="TextBox 11"/>
            <p:cNvSpPr txBox="1">
              <a:spLocks noChangeArrowheads="1"/>
            </p:cNvSpPr>
            <p:nvPr/>
          </p:nvSpPr>
          <p:spPr bwMode="auto">
            <a:xfrm>
              <a:off x="3563740" y="836712"/>
              <a:ext cx="2160386" cy="67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부분 문제</a:t>
              </a:r>
              <a:r>
                <a:rPr lang="en-US" altLang="ko-KR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6157" name="TextBox 12"/>
            <p:cNvSpPr txBox="1">
              <a:spLocks noChangeArrowheads="1"/>
            </p:cNvSpPr>
            <p:nvPr/>
          </p:nvSpPr>
          <p:spPr bwMode="auto">
            <a:xfrm>
              <a:off x="3347864" y="2204864"/>
              <a:ext cx="1368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부분 해</a:t>
              </a:r>
              <a:endParaRPr lang="en-US" altLang="ko-KR" sz="20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58" name="TextBox 13"/>
            <p:cNvSpPr txBox="1">
              <a:spLocks noChangeArrowheads="1"/>
            </p:cNvSpPr>
            <p:nvPr/>
          </p:nvSpPr>
          <p:spPr bwMode="auto">
            <a:xfrm>
              <a:off x="3131840" y="2740858"/>
              <a:ext cx="1368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부분 해</a:t>
              </a:r>
              <a:endParaRPr lang="en-US" altLang="ko-KR" sz="20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59" name="TextBox 14"/>
            <p:cNvSpPr txBox="1">
              <a:spLocks noChangeArrowheads="1"/>
            </p:cNvSpPr>
            <p:nvPr/>
          </p:nvSpPr>
          <p:spPr bwMode="auto">
            <a:xfrm>
              <a:off x="4355976" y="2956882"/>
              <a:ext cx="1368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rgbClr val="C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부분 해</a:t>
              </a:r>
              <a:endParaRPr lang="en-US" altLang="ko-KR" sz="2000">
                <a:solidFill>
                  <a:srgbClr val="C000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60" name="TextBox 15"/>
            <p:cNvSpPr txBox="1">
              <a:spLocks noChangeArrowheads="1"/>
            </p:cNvSpPr>
            <p:nvPr/>
          </p:nvSpPr>
          <p:spPr bwMode="auto">
            <a:xfrm>
              <a:off x="2243308" y="2996952"/>
              <a:ext cx="917094" cy="400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분할</a:t>
              </a:r>
              <a:endParaRPr lang="en-US" altLang="ko-KR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61" name="TextBox 16"/>
            <p:cNvSpPr txBox="1">
              <a:spLocks noChangeArrowheads="1"/>
            </p:cNvSpPr>
            <p:nvPr/>
          </p:nvSpPr>
          <p:spPr bwMode="auto">
            <a:xfrm>
              <a:off x="7214549" y="1704366"/>
              <a:ext cx="917094" cy="400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정복</a:t>
              </a:r>
              <a:endParaRPr lang="en-US" altLang="ko-KR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62" name="TextBox 17"/>
            <p:cNvSpPr txBox="1">
              <a:spLocks noChangeArrowheads="1"/>
            </p:cNvSpPr>
            <p:nvPr/>
          </p:nvSpPr>
          <p:spPr bwMode="auto">
            <a:xfrm>
              <a:off x="6876256" y="2501210"/>
              <a:ext cx="1641518" cy="606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문제 해</a:t>
              </a:r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6163" name="TextBox 18"/>
            <p:cNvSpPr txBox="1">
              <a:spLocks noChangeArrowheads="1"/>
            </p:cNvSpPr>
            <p:nvPr/>
          </p:nvSpPr>
          <p:spPr bwMode="auto">
            <a:xfrm>
              <a:off x="5733633" y="3011263"/>
              <a:ext cx="9170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취합</a:t>
              </a:r>
              <a:endParaRPr lang="en-US" altLang="ko-KR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</a:t>
            </a:r>
          </a:p>
        </p:txBody>
      </p:sp>
      <p:sp>
        <p:nvSpPr>
          <p:cNvPr id="71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크기가 </a:t>
            </a:r>
            <a:r>
              <a:rPr lang="en-US" altLang="ko-KR" smtClean="0"/>
              <a:t>n</a:t>
            </a:r>
            <a:r>
              <a:rPr lang="ko-KR" altLang="en-US" smtClean="0"/>
              <a:t>인 입력을 </a:t>
            </a:r>
            <a:r>
              <a:rPr lang="en-US" altLang="ko-KR" smtClean="0"/>
              <a:t>3</a:t>
            </a:r>
            <a:r>
              <a:rPr lang="ko-KR" altLang="en-US" smtClean="0"/>
              <a:t>개로 분할하고</a:t>
            </a:r>
            <a:r>
              <a:rPr lang="en-US" altLang="ko-KR" smtClean="0"/>
              <a:t>, </a:t>
            </a:r>
            <a:r>
              <a:rPr lang="ko-KR" altLang="en-US" smtClean="0"/>
              <a:t>각각 분할된 부분 문제의 크기가 </a:t>
            </a:r>
            <a:r>
              <a:rPr lang="en-US" altLang="ko-KR" smtClean="0"/>
              <a:t>n/2</a:t>
            </a:r>
            <a:r>
              <a:rPr lang="ko-KR" altLang="en-US" smtClean="0"/>
              <a:t>일 경우의 분할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58E76-39AE-44EA-B030-1034BFD1F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AE39F60-1712-4995-A832-C6B81E77126D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05038"/>
            <a:ext cx="65992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</a:t>
            </a:r>
          </a:p>
        </p:txBody>
      </p:sp>
      <p:sp>
        <p:nvSpPr>
          <p:cNvPr id="819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 크기가 </a:t>
            </a:r>
            <a:r>
              <a:rPr lang="en-US" altLang="ko-KR" smtClean="0"/>
              <a:t>n</a:t>
            </a:r>
            <a:r>
              <a:rPr lang="ko-KR" altLang="en-US" smtClean="0"/>
              <a:t>일 때 총 분할 횟수</a:t>
            </a:r>
            <a:endParaRPr lang="en-US" altLang="ko-KR" smtClean="0"/>
          </a:p>
          <a:p>
            <a:pPr lvl="1"/>
            <a:r>
              <a:rPr lang="ko-KR" altLang="en-US" smtClean="0"/>
              <a:t>총 분할한 횟수 </a:t>
            </a:r>
            <a:r>
              <a:rPr lang="en-US" altLang="ko-KR" smtClean="0"/>
              <a:t>= k</a:t>
            </a:r>
            <a:r>
              <a:rPr lang="ko-KR" altLang="en-US" smtClean="0"/>
              <a:t>라고 놓는다</a:t>
            </a:r>
            <a:r>
              <a:rPr lang="en-US" altLang="ko-KR" smtClean="0"/>
              <a:t>.</a:t>
            </a:r>
          </a:p>
          <a:p>
            <a:pPr lvl="3"/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번 분할 후 각각의 입력 크기 </a:t>
            </a:r>
            <a:r>
              <a:rPr lang="en-US" altLang="ko-KR" smtClean="0"/>
              <a:t>n/2</a:t>
            </a:r>
          </a:p>
          <a:p>
            <a:pPr lvl="3"/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 번 분할 후 각각의 입력 크기 </a:t>
            </a:r>
            <a:r>
              <a:rPr lang="en-US" altLang="ko-KR" smtClean="0"/>
              <a:t>n/2</a:t>
            </a:r>
            <a:r>
              <a:rPr lang="en-US" altLang="ko-KR" baseline="30000" smtClean="0"/>
              <a:t>2</a:t>
            </a:r>
          </a:p>
          <a:p>
            <a:pPr lvl="3"/>
            <a:endParaRPr lang="en-US" altLang="ko-KR" smtClean="0"/>
          </a:p>
          <a:p>
            <a:pPr lvl="1"/>
            <a:r>
              <a:rPr lang="en-US" altLang="ko-KR" smtClean="0"/>
              <a:t>……</a:t>
            </a:r>
          </a:p>
          <a:p>
            <a:pPr lvl="3"/>
            <a:endParaRPr lang="en-US" altLang="ko-KR" smtClean="0"/>
          </a:p>
          <a:p>
            <a:pPr lvl="1"/>
            <a:r>
              <a:rPr lang="en-US" altLang="ko-KR" smtClean="0"/>
              <a:t>k</a:t>
            </a:r>
            <a:r>
              <a:rPr lang="ko-KR" altLang="en-US" smtClean="0"/>
              <a:t> 번 분할 후 각각의 입력 크기 </a:t>
            </a:r>
            <a:r>
              <a:rPr lang="en-US" altLang="ko-KR" smtClean="0"/>
              <a:t>n/2</a:t>
            </a:r>
            <a:r>
              <a:rPr lang="en-US" altLang="ko-KR" baseline="30000" smtClean="0"/>
              <a:t>k</a:t>
            </a:r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따라서 </a:t>
            </a:r>
            <a:r>
              <a:rPr lang="en-US" altLang="ko-KR" smtClean="0"/>
              <a:t>n/2</a:t>
            </a:r>
            <a:r>
              <a:rPr lang="en-US" altLang="ko-KR" baseline="30000" smtClean="0"/>
              <a:t>k </a:t>
            </a:r>
            <a:r>
              <a:rPr lang="en-US" altLang="ko-KR" smtClean="0"/>
              <a:t>= 1</a:t>
            </a:r>
            <a:r>
              <a:rPr lang="ko-KR" altLang="en-US" smtClean="0"/>
              <a:t>일 때 더 이상 분할할 수 없다</a:t>
            </a:r>
            <a:r>
              <a:rPr lang="en-US" altLang="ko-KR" smtClean="0"/>
              <a:t>.</a:t>
            </a:r>
          </a:p>
          <a:p>
            <a:pPr lvl="3"/>
            <a:endParaRPr lang="en-US" altLang="ko-KR" smtClean="0"/>
          </a:p>
          <a:p>
            <a:pPr lvl="1"/>
            <a:r>
              <a:rPr lang="en-US" altLang="ko-KR" smtClean="0"/>
              <a:t>k = log</a:t>
            </a:r>
            <a:r>
              <a:rPr lang="en-US" altLang="ko-KR" baseline="-25000" smtClean="0"/>
              <a:t>2</a:t>
            </a:r>
            <a:r>
              <a:rPr lang="en-US" altLang="ko-KR" smtClean="0"/>
              <a:t>n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6224D-D1A4-4CE2-A5EC-EA5BC3DCE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757ED41-D488-4D88-A8B8-60903641A393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-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028700"/>
            <a:ext cx="2952750" cy="39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정복</a:t>
            </a:r>
            <a:r>
              <a:rPr lang="en-US" altLang="ko-KR" smtClean="0"/>
              <a:t> </a:t>
            </a:r>
            <a:r>
              <a:rPr lang="ko-KR" altLang="en-US" smtClean="0"/>
              <a:t>과정</a:t>
            </a:r>
          </a:p>
        </p:txBody>
      </p:sp>
      <p:sp>
        <p:nvSpPr>
          <p:cNvPr id="9219" name="내용 개체 틀 2"/>
          <p:cNvSpPr>
            <a:spLocks noGrp="1" noChangeArrowheads="1"/>
          </p:cNvSpPr>
          <p:nvPr>
            <p:ph sz="half" idx="1"/>
          </p:nvPr>
        </p:nvSpPr>
        <p:spPr>
          <a:xfrm>
            <a:off x="685800" y="1125538"/>
            <a:ext cx="5178425" cy="5183187"/>
          </a:xfrm>
        </p:spPr>
        <p:txBody>
          <a:bodyPr/>
          <a:lstStyle/>
          <a:p>
            <a:r>
              <a:rPr lang="ko-KR" altLang="en-US" smtClean="0"/>
              <a:t>대부분의 분할 정복 알고리즘</a:t>
            </a:r>
            <a:endParaRPr lang="en-US" altLang="ko-KR" smtClean="0"/>
          </a:p>
          <a:p>
            <a:pPr lvl="1"/>
            <a:r>
              <a:rPr lang="ko-KR" altLang="en-US" smtClean="0"/>
              <a:t>문제의 입력을 단순히 분할만 해서는 해를 구할 수 없다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따라서 분할된 부분 문제들을 정복해야 함</a:t>
            </a:r>
            <a:endParaRPr lang="en-US" altLang="ko-KR" smtClean="0"/>
          </a:p>
          <a:p>
            <a:pPr lvl="1"/>
            <a:r>
              <a:rPr lang="ko-KR" altLang="en-US" smtClean="0"/>
              <a:t>부분해를 찾아야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정복하는 방법은 문제에 따라 다르다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일반적으로 부분 문제들의 해를 취합하여 보다 큰 부분 문제의 해를 구한다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15459-7463-4D50-8E52-6084F49F8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3D5B48D-C4D5-4957-8BAE-9FF639A10F14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-</a:t>
            </a:r>
          </a:p>
        </p:txBody>
      </p:sp>
      <p:grpSp>
        <p:nvGrpSpPr>
          <p:cNvPr id="9221" name="그룹 1"/>
          <p:cNvGrpSpPr>
            <a:grpSpLocks/>
          </p:cNvGrpSpPr>
          <p:nvPr/>
        </p:nvGrpSpPr>
        <p:grpSpPr bwMode="auto">
          <a:xfrm>
            <a:off x="6000750" y="1700213"/>
            <a:ext cx="2532063" cy="3960812"/>
            <a:chOff x="6444209" y="1772816"/>
            <a:chExt cx="2531736" cy="3960440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7015A0F-B821-4AA2-8D58-138B6AE05271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6623574" y="3033173"/>
              <a:ext cx="414283" cy="539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9636C6D-1672-4E94-BA48-421A8E935DF3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7037857" y="3033173"/>
              <a:ext cx="277777" cy="539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ED4F14C-97F6-4ED0-9F70-A1D71343299F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8075948" y="3069681"/>
              <a:ext cx="377776" cy="5031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C82E31E-A9E6-4578-9D62-5B1A7F3957FE}"/>
                </a:ext>
              </a:extLst>
            </p:cNvPr>
            <p:cNvCxnSpPr/>
            <p:nvPr/>
          </p:nvCxnSpPr>
          <p:spPr>
            <a:xfrm>
              <a:off x="8453724" y="3069681"/>
              <a:ext cx="277777" cy="539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D26B354-3E94-4053-A2F9-3CA9EDB8F55D}"/>
                </a:ext>
              </a:extLst>
            </p:cNvPr>
            <p:cNvCxnSpPr/>
            <p:nvPr/>
          </p:nvCxnSpPr>
          <p:spPr>
            <a:xfrm flipH="1">
              <a:off x="7204524" y="2528395"/>
              <a:ext cx="511109" cy="414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6C449C8-3BBB-4793-A6E0-6701B7BF289D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7788648" y="2528395"/>
              <a:ext cx="492061" cy="377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3F48DE-B8FF-4B12-AADF-44C28F38BAA5}"/>
                </a:ext>
              </a:extLst>
            </p:cNvPr>
            <p:cNvSpPr/>
            <p:nvPr/>
          </p:nvSpPr>
          <p:spPr>
            <a:xfrm>
              <a:off x="7136270" y="3572872"/>
              <a:ext cx="358729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5DAE912-D279-4592-919D-C26EB1782E20}"/>
                </a:ext>
              </a:extLst>
            </p:cNvPr>
            <p:cNvSpPr/>
            <p:nvPr/>
          </p:nvSpPr>
          <p:spPr>
            <a:xfrm>
              <a:off x="6444209" y="3572872"/>
              <a:ext cx="360316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A8A39ED-0612-4F20-9CF2-D62C1B942012}"/>
                </a:ext>
              </a:extLst>
            </p:cNvPr>
            <p:cNvSpPr/>
            <p:nvPr/>
          </p:nvSpPr>
          <p:spPr>
            <a:xfrm>
              <a:off x="7896584" y="3572872"/>
              <a:ext cx="358729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218CDC2-E0D9-460D-B118-6713F509235B}"/>
                </a:ext>
              </a:extLst>
            </p:cNvPr>
            <p:cNvSpPr/>
            <p:nvPr/>
          </p:nvSpPr>
          <p:spPr>
            <a:xfrm>
              <a:off x="8226742" y="2852215"/>
              <a:ext cx="360315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8FC226-13D3-4C91-8EDF-7C31BFB93436}"/>
                </a:ext>
              </a:extLst>
            </p:cNvPr>
            <p:cNvSpPr/>
            <p:nvPr/>
          </p:nvSpPr>
          <p:spPr>
            <a:xfrm>
              <a:off x="6844207" y="2852215"/>
              <a:ext cx="360316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174D1B-783B-48B1-B8D2-F9010C96304D}"/>
                </a:ext>
              </a:extLst>
            </p:cNvPr>
            <p:cNvSpPr/>
            <p:nvPr/>
          </p:nvSpPr>
          <p:spPr>
            <a:xfrm>
              <a:off x="7607697" y="2349024"/>
              <a:ext cx="360315" cy="360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34" name="TextBox 16"/>
            <p:cNvSpPr txBox="1">
              <a:spLocks noChangeArrowheads="1"/>
            </p:cNvSpPr>
            <p:nvPr/>
          </p:nvSpPr>
          <p:spPr bwMode="auto">
            <a:xfrm>
              <a:off x="6935359" y="1772816"/>
              <a:ext cx="17410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분할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ko-KR" altLang="en-US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과정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773D6BE-9FD4-4B85-B328-76609C7D59B7}"/>
                </a:ext>
              </a:extLst>
            </p:cNvPr>
            <p:cNvCxnSpPr>
              <a:endCxn id="29" idx="3"/>
            </p:cNvCxnSpPr>
            <p:nvPr/>
          </p:nvCxnSpPr>
          <p:spPr>
            <a:xfrm rot="10800000" flipV="1">
              <a:off x="8552137" y="3752242"/>
              <a:ext cx="315872" cy="59366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2D6B1F9-E891-4121-A544-3C248984B81B}"/>
                </a:ext>
              </a:extLst>
            </p:cNvPr>
            <p:cNvCxnSpPr/>
            <p:nvPr/>
          </p:nvCxnSpPr>
          <p:spPr>
            <a:xfrm>
              <a:off x="8034679" y="3763354"/>
              <a:ext cx="333332" cy="53017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7BFE349-35B8-4930-9237-419792327203}"/>
                </a:ext>
              </a:extLst>
            </p:cNvPr>
            <p:cNvCxnSpPr/>
            <p:nvPr/>
          </p:nvCxnSpPr>
          <p:spPr>
            <a:xfrm flipH="1">
              <a:off x="7004525" y="3763354"/>
              <a:ext cx="315871" cy="54128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FBF4500-C4E5-4A7B-9A43-DE0DF417962B}"/>
                </a:ext>
              </a:extLst>
            </p:cNvPr>
            <p:cNvCxnSpPr/>
            <p:nvPr/>
          </p:nvCxnSpPr>
          <p:spPr>
            <a:xfrm rot="10800000" flipH="1" flipV="1">
              <a:off x="6623574" y="3763354"/>
              <a:ext cx="249205" cy="54128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270A36F-6549-4131-8B94-33DB070BC02D}"/>
                </a:ext>
              </a:extLst>
            </p:cNvPr>
            <p:cNvCxnSpPr/>
            <p:nvPr/>
          </p:nvCxnSpPr>
          <p:spPr>
            <a:xfrm rot="10800000" flipV="1">
              <a:off x="7906108" y="4425279"/>
              <a:ext cx="539680" cy="45557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7D40F8-CCEA-416D-A414-9CFAEC201FEF}"/>
                </a:ext>
              </a:extLst>
            </p:cNvPr>
            <p:cNvCxnSpPr/>
            <p:nvPr/>
          </p:nvCxnSpPr>
          <p:spPr>
            <a:xfrm rot="10800000" flipH="1" flipV="1">
              <a:off x="6996588" y="4476074"/>
              <a:ext cx="498411" cy="393663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3863D50-B9AF-4777-ACAF-A391E48337D8}"/>
                </a:ext>
              </a:extLst>
            </p:cNvPr>
            <p:cNvSpPr/>
            <p:nvPr/>
          </p:nvSpPr>
          <p:spPr>
            <a:xfrm rot="10800000">
              <a:off x="7896584" y="3572872"/>
              <a:ext cx="358729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290E7CE-9106-42F5-9D96-03BCBE22F2C3}"/>
                </a:ext>
              </a:extLst>
            </p:cNvPr>
            <p:cNvSpPr/>
            <p:nvPr/>
          </p:nvSpPr>
          <p:spPr>
            <a:xfrm rot="10800000">
              <a:off x="8615629" y="3572872"/>
              <a:ext cx="360316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F5A7EF7-31A2-4C03-A96B-4440DB32047D}"/>
                </a:ext>
              </a:extLst>
            </p:cNvPr>
            <p:cNvSpPr/>
            <p:nvPr/>
          </p:nvSpPr>
          <p:spPr>
            <a:xfrm rot="10800000">
              <a:off x="6444209" y="3572872"/>
              <a:ext cx="360316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12BD806-35EC-495D-96EE-02B9E81AEEBB}"/>
                </a:ext>
              </a:extLst>
            </p:cNvPr>
            <p:cNvSpPr/>
            <p:nvPr/>
          </p:nvSpPr>
          <p:spPr>
            <a:xfrm rot="10800000">
              <a:off x="7136270" y="3572872"/>
              <a:ext cx="358729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498E5AA-80BF-4696-BB20-ADE72DD141E5}"/>
                </a:ext>
              </a:extLst>
            </p:cNvPr>
            <p:cNvSpPr/>
            <p:nvPr/>
          </p:nvSpPr>
          <p:spPr>
            <a:xfrm rot="10800000">
              <a:off x="6760081" y="4293529"/>
              <a:ext cx="360315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167B961-E5C3-465B-9D3C-B2CCE6E2F951}"/>
                </a:ext>
              </a:extLst>
            </p:cNvPr>
            <p:cNvSpPr/>
            <p:nvPr/>
          </p:nvSpPr>
          <p:spPr>
            <a:xfrm rot="10800000">
              <a:off x="8244202" y="4293529"/>
              <a:ext cx="360316" cy="36032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410E9FC-6366-4748-867C-E224079067F5}"/>
                </a:ext>
              </a:extLst>
            </p:cNvPr>
            <p:cNvSpPr/>
            <p:nvPr/>
          </p:nvSpPr>
          <p:spPr>
            <a:xfrm rot="10800000">
              <a:off x="7523570" y="4796719"/>
              <a:ext cx="360316" cy="36032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48" name="TextBox 30"/>
            <p:cNvSpPr txBox="1">
              <a:spLocks noChangeArrowheads="1"/>
            </p:cNvSpPr>
            <p:nvPr/>
          </p:nvSpPr>
          <p:spPr bwMode="auto">
            <a:xfrm>
              <a:off x="6623992" y="5363924"/>
              <a:ext cx="22889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정복 </a:t>
              </a: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ko-KR" altLang="en-US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취합</a:t>
              </a: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 </a:t>
              </a:r>
              <a:r>
                <a:rPr lang="ko-KR" altLang="en-US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과정</a:t>
              </a:r>
              <a:endParaRPr lang="en-US" altLang="ko-KR" sz="2100">
                <a:solidFill>
                  <a:srgbClr val="0000CC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 정복 알고리즘의 분류</a:t>
            </a:r>
          </a:p>
        </p:txBody>
      </p:sp>
      <p:sp>
        <p:nvSpPr>
          <p:cNvPr id="102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분할 정복 알고리즘은 분할되는 부분문제의 수와 부분문제의 크기에 따라서 다음과 같이 분류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문제가 </a:t>
            </a:r>
            <a:r>
              <a:rPr lang="en-US" altLang="ko-KR" smtClean="0"/>
              <a:t>a</a:t>
            </a:r>
            <a:r>
              <a:rPr lang="ko-KR" altLang="en-US" smtClean="0"/>
              <a:t>개로 분할되고</a:t>
            </a:r>
            <a:r>
              <a:rPr lang="en-US" altLang="ko-KR" smtClean="0"/>
              <a:t>, </a:t>
            </a:r>
            <a:r>
              <a:rPr lang="ko-KR" altLang="en-US" smtClean="0"/>
              <a:t>부분문제의 크기가 </a:t>
            </a:r>
            <a:r>
              <a:rPr lang="en-US" altLang="ko-KR" smtClean="0"/>
              <a:t>1/b</a:t>
            </a:r>
            <a:r>
              <a:rPr lang="ko-KR" altLang="en-US" smtClean="0"/>
              <a:t>로 감소하는 알고리즘</a:t>
            </a:r>
            <a:endParaRPr lang="en-US" altLang="ko-KR" smtClean="0"/>
          </a:p>
          <a:p>
            <a:pPr lvl="1"/>
            <a:r>
              <a:rPr lang="en-US" altLang="ko-KR" smtClean="0"/>
              <a:t>a=b=2</a:t>
            </a:r>
            <a:r>
              <a:rPr lang="ko-KR" altLang="en-US" smtClean="0"/>
              <a:t>인 경우</a:t>
            </a:r>
            <a:r>
              <a:rPr lang="en-US" altLang="ko-KR" smtClean="0"/>
              <a:t>: </a:t>
            </a:r>
            <a:r>
              <a:rPr lang="ko-KR" altLang="en-US" smtClean="0"/>
              <a:t>합병 정렬</a:t>
            </a:r>
            <a:r>
              <a:rPr lang="en-US" altLang="ko-KR" smtClean="0"/>
              <a:t>, </a:t>
            </a:r>
            <a:r>
              <a:rPr lang="ko-KR" altLang="en-US" smtClean="0"/>
              <a:t>최근접 점의 쌍 찾기</a:t>
            </a:r>
            <a:r>
              <a:rPr lang="en-US" altLang="ko-KR" smtClean="0"/>
              <a:t>, </a:t>
            </a:r>
            <a:r>
              <a:rPr lang="ko-KR" altLang="en-US" smtClean="0"/>
              <a:t>공제선 문제</a:t>
            </a:r>
            <a:endParaRPr lang="en-US" altLang="ko-KR" smtClean="0"/>
          </a:p>
          <a:p>
            <a:pPr lvl="1"/>
            <a:r>
              <a:rPr lang="en-US" altLang="ko-KR" smtClean="0"/>
              <a:t>a=3, b=2</a:t>
            </a:r>
            <a:r>
              <a:rPr lang="ko-KR" altLang="en-US" smtClean="0"/>
              <a:t>인 경우</a:t>
            </a:r>
            <a:r>
              <a:rPr lang="en-US" altLang="ko-KR" smtClean="0"/>
              <a:t>: </a:t>
            </a:r>
            <a:r>
              <a:rPr lang="ko-KR" altLang="en-US" smtClean="0"/>
              <a:t>큰 정수의 곱셈</a:t>
            </a:r>
            <a:endParaRPr lang="en-US" altLang="ko-KR" smtClean="0"/>
          </a:p>
          <a:p>
            <a:pPr lvl="1"/>
            <a:r>
              <a:rPr lang="en-US" altLang="ko-KR" smtClean="0"/>
              <a:t>a=4, b=2</a:t>
            </a:r>
            <a:r>
              <a:rPr lang="ko-KR" altLang="en-US" smtClean="0"/>
              <a:t>인 경우</a:t>
            </a:r>
            <a:r>
              <a:rPr lang="en-US" altLang="ko-KR" smtClean="0"/>
              <a:t>: </a:t>
            </a:r>
            <a:r>
              <a:rPr lang="ko-KR" altLang="en-US" smtClean="0"/>
              <a:t>큰 정수의 곱셈</a:t>
            </a:r>
            <a:endParaRPr lang="en-US" altLang="ko-KR" smtClean="0"/>
          </a:p>
          <a:p>
            <a:pPr lvl="1"/>
            <a:r>
              <a:rPr lang="en-US" altLang="ko-KR" smtClean="0"/>
              <a:t>a=7, b=2</a:t>
            </a:r>
            <a:r>
              <a:rPr lang="ko-KR" altLang="en-US" smtClean="0"/>
              <a:t>인 경우</a:t>
            </a:r>
            <a:r>
              <a:rPr lang="en-US" altLang="ko-KR" smtClean="0"/>
              <a:t>: </a:t>
            </a:r>
            <a:r>
              <a:rPr lang="ko-KR" altLang="en-US" smtClean="0"/>
              <a:t>스트라센</a:t>
            </a:r>
            <a:r>
              <a:rPr lang="en-US" altLang="ko-KR" smtClean="0"/>
              <a:t>(Strassen)</a:t>
            </a:r>
            <a:r>
              <a:rPr lang="ko-KR" altLang="en-US" smtClean="0"/>
              <a:t>의 행렬 곱셈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6E0C8-016E-4500-8F0E-E74140ABA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F17BDAF-0771-40F1-AD36-C7B5634388E3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 정복 알고리즘의 분류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CFBCE1E3-95E5-4371-9FA6-E0CB06FD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문제가</a:t>
            </a:r>
            <a:r>
              <a:rPr lang="en-US" altLang="ko-KR" dirty="0"/>
              <a:t> 2</a:t>
            </a:r>
            <a:r>
              <a:rPr lang="ko-KR" altLang="en-US" dirty="0"/>
              <a:t>개로 분할되고</a:t>
            </a:r>
            <a:r>
              <a:rPr lang="en-US" altLang="ko-KR" dirty="0"/>
              <a:t>, </a:t>
            </a:r>
            <a:r>
              <a:rPr lang="ko-KR" altLang="en-US" dirty="0"/>
              <a:t>부분문제의 크기가 일정하지 않은 크기로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문제가 </a:t>
            </a:r>
            <a:r>
              <a:rPr lang="en-US" altLang="ko-KR" dirty="0"/>
              <a:t>2</a:t>
            </a:r>
            <a:r>
              <a:rPr lang="ko-KR" altLang="en-US" dirty="0"/>
              <a:t>개로 분할되나</a:t>
            </a:r>
            <a:r>
              <a:rPr lang="en-US" altLang="ko-KR" dirty="0"/>
              <a:t>, </a:t>
            </a:r>
            <a:r>
              <a:rPr lang="ko-KR" altLang="en-US" dirty="0"/>
              <a:t>그 중에 </a:t>
            </a:r>
            <a:r>
              <a:rPr lang="en-US" altLang="ko-KR" dirty="0"/>
              <a:t>1</a:t>
            </a:r>
            <a:r>
              <a:rPr lang="ko-KR" altLang="en-US" dirty="0"/>
              <a:t>개의 부분문제는 고려할 필요가 없으며</a:t>
            </a:r>
            <a:r>
              <a:rPr lang="en-US" altLang="ko-KR" dirty="0"/>
              <a:t>, </a:t>
            </a:r>
            <a:r>
              <a:rPr lang="ko-KR" altLang="en-US" dirty="0"/>
              <a:t>부분문제의 크기가 </a:t>
            </a:r>
            <a:r>
              <a:rPr lang="en-US" altLang="ko-KR" dirty="0"/>
              <a:t>1/2</a:t>
            </a:r>
            <a:r>
              <a:rPr lang="ko-KR" altLang="en-US" dirty="0"/>
              <a:t>로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이진탐색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문제가 </a:t>
            </a:r>
            <a:r>
              <a:rPr lang="en-US" altLang="ko-KR" dirty="0"/>
              <a:t>2</a:t>
            </a:r>
            <a:r>
              <a:rPr lang="ko-KR" altLang="en-US" dirty="0"/>
              <a:t>개로 분할되나</a:t>
            </a:r>
            <a:r>
              <a:rPr lang="en-US" altLang="ko-KR" dirty="0"/>
              <a:t>, </a:t>
            </a:r>
            <a:r>
              <a:rPr lang="ko-KR" altLang="en-US" dirty="0"/>
              <a:t>그 중에 </a:t>
            </a:r>
            <a:r>
              <a:rPr lang="en-US" altLang="ko-KR" dirty="0"/>
              <a:t>1</a:t>
            </a:r>
            <a:r>
              <a:rPr lang="ko-KR" altLang="en-US" dirty="0"/>
              <a:t>개의 부분문제는 고려할 필요가 없으며</a:t>
            </a:r>
            <a:r>
              <a:rPr lang="en-US" altLang="ko-KR" dirty="0"/>
              <a:t>, </a:t>
            </a:r>
            <a:r>
              <a:rPr lang="ko-KR" altLang="en-US" dirty="0"/>
              <a:t>부분문제의 크기가 일정하지 않은 크기로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선택 문제 알고리즘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부분문제의 크기가 </a:t>
            </a:r>
            <a:r>
              <a:rPr lang="en-US" altLang="ko-KR" dirty="0"/>
              <a:t>1, 2</a:t>
            </a:r>
            <a:r>
              <a:rPr lang="ko-KR" altLang="en-US" dirty="0"/>
              <a:t>개씩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삽입 정렬</a:t>
            </a:r>
            <a:r>
              <a:rPr lang="en-US" altLang="ko-KR" dirty="0"/>
              <a:t>, </a:t>
            </a:r>
            <a:r>
              <a:rPr lang="ko-KR" altLang="en-US" dirty="0"/>
              <a:t>피보나치 수의 계산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1166F-62C6-4D7B-84C9-A4310600A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F13ED464-3BB2-4EC1-9E8F-98B2059D63F4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합병 정렬 </a:t>
            </a:r>
            <a:r>
              <a:rPr lang="en-US" altLang="ko-KR" smtClean="0"/>
              <a:t>(Merge Sort)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합병 정렬은 입력이 </a:t>
            </a:r>
            <a:r>
              <a:rPr lang="en-US" altLang="ko-KR" smtClean="0"/>
              <a:t>2</a:t>
            </a:r>
            <a:r>
              <a:rPr lang="ko-KR" altLang="en-US" smtClean="0"/>
              <a:t>개의 부분문제로 분할되고</a:t>
            </a:r>
            <a:r>
              <a:rPr lang="en-US" altLang="ko-KR" smtClean="0"/>
              <a:t>, </a:t>
            </a:r>
            <a:r>
              <a:rPr lang="ko-KR" altLang="en-US" smtClean="0"/>
              <a:t>부분문제의 크기가 </a:t>
            </a:r>
            <a:r>
              <a:rPr lang="en-US" altLang="ko-KR" smtClean="0"/>
              <a:t>1/2</a:t>
            </a:r>
            <a:r>
              <a:rPr lang="ko-KR" altLang="en-US" smtClean="0"/>
              <a:t>로 감소하는 분할 정복 알고리즘</a:t>
            </a:r>
            <a:endParaRPr lang="en-US" altLang="ko-KR" smtClean="0"/>
          </a:p>
          <a:p>
            <a:pPr lvl="1"/>
            <a:r>
              <a:rPr lang="en-US" altLang="ko-KR" smtClean="0"/>
              <a:t>n</a:t>
            </a:r>
            <a:r>
              <a:rPr lang="ko-KR" altLang="en-US" smtClean="0"/>
              <a:t>개의 숫자들을 </a:t>
            </a:r>
            <a:r>
              <a:rPr lang="en-US" altLang="ko-KR" smtClean="0"/>
              <a:t>n/2</a:t>
            </a:r>
            <a:r>
              <a:rPr lang="ko-KR" altLang="en-US" smtClean="0"/>
              <a:t>개씩 </a:t>
            </a:r>
            <a:r>
              <a:rPr lang="en-US" altLang="ko-KR" smtClean="0"/>
              <a:t>2</a:t>
            </a:r>
            <a:r>
              <a:rPr lang="ko-KR" altLang="en-US" smtClean="0"/>
              <a:t>개의 부분문제로 분할</a:t>
            </a:r>
            <a:endParaRPr lang="en-US" altLang="ko-KR" smtClean="0"/>
          </a:p>
          <a:p>
            <a:pPr lvl="1"/>
            <a:r>
              <a:rPr lang="ko-KR" altLang="en-US" smtClean="0"/>
              <a:t>각각의 부분문제를 재귀적으로 합병 정렬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개의 정렬된 부분을 합병하여 정렬</a:t>
            </a:r>
            <a:r>
              <a:rPr lang="en-US" altLang="ko-KR" smtClean="0"/>
              <a:t>(</a:t>
            </a:r>
            <a:r>
              <a:rPr lang="ko-KR" altLang="en-US" smtClean="0"/>
              <a:t>정복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합병 과정이 문제를 정복하는 것</a:t>
            </a:r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38EBC-5126-48D9-9B6A-479536059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F0D176A-079C-4E70-9F6A-3362222E10E5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21238</TotalTime>
  <Words>1032</Words>
  <Application>Microsoft Office PowerPoint</Application>
  <PresentationFormat>화면 슬라이드 쇼(4:3)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HY크리스탈M</vt:lpstr>
      <vt:lpstr>굴림</vt:lpstr>
      <vt:lpstr>맑은 고딕</vt:lpstr>
      <vt:lpstr>바탕</vt:lpstr>
      <vt:lpstr>Tahoma</vt:lpstr>
      <vt:lpstr>Times New Roman</vt:lpstr>
      <vt:lpstr>Wingdings</vt:lpstr>
      <vt:lpstr>국가지정발표</vt:lpstr>
      <vt:lpstr>정렬 2  분할 정복 알고리즘 (Divide-and-Conquer)에 의한 정렬  합병정렬, 퀵정렬</vt:lpstr>
      <vt:lpstr>분할 정복 알고리즘</vt:lpstr>
      <vt:lpstr>분할 정복 알고리즘</vt:lpstr>
      <vt:lpstr>분할</vt:lpstr>
      <vt:lpstr>분할</vt:lpstr>
      <vt:lpstr>정복 과정</vt:lpstr>
      <vt:lpstr>분할 정복 알고리즘의 분류</vt:lpstr>
      <vt:lpstr>분할 정복 알고리즘의 분류</vt:lpstr>
      <vt:lpstr>1. 합병 정렬 (Merge Sort)</vt:lpstr>
      <vt:lpstr>합병 정렬 알고리즘의 수행 과정</vt:lpstr>
      <vt:lpstr>시간복잡도</vt:lpstr>
      <vt:lpstr>시간복잡도</vt:lpstr>
      <vt:lpstr>합병 정렬의 단점</vt:lpstr>
      <vt:lpstr>응용</vt:lpstr>
      <vt:lpstr>2. 퀵 정렬 (Quick Sort)</vt:lpstr>
      <vt:lpstr>퀵 정렬 (Quick Sort)</vt:lpstr>
      <vt:lpstr>퀵 정렬 (Quick Sort)</vt:lpstr>
      <vt:lpstr>피봇 선정 방법</vt:lpstr>
      <vt:lpstr>성능 향상 방법</vt:lpstr>
      <vt:lpstr>응용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cycho</dc:creator>
  <cp:lastModifiedBy>cycho</cp:lastModifiedBy>
  <cp:revision>1799</cp:revision>
  <cp:lastPrinted>2016-02-29T07:25:24Z</cp:lastPrinted>
  <dcterms:created xsi:type="dcterms:W3CDTF">1999-06-08T06:08:29Z</dcterms:created>
  <dcterms:modified xsi:type="dcterms:W3CDTF">2021-12-24T03:03:08Z</dcterms:modified>
</cp:coreProperties>
</file>