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393" r:id="rId2"/>
    <p:sldId id="394" r:id="rId3"/>
    <p:sldId id="395" r:id="rId4"/>
    <p:sldId id="396" r:id="rId5"/>
    <p:sldId id="397" r:id="rId6"/>
    <p:sldId id="404" r:id="rId7"/>
    <p:sldId id="466" r:id="rId8"/>
    <p:sldId id="467" r:id="rId9"/>
    <p:sldId id="468" r:id="rId10"/>
    <p:sldId id="469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9" r:id="rId33"/>
    <p:sldId id="494" r:id="rId34"/>
    <p:sldId id="495" r:id="rId35"/>
    <p:sldId id="496" r:id="rId36"/>
    <p:sldId id="497" r:id="rId37"/>
    <p:sldId id="498" r:id="rId38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2">
          <p15:clr>
            <a:srgbClr val="A4A3A4"/>
          </p15:clr>
        </p15:guide>
        <p15:guide id="2" pos="307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FF"/>
    <a:srgbClr val="00B400"/>
    <a:srgbClr val="33CC33"/>
    <a:srgbClr val="9999FF"/>
    <a:srgbClr val="FF9966"/>
    <a:srgbClr val="99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6" autoAdjust="0"/>
    <p:restoredTop sz="94618" autoAdjust="0"/>
  </p:normalViewPr>
  <p:slideViewPr>
    <p:cSldViewPr>
      <p:cViewPr varScale="1">
        <p:scale>
          <a:sx n="163" d="100"/>
          <a:sy n="163" d="100"/>
        </p:scale>
        <p:origin x="1740" y="150"/>
      </p:cViewPr>
      <p:guideLst>
        <p:guide orient="horz" pos="3974"/>
        <p:guide orient="horz" pos="89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6" y="-72"/>
      </p:cViewPr>
      <p:guideLst>
        <p:guide orient="horz" pos="2252"/>
        <p:guide pos="30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AE1BAB2-7A3A-4D02-92CC-DDF9AF684F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2AF945C-2A60-4753-B3AE-38AA8FA408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A0C7F0F-829E-4F64-A416-7595710E680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0643AB6-5A89-4784-B5AF-EBB664E23BB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pPr>
              <a:defRPr/>
            </a:pPr>
            <a:fld id="{85646287-DCB1-4DD0-85E5-29D36EA98D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FDAB9FF-3BE2-47C1-BE62-4525CFF5F5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B20D4C2-9E54-438B-BE71-5E8F48C5F4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3337" cy="383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DF96C4E-878F-4002-A67F-E37CFFF4EA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5413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E0F1180-4555-44A7-BF16-3249133543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DA34309-2EEF-4E37-A804-1E321E844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pPr>
              <a:defRPr/>
            </a:pPr>
            <a:fld id="{74375E59-97C9-48D3-A3F5-C2B6687D06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71964963-CC0C-43C8-98B3-B2CB3850E52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2241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C852B0A2-ECF3-444D-84E8-455901D1E60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4120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308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3087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F36FEA70-1B6D-4DE2-9CBD-502E04BBCCA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06476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125538"/>
            <a:ext cx="7772400" cy="5183187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229AFD91-B1FC-4086-A210-2C9A40708EF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35261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2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7E1DCEFD-95A1-4F97-9E86-3019A2DF95C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35493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E8661CCF-8BC5-408E-BB44-5F5C0DDA8A5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65135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9D1A8CB7-E446-4F81-B60C-335C586097A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64085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D83AB7CA-7397-4C5F-9BB6-3626A905A1D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4303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C9EE3B7F-E77C-43FC-B696-0528976021D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1480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2FDEBC47-90D4-452B-B57B-751DF9775EA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9564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9F2D2035-F162-49B0-B6EC-1E96A48D664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6171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9FE84A67-8917-4109-8596-C9A9C3F1455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9321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43EFD40-7ED8-4589-AFF7-5B9F1FA67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596063"/>
            <a:ext cx="7924800" cy="2524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유형을 편집하려면 누르십시오</a:t>
            </a:r>
            <a:r>
              <a:rPr lang="en-US" altLang="ko-KR" smtClean="0"/>
              <a:t>.ABC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</a:t>
            </a:r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 </a:t>
            </a:r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67301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" y="6597650"/>
            <a:ext cx="649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AE82EE72-8E9A-48AC-86AA-5143193AC5F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CA372C07-5DD2-4FDC-B6D1-D6182967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9144000" cy="1079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373FF"/>
        </a:buClr>
        <a:buFont typeface="Wingdings" panose="05000000000000000000" pitchFamily="2" charset="2"/>
        <a:buChar char="q"/>
        <a:defRPr kumimoji="1" sz="2800">
          <a:solidFill>
            <a:srgbClr val="002060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 New Roman" panose="02020603050405020304" pitchFamily="18" charset="0"/>
        <a:buChar char="–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sz="4000" dirty="0" smtClean="0"/>
              <a:t>최소신장트리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400" dirty="0" err="1" smtClean="0"/>
              <a:t>그리디</a:t>
            </a:r>
            <a:r>
              <a:rPr lang="ko-KR" altLang="en-US" sz="2400" dirty="0" smtClean="0"/>
              <a:t> 알고리즘</a:t>
            </a:r>
            <a:r>
              <a:rPr lang="en-US" altLang="ko-KR" sz="2400" dirty="0" smtClean="0"/>
              <a:t>(Greedy Algorithm)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최소 신장 트리 알고리즘</a:t>
            </a:r>
          </a:p>
        </p:txBody>
      </p:sp>
      <p:sp>
        <p:nvSpPr>
          <p:cNvPr id="1945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최소 신장 트리를 찾는 그리디 알고리즘</a:t>
            </a:r>
            <a:endParaRPr lang="en-US" altLang="ko-KR" smtClean="0"/>
          </a:p>
          <a:p>
            <a:pPr lvl="1"/>
            <a:r>
              <a:rPr lang="ko-KR" altLang="en-US" smtClean="0"/>
              <a:t>크러스컬 </a:t>
            </a:r>
            <a:r>
              <a:rPr lang="en-US" altLang="ko-KR" smtClean="0"/>
              <a:t>(Kruskal) </a:t>
            </a:r>
            <a:r>
              <a:rPr lang="ko-KR" altLang="en-US" smtClean="0"/>
              <a:t>알고리즘</a:t>
            </a:r>
            <a:endParaRPr lang="en-US" altLang="ko-KR" smtClean="0"/>
          </a:p>
          <a:p>
            <a:pPr lvl="2"/>
            <a:r>
              <a:rPr lang="ko-KR" altLang="en-US" smtClean="0"/>
              <a:t>가중치가 가장 작은 선분이 사이클을 만들지 않을 때에만 </a:t>
            </a:r>
            <a:r>
              <a:rPr lang="en-US" altLang="ko-KR" smtClean="0"/>
              <a:t>‘</a:t>
            </a:r>
            <a:r>
              <a:rPr lang="ko-KR" altLang="en-US" smtClean="0"/>
              <a:t>욕심내어</a:t>
            </a:r>
            <a:r>
              <a:rPr lang="en-US" altLang="ko-KR" smtClean="0"/>
              <a:t>’ </a:t>
            </a:r>
            <a:r>
              <a:rPr lang="ko-KR" altLang="en-US" smtClean="0"/>
              <a:t>그 선분을 추가시킨다</a:t>
            </a:r>
            <a:r>
              <a:rPr lang="en-US" altLang="ko-KR" smtClean="0"/>
              <a:t>.</a:t>
            </a:r>
          </a:p>
          <a:p>
            <a:pPr lvl="2"/>
            <a:endParaRPr lang="en-US" altLang="ko-KR" smtClean="0"/>
          </a:p>
          <a:p>
            <a:pPr lvl="1"/>
            <a:r>
              <a:rPr lang="ko-KR" altLang="en-US" smtClean="0"/>
              <a:t>프림 </a:t>
            </a:r>
            <a:r>
              <a:rPr lang="en-US" altLang="ko-KR" smtClean="0"/>
              <a:t>(Prim) </a:t>
            </a:r>
            <a:r>
              <a:rPr lang="ko-KR" altLang="en-US" smtClean="0"/>
              <a:t>알고리즘</a:t>
            </a:r>
            <a:endParaRPr lang="en-US" altLang="ko-KR" smtClean="0"/>
          </a:p>
          <a:p>
            <a:pPr lvl="2"/>
            <a:r>
              <a:rPr lang="ko-KR" altLang="en-US" smtClean="0"/>
              <a:t>임의의 점 하나를 선택한 후</a:t>
            </a:r>
            <a:r>
              <a:rPr lang="en-US" altLang="ko-KR" smtClean="0"/>
              <a:t>, (n-1)</a:t>
            </a:r>
            <a:r>
              <a:rPr lang="ko-KR" altLang="en-US" smtClean="0"/>
              <a:t>개의 선분을 하나씩 추가시켜 트리를 만든다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알고리즘의 입력은 </a:t>
            </a:r>
            <a:r>
              <a:rPr lang="en-US" altLang="ko-KR" smtClean="0"/>
              <a:t>1</a:t>
            </a:r>
            <a:r>
              <a:rPr lang="ko-KR" altLang="en-US" smtClean="0"/>
              <a:t>개의 연결요소 </a:t>
            </a:r>
            <a:r>
              <a:rPr lang="en-US" altLang="ko-KR" smtClean="0"/>
              <a:t>(connected component)</a:t>
            </a:r>
            <a:r>
              <a:rPr lang="ko-KR" altLang="en-US" smtClean="0"/>
              <a:t>로 된 가중치 그래프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FDD9D8-1F66-4014-A624-C2136EACD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621FB624-600F-4E05-9B53-D61B959E0F28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KruskalMST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2355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다음의 그래프에서 </a:t>
            </a:r>
            <a:r>
              <a:rPr lang="en-US" altLang="ko-KR" smtClean="0"/>
              <a:t>KruskalMST </a:t>
            </a:r>
            <a:r>
              <a:rPr lang="ko-KR" altLang="en-US" smtClean="0"/>
              <a:t>알고리즘이 최소 신장 트리를 찾는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240FCA-CA20-45AE-A97C-9C30B23CC9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249C914-C0A3-4D57-9DB8-19EC5AC9B61B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 -</a:t>
            </a:r>
          </a:p>
        </p:txBody>
      </p:sp>
      <p:pic>
        <p:nvPicPr>
          <p:cNvPr id="23557" name="_x200318672" descr="EMB0000154825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544763"/>
            <a:ext cx="8372475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KruskalMST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A98ED2-C2AA-4557-A381-85CD2A51BB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12F7ADC1-2F11-40B8-9378-FFBDAB7C41CC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 -</a:t>
            </a:r>
          </a:p>
        </p:txBody>
      </p:sp>
      <p:grpSp>
        <p:nvGrpSpPr>
          <p:cNvPr id="24580" name="그룹 70"/>
          <p:cNvGrpSpPr>
            <a:grpSpLocks/>
          </p:cNvGrpSpPr>
          <p:nvPr/>
        </p:nvGrpSpPr>
        <p:grpSpPr bwMode="auto">
          <a:xfrm>
            <a:off x="323850" y="1692275"/>
            <a:ext cx="8445500" cy="3824288"/>
            <a:chOff x="323528" y="539608"/>
            <a:chExt cx="8445593" cy="382549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9E30A58-AAB8-4BCC-9C80-E00C4D6FE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237" y="1771897"/>
              <a:ext cx="179390" cy="1794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2000" dirty="0">
                <a:latin typeface="+mn-ea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81DC136-37E9-4842-8696-1BE42F01C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458" y="1652798"/>
              <a:ext cx="179390" cy="17944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2000" dirty="0">
                <a:latin typeface="+mn-ea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472ED7-E0AA-4F8D-A91F-CD2F8306C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044" y="2381690"/>
              <a:ext cx="179390" cy="1794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2000" dirty="0">
                <a:latin typeface="+mn-ea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ED7F14-6975-48F5-B71D-E97CA0F3A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33" y="3066119"/>
              <a:ext cx="179390" cy="18103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2000" dirty="0">
                <a:latin typeface="+mn-ea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50BD2B-5912-4133-9E49-D0F1E6998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266" y="2349930"/>
              <a:ext cx="179390" cy="1794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2000" dirty="0">
                <a:latin typeface="+mn-ea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C3DF80-7022-49F4-BDC6-1817B8174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0275" y="3066119"/>
              <a:ext cx="179389" cy="18103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2000" dirty="0">
                <a:latin typeface="+mn-ea"/>
              </a:endParaRPr>
            </a:p>
          </p:txBody>
        </p:sp>
        <p:cxnSp>
          <p:nvCxnSpPr>
            <p:cNvPr id="24587" name="AutoShape 10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5804727" y="1925150"/>
              <a:ext cx="558520" cy="48232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8" name="AutoShape 11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5499927" y="2534750"/>
              <a:ext cx="863320" cy="55852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9" name="AutoShape 12"/>
            <p:cNvCxnSpPr>
              <a:cxnSpLocks noChangeShapeType="1"/>
              <a:stCxn id="5" idx="3"/>
              <a:endCxn id="8" idx="0"/>
            </p:cNvCxnSpPr>
            <p:nvPr/>
          </p:nvCxnSpPr>
          <p:spPr bwMode="auto">
            <a:xfrm flipH="1">
              <a:off x="5436287" y="1925150"/>
              <a:ext cx="241160" cy="11417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0" name="AutoShape 13"/>
            <p:cNvCxnSpPr>
              <a:cxnSpLocks noChangeShapeType="1"/>
              <a:stCxn id="7" idx="6"/>
              <a:endCxn id="10" idx="1"/>
            </p:cNvCxnSpPr>
            <p:nvPr/>
          </p:nvCxnSpPr>
          <p:spPr bwMode="auto">
            <a:xfrm>
              <a:off x="6516887" y="2471110"/>
              <a:ext cx="1419223" cy="6221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1" name="AutoShape 14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5526287" y="3156910"/>
              <a:ext cx="2383463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2" name="AutoShape 15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 flipV="1">
              <a:off x="5831087" y="1742685"/>
              <a:ext cx="1801201" cy="11882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3" name="AutoShape 16"/>
            <p:cNvCxnSpPr>
              <a:cxnSpLocks noChangeShapeType="1"/>
              <a:stCxn id="7" idx="7"/>
              <a:endCxn id="6" idx="3"/>
            </p:cNvCxnSpPr>
            <p:nvPr/>
          </p:nvCxnSpPr>
          <p:spPr bwMode="auto">
            <a:xfrm flipV="1">
              <a:off x="6490527" y="1806325"/>
              <a:ext cx="1168121" cy="601145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4" name="AutoShape 17"/>
            <p:cNvCxnSpPr>
              <a:cxnSpLocks noChangeShapeType="1"/>
              <a:stCxn id="9" idx="1"/>
              <a:endCxn id="6" idx="5"/>
            </p:cNvCxnSpPr>
            <p:nvPr/>
          </p:nvCxnSpPr>
          <p:spPr bwMode="auto">
            <a:xfrm flipH="1" flipV="1">
              <a:off x="7785928" y="1806325"/>
              <a:ext cx="558518" cy="570189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5" name="AutoShape 18"/>
            <p:cNvCxnSpPr>
              <a:cxnSpLocks noChangeShapeType="1"/>
              <a:stCxn id="10" idx="7"/>
              <a:endCxn id="9" idx="3"/>
            </p:cNvCxnSpPr>
            <p:nvPr/>
          </p:nvCxnSpPr>
          <p:spPr bwMode="auto">
            <a:xfrm flipV="1">
              <a:off x="8063390" y="2503794"/>
              <a:ext cx="281056" cy="589476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0CF5C1E8-DA18-46E5-ACAA-E3D22B9E2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9664" y="1790953"/>
              <a:ext cx="336554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1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F224B75-2D59-4676-AC45-6951C855A89A}"/>
                </a:ext>
              </a:extLst>
            </p:cNvPr>
            <p:cNvCxnSpPr>
              <a:stCxn id="6" idx="4"/>
              <a:endCxn id="10" idx="0"/>
            </p:cNvCxnSpPr>
            <p:nvPr/>
          </p:nvCxnSpPr>
          <p:spPr>
            <a:xfrm>
              <a:off x="7722947" y="1832241"/>
              <a:ext cx="276228" cy="1233878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08F9760C-C63F-48D3-8BB9-93216862C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922" y="1374897"/>
              <a:ext cx="325441" cy="39858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a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C285A81C-6FAF-42DF-AE9B-E293E7E8C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4032" y="1324081"/>
              <a:ext cx="339729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b</a:t>
              </a:r>
            </a:p>
          </p:txBody>
        </p:sp>
        <p:sp>
          <p:nvSpPr>
            <p:cNvPr id="24" name="Text Box 21">
              <a:extLst>
                <a:ext uri="{FF2B5EF4-FFF2-40B4-BE49-F238E27FC236}">
                  <a16:creationId xmlns:a16="http://schemas.microsoft.com/office/drawing/2014/main" id="{6094C8E3-4B54-496F-A6BD-5BF9CEB06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2731" y="2170486"/>
              <a:ext cx="306390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c</a:t>
              </a:r>
            </a:p>
          </p:txBody>
        </p:sp>
        <p:sp>
          <p:nvSpPr>
            <p:cNvPr id="25" name="Text Box 21">
              <a:extLst>
                <a:ext uri="{FF2B5EF4-FFF2-40B4-BE49-F238E27FC236}">
                  <a16:creationId xmlns:a16="http://schemas.microsoft.com/office/drawing/2014/main" id="{EBD1CD96-9210-48B9-B6AE-E3512450B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532" y="1992630"/>
              <a:ext cx="338141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d</a:t>
              </a:r>
            </a:p>
          </p:txBody>
        </p:sp>
        <p:sp>
          <p:nvSpPr>
            <p:cNvPr id="26" name="Text Box 21">
              <a:extLst>
                <a:ext uri="{FF2B5EF4-FFF2-40B4-BE49-F238E27FC236}">
                  <a16:creationId xmlns:a16="http://schemas.microsoft.com/office/drawing/2014/main" id="{83F28EC7-D096-4D25-AF51-79497FBEB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98781" y="3102642"/>
              <a:ext cx="312741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e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56EFB3FE-5210-460B-90EA-14208A0F5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9813" y="3139167"/>
              <a:ext cx="266703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f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2211156-6EAE-4821-8017-6C43BF37F518}"/>
                </a:ext>
              </a:extLst>
            </p:cNvPr>
            <p:cNvSpPr/>
            <p:nvPr/>
          </p:nvSpPr>
          <p:spPr>
            <a:xfrm>
              <a:off x="1187138" y="612656"/>
              <a:ext cx="1657368" cy="412880"/>
            </a:xfrm>
            <a:prstGeom prst="rect">
              <a:avLst/>
            </a:prstGeom>
            <a:solidFill>
              <a:srgbClr val="E1FFFF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+mn-ea"/>
              </a:endParaRPr>
            </a:p>
          </p:txBody>
        </p:sp>
        <p:cxnSp>
          <p:nvCxnSpPr>
            <p:cNvPr id="24605" name="AutoShape 17"/>
            <p:cNvCxnSpPr>
              <a:cxnSpLocks noChangeShapeType="1"/>
            </p:cNvCxnSpPr>
            <p:nvPr/>
          </p:nvCxnSpPr>
          <p:spPr bwMode="auto">
            <a:xfrm flipH="1">
              <a:off x="1731700" y="866938"/>
              <a:ext cx="576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25571DC0-A075-4380-8B30-65A68AE6E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720" y="539608"/>
              <a:ext cx="338142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1</a:t>
              </a:r>
            </a:p>
          </p:txBody>
        </p:sp>
        <p:cxnSp>
          <p:nvCxnSpPr>
            <p:cNvPr id="24607" name="AutoShape 17"/>
            <p:cNvCxnSpPr>
              <a:cxnSpLocks noChangeShapeType="1"/>
            </p:cNvCxnSpPr>
            <p:nvPr/>
          </p:nvCxnSpPr>
          <p:spPr bwMode="auto">
            <a:xfrm flipH="1">
              <a:off x="1716849" y="1284030"/>
              <a:ext cx="576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 Box 20">
              <a:extLst>
                <a:ext uri="{FF2B5EF4-FFF2-40B4-BE49-F238E27FC236}">
                  <a16:creationId xmlns:a16="http://schemas.microsoft.com/office/drawing/2014/main" id="{CB39115D-E4AD-4CA5-8BB5-717D48541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433" y="941373"/>
              <a:ext cx="336554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1</a:t>
              </a:r>
            </a:p>
          </p:txBody>
        </p:sp>
        <p:cxnSp>
          <p:nvCxnSpPr>
            <p:cNvPr id="24609" name="AutoShape 17"/>
            <p:cNvCxnSpPr>
              <a:cxnSpLocks noChangeShapeType="1"/>
            </p:cNvCxnSpPr>
            <p:nvPr/>
          </p:nvCxnSpPr>
          <p:spPr bwMode="auto">
            <a:xfrm flipH="1">
              <a:off x="1716848" y="1660737"/>
              <a:ext cx="864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 Box 20">
              <a:extLst>
                <a:ext uri="{FF2B5EF4-FFF2-40B4-BE49-F238E27FC236}">
                  <a16:creationId xmlns:a16="http://schemas.microsoft.com/office/drawing/2014/main" id="{048EEC7D-9E85-45E0-8116-F94AE2FC1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3121" y="1300261"/>
              <a:ext cx="336554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2</a:t>
              </a:r>
            </a:p>
          </p:txBody>
        </p:sp>
        <p:cxnSp>
          <p:nvCxnSpPr>
            <p:cNvPr id="24611" name="AutoShape 17"/>
            <p:cNvCxnSpPr>
              <a:cxnSpLocks noChangeShapeType="1"/>
            </p:cNvCxnSpPr>
            <p:nvPr/>
          </p:nvCxnSpPr>
          <p:spPr bwMode="auto">
            <a:xfrm flipH="1">
              <a:off x="1716848" y="2020777"/>
              <a:ext cx="864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D17A8325-576B-401C-BDBF-BF98B07BD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3121" y="1660737"/>
              <a:ext cx="336554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2</a:t>
              </a:r>
            </a:p>
          </p:txBody>
        </p:sp>
        <p:cxnSp>
          <p:nvCxnSpPr>
            <p:cNvPr id="24613" name="AutoShape 17"/>
            <p:cNvCxnSpPr>
              <a:cxnSpLocks noChangeShapeType="1"/>
            </p:cNvCxnSpPr>
            <p:nvPr/>
          </p:nvCxnSpPr>
          <p:spPr bwMode="auto">
            <a:xfrm flipH="1">
              <a:off x="1716848" y="2380817"/>
              <a:ext cx="1116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 Box 20">
              <a:extLst>
                <a:ext uri="{FF2B5EF4-FFF2-40B4-BE49-F238E27FC236}">
                  <a16:creationId xmlns:a16="http://schemas.microsoft.com/office/drawing/2014/main" id="{37990DC7-ACE3-474A-8D48-068048EDF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5035" y="2021214"/>
              <a:ext cx="336554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3</a:t>
              </a:r>
            </a:p>
          </p:txBody>
        </p:sp>
        <p:cxnSp>
          <p:nvCxnSpPr>
            <p:cNvPr id="24615" name="AutoShape 17"/>
            <p:cNvCxnSpPr>
              <a:cxnSpLocks noChangeShapeType="1"/>
            </p:cNvCxnSpPr>
            <p:nvPr/>
          </p:nvCxnSpPr>
          <p:spPr bwMode="auto">
            <a:xfrm flipH="1">
              <a:off x="1716848" y="2747529"/>
              <a:ext cx="1332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7089017E-2D91-4D6D-AC17-9F9802EC9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9024" y="2413450"/>
              <a:ext cx="336554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4</a:t>
              </a:r>
            </a:p>
          </p:txBody>
        </p:sp>
        <p:cxnSp>
          <p:nvCxnSpPr>
            <p:cNvPr id="24617" name="AutoShape 17"/>
            <p:cNvCxnSpPr>
              <a:cxnSpLocks noChangeShapeType="1"/>
            </p:cNvCxnSpPr>
            <p:nvPr/>
          </p:nvCxnSpPr>
          <p:spPr bwMode="auto">
            <a:xfrm flipH="1">
              <a:off x="1716848" y="3107569"/>
              <a:ext cx="1332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20">
              <a:extLst>
                <a:ext uri="{FF2B5EF4-FFF2-40B4-BE49-F238E27FC236}">
                  <a16:creationId xmlns:a16="http://schemas.microsoft.com/office/drawing/2014/main" id="{830BAB6E-4C62-4E40-8F67-9CCF8DE7E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9024" y="2772338"/>
              <a:ext cx="336554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4</a:t>
              </a:r>
            </a:p>
          </p:txBody>
        </p:sp>
        <p:cxnSp>
          <p:nvCxnSpPr>
            <p:cNvPr id="24619" name="AutoShape 17"/>
            <p:cNvCxnSpPr>
              <a:cxnSpLocks noChangeShapeType="1"/>
            </p:cNvCxnSpPr>
            <p:nvPr/>
          </p:nvCxnSpPr>
          <p:spPr bwMode="auto">
            <a:xfrm flipH="1">
              <a:off x="1716848" y="3460938"/>
              <a:ext cx="1764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Text Box 20">
              <a:extLst>
                <a:ext uri="{FF2B5EF4-FFF2-40B4-BE49-F238E27FC236}">
                  <a16:creationId xmlns:a16="http://schemas.microsoft.com/office/drawing/2014/main" id="{43DD3CB0-B96F-40B3-9E87-832FF5DE2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365" y="3116935"/>
              <a:ext cx="338141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7</a:t>
              </a:r>
            </a:p>
          </p:txBody>
        </p:sp>
        <p:cxnSp>
          <p:nvCxnSpPr>
            <p:cNvPr id="24621" name="AutoShape 17"/>
            <p:cNvCxnSpPr>
              <a:cxnSpLocks noChangeShapeType="1"/>
            </p:cNvCxnSpPr>
            <p:nvPr/>
          </p:nvCxnSpPr>
          <p:spPr bwMode="auto">
            <a:xfrm flipH="1">
              <a:off x="1716848" y="3827649"/>
              <a:ext cx="1872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 Box 20">
              <a:extLst>
                <a:ext uri="{FF2B5EF4-FFF2-40B4-BE49-F238E27FC236}">
                  <a16:creationId xmlns:a16="http://schemas.microsoft.com/office/drawing/2014/main" id="{46A25D79-62E1-4782-AD1D-03DD6D9CF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8753" y="3467883"/>
              <a:ext cx="336554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8</a:t>
              </a:r>
            </a:p>
          </p:txBody>
        </p:sp>
        <p:cxnSp>
          <p:nvCxnSpPr>
            <p:cNvPr id="24623" name="AutoShape 17"/>
            <p:cNvCxnSpPr>
              <a:cxnSpLocks noChangeShapeType="1"/>
            </p:cNvCxnSpPr>
            <p:nvPr/>
          </p:nvCxnSpPr>
          <p:spPr bwMode="auto">
            <a:xfrm flipH="1">
              <a:off x="1716848" y="4181017"/>
              <a:ext cx="2088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 Box 20">
              <a:extLst>
                <a:ext uri="{FF2B5EF4-FFF2-40B4-BE49-F238E27FC236}">
                  <a16:creationId xmlns:a16="http://schemas.microsoft.com/office/drawing/2014/main" id="{1BEBA87D-9E91-406F-B8D5-46C1C941B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4316" y="3804539"/>
              <a:ext cx="336554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9</a:t>
              </a:r>
            </a:p>
          </p:txBody>
        </p:sp>
        <p:sp>
          <p:nvSpPr>
            <p:cNvPr id="49" name="Text Box 20">
              <a:extLst>
                <a:ext uri="{FF2B5EF4-FFF2-40B4-BE49-F238E27FC236}">
                  <a16:creationId xmlns:a16="http://schemas.microsoft.com/office/drawing/2014/main" id="{CB9C3D28-7489-45D0-8F44-973CBD8E2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7328" y="652357"/>
              <a:ext cx="338141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b</a:t>
              </a:r>
            </a:p>
          </p:txBody>
        </p:sp>
        <p:sp>
          <p:nvSpPr>
            <p:cNvPr id="50" name="Text Box 20">
              <a:extLst>
                <a:ext uri="{FF2B5EF4-FFF2-40B4-BE49-F238E27FC236}">
                  <a16:creationId xmlns:a16="http://schemas.microsoft.com/office/drawing/2014/main" id="{464766C9-A6CF-4B2E-A2E6-E28105794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5863" y="612656"/>
              <a:ext cx="307978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c</a:t>
              </a:r>
            </a:p>
          </p:txBody>
        </p:sp>
        <p:sp>
          <p:nvSpPr>
            <p:cNvPr id="51" name="Text Box 20">
              <a:extLst>
                <a:ext uri="{FF2B5EF4-FFF2-40B4-BE49-F238E27FC236}">
                  <a16:creationId xmlns:a16="http://schemas.microsoft.com/office/drawing/2014/main" id="{1E19D03C-46A5-4865-84FF-A3815CC63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278" y="1098585"/>
              <a:ext cx="306390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c</a:t>
              </a:r>
            </a:p>
          </p:txBody>
        </p:sp>
        <p:sp>
          <p:nvSpPr>
            <p:cNvPr id="52" name="Text Box 20">
              <a:extLst>
                <a:ext uri="{FF2B5EF4-FFF2-40B4-BE49-F238E27FC236}">
                  <a16:creationId xmlns:a16="http://schemas.microsoft.com/office/drawing/2014/main" id="{CE550C28-0401-40D0-956C-13D305BB8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278" y="1438417"/>
              <a:ext cx="339729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b</a:t>
              </a:r>
            </a:p>
          </p:txBody>
        </p:sp>
        <p:sp>
          <p:nvSpPr>
            <p:cNvPr id="53" name="Text Box 20">
              <a:extLst>
                <a:ext uri="{FF2B5EF4-FFF2-40B4-BE49-F238E27FC236}">
                  <a16:creationId xmlns:a16="http://schemas.microsoft.com/office/drawing/2014/main" id="{EAC9F026-88F1-42CE-8EAE-CA144EEF6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990" y="1817950"/>
              <a:ext cx="323854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a</a:t>
              </a:r>
            </a:p>
          </p:txBody>
        </p:sp>
        <p:sp>
          <p:nvSpPr>
            <p:cNvPr id="54" name="Text Box 20">
              <a:extLst>
                <a:ext uri="{FF2B5EF4-FFF2-40B4-BE49-F238E27FC236}">
                  <a16:creationId xmlns:a16="http://schemas.microsoft.com/office/drawing/2014/main" id="{925F6130-C7DA-4D11-A742-BBFCBE172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465" y="2164134"/>
              <a:ext cx="338142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d</a:t>
              </a:r>
            </a:p>
          </p:txBody>
        </p:sp>
        <p:sp>
          <p:nvSpPr>
            <p:cNvPr id="55" name="Text Box 20">
              <a:extLst>
                <a:ext uri="{FF2B5EF4-FFF2-40B4-BE49-F238E27FC236}">
                  <a16:creationId xmlns:a16="http://schemas.microsoft.com/office/drawing/2014/main" id="{F1936843-49E1-4C69-85A4-068A5813A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990" y="2515082"/>
              <a:ext cx="323854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a</a:t>
              </a:r>
            </a:p>
          </p:txBody>
        </p:sp>
        <p:sp>
          <p:nvSpPr>
            <p:cNvPr id="56" name="Text Box 20">
              <a:extLst>
                <a:ext uri="{FF2B5EF4-FFF2-40B4-BE49-F238E27FC236}">
                  <a16:creationId xmlns:a16="http://schemas.microsoft.com/office/drawing/2014/main" id="{B1A602DF-1937-4FE4-90DC-2825C5BAD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990" y="2885087"/>
              <a:ext cx="339729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b</a:t>
              </a:r>
            </a:p>
          </p:txBody>
        </p:sp>
        <p:sp>
          <p:nvSpPr>
            <p:cNvPr id="57" name="Text Box 20">
              <a:extLst>
                <a:ext uri="{FF2B5EF4-FFF2-40B4-BE49-F238E27FC236}">
                  <a16:creationId xmlns:a16="http://schemas.microsoft.com/office/drawing/2014/main" id="{7B4568D3-67CB-4C75-A1ED-04691D9BB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278" y="3245562"/>
              <a:ext cx="339729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d</a:t>
              </a:r>
            </a:p>
          </p:txBody>
        </p:sp>
        <p:sp>
          <p:nvSpPr>
            <p:cNvPr id="58" name="Text Box 20">
              <a:extLst>
                <a:ext uri="{FF2B5EF4-FFF2-40B4-BE49-F238E27FC236}">
                  <a16:creationId xmlns:a16="http://schemas.microsoft.com/office/drawing/2014/main" id="{B44ADB62-F991-4179-A6A1-2F775E4F0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278" y="3604451"/>
              <a:ext cx="325441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a</a:t>
              </a:r>
            </a:p>
          </p:txBody>
        </p:sp>
        <p:sp>
          <p:nvSpPr>
            <p:cNvPr id="59" name="Text Box 20">
              <a:extLst>
                <a:ext uri="{FF2B5EF4-FFF2-40B4-BE49-F238E27FC236}">
                  <a16:creationId xmlns:a16="http://schemas.microsoft.com/office/drawing/2014/main" id="{B17262B9-D413-4336-9ABF-27FF2E571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278" y="3964928"/>
              <a:ext cx="333379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e</a:t>
              </a:r>
            </a:p>
          </p:txBody>
        </p:sp>
        <p:sp>
          <p:nvSpPr>
            <p:cNvPr id="60" name="Text Box 20">
              <a:extLst>
                <a:ext uri="{FF2B5EF4-FFF2-40B4-BE49-F238E27FC236}">
                  <a16:creationId xmlns:a16="http://schemas.microsoft.com/office/drawing/2014/main" id="{D2BB1496-40FF-498B-9265-5E6E9C695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788" y="1084293"/>
              <a:ext cx="265115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f</a:t>
              </a:r>
            </a:p>
          </p:txBody>
        </p:sp>
        <p:sp>
          <p:nvSpPr>
            <p:cNvPr id="61" name="Text Box 20">
              <a:extLst>
                <a:ext uri="{FF2B5EF4-FFF2-40B4-BE49-F238E27FC236}">
                  <a16:creationId xmlns:a16="http://schemas.microsoft.com/office/drawing/2014/main" id="{E61C7B68-FA9C-4322-BD58-DA441C0D9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128" y="1444769"/>
              <a:ext cx="266703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f</a:t>
              </a:r>
            </a:p>
          </p:txBody>
        </p:sp>
        <p:sp>
          <p:nvSpPr>
            <p:cNvPr id="62" name="Text Box 20">
              <a:extLst>
                <a:ext uri="{FF2B5EF4-FFF2-40B4-BE49-F238E27FC236}">
                  <a16:creationId xmlns:a16="http://schemas.microsoft.com/office/drawing/2014/main" id="{B00461B6-AB1A-4F75-B887-A91312573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4153" y="1805246"/>
              <a:ext cx="338142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d</a:t>
              </a:r>
            </a:p>
          </p:txBody>
        </p:sp>
        <p:sp>
          <p:nvSpPr>
            <p:cNvPr id="63" name="Text Box 20">
              <a:extLst>
                <a:ext uri="{FF2B5EF4-FFF2-40B4-BE49-F238E27FC236}">
                  <a16:creationId xmlns:a16="http://schemas.microsoft.com/office/drawing/2014/main" id="{5A2BC451-4CD9-4E18-9360-516AE24D8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946" y="2524610"/>
              <a:ext cx="331791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e</a:t>
              </a:r>
            </a:p>
          </p:txBody>
        </p:sp>
        <p:sp>
          <p:nvSpPr>
            <p:cNvPr id="64" name="Text Box 20">
              <a:extLst>
                <a:ext uri="{FF2B5EF4-FFF2-40B4-BE49-F238E27FC236}">
                  <a16:creationId xmlns:a16="http://schemas.microsoft.com/office/drawing/2014/main" id="{EA76CF05-990E-40A7-BCA6-846AEE5DC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408" y="2885087"/>
              <a:ext cx="338142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d</a:t>
              </a:r>
            </a:p>
          </p:txBody>
        </p:sp>
        <p:sp>
          <p:nvSpPr>
            <p:cNvPr id="65" name="Text Box 20">
              <a:extLst>
                <a:ext uri="{FF2B5EF4-FFF2-40B4-BE49-F238E27FC236}">
                  <a16:creationId xmlns:a16="http://schemas.microsoft.com/office/drawing/2014/main" id="{839B5D70-9AB1-4FFC-8219-0A376F50B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4751" y="3245562"/>
              <a:ext cx="266703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f</a:t>
              </a:r>
            </a:p>
          </p:txBody>
        </p:sp>
        <p:sp>
          <p:nvSpPr>
            <p:cNvPr id="66" name="Text Box 20">
              <a:extLst>
                <a:ext uri="{FF2B5EF4-FFF2-40B4-BE49-F238E27FC236}">
                  <a16:creationId xmlns:a16="http://schemas.microsoft.com/office/drawing/2014/main" id="{E75399B2-44B7-4093-A371-D64FDA382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514" y="3604451"/>
              <a:ext cx="339729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b</a:t>
              </a:r>
            </a:p>
          </p:txBody>
        </p:sp>
        <p:sp>
          <p:nvSpPr>
            <p:cNvPr id="67" name="Text Box 20">
              <a:extLst>
                <a:ext uri="{FF2B5EF4-FFF2-40B4-BE49-F238E27FC236}">
                  <a16:creationId xmlns:a16="http://schemas.microsoft.com/office/drawing/2014/main" id="{532BF8EA-CB4C-43A1-8EC0-3D2568EA3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319" y="2156193"/>
              <a:ext cx="333379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e</a:t>
              </a:r>
            </a:p>
          </p:txBody>
        </p:sp>
        <p:sp>
          <p:nvSpPr>
            <p:cNvPr id="68" name="Text Box 20">
              <a:extLst>
                <a:ext uri="{FF2B5EF4-FFF2-40B4-BE49-F238E27FC236}">
                  <a16:creationId xmlns:a16="http://schemas.microsoft.com/office/drawing/2014/main" id="{ED333C92-AC97-40A6-B105-51A9549C5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105" y="3964928"/>
              <a:ext cx="266703" cy="4001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f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42A8908-10E6-484D-B4AA-F5B8C9BD6804}"/>
                </a:ext>
              </a:extLst>
            </p:cNvPr>
            <p:cNvSpPr txBox="1"/>
            <p:nvPr/>
          </p:nvSpPr>
          <p:spPr>
            <a:xfrm>
              <a:off x="323528" y="2156193"/>
              <a:ext cx="974736" cy="7066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000" dirty="0">
                  <a:latin typeface="+mn-ea"/>
                </a:rPr>
                <a:t>리스트</a:t>
              </a:r>
              <a:endParaRPr lang="en-US" altLang="ko-KR" sz="2000" dirty="0">
                <a:latin typeface="+mn-ea"/>
              </a:endParaRPr>
            </a:p>
            <a:p>
              <a:pPr algn="ctr">
                <a:defRPr/>
              </a:pPr>
              <a:r>
                <a:rPr lang="en-US" altLang="ko-KR" sz="2000" dirty="0">
                  <a:latin typeface="+mn-ea"/>
                </a:rPr>
                <a:t>L</a:t>
              </a:r>
              <a:endParaRPr lang="en-US" sz="2000" dirty="0">
                <a:latin typeface="+mn-ea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86A8CFA-91C6-42DD-98D4-2FA0E2B9DA7B}"/>
                </a:ext>
              </a:extLst>
            </p:cNvPr>
            <p:cNvSpPr txBox="1"/>
            <p:nvPr/>
          </p:nvSpPr>
          <p:spPr>
            <a:xfrm>
              <a:off x="5940165" y="3532991"/>
              <a:ext cx="1995510" cy="4001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000" dirty="0">
                  <a:latin typeface="+mn-ea"/>
                </a:rPr>
                <a:t>선분</a:t>
              </a:r>
              <a:r>
                <a:rPr lang="en-US" altLang="ko-KR" sz="2000" dirty="0">
                  <a:latin typeface="+mn-ea"/>
                </a:rPr>
                <a:t> (</a:t>
              </a:r>
              <a:r>
                <a:rPr lang="en-US" altLang="ko-KR" sz="2000" dirty="0" err="1">
                  <a:latin typeface="+mn-ea"/>
                </a:rPr>
                <a:t>b,c</a:t>
              </a:r>
              <a:r>
                <a:rPr lang="en-US" altLang="ko-KR" sz="2000" dirty="0">
                  <a:latin typeface="+mn-ea"/>
                </a:rPr>
                <a:t>) </a:t>
              </a:r>
              <a:r>
                <a:rPr lang="ko-KR" altLang="en-US" sz="2000" dirty="0">
                  <a:latin typeface="+mn-ea"/>
                </a:rPr>
                <a:t>추가</a:t>
              </a:r>
              <a:endParaRPr lang="en-US" altLang="ko-KR" sz="2000" dirty="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KruskalMST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CB4BDA-C9FA-480E-BEC6-24F2C1D29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20A312EF-0839-432E-B787-9098237C1EEB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 -</a:t>
            </a:r>
          </a:p>
        </p:txBody>
      </p:sp>
      <p:grpSp>
        <p:nvGrpSpPr>
          <p:cNvPr id="25604" name="그룹 67"/>
          <p:cNvGrpSpPr>
            <a:grpSpLocks/>
          </p:cNvGrpSpPr>
          <p:nvPr/>
        </p:nvGrpSpPr>
        <p:grpSpPr bwMode="auto">
          <a:xfrm>
            <a:off x="284163" y="1844675"/>
            <a:ext cx="8485187" cy="3529013"/>
            <a:chOff x="284642" y="1772816"/>
            <a:chExt cx="8484479" cy="352839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72F4A2-A970-4931-B062-C544602CE8A9}"/>
                </a:ext>
              </a:extLst>
            </p:cNvPr>
            <p:cNvSpPr/>
            <p:nvPr/>
          </p:nvSpPr>
          <p:spPr>
            <a:xfrm>
              <a:off x="1175155" y="1863288"/>
              <a:ext cx="1655625" cy="414264"/>
            </a:xfrm>
            <a:prstGeom prst="rect">
              <a:avLst/>
            </a:prstGeom>
            <a:solidFill>
              <a:srgbClr val="E1FFFF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+mn-ea"/>
              </a:endParaRPr>
            </a:p>
          </p:txBody>
        </p:sp>
        <p:cxnSp>
          <p:nvCxnSpPr>
            <p:cNvPr id="25606" name="AutoShape 17"/>
            <p:cNvCxnSpPr>
              <a:cxnSpLocks noChangeShapeType="1"/>
            </p:cNvCxnSpPr>
            <p:nvPr/>
          </p:nvCxnSpPr>
          <p:spPr bwMode="auto">
            <a:xfrm flipH="1">
              <a:off x="1716849" y="2116188"/>
              <a:ext cx="576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Text Box 20">
              <a:extLst>
                <a:ext uri="{FF2B5EF4-FFF2-40B4-BE49-F238E27FC236}">
                  <a16:creationId xmlns:a16="http://schemas.microsoft.com/office/drawing/2014/main" id="{327739B2-02DF-4470-93CB-96F493D08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500" y="1772816"/>
              <a:ext cx="336522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1</a:t>
              </a:r>
            </a:p>
          </p:txBody>
        </p:sp>
        <p:cxnSp>
          <p:nvCxnSpPr>
            <p:cNvPr id="25608" name="AutoShape 17"/>
            <p:cNvCxnSpPr>
              <a:cxnSpLocks noChangeShapeType="1"/>
            </p:cNvCxnSpPr>
            <p:nvPr/>
          </p:nvCxnSpPr>
          <p:spPr bwMode="auto">
            <a:xfrm flipH="1">
              <a:off x="1716848" y="2596841"/>
              <a:ext cx="864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 Box 20">
              <a:extLst>
                <a:ext uri="{FF2B5EF4-FFF2-40B4-BE49-F238E27FC236}">
                  <a16:creationId xmlns:a16="http://schemas.microsoft.com/office/drawing/2014/main" id="{4770079F-CA22-4A5F-9E43-424BE470B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2174" y="2236284"/>
              <a:ext cx="338109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2</a:t>
              </a:r>
            </a:p>
          </p:txBody>
        </p:sp>
        <p:cxnSp>
          <p:nvCxnSpPr>
            <p:cNvPr id="25610" name="AutoShape 17"/>
            <p:cNvCxnSpPr>
              <a:cxnSpLocks noChangeShapeType="1"/>
            </p:cNvCxnSpPr>
            <p:nvPr/>
          </p:nvCxnSpPr>
          <p:spPr bwMode="auto">
            <a:xfrm flipH="1">
              <a:off x="1716848" y="2956881"/>
              <a:ext cx="864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 Box 20">
              <a:extLst>
                <a:ext uri="{FF2B5EF4-FFF2-40B4-BE49-F238E27FC236}">
                  <a16:creationId xmlns:a16="http://schemas.microsoft.com/office/drawing/2014/main" id="{5EE548DB-8076-4E96-9C73-CD7ED877E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2174" y="2596584"/>
              <a:ext cx="338109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2</a:t>
              </a:r>
            </a:p>
          </p:txBody>
        </p:sp>
        <p:cxnSp>
          <p:nvCxnSpPr>
            <p:cNvPr id="25612" name="AutoShape 17"/>
            <p:cNvCxnSpPr>
              <a:cxnSpLocks noChangeShapeType="1"/>
            </p:cNvCxnSpPr>
            <p:nvPr/>
          </p:nvCxnSpPr>
          <p:spPr bwMode="auto">
            <a:xfrm flipH="1">
              <a:off x="1716848" y="3316921"/>
              <a:ext cx="1116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9ED5FBE3-E291-478C-97E6-24DB6EA3F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081" y="2956883"/>
              <a:ext cx="338110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3</a:t>
              </a:r>
            </a:p>
          </p:txBody>
        </p:sp>
        <p:cxnSp>
          <p:nvCxnSpPr>
            <p:cNvPr id="25614" name="AutoShape 17"/>
            <p:cNvCxnSpPr>
              <a:cxnSpLocks noChangeShapeType="1"/>
            </p:cNvCxnSpPr>
            <p:nvPr/>
          </p:nvCxnSpPr>
          <p:spPr bwMode="auto">
            <a:xfrm flipH="1">
              <a:off x="1716848" y="3683633"/>
              <a:ext cx="1332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2C839C55-926B-4B12-91DB-07C6E6C56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8056" y="3348927"/>
              <a:ext cx="338109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4</a:t>
              </a:r>
            </a:p>
          </p:txBody>
        </p:sp>
        <p:cxnSp>
          <p:nvCxnSpPr>
            <p:cNvPr id="25616" name="AutoShape 17"/>
            <p:cNvCxnSpPr>
              <a:cxnSpLocks noChangeShapeType="1"/>
            </p:cNvCxnSpPr>
            <p:nvPr/>
          </p:nvCxnSpPr>
          <p:spPr bwMode="auto">
            <a:xfrm flipH="1">
              <a:off x="1716848" y="4043673"/>
              <a:ext cx="1332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BD83B8E5-2E0A-4621-8465-C653BE809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8056" y="3709225"/>
              <a:ext cx="338109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4</a:t>
              </a:r>
            </a:p>
          </p:txBody>
        </p:sp>
        <p:cxnSp>
          <p:nvCxnSpPr>
            <p:cNvPr id="25618" name="AutoShape 17"/>
            <p:cNvCxnSpPr>
              <a:cxnSpLocks noChangeShapeType="1"/>
            </p:cNvCxnSpPr>
            <p:nvPr/>
          </p:nvCxnSpPr>
          <p:spPr bwMode="auto">
            <a:xfrm flipH="1">
              <a:off x="1716848" y="4397042"/>
              <a:ext cx="1764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B2A3D914-5F31-491C-83DF-ED92432DF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957" y="4053653"/>
              <a:ext cx="336522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7</a:t>
              </a:r>
            </a:p>
          </p:txBody>
        </p:sp>
        <p:cxnSp>
          <p:nvCxnSpPr>
            <p:cNvPr id="25620" name="AutoShape 17"/>
            <p:cNvCxnSpPr>
              <a:cxnSpLocks noChangeShapeType="1"/>
            </p:cNvCxnSpPr>
            <p:nvPr/>
          </p:nvCxnSpPr>
          <p:spPr bwMode="auto">
            <a:xfrm flipH="1">
              <a:off x="1716848" y="4763753"/>
              <a:ext cx="1872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7A515807-F7E8-409E-88EF-89FB97D0B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339" y="4404428"/>
              <a:ext cx="336522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8</a:t>
              </a:r>
            </a:p>
          </p:txBody>
        </p:sp>
        <p:cxnSp>
          <p:nvCxnSpPr>
            <p:cNvPr id="25622" name="AutoShape 17"/>
            <p:cNvCxnSpPr>
              <a:cxnSpLocks noChangeShapeType="1"/>
            </p:cNvCxnSpPr>
            <p:nvPr/>
          </p:nvCxnSpPr>
          <p:spPr bwMode="auto">
            <a:xfrm flipH="1">
              <a:off x="1716848" y="5117121"/>
              <a:ext cx="2088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DACAE2B7-F9CE-401A-9854-7CDA9642D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4898" y="4740919"/>
              <a:ext cx="336522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9</a:t>
              </a:r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69BE8C60-4FB7-4212-85AE-180D136EA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974" y="1929951"/>
              <a:ext cx="306361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c</a:t>
              </a:r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5BCAD012-DBAF-4BC6-B2F0-819A6BCD3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974" y="2374373"/>
              <a:ext cx="338109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b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0F1C168-A92B-4070-88F6-E3890ABAC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687" y="2753718"/>
              <a:ext cx="323823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a</a:t>
              </a:r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09B5183D-19A7-4617-8C69-E21BF5821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576" y="3101320"/>
              <a:ext cx="339697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d</a:t>
              </a:r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D2D3FBEA-CFAB-4BF1-A4ED-C6B5E5800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687" y="3452095"/>
              <a:ext cx="323823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a</a:t>
              </a:r>
            </a:p>
          </p:txBody>
        </p:sp>
        <p:sp>
          <p:nvSpPr>
            <p:cNvPr id="29" name="Text Box 20">
              <a:extLst>
                <a:ext uri="{FF2B5EF4-FFF2-40B4-BE49-F238E27FC236}">
                  <a16:creationId xmlns:a16="http://schemas.microsoft.com/office/drawing/2014/main" id="{9B3FF2EF-CC4F-46EE-B1FC-27C19FCD6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687" y="3820331"/>
              <a:ext cx="338110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b</a:t>
              </a:r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EAEC4B56-03F0-44F7-A316-99BAFB4C9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974" y="4180630"/>
              <a:ext cx="338109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d</a:t>
              </a:r>
            </a:p>
          </p:txBody>
        </p:sp>
        <p:sp>
          <p:nvSpPr>
            <p:cNvPr id="31" name="Text Box 20">
              <a:extLst>
                <a:ext uri="{FF2B5EF4-FFF2-40B4-BE49-F238E27FC236}">
                  <a16:creationId xmlns:a16="http://schemas.microsoft.com/office/drawing/2014/main" id="{8C0E13D6-EEE4-4667-B8D4-9C38EF5CD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974" y="4540929"/>
              <a:ext cx="323823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a</a:t>
              </a:r>
            </a:p>
          </p:txBody>
        </p:sp>
        <p:sp>
          <p:nvSpPr>
            <p:cNvPr id="32" name="Text Box 20">
              <a:extLst>
                <a:ext uri="{FF2B5EF4-FFF2-40B4-BE49-F238E27FC236}">
                  <a16:creationId xmlns:a16="http://schemas.microsoft.com/office/drawing/2014/main" id="{9DA2AEF0-FCE2-416F-B33C-339F472FE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974" y="4901228"/>
              <a:ext cx="331759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e</a:t>
              </a:r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206744B6-8B26-4FE9-A865-2CF0715BF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807" y="1917254"/>
              <a:ext cx="266678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f</a:t>
              </a:r>
            </a:p>
          </p:txBody>
        </p:sp>
        <p:sp>
          <p:nvSpPr>
            <p:cNvPr id="34" name="Text Box 20">
              <a:extLst>
                <a:ext uri="{FF2B5EF4-FFF2-40B4-BE49-F238E27FC236}">
                  <a16:creationId xmlns:a16="http://schemas.microsoft.com/office/drawing/2014/main" id="{CDB6EEDF-5E72-4641-AFBC-E86A402E3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596" y="2348978"/>
              <a:ext cx="266678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f</a:t>
              </a:r>
            </a:p>
          </p:txBody>
        </p:sp>
        <p:sp>
          <p:nvSpPr>
            <p:cNvPr id="35" name="Text Box 20">
              <a:extLst>
                <a:ext uri="{FF2B5EF4-FFF2-40B4-BE49-F238E27FC236}">
                  <a16:creationId xmlns:a16="http://schemas.microsoft.com/office/drawing/2014/main" id="{95D85FE0-CEE8-4056-96F4-1107A5DC1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150" y="2741021"/>
              <a:ext cx="339697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d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C32AC882-03D9-4EE2-B427-C34A05E64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1899" y="3461619"/>
              <a:ext cx="331760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e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E0BCF91A-5EFD-4C6C-BB68-8ECFACECD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360" y="3820331"/>
              <a:ext cx="339697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d</a:t>
              </a:r>
            </a:p>
          </p:txBody>
        </p:sp>
        <p:sp>
          <p:nvSpPr>
            <p:cNvPr id="38" name="Text Box 20">
              <a:extLst>
                <a:ext uri="{FF2B5EF4-FFF2-40B4-BE49-F238E27FC236}">
                  <a16:creationId xmlns:a16="http://schemas.microsoft.com/office/drawing/2014/main" id="{45ED42AF-881C-43C0-8401-486A3A907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251" y="4180630"/>
              <a:ext cx="265090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f</a:t>
              </a:r>
            </a:p>
          </p:txBody>
        </p:sp>
        <p:sp>
          <p:nvSpPr>
            <p:cNvPr id="39" name="Text Box 20">
              <a:extLst>
                <a:ext uri="{FF2B5EF4-FFF2-40B4-BE49-F238E27FC236}">
                  <a16:creationId xmlns:a16="http://schemas.microsoft.com/office/drawing/2014/main" id="{2209B2DA-723F-47B1-B6B7-2ED6113C9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7002" y="4540929"/>
              <a:ext cx="338110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b</a:t>
              </a:r>
            </a:p>
          </p:txBody>
        </p: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87EF7D78-6447-49A8-A9AB-373E46358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876" y="3091797"/>
              <a:ext cx="331759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e</a:t>
              </a:r>
            </a:p>
          </p:txBody>
        </p:sp>
        <p:sp>
          <p:nvSpPr>
            <p:cNvPr id="41" name="Text Box 20">
              <a:extLst>
                <a:ext uri="{FF2B5EF4-FFF2-40B4-BE49-F238E27FC236}">
                  <a16:creationId xmlns:a16="http://schemas.microsoft.com/office/drawing/2014/main" id="{1DF5114B-66AB-495C-BA35-45FCF8383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568" y="4901228"/>
              <a:ext cx="266678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f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F700C9-776C-4980-A118-12A50315E6F4}"/>
                </a:ext>
              </a:extLst>
            </p:cNvPr>
            <p:cNvSpPr txBox="1"/>
            <p:nvPr/>
          </p:nvSpPr>
          <p:spPr>
            <a:xfrm>
              <a:off x="284642" y="3137826"/>
              <a:ext cx="974644" cy="707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000" dirty="0">
                  <a:latin typeface="+mn-ea"/>
                </a:rPr>
                <a:t>리스트</a:t>
              </a:r>
              <a:endParaRPr lang="en-US" altLang="ko-KR" sz="2000" dirty="0">
                <a:latin typeface="+mn-ea"/>
              </a:endParaRPr>
            </a:p>
            <a:p>
              <a:pPr algn="ctr">
                <a:defRPr/>
              </a:pPr>
              <a:r>
                <a:rPr lang="en-US" altLang="ko-KR" sz="2000" dirty="0">
                  <a:latin typeface="+mn-ea"/>
                </a:rPr>
                <a:t>L</a:t>
              </a:r>
              <a:endParaRPr lang="en-US" sz="2000" dirty="0">
                <a:latin typeface="+mn-ea"/>
              </a:endParaRPr>
            </a:p>
          </p:txBody>
        </p:sp>
        <p:sp>
          <p:nvSpPr>
            <p:cNvPr id="43" name="Oval 4">
              <a:extLst>
                <a:ext uri="{FF2B5EF4-FFF2-40B4-BE49-F238E27FC236}">
                  <a16:creationId xmlns:a16="http://schemas.microsoft.com/office/drawing/2014/main" id="{F8F1CA47-E975-4D02-8EE2-894A99BC5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531" y="2580712"/>
              <a:ext cx="179373" cy="1793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2000" dirty="0">
                <a:latin typeface="+mn-ea"/>
              </a:endParaRPr>
            </a:p>
          </p:txBody>
        </p:sp>
        <p:sp>
          <p:nvSpPr>
            <p:cNvPr id="44" name="Oval 5">
              <a:extLst>
                <a:ext uri="{FF2B5EF4-FFF2-40B4-BE49-F238E27FC236}">
                  <a16:creationId xmlns:a16="http://schemas.microsoft.com/office/drawing/2014/main" id="{97CF754F-1845-414F-8BB8-5C06AAACA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566" y="2461670"/>
              <a:ext cx="179373" cy="17935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2000" dirty="0">
                <a:latin typeface="+mn-ea"/>
              </a:endParaRPr>
            </a:p>
          </p:txBody>
        </p:sp>
        <p:sp>
          <p:nvSpPr>
            <p:cNvPr id="45" name="Oval 6">
              <a:extLst>
                <a:ext uri="{FF2B5EF4-FFF2-40B4-BE49-F238E27FC236}">
                  <a16:creationId xmlns:a16="http://schemas.microsoft.com/office/drawing/2014/main" id="{DE273046-9A12-45E8-933D-FF5531B58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274" y="3190205"/>
              <a:ext cx="179373" cy="1793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2000" dirty="0">
                <a:latin typeface="+mn-ea"/>
              </a:endParaRPr>
            </a:p>
          </p:txBody>
        </p:sp>
        <p:sp>
          <p:nvSpPr>
            <p:cNvPr id="46" name="Oval 7">
              <a:extLst>
                <a:ext uri="{FF2B5EF4-FFF2-40B4-BE49-F238E27FC236}">
                  <a16:creationId xmlns:a16="http://schemas.microsoft.com/office/drawing/2014/main" id="{224F3ADA-ED4E-4404-BED8-F35FFCA78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757" y="3875884"/>
              <a:ext cx="179373" cy="1793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2000" dirty="0">
                <a:latin typeface="+mn-ea"/>
              </a:endParaRPr>
            </a:p>
          </p:txBody>
        </p:sp>
        <p:sp>
          <p:nvSpPr>
            <p:cNvPr id="47" name="Oval 8">
              <a:extLst>
                <a:ext uri="{FF2B5EF4-FFF2-40B4-BE49-F238E27FC236}">
                  <a16:creationId xmlns:a16="http://schemas.microsoft.com/office/drawing/2014/main" id="{1B324C0A-2CED-475F-9A21-D33E52C0D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309" y="3158460"/>
              <a:ext cx="179373" cy="18094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2000" dirty="0">
                <a:latin typeface="+mn-ea"/>
              </a:endParaRPr>
            </a:p>
          </p:txBody>
        </p:sp>
        <p:sp>
          <p:nvSpPr>
            <p:cNvPr id="48" name="Oval 9">
              <a:extLst>
                <a:ext uri="{FF2B5EF4-FFF2-40B4-BE49-F238E27FC236}">
                  <a16:creationId xmlns:a16="http://schemas.microsoft.com/office/drawing/2014/main" id="{974E3E6C-540A-4BB3-91E5-55DF2D3CA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0356" y="3875884"/>
              <a:ext cx="179372" cy="1793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2000" dirty="0">
                <a:latin typeface="+mn-ea"/>
              </a:endParaRPr>
            </a:p>
          </p:txBody>
        </p:sp>
        <p:cxnSp>
          <p:nvCxnSpPr>
            <p:cNvPr id="25649" name="AutoShape 10"/>
            <p:cNvCxnSpPr>
              <a:cxnSpLocks noChangeShapeType="1"/>
              <a:stCxn id="43" idx="5"/>
              <a:endCxn id="45" idx="1"/>
            </p:cNvCxnSpPr>
            <p:nvPr/>
          </p:nvCxnSpPr>
          <p:spPr bwMode="auto">
            <a:xfrm>
              <a:off x="5804727" y="2733638"/>
              <a:ext cx="558520" cy="48232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50" name="AutoShape 11"/>
            <p:cNvCxnSpPr>
              <a:cxnSpLocks noChangeShapeType="1"/>
              <a:stCxn id="45" idx="3"/>
              <a:endCxn id="46" idx="7"/>
            </p:cNvCxnSpPr>
            <p:nvPr/>
          </p:nvCxnSpPr>
          <p:spPr bwMode="auto">
            <a:xfrm flipH="1">
              <a:off x="5499927" y="3343238"/>
              <a:ext cx="863320" cy="55852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51" name="AutoShape 12"/>
            <p:cNvCxnSpPr>
              <a:cxnSpLocks noChangeShapeType="1"/>
              <a:stCxn id="43" idx="3"/>
              <a:endCxn id="46" idx="0"/>
            </p:cNvCxnSpPr>
            <p:nvPr/>
          </p:nvCxnSpPr>
          <p:spPr bwMode="auto">
            <a:xfrm flipH="1">
              <a:off x="5436287" y="2733638"/>
              <a:ext cx="241160" cy="11417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52" name="AutoShape 13"/>
            <p:cNvCxnSpPr>
              <a:cxnSpLocks noChangeShapeType="1"/>
              <a:stCxn id="45" idx="6"/>
              <a:endCxn id="48" idx="1"/>
            </p:cNvCxnSpPr>
            <p:nvPr/>
          </p:nvCxnSpPr>
          <p:spPr bwMode="auto">
            <a:xfrm>
              <a:off x="6516887" y="3279598"/>
              <a:ext cx="1419223" cy="6221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53" name="AutoShape 14"/>
            <p:cNvCxnSpPr>
              <a:cxnSpLocks noChangeShapeType="1"/>
              <a:stCxn id="46" idx="6"/>
              <a:endCxn id="48" idx="2"/>
            </p:cNvCxnSpPr>
            <p:nvPr/>
          </p:nvCxnSpPr>
          <p:spPr bwMode="auto">
            <a:xfrm>
              <a:off x="5526287" y="3965398"/>
              <a:ext cx="2383463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54" name="AutoShape 15"/>
            <p:cNvCxnSpPr>
              <a:cxnSpLocks noChangeShapeType="1"/>
              <a:stCxn id="43" idx="6"/>
              <a:endCxn id="44" idx="2"/>
            </p:cNvCxnSpPr>
            <p:nvPr/>
          </p:nvCxnSpPr>
          <p:spPr bwMode="auto">
            <a:xfrm flipV="1">
              <a:off x="5831087" y="2551173"/>
              <a:ext cx="1801201" cy="11882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55" name="AutoShape 16"/>
            <p:cNvCxnSpPr>
              <a:cxnSpLocks noChangeShapeType="1"/>
              <a:stCxn id="45" idx="7"/>
              <a:endCxn id="44" idx="3"/>
            </p:cNvCxnSpPr>
            <p:nvPr/>
          </p:nvCxnSpPr>
          <p:spPr bwMode="auto">
            <a:xfrm flipV="1">
              <a:off x="6490527" y="2614813"/>
              <a:ext cx="1168121" cy="601145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56" name="AutoShape 17"/>
            <p:cNvCxnSpPr>
              <a:cxnSpLocks noChangeShapeType="1"/>
              <a:stCxn id="47" idx="1"/>
              <a:endCxn id="44" idx="5"/>
            </p:cNvCxnSpPr>
            <p:nvPr/>
          </p:nvCxnSpPr>
          <p:spPr bwMode="auto">
            <a:xfrm flipH="1" flipV="1">
              <a:off x="7785928" y="2614813"/>
              <a:ext cx="558518" cy="5701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57" name="AutoShape 18"/>
            <p:cNvCxnSpPr>
              <a:cxnSpLocks noChangeShapeType="1"/>
              <a:stCxn id="48" idx="7"/>
              <a:endCxn id="47" idx="3"/>
            </p:cNvCxnSpPr>
            <p:nvPr/>
          </p:nvCxnSpPr>
          <p:spPr bwMode="auto">
            <a:xfrm flipV="1">
              <a:off x="8063390" y="3312282"/>
              <a:ext cx="281056" cy="58947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Text Box 20">
              <a:extLst>
                <a:ext uri="{FF2B5EF4-FFF2-40B4-BE49-F238E27FC236}">
                  <a16:creationId xmlns:a16="http://schemas.microsoft.com/office/drawing/2014/main" id="{03910CF0-8D27-4F09-BFBD-6A2CEE611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5446" y="3447334"/>
              <a:ext cx="338110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1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2CBFEDB-97FB-4AA6-9ED5-BFCCE67E8B00}"/>
                </a:ext>
              </a:extLst>
            </p:cNvPr>
            <p:cNvCxnSpPr>
              <a:stCxn id="44" idx="4"/>
              <a:endCxn id="48" idx="0"/>
            </p:cNvCxnSpPr>
            <p:nvPr/>
          </p:nvCxnSpPr>
          <p:spPr>
            <a:xfrm>
              <a:off x="7723046" y="2641026"/>
              <a:ext cx="276202" cy="1234858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1">
              <a:extLst>
                <a:ext uri="{FF2B5EF4-FFF2-40B4-BE49-F238E27FC236}">
                  <a16:creationId xmlns:a16="http://schemas.microsoft.com/office/drawing/2014/main" id="{5C3A639E-D62A-4C41-9723-4B2960492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7237" y="2182319"/>
              <a:ext cx="323823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a</a:t>
              </a:r>
            </a:p>
          </p:txBody>
        </p:sp>
        <p:sp>
          <p:nvSpPr>
            <p:cNvPr id="61" name="Text Box 21">
              <a:extLst>
                <a:ext uri="{FF2B5EF4-FFF2-40B4-BE49-F238E27FC236}">
                  <a16:creationId xmlns:a16="http://schemas.microsoft.com/office/drawing/2014/main" id="{157C82AC-33AB-420F-AD3C-5B0BD427E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4149" y="2133116"/>
              <a:ext cx="339697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b</a:t>
              </a:r>
            </a:p>
          </p:txBody>
        </p:sp>
        <p:sp>
          <p:nvSpPr>
            <p:cNvPr id="62" name="Text Box 21">
              <a:extLst>
                <a:ext uri="{FF2B5EF4-FFF2-40B4-BE49-F238E27FC236}">
                  <a16:creationId xmlns:a16="http://schemas.microsoft.com/office/drawing/2014/main" id="{F47D03F2-400D-4C6F-85AE-5BDD518C7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2760" y="2979104"/>
              <a:ext cx="306361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c</a:t>
              </a:r>
            </a:p>
          </p:txBody>
        </p:sp>
        <p:sp>
          <p:nvSpPr>
            <p:cNvPr id="63" name="Text Box 21">
              <a:extLst>
                <a:ext uri="{FF2B5EF4-FFF2-40B4-BE49-F238E27FC236}">
                  <a16:creationId xmlns:a16="http://schemas.microsoft.com/office/drawing/2014/main" id="{C3537D45-A59A-4FF8-9D7D-8A563FD04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765" y="2801335"/>
              <a:ext cx="338109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d</a:t>
              </a:r>
            </a:p>
          </p:txBody>
        </p:sp>
        <p:sp>
          <p:nvSpPr>
            <p:cNvPr id="64" name="Text Box 21">
              <a:extLst>
                <a:ext uri="{FF2B5EF4-FFF2-40B4-BE49-F238E27FC236}">
                  <a16:creationId xmlns:a16="http://schemas.microsoft.com/office/drawing/2014/main" id="{4B32AD78-F516-422F-B561-6A3545D7A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99127" y="3910803"/>
              <a:ext cx="311124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e</a:t>
              </a:r>
            </a:p>
          </p:txBody>
        </p:sp>
        <p:sp>
          <p:nvSpPr>
            <p:cNvPr id="65" name="Text Box 21">
              <a:extLst>
                <a:ext uri="{FF2B5EF4-FFF2-40B4-BE49-F238E27FC236}">
                  <a16:creationId xmlns:a16="http://schemas.microsoft.com/office/drawing/2014/main" id="{6874DFC1-CDBD-4701-96F3-2F1A73169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9884" y="3947308"/>
              <a:ext cx="266678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f</a:t>
              </a:r>
            </a:p>
          </p:txBody>
        </p:sp>
        <p:sp>
          <p:nvSpPr>
            <p:cNvPr id="66" name="Text Box 20">
              <a:extLst>
                <a:ext uri="{FF2B5EF4-FFF2-40B4-BE49-F238E27FC236}">
                  <a16:creationId xmlns:a16="http://schemas.microsoft.com/office/drawing/2014/main" id="{F0612C48-E55E-4262-AB55-B338865FA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2115" y="2750544"/>
              <a:ext cx="336522" cy="3999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A468EF6-4B92-4E37-81BB-87E73144CC27}"/>
                </a:ext>
              </a:extLst>
            </p:cNvPr>
            <p:cNvSpPr txBox="1"/>
            <p:nvPr/>
          </p:nvSpPr>
          <p:spPr>
            <a:xfrm>
              <a:off x="5938845" y="4340939"/>
              <a:ext cx="1922302" cy="3999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000" dirty="0">
                  <a:latin typeface="+mn-ea"/>
                </a:rPr>
                <a:t>선분</a:t>
              </a:r>
              <a:r>
                <a:rPr lang="en-US" altLang="ko-KR" sz="2000" dirty="0">
                  <a:latin typeface="+mn-ea"/>
                </a:rPr>
                <a:t> (</a:t>
              </a:r>
              <a:r>
                <a:rPr lang="en-US" altLang="ko-KR" sz="2000" dirty="0" err="1">
                  <a:latin typeface="+mn-ea"/>
                </a:rPr>
                <a:t>c,f</a:t>
              </a:r>
              <a:r>
                <a:rPr lang="en-US" altLang="ko-KR" sz="2000" dirty="0">
                  <a:latin typeface="+mn-ea"/>
                </a:rPr>
                <a:t>) </a:t>
              </a:r>
              <a:r>
                <a:rPr lang="ko-KR" altLang="en-US" sz="2000" dirty="0">
                  <a:latin typeface="+mn-ea"/>
                </a:rPr>
                <a:t>추가</a:t>
              </a:r>
              <a:endParaRPr lang="en-US" altLang="ko-KR" sz="2000" dirty="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KruskalMST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2D7E86-FE05-43C6-83A2-57AB87F0E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34878A08-98D4-4931-B8E6-BE34FDA0B0E6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 -</a:t>
            </a:r>
          </a:p>
        </p:txBody>
      </p:sp>
      <p:grpSp>
        <p:nvGrpSpPr>
          <p:cNvPr id="26628" name="그룹 65"/>
          <p:cNvGrpSpPr>
            <a:grpSpLocks/>
          </p:cNvGrpSpPr>
          <p:nvPr/>
        </p:nvGrpSpPr>
        <p:grpSpPr bwMode="auto">
          <a:xfrm>
            <a:off x="250825" y="2133600"/>
            <a:ext cx="8518525" cy="3167063"/>
            <a:chOff x="251520" y="1196752"/>
            <a:chExt cx="8517601" cy="31683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6E3E3A-9C07-4BF8-BA11-860DBE70E815}"/>
                </a:ext>
              </a:extLst>
            </p:cNvPr>
            <p:cNvSpPr txBox="1"/>
            <p:nvPr/>
          </p:nvSpPr>
          <p:spPr>
            <a:xfrm>
              <a:off x="5724626" y="3375688"/>
              <a:ext cx="2274641" cy="4002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latin typeface="+mn-ea"/>
                </a:rPr>
                <a:t>사이클</a:t>
              </a:r>
              <a:r>
                <a:rPr lang="en-US" sz="2000" dirty="0">
                  <a:latin typeface="+mn-ea"/>
                </a:rPr>
                <a:t> b-c-f-b</a:t>
              </a:r>
            </a:p>
          </p:txBody>
        </p:sp>
        <p:sp>
          <p:nvSpPr>
            <p:cNvPr id="6" name="자유형 4">
              <a:extLst>
                <a:ext uri="{FF2B5EF4-FFF2-40B4-BE49-F238E27FC236}">
                  <a16:creationId xmlns:a16="http://schemas.microsoft.com/office/drawing/2014/main" id="{C5DDF80F-CB75-4EBE-B99A-0F2D53F5FF3C}"/>
                </a:ext>
              </a:extLst>
            </p:cNvPr>
            <p:cNvSpPr/>
            <p:nvPr/>
          </p:nvSpPr>
          <p:spPr>
            <a:xfrm>
              <a:off x="7845296" y="1879655"/>
              <a:ext cx="349212" cy="825836"/>
            </a:xfrm>
            <a:custGeom>
              <a:avLst/>
              <a:gdLst>
                <a:gd name="connsiteX0" fmla="*/ 179 w 348890"/>
                <a:gd name="connsiteY0" fmla="*/ 0 h 826614"/>
                <a:gd name="connsiteX1" fmla="*/ 56163 w 348890"/>
                <a:gd name="connsiteY1" fmla="*/ 83975 h 826614"/>
                <a:gd name="connsiteX2" fmla="*/ 345412 w 348890"/>
                <a:gd name="connsiteY2" fmla="*/ 466530 h 826614"/>
                <a:gd name="connsiteX3" fmla="*/ 205453 w 348890"/>
                <a:gd name="connsiteY3" fmla="*/ 821093 h 826614"/>
                <a:gd name="connsiteX4" fmla="*/ 46832 w 348890"/>
                <a:gd name="connsiteY4" fmla="*/ 177281 h 826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890" h="826614">
                  <a:moveTo>
                    <a:pt x="179" y="0"/>
                  </a:moveTo>
                  <a:cubicBezTo>
                    <a:pt x="-599" y="3110"/>
                    <a:pt x="-1376" y="6220"/>
                    <a:pt x="56163" y="83975"/>
                  </a:cubicBezTo>
                  <a:cubicBezTo>
                    <a:pt x="113702" y="161730"/>
                    <a:pt x="320530" y="343677"/>
                    <a:pt x="345412" y="466530"/>
                  </a:cubicBezTo>
                  <a:cubicBezTo>
                    <a:pt x="370294" y="589383"/>
                    <a:pt x="255216" y="869301"/>
                    <a:pt x="205453" y="821093"/>
                  </a:cubicBezTo>
                  <a:cubicBezTo>
                    <a:pt x="155690" y="772885"/>
                    <a:pt x="101261" y="475083"/>
                    <a:pt x="46832" y="17728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B07AF5-23EF-4831-9BD7-2F5807EA5546}"/>
                </a:ext>
              </a:extLst>
            </p:cNvPr>
            <p:cNvSpPr/>
            <p:nvPr/>
          </p:nvSpPr>
          <p:spPr>
            <a:xfrm>
              <a:off x="1332491" y="1287277"/>
              <a:ext cx="1655582" cy="412918"/>
            </a:xfrm>
            <a:prstGeom prst="rect">
              <a:avLst/>
            </a:prstGeom>
            <a:solidFill>
              <a:srgbClr val="E1FFFF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+mn-ea"/>
              </a:endParaRPr>
            </a:p>
          </p:txBody>
        </p:sp>
        <p:cxnSp>
          <p:nvCxnSpPr>
            <p:cNvPr id="26632" name="AutoShape 17"/>
            <p:cNvCxnSpPr>
              <a:cxnSpLocks noChangeShapeType="1"/>
            </p:cNvCxnSpPr>
            <p:nvPr/>
          </p:nvCxnSpPr>
          <p:spPr bwMode="auto">
            <a:xfrm flipH="1">
              <a:off x="1716848" y="1556760"/>
              <a:ext cx="864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 Box 20">
              <a:extLst>
                <a:ext uri="{FF2B5EF4-FFF2-40B4-BE49-F238E27FC236}">
                  <a16:creationId xmlns:a16="http://schemas.microsoft.com/office/drawing/2014/main" id="{5C056993-31E1-4A94-B7E4-79B3554D8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2343" y="1196752"/>
              <a:ext cx="338100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2</a:t>
              </a:r>
            </a:p>
          </p:txBody>
        </p:sp>
        <p:cxnSp>
          <p:nvCxnSpPr>
            <p:cNvPr id="26634" name="AutoShape 17"/>
            <p:cNvCxnSpPr>
              <a:cxnSpLocks noChangeShapeType="1"/>
            </p:cNvCxnSpPr>
            <p:nvPr/>
          </p:nvCxnSpPr>
          <p:spPr bwMode="auto">
            <a:xfrm flipH="1">
              <a:off x="1716848" y="2020777"/>
              <a:ext cx="864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 Box 20">
              <a:extLst>
                <a:ext uri="{FF2B5EF4-FFF2-40B4-BE49-F238E27FC236}">
                  <a16:creationId xmlns:a16="http://schemas.microsoft.com/office/drawing/2014/main" id="{93880299-79FD-4F69-A49F-DBA022AD1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2343" y="1660491"/>
              <a:ext cx="338100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2</a:t>
              </a:r>
            </a:p>
          </p:txBody>
        </p:sp>
        <p:cxnSp>
          <p:nvCxnSpPr>
            <p:cNvPr id="26636" name="AutoShape 17"/>
            <p:cNvCxnSpPr>
              <a:cxnSpLocks noChangeShapeType="1"/>
            </p:cNvCxnSpPr>
            <p:nvPr/>
          </p:nvCxnSpPr>
          <p:spPr bwMode="auto">
            <a:xfrm flipH="1">
              <a:off x="1716848" y="2380817"/>
              <a:ext cx="1116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EDEA9D7B-D483-425D-A55F-2707F2AAA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248" y="2021000"/>
              <a:ext cx="338101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3</a:t>
              </a:r>
            </a:p>
          </p:txBody>
        </p:sp>
        <p:cxnSp>
          <p:nvCxnSpPr>
            <p:cNvPr id="26638" name="AutoShape 17"/>
            <p:cNvCxnSpPr>
              <a:cxnSpLocks noChangeShapeType="1"/>
            </p:cNvCxnSpPr>
            <p:nvPr/>
          </p:nvCxnSpPr>
          <p:spPr bwMode="auto">
            <a:xfrm flipH="1">
              <a:off x="1716848" y="2747529"/>
              <a:ext cx="1332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14BB81C6-01BA-471A-8E26-88191DD88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8220" y="2413272"/>
              <a:ext cx="338100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4</a:t>
              </a:r>
            </a:p>
          </p:txBody>
        </p:sp>
        <p:cxnSp>
          <p:nvCxnSpPr>
            <p:cNvPr id="26640" name="AutoShape 17"/>
            <p:cNvCxnSpPr>
              <a:cxnSpLocks noChangeShapeType="1"/>
            </p:cNvCxnSpPr>
            <p:nvPr/>
          </p:nvCxnSpPr>
          <p:spPr bwMode="auto">
            <a:xfrm flipH="1">
              <a:off x="1716848" y="3107569"/>
              <a:ext cx="1332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4D260650-869A-402D-9D68-9F725C9C2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8220" y="2772193"/>
              <a:ext cx="338100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4</a:t>
              </a:r>
            </a:p>
          </p:txBody>
        </p:sp>
        <p:cxnSp>
          <p:nvCxnSpPr>
            <p:cNvPr id="26642" name="AutoShape 17"/>
            <p:cNvCxnSpPr>
              <a:cxnSpLocks noChangeShapeType="1"/>
            </p:cNvCxnSpPr>
            <p:nvPr/>
          </p:nvCxnSpPr>
          <p:spPr bwMode="auto">
            <a:xfrm flipH="1">
              <a:off x="1716848" y="3460938"/>
              <a:ext cx="1764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8389BC93-7427-4A75-B33B-4C7B92980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7113" y="3116821"/>
              <a:ext cx="336513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7</a:t>
              </a:r>
            </a:p>
          </p:txBody>
        </p:sp>
        <p:cxnSp>
          <p:nvCxnSpPr>
            <p:cNvPr id="26644" name="AutoShape 17"/>
            <p:cNvCxnSpPr>
              <a:cxnSpLocks noChangeShapeType="1"/>
            </p:cNvCxnSpPr>
            <p:nvPr/>
          </p:nvCxnSpPr>
          <p:spPr bwMode="auto">
            <a:xfrm flipH="1">
              <a:off x="1716848" y="3827649"/>
              <a:ext cx="1872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E2F741D8-C711-40A2-86DE-72F3EFFC0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495" y="3467801"/>
              <a:ext cx="336513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8</a:t>
              </a:r>
            </a:p>
          </p:txBody>
        </p:sp>
        <p:cxnSp>
          <p:nvCxnSpPr>
            <p:cNvPr id="26646" name="AutoShape 17"/>
            <p:cNvCxnSpPr>
              <a:cxnSpLocks noChangeShapeType="1"/>
            </p:cNvCxnSpPr>
            <p:nvPr/>
          </p:nvCxnSpPr>
          <p:spPr bwMode="auto">
            <a:xfrm flipH="1">
              <a:off x="1716848" y="4181017"/>
              <a:ext cx="2088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E3542D2C-1465-4581-B590-5803DBB65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052" y="3804488"/>
              <a:ext cx="336513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9</a:t>
              </a:r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101ADA2E-4642-4BDB-9138-31236A2B6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159" y="1333333"/>
              <a:ext cx="338100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b</a:t>
              </a:r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1BE4F364-59BB-4FEE-BD91-8207A13F2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872" y="1817718"/>
              <a:ext cx="323815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a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528B27F4-0FCB-4DAB-A9A8-0E0572E98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761" y="2165521"/>
              <a:ext cx="338100" cy="39862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d</a:t>
              </a:r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DB8B3B37-8176-4EBE-A097-847F997E4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872" y="2514913"/>
              <a:ext cx="323815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a</a:t>
              </a:r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8ED1B244-C82F-4B94-B4F0-D192E2A5B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872" y="2884952"/>
              <a:ext cx="338101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b</a:t>
              </a:r>
            </a:p>
          </p:txBody>
        </p:sp>
        <p:sp>
          <p:nvSpPr>
            <p:cNvPr id="29" name="Text Box 20">
              <a:extLst>
                <a:ext uri="{FF2B5EF4-FFF2-40B4-BE49-F238E27FC236}">
                  <a16:creationId xmlns:a16="http://schemas.microsoft.com/office/drawing/2014/main" id="{3B0C2B1C-6F56-4761-912F-FBE16ABCC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159" y="3245460"/>
              <a:ext cx="338100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d</a:t>
              </a:r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FC2BBB54-AD3D-41D3-9BC0-C25D3E812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159" y="3604382"/>
              <a:ext cx="323815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a</a:t>
              </a:r>
            </a:p>
          </p:txBody>
        </p:sp>
        <p:sp>
          <p:nvSpPr>
            <p:cNvPr id="31" name="Text Box 20">
              <a:extLst>
                <a:ext uri="{FF2B5EF4-FFF2-40B4-BE49-F238E27FC236}">
                  <a16:creationId xmlns:a16="http://schemas.microsoft.com/office/drawing/2014/main" id="{4696881F-1CDB-4D24-A488-2CC1DCFFB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159" y="3964891"/>
              <a:ext cx="331751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e</a:t>
              </a:r>
            </a:p>
          </p:txBody>
        </p:sp>
        <p:sp>
          <p:nvSpPr>
            <p:cNvPr id="32" name="Text Box 20">
              <a:extLst>
                <a:ext uri="{FF2B5EF4-FFF2-40B4-BE49-F238E27FC236}">
                  <a16:creationId xmlns:a16="http://schemas.microsoft.com/office/drawing/2014/main" id="{31022F1C-7601-4BE1-8590-BFC843FA9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750" y="1309511"/>
              <a:ext cx="266671" cy="39862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f</a:t>
              </a:r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5DF6B699-437A-48A8-B202-B7C770BA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305" y="1805012"/>
              <a:ext cx="339688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d</a:t>
              </a:r>
            </a:p>
          </p:txBody>
        </p:sp>
        <p:sp>
          <p:nvSpPr>
            <p:cNvPr id="34" name="Text Box 20">
              <a:extLst>
                <a:ext uri="{FF2B5EF4-FFF2-40B4-BE49-F238E27FC236}">
                  <a16:creationId xmlns:a16="http://schemas.microsoft.com/office/drawing/2014/main" id="{05D6F52B-FBAD-4F17-BE73-B8FF6470B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042" y="2524442"/>
              <a:ext cx="331752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e</a:t>
              </a:r>
            </a:p>
          </p:txBody>
        </p:sp>
        <p:sp>
          <p:nvSpPr>
            <p:cNvPr id="35" name="Text Box 20">
              <a:extLst>
                <a:ext uri="{FF2B5EF4-FFF2-40B4-BE49-F238E27FC236}">
                  <a16:creationId xmlns:a16="http://schemas.microsoft.com/office/drawing/2014/main" id="{445A4BB3-E2E7-4FCB-8934-F62D4EF78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503" y="2884952"/>
              <a:ext cx="339688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d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57DC07EB-2AD0-48F2-B7F0-4B6D7E727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383" y="3245460"/>
              <a:ext cx="265083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f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D8B0084D-59BE-489A-B003-E3AFAC9BC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7131" y="3604382"/>
              <a:ext cx="338101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b</a:t>
              </a:r>
            </a:p>
          </p:txBody>
        </p:sp>
        <p:sp>
          <p:nvSpPr>
            <p:cNvPr id="38" name="Text Box 20">
              <a:extLst>
                <a:ext uri="{FF2B5EF4-FFF2-40B4-BE49-F238E27FC236}">
                  <a16:creationId xmlns:a16="http://schemas.microsoft.com/office/drawing/2014/main" id="{54F0975F-9480-40D8-83AE-70185E613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024" y="2155992"/>
              <a:ext cx="331751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e</a:t>
              </a:r>
            </a:p>
          </p:txBody>
        </p:sp>
        <p:sp>
          <p:nvSpPr>
            <p:cNvPr id="39" name="Text Box 20">
              <a:extLst>
                <a:ext uri="{FF2B5EF4-FFF2-40B4-BE49-F238E27FC236}">
                  <a16:creationId xmlns:a16="http://schemas.microsoft.com/office/drawing/2014/main" id="{DDDA481F-6D60-4667-9C7D-96D379059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691" y="3964891"/>
              <a:ext cx="266671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f</a:t>
              </a:r>
            </a:p>
          </p:txBody>
        </p:sp>
        <p:sp>
          <p:nvSpPr>
            <p:cNvPr id="26664" name="TextBox 39"/>
            <p:cNvSpPr txBox="1">
              <a:spLocks noChangeArrowheads="1"/>
            </p:cNvSpPr>
            <p:nvPr/>
          </p:nvSpPr>
          <p:spPr bwMode="auto">
            <a:xfrm>
              <a:off x="251520" y="2348880"/>
              <a:ext cx="9749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리스트</a:t>
              </a:r>
              <a:endParaRPr lang="en-US" altLang="ko-KR" sz="20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L</a:t>
              </a: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2824FB6C-5708-470B-8FA7-0B5863E1C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609" y="1644609"/>
              <a:ext cx="179369" cy="17946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2000" dirty="0">
                <a:latin typeface="+mn-ea"/>
              </a:endParaRPr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175FF441-C8B4-4097-9649-27B944558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594" y="1525499"/>
              <a:ext cx="179369" cy="1794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2000" dirty="0">
                <a:latin typeface="+mn-ea"/>
              </a:endParaRP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4EE659F8-0BEC-42C0-8D87-5E24B755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335" y="2252870"/>
              <a:ext cx="179369" cy="18104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2000" dirty="0">
                <a:latin typeface="+mn-ea"/>
              </a:endParaRPr>
            </a:p>
          </p:txBody>
        </p:sp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15D33C23-F3D7-4959-983A-90236A5BB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842" y="2938949"/>
              <a:ext cx="179369" cy="18104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2000" dirty="0">
                <a:latin typeface="+mn-ea"/>
              </a:endParaRPr>
            </a:p>
          </p:txBody>
        </p:sp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05F910DC-F254-445C-8F38-7A4063613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320" y="2222694"/>
              <a:ext cx="179369" cy="17946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2000" dirty="0">
                <a:latin typeface="+mn-ea"/>
              </a:endParaRPr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42250A49-4FB4-405A-82F3-0B6E9FE78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0377" y="2938949"/>
              <a:ext cx="179368" cy="18104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2000" dirty="0">
                <a:latin typeface="+mn-ea"/>
              </a:endParaRPr>
            </a:p>
          </p:txBody>
        </p:sp>
        <p:cxnSp>
          <p:nvCxnSpPr>
            <p:cNvPr id="26671" name="AutoShape 10"/>
            <p:cNvCxnSpPr>
              <a:cxnSpLocks noChangeShapeType="1"/>
              <a:stCxn id="41" idx="5"/>
              <a:endCxn id="43" idx="1"/>
            </p:cNvCxnSpPr>
            <p:nvPr/>
          </p:nvCxnSpPr>
          <p:spPr bwMode="auto">
            <a:xfrm>
              <a:off x="5804727" y="1797534"/>
              <a:ext cx="558520" cy="48232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2" name="AutoShape 11"/>
            <p:cNvCxnSpPr>
              <a:cxnSpLocks noChangeShapeType="1"/>
              <a:stCxn id="43" idx="3"/>
              <a:endCxn id="44" idx="7"/>
            </p:cNvCxnSpPr>
            <p:nvPr/>
          </p:nvCxnSpPr>
          <p:spPr bwMode="auto">
            <a:xfrm flipH="1">
              <a:off x="5499927" y="2407134"/>
              <a:ext cx="863320" cy="55852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3" name="AutoShape 12"/>
            <p:cNvCxnSpPr>
              <a:cxnSpLocks noChangeShapeType="1"/>
              <a:stCxn id="41" idx="3"/>
              <a:endCxn id="44" idx="0"/>
            </p:cNvCxnSpPr>
            <p:nvPr/>
          </p:nvCxnSpPr>
          <p:spPr bwMode="auto">
            <a:xfrm flipH="1">
              <a:off x="5436287" y="1797534"/>
              <a:ext cx="241160" cy="11417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4" name="AutoShape 13"/>
            <p:cNvCxnSpPr>
              <a:cxnSpLocks noChangeShapeType="1"/>
              <a:stCxn id="43" idx="6"/>
              <a:endCxn id="46" idx="1"/>
            </p:cNvCxnSpPr>
            <p:nvPr/>
          </p:nvCxnSpPr>
          <p:spPr bwMode="auto">
            <a:xfrm>
              <a:off x="6516887" y="2343494"/>
              <a:ext cx="1419223" cy="6221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5" name="AutoShape 14"/>
            <p:cNvCxnSpPr>
              <a:cxnSpLocks noChangeShapeType="1"/>
              <a:stCxn id="44" idx="6"/>
              <a:endCxn id="46" idx="2"/>
            </p:cNvCxnSpPr>
            <p:nvPr/>
          </p:nvCxnSpPr>
          <p:spPr bwMode="auto">
            <a:xfrm>
              <a:off x="5526287" y="3029294"/>
              <a:ext cx="2383463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6" name="AutoShape 15"/>
            <p:cNvCxnSpPr>
              <a:cxnSpLocks noChangeShapeType="1"/>
              <a:stCxn id="41" idx="6"/>
              <a:endCxn id="42" idx="2"/>
            </p:cNvCxnSpPr>
            <p:nvPr/>
          </p:nvCxnSpPr>
          <p:spPr bwMode="auto">
            <a:xfrm flipV="1">
              <a:off x="5831087" y="1615069"/>
              <a:ext cx="1801201" cy="11882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7" name="AutoShape 16"/>
            <p:cNvCxnSpPr>
              <a:cxnSpLocks noChangeShapeType="1"/>
              <a:stCxn id="43" idx="7"/>
              <a:endCxn id="42" idx="3"/>
            </p:cNvCxnSpPr>
            <p:nvPr/>
          </p:nvCxnSpPr>
          <p:spPr bwMode="auto">
            <a:xfrm flipV="1">
              <a:off x="6490527" y="1678709"/>
              <a:ext cx="1168121" cy="601145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8" name="AutoShape 17"/>
            <p:cNvCxnSpPr>
              <a:cxnSpLocks noChangeShapeType="1"/>
              <a:stCxn id="45" idx="1"/>
              <a:endCxn id="42" idx="5"/>
            </p:cNvCxnSpPr>
            <p:nvPr/>
          </p:nvCxnSpPr>
          <p:spPr bwMode="auto">
            <a:xfrm flipH="1" flipV="1">
              <a:off x="7785928" y="1678709"/>
              <a:ext cx="558518" cy="5701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9" name="AutoShape 18"/>
            <p:cNvCxnSpPr>
              <a:cxnSpLocks noChangeShapeType="1"/>
              <a:stCxn id="46" idx="7"/>
              <a:endCxn id="45" idx="3"/>
            </p:cNvCxnSpPr>
            <p:nvPr/>
          </p:nvCxnSpPr>
          <p:spPr bwMode="auto">
            <a:xfrm flipV="1">
              <a:off x="8063390" y="2376178"/>
              <a:ext cx="281056" cy="5894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Text Box 20">
              <a:extLst>
                <a:ext uri="{FF2B5EF4-FFF2-40B4-BE49-F238E27FC236}">
                  <a16:creationId xmlns:a16="http://schemas.microsoft.com/office/drawing/2014/main" id="{8265B16F-48DA-4D6D-8D8A-E640C6AE5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5460" y="2510149"/>
              <a:ext cx="338101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1</a:t>
              </a: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D46A9CF-752C-4334-A1E6-C9F23640EEC2}"/>
                </a:ext>
              </a:extLst>
            </p:cNvPr>
            <p:cNvCxnSpPr>
              <a:stCxn id="42" idx="4"/>
              <a:endCxn id="46" idx="0"/>
            </p:cNvCxnSpPr>
            <p:nvPr/>
          </p:nvCxnSpPr>
          <p:spPr>
            <a:xfrm>
              <a:off x="7723072" y="1704959"/>
              <a:ext cx="276195" cy="1233990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21">
              <a:extLst>
                <a:ext uri="{FF2B5EF4-FFF2-40B4-BE49-F238E27FC236}">
                  <a16:creationId xmlns:a16="http://schemas.microsoft.com/office/drawing/2014/main" id="{E611AEEE-CE41-47F0-87BE-2E81414E4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7320" y="1245985"/>
              <a:ext cx="323815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a</a:t>
              </a:r>
            </a:p>
          </p:txBody>
        </p:sp>
        <p:sp>
          <p:nvSpPr>
            <p:cNvPr id="59" name="Text Box 21">
              <a:extLst>
                <a:ext uri="{FF2B5EF4-FFF2-40B4-BE49-F238E27FC236}">
                  <a16:creationId xmlns:a16="http://schemas.microsoft.com/office/drawing/2014/main" id="{56EDCC00-B44A-4862-BF84-5EC9EDEE5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4180" y="1196752"/>
              <a:ext cx="339688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b</a:t>
              </a:r>
            </a:p>
          </p:txBody>
        </p:sp>
        <p:sp>
          <p:nvSpPr>
            <p:cNvPr id="60" name="Text Box 21">
              <a:extLst>
                <a:ext uri="{FF2B5EF4-FFF2-40B4-BE49-F238E27FC236}">
                  <a16:creationId xmlns:a16="http://schemas.microsoft.com/office/drawing/2014/main" id="{75404079-7F88-4310-B973-A97277E86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2767" y="2043234"/>
              <a:ext cx="306354" cy="39862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c</a:t>
              </a:r>
            </a:p>
          </p:txBody>
        </p:sp>
        <p:sp>
          <p:nvSpPr>
            <p:cNvPr id="61" name="Text Box 21">
              <a:extLst>
                <a:ext uri="{FF2B5EF4-FFF2-40B4-BE49-F238E27FC236}">
                  <a16:creationId xmlns:a16="http://schemas.microsoft.com/office/drawing/2014/main" id="{952F99A0-F42F-4B49-84B7-389CDD76C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827" y="1865362"/>
              <a:ext cx="338100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d</a:t>
              </a:r>
            </a:p>
          </p:txBody>
        </p:sp>
        <p:sp>
          <p:nvSpPr>
            <p:cNvPr id="62" name="Text Box 21">
              <a:extLst>
                <a:ext uri="{FF2B5EF4-FFF2-40B4-BE49-F238E27FC236}">
                  <a16:creationId xmlns:a16="http://schemas.microsoft.com/office/drawing/2014/main" id="{3CE45BFF-B072-4703-BB96-9DEEE3996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99219" y="2975476"/>
              <a:ext cx="311116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e</a:t>
              </a:r>
            </a:p>
          </p:txBody>
        </p:sp>
        <p:sp>
          <p:nvSpPr>
            <p:cNvPr id="63" name="Text Box 21">
              <a:extLst>
                <a:ext uri="{FF2B5EF4-FFF2-40B4-BE49-F238E27FC236}">
                  <a16:creationId xmlns:a16="http://schemas.microsoft.com/office/drawing/2014/main" id="{B4652A21-0B10-4B66-B591-5DF9229F5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9902" y="3010415"/>
              <a:ext cx="266671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f</a:t>
              </a:r>
            </a:p>
          </p:txBody>
        </p:sp>
        <p:sp>
          <p:nvSpPr>
            <p:cNvPr id="64" name="Text Box 20">
              <a:extLst>
                <a:ext uri="{FF2B5EF4-FFF2-40B4-BE49-F238E27FC236}">
                  <a16:creationId xmlns:a16="http://schemas.microsoft.com/office/drawing/2014/main" id="{9C80C8D4-ACA7-4EEA-9E81-3F8A9D245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2128" y="1814541"/>
              <a:ext cx="336513" cy="4002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dirty="0">
                  <a:latin typeface="+mn-ea"/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6E2DA82-A10B-4293-802F-8FC9FA94D9B5}"/>
                </a:ext>
              </a:extLst>
            </p:cNvPr>
            <p:cNvSpPr txBox="1"/>
            <p:nvPr/>
          </p:nvSpPr>
          <p:spPr>
            <a:xfrm>
              <a:off x="5945265" y="3807664"/>
              <a:ext cx="1920667" cy="4002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000" dirty="0">
                  <a:solidFill>
                    <a:srgbClr val="FF0000"/>
                  </a:solidFill>
                  <a:latin typeface="+mn-ea"/>
                </a:rPr>
                <a:t>선분</a:t>
              </a:r>
              <a:r>
                <a:rPr lang="en-US" altLang="ko-KR" sz="2000" dirty="0">
                  <a:solidFill>
                    <a:srgbClr val="FF0000"/>
                  </a:solidFill>
                  <a:latin typeface="+mn-ea"/>
                </a:rPr>
                <a:t> (</a:t>
              </a:r>
              <a:r>
                <a:rPr lang="en-US" altLang="ko-KR" sz="2000" dirty="0" err="1">
                  <a:solidFill>
                    <a:srgbClr val="FF0000"/>
                  </a:solidFill>
                  <a:latin typeface="+mn-ea"/>
                </a:rPr>
                <a:t>b,f</a:t>
              </a:r>
              <a:r>
                <a:rPr lang="en-US" altLang="ko-KR" sz="2000" dirty="0">
                  <a:solidFill>
                    <a:srgbClr val="FF0000"/>
                  </a:solidFill>
                  <a:latin typeface="+mn-ea"/>
                </a:rPr>
                <a:t>) </a:t>
              </a:r>
              <a:r>
                <a:rPr lang="ko-KR" altLang="en-US" sz="2000" dirty="0">
                  <a:solidFill>
                    <a:srgbClr val="FF0000"/>
                  </a:solidFill>
                  <a:latin typeface="+mn-ea"/>
                </a:rPr>
                <a:t>버림</a:t>
              </a:r>
              <a:endParaRPr lang="en-US" altLang="ko-KR" sz="2000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KruskalMST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381A29-1FC2-45C3-927E-B5C1CABBD7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391AB08E-AD85-43CC-97D5-6BBC74398246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 -</a:t>
            </a:r>
          </a:p>
        </p:txBody>
      </p:sp>
      <p:grpSp>
        <p:nvGrpSpPr>
          <p:cNvPr id="27652" name="그룹 59"/>
          <p:cNvGrpSpPr>
            <a:grpSpLocks/>
          </p:cNvGrpSpPr>
          <p:nvPr/>
        </p:nvGrpSpPr>
        <p:grpSpPr bwMode="auto">
          <a:xfrm>
            <a:off x="292100" y="2236788"/>
            <a:ext cx="8464550" cy="2847975"/>
            <a:chOff x="292549" y="957200"/>
            <a:chExt cx="8463748" cy="28482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708D8A3-67CC-429E-ABD1-704F4DA5A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441" y="1404917"/>
              <a:ext cx="179371" cy="1794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838D10-E6F7-4560-AF8D-8B473A637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453" y="1285843"/>
              <a:ext cx="179371" cy="17940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B66DBD-89C2-4259-BBB9-1356814D8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176" y="2014573"/>
              <a:ext cx="179371" cy="1794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3388F1-031F-44C7-A2AE-B74E0626B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670" y="2700437"/>
              <a:ext cx="179371" cy="1794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43702E9-5EB9-47A0-AD6E-CA691F0EE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189" y="1982820"/>
              <a:ext cx="179371" cy="1794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C5DA178-5B09-422E-B6D6-36950D83D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0240" y="2700437"/>
              <a:ext cx="179370" cy="1794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cxnSp>
          <p:nvCxnSpPr>
            <p:cNvPr id="27659" name="AutoShape 10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5804727" y="1557982"/>
              <a:ext cx="558520" cy="48232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0" name="AutoShape 11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5499927" y="2167582"/>
              <a:ext cx="863320" cy="55852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1" name="AutoShape 12"/>
            <p:cNvCxnSpPr>
              <a:cxnSpLocks noChangeShapeType="1"/>
              <a:stCxn id="5" idx="3"/>
              <a:endCxn id="8" idx="0"/>
            </p:cNvCxnSpPr>
            <p:nvPr/>
          </p:nvCxnSpPr>
          <p:spPr bwMode="auto">
            <a:xfrm flipH="1">
              <a:off x="5436287" y="1557982"/>
              <a:ext cx="241160" cy="11417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2" name="AutoShape 13"/>
            <p:cNvCxnSpPr>
              <a:cxnSpLocks noChangeShapeType="1"/>
              <a:stCxn id="7" idx="6"/>
              <a:endCxn id="10" idx="1"/>
            </p:cNvCxnSpPr>
            <p:nvPr/>
          </p:nvCxnSpPr>
          <p:spPr bwMode="auto">
            <a:xfrm>
              <a:off x="6516887" y="2103942"/>
              <a:ext cx="1419223" cy="6221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3" name="AutoShape 14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5526287" y="2789742"/>
              <a:ext cx="2383463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4" name="AutoShape 15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 flipV="1">
              <a:off x="5831087" y="1375517"/>
              <a:ext cx="1801201" cy="11882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5" name="AutoShape 16"/>
            <p:cNvCxnSpPr>
              <a:cxnSpLocks noChangeShapeType="1"/>
              <a:stCxn id="7" idx="7"/>
              <a:endCxn id="6" idx="3"/>
            </p:cNvCxnSpPr>
            <p:nvPr/>
          </p:nvCxnSpPr>
          <p:spPr bwMode="auto">
            <a:xfrm flipV="1">
              <a:off x="6490527" y="1439157"/>
              <a:ext cx="1168121" cy="601145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6" name="AutoShape 17"/>
            <p:cNvCxnSpPr>
              <a:cxnSpLocks noChangeShapeType="1"/>
              <a:stCxn id="9" idx="1"/>
              <a:endCxn id="6" idx="5"/>
            </p:cNvCxnSpPr>
            <p:nvPr/>
          </p:nvCxnSpPr>
          <p:spPr bwMode="auto">
            <a:xfrm flipH="1" flipV="1">
              <a:off x="7785928" y="1439157"/>
              <a:ext cx="558518" cy="5701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7" name="AutoShape 18"/>
            <p:cNvCxnSpPr>
              <a:cxnSpLocks noChangeShapeType="1"/>
              <a:stCxn id="10" idx="7"/>
              <a:endCxn id="9" idx="3"/>
            </p:cNvCxnSpPr>
            <p:nvPr/>
          </p:nvCxnSpPr>
          <p:spPr bwMode="auto">
            <a:xfrm flipV="1">
              <a:off x="8063390" y="2136626"/>
              <a:ext cx="281056" cy="5894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C25371C2-DC81-42FD-92E7-16702F1A7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9610" y="1422380"/>
              <a:ext cx="309534" cy="36674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1</a:t>
              </a:r>
            </a:p>
          </p:txBody>
        </p:sp>
        <p:cxnSp>
          <p:nvCxnSpPr>
            <p:cNvPr id="27669" name="AutoShape 17"/>
            <p:cNvCxnSpPr>
              <a:cxnSpLocks noChangeShapeType="1"/>
            </p:cNvCxnSpPr>
            <p:nvPr/>
          </p:nvCxnSpPr>
          <p:spPr bwMode="auto">
            <a:xfrm flipH="1">
              <a:off x="2063991" y="1268759"/>
              <a:ext cx="864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34F39E8A-EF21-4BEE-AFED-E2EE8CF79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374" y="1117552"/>
              <a:ext cx="309534" cy="36674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2</a:t>
              </a:r>
            </a:p>
          </p:txBody>
        </p:sp>
        <p:cxnSp>
          <p:nvCxnSpPr>
            <p:cNvPr id="27671" name="AutoShape 17"/>
            <p:cNvCxnSpPr>
              <a:cxnSpLocks noChangeShapeType="1"/>
            </p:cNvCxnSpPr>
            <p:nvPr/>
          </p:nvCxnSpPr>
          <p:spPr bwMode="auto">
            <a:xfrm flipH="1">
              <a:off x="2063991" y="1694339"/>
              <a:ext cx="1116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8C07A3B4-FBA9-4D4A-ABBB-5EAC37F86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374" y="1543042"/>
              <a:ext cx="309534" cy="36674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3</a:t>
              </a:r>
            </a:p>
          </p:txBody>
        </p:sp>
        <p:cxnSp>
          <p:nvCxnSpPr>
            <p:cNvPr id="27673" name="AutoShape 17"/>
            <p:cNvCxnSpPr>
              <a:cxnSpLocks noChangeShapeType="1"/>
            </p:cNvCxnSpPr>
            <p:nvPr/>
          </p:nvCxnSpPr>
          <p:spPr bwMode="auto">
            <a:xfrm flipH="1">
              <a:off x="2063991" y="1989043"/>
              <a:ext cx="1332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8E88A99B-0D14-46EB-939C-7257C9C8E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374" y="1838344"/>
              <a:ext cx="309534" cy="36674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4</a:t>
              </a:r>
            </a:p>
          </p:txBody>
        </p:sp>
        <p:cxnSp>
          <p:nvCxnSpPr>
            <p:cNvPr id="27675" name="AutoShape 17"/>
            <p:cNvCxnSpPr>
              <a:cxnSpLocks noChangeShapeType="1"/>
            </p:cNvCxnSpPr>
            <p:nvPr/>
          </p:nvCxnSpPr>
          <p:spPr bwMode="auto">
            <a:xfrm flipH="1">
              <a:off x="2063991" y="2277075"/>
              <a:ext cx="1332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73D7BD90-F94E-46C2-9060-3300963EE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374" y="2125709"/>
              <a:ext cx="309534" cy="36674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4</a:t>
              </a:r>
            </a:p>
          </p:txBody>
        </p:sp>
        <p:cxnSp>
          <p:nvCxnSpPr>
            <p:cNvPr id="27677" name="AutoShape 17"/>
            <p:cNvCxnSpPr>
              <a:cxnSpLocks noChangeShapeType="1"/>
            </p:cNvCxnSpPr>
            <p:nvPr/>
          </p:nvCxnSpPr>
          <p:spPr bwMode="auto">
            <a:xfrm flipH="1">
              <a:off x="2063991" y="2565107"/>
              <a:ext cx="1764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FAE4558F-90C8-4212-89DA-8F0DB9657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374" y="2414661"/>
              <a:ext cx="309534" cy="36674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7</a:t>
              </a:r>
            </a:p>
          </p:txBody>
        </p:sp>
        <p:cxnSp>
          <p:nvCxnSpPr>
            <p:cNvPr id="27679" name="AutoShape 17"/>
            <p:cNvCxnSpPr>
              <a:cxnSpLocks noChangeShapeType="1"/>
            </p:cNvCxnSpPr>
            <p:nvPr/>
          </p:nvCxnSpPr>
          <p:spPr bwMode="auto">
            <a:xfrm flipH="1">
              <a:off x="2063991" y="2853139"/>
              <a:ext cx="1872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 Box 20">
              <a:extLst>
                <a:ext uri="{FF2B5EF4-FFF2-40B4-BE49-F238E27FC236}">
                  <a16:creationId xmlns:a16="http://schemas.microsoft.com/office/drawing/2014/main" id="{EA144422-697A-4026-A982-88F32932A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374" y="2702024"/>
              <a:ext cx="309534" cy="36674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8</a:t>
              </a:r>
            </a:p>
          </p:txBody>
        </p:sp>
        <p:cxnSp>
          <p:nvCxnSpPr>
            <p:cNvPr id="27681" name="AutoShape 17"/>
            <p:cNvCxnSpPr>
              <a:cxnSpLocks noChangeShapeType="1"/>
            </p:cNvCxnSpPr>
            <p:nvPr/>
          </p:nvCxnSpPr>
          <p:spPr bwMode="auto">
            <a:xfrm flipH="1">
              <a:off x="2063991" y="3134499"/>
              <a:ext cx="2088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 Box 20">
              <a:extLst>
                <a:ext uri="{FF2B5EF4-FFF2-40B4-BE49-F238E27FC236}">
                  <a16:creationId xmlns:a16="http://schemas.microsoft.com/office/drawing/2014/main" id="{665F76CD-9A97-443C-B9E2-EF3EE9D7F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374" y="2983038"/>
              <a:ext cx="309534" cy="36674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9</a:t>
              </a:r>
            </a:p>
          </p:txBody>
        </p:sp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24ED976F-57C7-41BF-994E-56D95B930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7150" y="1081037"/>
              <a:ext cx="309533" cy="36674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a</a:t>
              </a:r>
            </a:p>
          </p:txBody>
        </p:sp>
        <p:sp>
          <p:nvSpPr>
            <p:cNvPr id="36" name="Text Box 21">
              <a:extLst>
                <a:ext uri="{FF2B5EF4-FFF2-40B4-BE49-F238E27FC236}">
                  <a16:creationId xmlns:a16="http://schemas.microsoft.com/office/drawing/2014/main" id="{87479A46-E848-4A13-ACE6-01ABAEFE4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4038" y="957200"/>
              <a:ext cx="322232" cy="36992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b</a:t>
              </a: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F0DBF204-1133-4B61-A56C-A783EBB4C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2638" y="1803416"/>
              <a:ext cx="293659" cy="368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c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8CFEA9BC-ECD2-4FD9-80A3-B4310A1A8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668" y="1625599"/>
              <a:ext cx="323819" cy="36992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d</a:t>
              </a:r>
            </a:p>
          </p:txBody>
        </p:sp>
        <p:sp>
          <p:nvSpPr>
            <p:cNvPr id="39" name="Text Box 21">
              <a:extLst>
                <a:ext uri="{FF2B5EF4-FFF2-40B4-BE49-F238E27FC236}">
                  <a16:creationId xmlns:a16="http://schemas.microsoft.com/office/drawing/2014/main" id="{70FF41AB-3096-4E5D-AA0C-92E7CAA3D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99044" y="2735365"/>
              <a:ext cx="311121" cy="36674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e</a:t>
              </a:r>
            </a:p>
          </p:txBody>
        </p:sp>
        <p:sp>
          <p:nvSpPr>
            <p:cNvPr id="40" name="Text Box 21">
              <a:extLst>
                <a:ext uri="{FF2B5EF4-FFF2-40B4-BE49-F238E27FC236}">
                  <a16:creationId xmlns:a16="http://schemas.microsoft.com/office/drawing/2014/main" id="{CCD264BD-0F6E-4578-B818-A8EBDCC07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9767" y="2771881"/>
              <a:ext cx="258738" cy="368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f</a:t>
              </a:r>
            </a:p>
          </p:txBody>
        </p:sp>
        <p:sp>
          <p:nvSpPr>
            <p:cNvPr id="41" name="Text Box 20">
              <a:extLst>
                <a:ext uri="{FF2B5EF4-FFF2-40B4-BE49-F238E27FC236}">
                  <a16:creationId xmlns:a16="http://schemas.microsoft.com/office/drawing/2014/main" id="{D43C0536-C2B7-43E9-866D-A17D36A91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721" y="1115965"/>
              <a:ext cx="312707" cy="368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a</a:t>
              </a:r>
            </a:p>
          </p:txBody>
        </p:sp>
        <p:sp>
          <p:nvSpPr>
            <p:cNvPr id="42" name="Text Box 20">
              <a:extLst>
                <a:ext uri="{FF2B5EF4-FFF2-40B4-BE49-F238E27FC236}">
                  <a16:creationId xmlns:a16="http://schemas.microsoft.com/office/drawing/2014/main" id="{F8E715CD-D0C9-49CE-AFD0-38A02056E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721" y="1520814"/>
              <a:ext cx="323819" cy="36992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d</a:t>
              </a:r>
            </a:p>
          </p:txBody>
        </p:sp>
        <p:sp>
          <p:nvSpPr>
            <p:cNvPr id="43" name="Text Box 20">
              <a:extLst>
                <a:ext uri="{FF2B5EF4-FFF2-40B4-BE49-F238E27FC236}">
                  <a16:creationId xmlns:a16="http://schemas.microsoft.com/office/drawing/2014/main" id="{A4DC2E87-53F5-4299-A9D1-6834A5E4B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4023" y="1773251"/>
              <a:ext cx="312707" cy="368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a</a:t>
              </a:r>
            </a:p>
          </p:txBody>
        </p:sp>
        <p:sp>
          <p:nvSpPr>
            <p:cNvPr id="44" name="Text Box 20">
              <a:extLst>
                <a:ext uri="{FF2B5EF4-FFF2-40B4-BE49-F238E27FC236}">
                  <a16:creationId xmlns:a16="http://schemas.microsoft.com/office/drawing/2014/main" id="{83802DD7-9F1A-4A30-B0D6-32CD34917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4023" y="2124121"/>
              <a:ext cx="322231" cy="368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b</a:t>
              </a:r>
            </a:p>
          </p:txBody>
        </p:sp>
        <p:sp>
          <p:nvSpPr>
            <p:cNvPr id="45" name="Text Box 20">
              <a:extLst>
                <a:ext uri="{FF2B5EF4-FFF2-40B4-BE49-F238E27FC236}">
                  <a16:creationId xmlns:a16="http://schemas.microsoft.com/office/drawing/2014/main" id="{55723A97-9082-4262-A277-D79C21D63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721" y="2405135"/>
              <a:ext cx="323819" cy="36992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d</a:t>
              </a:r>
            </a:p>
          </p:txBody>
        </p:sp>
        <p:sp>
          <p:nvSpPr>
            <p:cNvPr id="46" name="Text Box 20">
              <a:extLst>
                <a:ext uri="{FF2B5EF4-FFF2-40B4-BE49-F238E27FC236}">
                  <a16:creationId xmlns:a16="http://schemas.microsoft.com/office/drawing/2014/main" id="{BB3436C5-B884-4CD5-B6F7-CE20349E6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721" y="2692498"/>
              <a:ext cx="312707" cy="36992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a</a:t>
              </a:r>
            </a:p>
          </p:txBody>
        </p:sp>
        <p:sp>
          <p:nvSpPr>
            <p:cNvPr id="47" name="Text Box 20">
              <a:extLst>
                <a:ext uri="{FF2B5EF4-FFF2-40B4-BE49-F238E27FC236}">
                  <a16:creationId xmlns:a16="http://schemas.microsoft.com/office/drawing/2014/main" id="{8A7E217B-F4CF-4584-AB6A-9B8D00D91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721" y="2981450"/>
              <a:ext cx="312707" cy="368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e</a:t>
              </a:r>
            </a:p>
          </p:txBody>
        </p:sp>
        <p:sp>
          <p:nvSpPr>
            <p:cNvPr id="48" name="Text Box 20">
              <a:extLst>
                <a:ext uri="{FF2B5EF4-FFF2-40B4-BE49-F238E27FC236}">
                  <a16:creationId xmlns:a16="http://schemas.microsoft.com/office/drawing/2014/main" id="{9C90DB6C-E0E4-44BF-8EA5-CAE0E6925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740" y="1115965"/>
              <a:ext cx="323819" cy="368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d</a:t>
              </a:r>
            </a:p>
          </p:txBody>
        </p:sp>
        <p:sp>
          <p:nvSpPr>
            <p:cNvPr id="49" name="Text Box 20">
              <a:extLst>
                <a:ext uri="{FF2B5EF4-FFF2-40B4-BE49-F238E27FC236}">
                  <a16:creationId xmlns:a16="http://schemas.microsoft.com/office/drawing/2014/main" id="{B0FE1435-C871-4D5D-83C1-687B7B4EE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9469" y="1806591"/>
              <a:ext cx="306358" cy="368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e</a:t>
              </a:r>
            </a:p>
          </p:txBody>
        </p:sp>
        <p:sp>
          <p:nvSpPr>
            <p:cNvPr id="50" name="Text Box 20">
              <a:extLst>
                <a:ext uri="{FF2B5EF4-FFF2-40B4-BE49-F238E27FC236}">
                  <a16:creationId xmlns:a16="http://schemas.microsoft.com/office/drawing/2014/main" id="{4853588C-B0CF-4C9C-A56C-84AE56EE3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929" y="2117770"/>
              <a:ext cx="323819" cy="368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d</a:t>
              </a:r>
            </a:p>
          </p:txBody>
        </p:sp>
        <p:sp>
          <p:nvSpPr>
            <p:cNvPr id="51" name="Text Box 20">
              <a:extLst>
                <a:ext uri="{FF2B5EF4-FFF2-40B4-BE49-F238E27FC236}">
                  <a16:creationId xmlns:a16="http://schemas.microsoft.com/office/drawing/2014/main" id="{C70E3FC4-E0BC-4F08-B734-BCB461A92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1228" y="2341629"/>
              <a:ext cx="258737" cy="36992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f</a:t>
              </a:r>
            </a:p>
          </p:txBody>
        </p:sp>
        <p:sp>
          <p:nvSpPr>
            <p:cNvPr id="52" name="Text Box 20">
              <a:extLst>
                <a:ext uri="{FF2B5EF4-FFF2-40B4-BE49-F238E27FC236}">
                  <a16:creationId xmlns:a16="http://schemas.microsoft.com/office/drawing/2014/main" id="{0699CA29-E1F1-4B8A-BD0F-DB0869AE1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565" y="2621055"/>
              <a:ext cx="322231" cy="36992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b</a:t>
              </a:r>
            </a:p>
          </p:txBody>
        </p:sp>
        <p:sp>
          <p:nvSpPr>
            <p:cNvPr id="53" name="Text Box 20">
              <a:extLst>
                <a:ext uri="{FF2B5EF4-FFF2-40B4-BE49-F238E27FC236}">
                  <a16:creationId xmlns:a16="http://schemas.microsoft.com/office/drawing/2014/main" id="{B0BEDD1E-B906-494B-BEA2-CF4D2DF95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447" y="1477948"/>
              <a:ext cx="306359" cy="36992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e</a:t>
              </a:r>
            </a:p>
          </p:txBody>
        </p:sp>
        <p:sp>
          <p:nvSpPr>
            <p:cNvPr id="54" name="Text Box 20">
              <a:extLst>
                <a:ext uri="{FF2B5EF4-FFF2-40B4-BE49-F238E27FC236}">
                  <a16:creationId xmlns:a16="http://schemas.microsoft.com/office/drawing/2014/main" id="{1E44C810-E2EA-4C73-AD03-6CB6D4C57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128" y="2917944"/>
              <a:ext cx="257151" cy="36992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f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475B0D-FF6C-40DA-B4FC-ABEB43284DE3}"/>
                </a:ext>
              </a:extLst>
            </p:cNvPr>
            <p:cNvSpPr txBox="1"/>
            <p:nvPr/>
          </p:nvSpPr>
          <p:spPr>
            <a:xfrm>
              <a:off x="292549" y="1565269"/>
              <a:ext cx="996856" cy="11700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dirty="0">
                  <a:latin typeface="+mn-ea"/>
                </a:rPr>
                <a:t>정렬된 리스트</a:t>
              </a:r>
              <a:endParaRPr lang="en-US" altLang="ko-KR" dirty="0">
                <a:latin typeface="+mn-ea"/>
              </a:endParaRPr>
            </a:p>
            <a:p>
              <a:pPr algn="ctr">
                <a:defRPr/>
              </a:pPr>
              <a:r>
                <a:rPr lang="en-US" altLang="ko-KR" sz="2800" dirty="0">
                  <a:latin typeface="+mn-ea"/>
                </a:rPr>
                <a:t>L</a:t>
              </a:r>
              <a:endParaRPr lang="en-US" sz="2800" dirty="0">
                <a:latin typeface="+mn-ea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7A0EA28-8AA7-4193-960F-3FF1B4364630}"/>
                </a:ext>
              </a:extLst>
            </p:cNvPr>
            <p:cNvSpPr/>
            <p:nvPr/>
          </p:nvSpPr>
          <p:spPr>
            <a:xfrm>
              <a:off x="1402107" y="1084212"/>
              <a:ext cx="1763545" cy="3683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+mn-ea"/>
              </a:endParaRPr>
            </a:p>
          </p:txBody>
        </p:sp>
        <p:sp>
          <p:nvSpPr>
            <p:cNvPr id="57" name="Text Box 20">
              <a:extLst>
                <a:ext uri="{FF2B5EF4-FFF2-40B4-BE49-F238E27FC236}">
                  <a16:creationId xmlns:a16="http://schemas.microsoft.com/office/drawing/2014/main" id="{7ED30BA3-6CEB-4CF3-B8A5-90E4C46D1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152" y="2297175"/>
              <a:ext cx="309534" cy="36674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1</a:t>
              </a:r>
            </a:p>
          </p:txBody>
        </p:sp>
        <p:sp>
          <p:nvSpPr>
            <p:cNvPr id="58" name="Text Box 20">
              <a:extLst>
                <a:ext uri="{FF2B5EF4-FFF2-40B4-BE49-F238E27FC236}">
                  <a16:creationId xmlns:a16="http://schemas.microsoft.com/office/drawing/2014/main" id="{EFEB7EE1-85C4-4016-95DC-517F6B23C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891" y="1681167"/>
              <a:ext cx="309533" cy="36674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1A679DE-0EBA-4787-AD88-E8E3B988D161}"/>
                </a:ext>
              </a:extLst>
            </p:cNvPr>
            <p:cNvSpPr txBox="1"/>
            <p:nvPr/>
          </p:nvSpPr>
          <p:spPr>
            <a:xfrm>
              <a:off x="5938752" y="3405353"/>
              <a:ext cx="1971488" cy="4000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000" dirty="0">
                  <a:latin typeface="+mn-ea"/>
                </a:rPr>
                <a:t>선분</a:t>
              </a:r>
              <a:r>
                <a:rPr lang="en-US" altLang="ko-KR" sz="2000" dirty="0">
                  <a:latin typeface="+mn-ea"/>
                </a:rPr>
                <a:t> (</a:t>
              </a:r>
              <a:r>
                <a:rPr lang="en-US" altLang="ko-KR" sz="2000" dirty="0" err="1">
                  <a:latin typeface="+mn-ea"/>
                </a:rPr>
                <a:t>a,d</a:t>
              </a:r>
              <a:r>
                <a:rPr lang="en-US" altLang="ko-KR" sz="2000" dirty="0">
                  <a:latin typeface="+mn-ea"/>
                </a:rPr>
                <a:t>) </a:t>
              </a:r>
              <a:r>
                <a:rPr lang="ko-KR" altLang="en-US" sz="2000" dirty="0">
                  <a:latin typeface="+mn-ea"/>
                </a:rPr>
                <a:t>추가</a:t>
              </a:r>
              <a:endParaRPr lang="en-US" altLang="ko-KR" sz="2000" dirty="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KruskalMST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0D8151-9E48-4D28-818F-53E972731E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A1EE5331-C7E5-450D-B146-4C5C78554631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 -</a:t>
            </a:r>
          </a:p>
        </p:txBody>
      </p:sp>
      <p:grpSp>
        <p:nvGrpSpPr>
          <p:cNvPr id="28676" name="그룹 56"/>
          <p:cNvGrpSpPr>
            <a:grpSpLocks/>
          </p:cNvGrpSpPr>
          <p:nvPr/>
        </p:nvGrpSpPr>
        <p:grpSpPr bwMode="auto">
          <a:xfrm>
            <a:off x="179388" y="2308225"/>
            <a:ext cx="8577262" cy="2705100"/>
            <a:chOff x="179512" y="1101216"/>
            <a:chExt cx="8576785" cy="270422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B88469-9CBB-467B-BCC0-0F1F3240A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320" y="1548746"/>
              <a:ext cx="179378" cy="17933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0A83E01-53A7-40A8-B27F-F820A0399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410" y="1429723"/>
              <a:ext cx="179378" cy="17932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D97CB5-E742-4F6B-9F7B-F9EFFCEF7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082" y="2158149"/>
              <a:ext cx="179378" cy="17933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9399AD-A3DC-4071-85D3-9F7091EE4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37" y="2843727"/>
              <a:ext cx="179378" cy="17933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F213837-37AA-4575-A82E-DBB892F5F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171" y="2126409"/>
              <a:ext cx="179378" cy="1809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EAF09A-073D-4359-A306-257F17E35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0207" y="2843727"/>
              <a:ext cx="179377" cy="17933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cxnSp>
          <p:nvCxnSpPr>
            <p:cNvPr id="28683" name="AutoShape 10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5804727" y="1701998"/>
              <a:ext cx="558520" cy="4823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4" name="AutoShape 11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5499927" y="2311598"/>
              <a:ext cx="863320" cy="55852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5" name="AutoShape 12"/>
            <p:cNvCxnSpPr>
              <a:cxnSpLocks noChangeShapeType="1"/>
              <a:stCxn id="5" idx="3"/>
              <a:endCxn id="8" idx="0"/>
            </p:cNvCxnSpPr>
            <p:nvPr/>
          </p:nvCxnSpPr>
          <p:spPr bwMode="auto">
            <a:xfrm flipH="1">
              <a:off x="5436287" y="1701998"/>
              <a:ext cx="241160" cy="11417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6" name="AutoShape 13"/>
            <p:cNvCxnSpPr>
              <a:cxnSpLocks noChangeShapeType="1"/>
              <a:stCxn id="7" idx="6"/>
              <a:endCxn id="10" idx="1"/>
            </p:cNvCxnSpPr>
            <p:nvPr/>
          </p:nvCxnSpPr>
          <p:spPr bwMode="auto">
            <a:xfrm>
              <a:off x="6516887" y="2247958"/>
              <a:ext cx="1419223" cy="6221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7" name="AutoShape 14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5526287" y="2933758"/>
              <a:ext cx="2383463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8" name="AutoShape 15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 flipV="1">
              <a:off x="5831087" y="1519533"/>
              <a:ext cx="1801201" cy="11882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9" name="AutoShape 16"/>
            <p:cNvCxnSpPr>
              <a:cxnSpLocks noChangeShapeType="1"/>
              <a:stCxn id="7" idx="7"/>
              <a:endCxn id="6" idx="3"/>
            </p:cNvCxnSpPr>
            <p:nvPr/>
          </p:nvCxnSpPr>
          <p:spPr bwMode="auto">
            <a:xfrm flipV="1">
              <a:off x="6490527" y="1583173"/>
              <a:ext cx="1168121" cy="601145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90" name="AutoShape 17"/>
            <p:cNvCxnSpPr>
              <a:cxnSpLocks noChangeShapeType="1"/>
              <a:stCxn id="9" idx="1"/>
              <a:endCxn id="6" idx="5"/>
            </p:cNvCxnSpPr>
            <p:nvPr/>
          </p:nvCxnSpPr>
          <p:spPr bwMode="auto">
            <a:xfrm flipH="1" flipV="1">
              <a:off x="7785928" y="1583173"/>
              <a:ext cx="558518" cy="5701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91" name="AutoShape 18"/>
            <p:cNvCxnSpPr>
              <a:cxnSpLocks noChangeShapeType="1"/>
              <a:stCxn id="10" idx="7"/>
              <a:endCxn id="9" idx="3"/>
            </p:cNvCxnSpPr>
            <p:nvPr/>
          </p:nvCxnSpPr>
          <p:spPr bwMode="auto">
            <a:xfrm flipV="1">
              <a:off x="8063390" y="2280642"/>
              <a:ext cx="281056" cy="5894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792BB6E2-04C7-447D-BA71-C46543840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9584" y="1567790"/>
              <a:ext cx="309546" cy="36659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1</a:t>
              </a:r>
            </a:p>
          </p:txBody>
        </p:sp>
        <p:cxnSp>
          <p:nvCxnSpPr>
            <p:cNvPr id="28693" name="AutoShape 17"/>
            <p:cNvCxnSpPr>
              <a:cxnSpLocks noChangeShapeType="1"/>
            </p:cNvCxnSpPr>
            <p:nvPr/>
          </p:nvCxnSpPr>
          <p:spPr bwMode="auto">
            <a:xfrm flipH="1">
              <a:off x="2063991" y="1556791"/>
              <a:ext cx="1116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467A8ADD-DCD2-4B0A-ADE5-BFD558FE4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672" y="1405917"/>
              <a:ext cx="309545" cy="36659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3</a:t>
              </a:r>
            </a:p>
          </p:txBody>
        </p:sp>
        <p:cxnSp>
          <p:nvCxnSpPr>
            <p:cNvPr id="28695" name="AutoShape 17"/>
            <p:cNvCxnSpPr>
              <a:cxnSpLocks noChangeShapeType="1"/>
            </p:cNvCxnSpPr>
            <p:nvPr/>
          </p:nvCxnSpPr>
          <p:spPr bwMode="auto">
            <a:xfrm flipH="1">
              <a:off x="2063991" y="1989043"/>
              <a:ext cx="1332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01444398-980E-4D13-9F74-F6DCD6299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672" y="1837577"/>
              <a:ext cx="309545" cy="36818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4</a:t>
              </a:r>
            </a:p>
          </p:txBody>
        </p:sp>
        <p:cxnSp>
          <p:nvCxnSpPr>
            <p:cNvPr id="28697" name="AutoShape 17"/>
            <p:cNvCxnSpPr>
              <a:cxnSpLocks noChangeShapeType="1"/>
            </p:cNvCxnSpPr>
            <p:nvPr/>
          </p:nvCxnSpPr>
          <p:spPr bwMode="auto">
            <a:xfrm flipH="1">
              <a:off x="2063991" y="2277075"/>
              <a:ext cx="1332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2ABFE1E8-ACCF-49A7-875A-37E707D2D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672" y="2126409"/>
              <a:ext cx="309545" cy="36659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4</a:t>
              </a:r>
            </a:p>
          </p:txBody>
        </p:sp>
        <p:cxnSp>
          <p:nvCxnSpPr>
            <p:cNvPr id="28699" name="AutoShape 17"/>
            <p:cNvCxnSpPr>
              <a:cxnSpLocks noChangeShapeType="1"/>
            </p:cNvCxnSpPr>
            <p:nvPr/>
          </p:nvCxnSpPr>
          <p:spPr bwMode="auto">
            <a:xfrm flipH="1">
              <a:off x="2063991" y="2565107"/>
              <a:ext cx="1764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54C9893A-3E77-4C6C-B80D-8B0A86928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672" y="2413654"/>
              <a:ext cx="309545" cy="36818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7</a:t>
              </a:r>
            </a:p>
          </p:txBody>
        </p:sp>
        <p:cxnSp>
          <p:nvCxnSpPr>
            <p:cNvPr id="28701" name="AutoShape 17"/>
            <p:cNvCxnSpPr>
              <a:cxnSpLocks noChangeShapeType="1"/>
            </p:cNvCxnSpPr>
            <p:nvPr/>
          </p:nvCxnSpPr>
          <p:spPr bwMode="auto">
            <a:xfrm flipH="1">
              <a:off x="2063991" y="2853139"/>
              <a:ext cx="1872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48BA2BF7-2F70-41AE-A3A6-157257758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672" y="2702485"/>
              <a:ext cx="309545" cy="36659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8</a:t>
              </a:r>
            </a:p>
          </p:txBody>
        </p:sp>
        <p:cxnSp>
          <p:nvCxnSpPr>
            <p:cNvPr id="28703" name="AutoShape 17"/>
            <p:cNvCxnSpPr>
              <a:cxnSpLocks noChangeShapeType="1"/>
            </p:cNvCxnSpPr>
            <p:nvPr/>
          </p:nvCxnSpPr>
          <p:spPr bwMode="auto">
            <a:xfrm flipH="1">
              <a:off x="2063991" y="3134499"/>
              <a:ext cx="2088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 Box 20">
              <a:extLst>
                <a:ext uri="{FF2B5EF4-FFF2-40B4-BE49-F238E27FC236}">
                  <a16:creationId xmlns:a16="http://schemas.microsoft.com/office/drawing/2014/main" id="{25A79985-6412-4C34-97DD-1347BC23C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672" y="2983381"/>
              <a:ext cx="309545" cy="36659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9</a:t>
              </a:r>
            </a:p>
          </p:txBody>
        </p:sp>
        <p:sp>
          <p:nvSpPr>
            <p:cNvPr id="33" name="Text Box 21">
              <a:extLst>
                <a:ext uri="{FF2B5EF4-FFF2-40B4-BE49-F238E27FC236}">
                  <a16:creationId xmlns:a16="http://schemas.microsoft.com/office/drawing/2014/main" id="{BE7C1E2C-876D-45CB-80F2-C243C2F19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7020" y="1225001"/>
              <a:ext cx="309545" cy="36818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a</a:t>
              </a:r>
            </a:p>
          </p:txBody>
        </p:sp>
        <p:sp>
          <p:nvSpPr>
            <p:cNvPr id="34" name="Text Box 21">
              <a:extLst>
                <a:ext uri="{FF2B5EF4-FFF2-40B4-BE49-F238E27FC236}">
                  <a16:creationId xmlns:a16="http://schemas.microsoft.com/office/drawing/2014/main" id="{AC85DF8F-223D-44B6-A57E-42F12F052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3990" y="1101216"/>
              <a:ext cx="323832" cy="36976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b</a:t>
              </a:r>
            </a:p>
          </p:txBody>
        </p:sp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451C5092-4947-4CE2-BD2D-CCF0667A5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2626" y="1947080"/>
              <a:ext cx="293671" cy="36976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c</a:t>
              </a:r>
            </a:p>
          </p:txBody>
        </p:sp>
        <p:sp>
          <p:nvSpPr>
            <p:cNvPr id="36" name="Text Box 21">
              <a:extLst>
                <a:ext uri="{FF2B5EF4-FFF2-40B4-BE49-F238E27FC236}">
                  <a16:creationId xmlns:a16="http://schemas.microsoft.com/office/drawing/2014/main" id="{6DE8619D-9AB3-42C6-AFE4-266A62A98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572" y="1769338"/>
              <a:ext cx="323832" cy="36976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d</a:t>
              </a: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F7464D3C-F632-4247-AF37-455BA9168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98900" y="2878640"/>
              <a:ext cx="311133" cy="36818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e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03A37195-ED08-42C8-9563-68A0BAF9D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9738" y="2915141"/>
              <a:ext cx="258749" cy="36976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f</a:t>
              </a:r>
            </a:p>
          </p:txBody>
        </p:sp>
        <p:sp>
          <p:nvSpPr>
            <p:cNvPr id="39" name="Text Box 20">
              <a:extLst>
                <a:ext uri="{FF2B5EF4-FFF2-40B4-BE49-F238E27FC236}">
                  <a16:creationId xmlns:a16="http://schemas.microsoft.com/office/drawing/2014/main" id="{8AE74FDE-F825-4A64-9BDE-B5590ACD9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448" y="1383699"/>
              <a:ext cx="323832" cy="36818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d</a:t>
              </a:r>
            </a:p>
          </p:txBody>
        </p: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8F0F0C4C-F5FD-4D5E-86D5-9CC9E463D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749" y="1772512"/>
              <a:ext cx="312720" cy="36976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a</a:t>
              </a:r>
            </a:p>
          </p:txBody>
        </p:sp>
        <p:sp>
          <p:nvSpPr>
            <p:cNvPr id="41" name="Text Box 20">
              <a:extLst>
                <a:ext uri="{FF2B5EF4-FFF2-40B4-BE49-F238E27FC236}">
                  <a16:creationId xmlns:a16="http://schemas.microsoft.com/office/drawing/2014/main" id="{DEA4C206-D2AB-44FE-A227-A1BA9613F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749" y="2096257"/>
              <a:ext cx="322244" cy="36976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b</a:t>
              </a:r>
            </a:p>
          </p:txBody>
        </p:sp>
        <p:sp>
          <p:nvSpPr>
            <p:cNvPr id="42" name="Text Box 20">
              <a:extLst>
                <a:ext uri="{FF2B5EF4-FFF2-40B4-BE49-F238E27FC236}">
                  <a16:creationId xmlns:a16="http://schemas.microsoft.com/office/drawing/2014/main" id="{F69D27F7-5791-46C4-BAFD-EF073036C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448" y="2405718"/>
              <a:ext cx="323832" cy="36818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d</a:t>
              </a:r>
            </a:p>
          </p:txBody>
        </p:sp>
        <p:sp>
          <p:nvSpPr>
            <p:cNvPr id="43" name="Text Box 20">
              <a:extLst>
                <a:ext uri="{FF2B5EF4-FFF2-40B4-BE49-F238E27FC236}">
                  <a16:creationId xmlns:a16="http://schemas.microsoft.com/office/drawing/2014/main" id="{DC3544B7-B54A-4124-8F5A-0E5EEF54C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448" y="2692963"/>
              <a:ext cx="312720" cy="36976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a</a:t>
              </a:r>
            </a:p>
          </p:txBody>
        </p:sp>
        <p:sp>
          <p:nvSpPr>
            <p:cNvPr id="44" name="Text Box 20">
              <a:extLst>
                <a:ext uri="{FF2B5EF4-FFF2-40B4-BE49-F238E27FC236}">
                  <a16:creationId xmlns:a16="http://schemas.microsoft.com/office/drawing/2014/main" id="{84F24B5E-D67C-4A9D-A454-6316D309B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448" y="2981795"/>
              <a:ext cx="312720" cy="36818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e</a:t>
              </a:r>
            </a:p>
          </p:txBody>
        </p:sp>
        <p:sp>
          <p:nvSpPr>
            <p:cNvPr id="45" name="Text Box 20">
              <a:extLst>
                <a:ext uri="{FF2B5EF4-FFF2-40B4-BE49-F238E27FC236}">
                  <a16:creationId xmlns:a16="http://schemas.microsoft.com/office/drawing/2014/main" id="{9161DC18-CE8A-4F47-A54A-21E603B01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9258" y="1805838"/>
              <a:ext cx="306370" cy="36976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e</a:t>
              </a:r>
            </a:p>
          </p:txBody>
        </p:sp>
        <p:sp>
          <p:nvSpPr>
            <p:cNvPr id="46" name="Text Box 20">
              <a:extLst>
                <a:ext uri="{FF2B5EF4-FFF2-40B4-BE49-F238E27FC236}">
                  <a16:creationId xmlns:a16="http://schemas.microsoft.com/office/drawing/2014/main" id="{8AE7D7DD-0756-47D3-9C9E-4BE684278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720" y="2116887"/>
              <a:ext cx="325420" cy="36976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d</a:t>
              </a:r>
            </a:p>
          </p:txBody>
        </p:sp>
        <p:sp>
          <p:nvSpPr>
            <p:cNvPr id="47" name="Text Box 20">
              <a:extLst>
                <a:ext uri="{FF2B5EF4-FFF2-40B4-BE49-F238E27FC236}">
                  <a16:creationId xmlns:a16="http://schemas.microsoft.com/office/drawing/2014/main" id="{DD73F20E-052C-45FF-8B9B-7D7971AAD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1034" y="2342239"/>
              <a:ext cx="258748" cy="36976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f</a:t>
              </a:r>
            </a:p>
          </p:txBody>
        </p:sp>
        <p:sp>
          <p:nvSpPr>
            <p:cNvPr id="48" name="Text Box 20">
              <a:extLst>
                <a:ext uri="{FF2B5EF4-FFF2-40B4-BE49-F238E27FC236}">
                  <a16:creationId xmlns:a16="http://schemas.microsoft.com/office/drawing/2014/main" id="{64B7D0D0-B42B-4C63-BE6B-E5212B261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377" y="2621549"/>
              <a:ext cx="322244" cy="36818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b</a:t>
              </a:r>
            </a:p>
          </p:txBody>
        </p:sp>
        <p:sp>
          <p:nvSpPr>
            <p:cNvPr id="49" name="Text Box 20">
              <a:extLst>
                <a:ext uri="{FF2B5EF4-FFF2-40B4-BE49-F238E27FC236}">
                  <a16:creationId xmlns:a16="http://schemas.microsoft.com/office/drawing/2014/main" id="{411E133A-C11F-4DC4-89E3-81928267E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230" y="1340851"/>
              <a:ext cx="306371" cy="36976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e</a:t>
              </a:r>
            </a:p>
          </p:txBody>
        </p:sp>
        <p:sp>
          <p:nvSpPr>
            <p:cNvPr id="50" name="Text Box 20">
              <a:extLst>
                <a:ext uri="{FF2B5EF4-FFF2-40B4-BE49-F238E27FC236}">
                  <a16:creationId xmlns:a16="http://schemas.microsoft.com/office/drawing/2014/main" id="{BA3365EE-64C6-413D-9C34-7B3530C81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9950" y="2918315"/>
              <a:ext cx="257161" cy="36976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f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A64473-0308-4C5D-8F8D-A0BAEB530EBF}"/>
                </a:ext>
              </a:extLst>
            </p:cNvPr>
            <p:cNvSpPr txBox="1"/>
            <p:nvPr/>
          </p:nvSpPr>
          <p:spPr>
            <a:xfrm>
              <a:off x="179512" y="1694749"/>
              <a:ext cx="985782" cy="11696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dirty="0">
                  <a:latin typeface="+mn-ea"/>
                </a:rPr>
                <a:t>정렬된 리스트</a:t>
              </a:r>
              <a:endParaRPr lang="en-US" altLang="ko-KR" dirty="0">
                <a:latin typeface="+mn-ea"/>
              </a:endParaRPr>
            </a:p>
            <a:p>
              <a:pPr algn="ctr">
                <a:defRPr/>
              </a:pPr>
              <a:r>
                <a:rPr lang="en-US" altLang="ko-KR" sz="2800" dirty="0">
                  <a:latin typeface="+mn-ea"/>
                </a:rPr>
                <a:t>L</a:t>
              </a:r>
              <a:endParaRPr lang="en-US" sz="2800" dirty="0">
                <a:latin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3E783FC-65AF-4C6E-B31D-B380F0F28710}"/>
                </a:ext>
              </a:extLst>
            </p:cNvPr>
            <p:cNvSpPr/>
            <p:nvPr/>
          </p:nvSpPr>
          <p:spPr>
            <a:xfrm>
              <a:off x="1301812" y="1351960"/>
              <a:ext cx="2262062" cy="3697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+mn-ea"/>
              </a:endParaRPr>
            </a:p>
          </p:txBody>
        </p:sp>
        <p:sp>
          <p:nvSpPr>
            <p:cNvPr id="53" name="Text Box 20">
              <a:extLst>
                <a:ext uri="{FF2B5EF4-FFF2-40B4-BE49-F238E27FC236}">
                  <a16:creationId xmlns:a16="http://schemas.microsoft.com/office/drawing/2014/main" id="{D3BE7EB5-CE66-4E52-BF9F-78B13AD89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129" y="2440632"/>
              <a:ext cx="309546" cy="36659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1</a:t>
              </a:r>
            </a:p>
          </p:txBody>
        </p:sp>
        <p:sp>
          <p:nvSpPr>
            <p:cNvPr id="54" name="Text Box 20">
              <a:extLst>
                <a:ext uri="{FF2B5EF4-FFF2-40B4-BE49-F238E27FC236}">
                  <a16:creationId xmlns:a16="http://schemas.microsoft.com/office/drawing/2014/main" id="{A5BC645F-4DE9-4608-A8BC-834D6CF1B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775" y="1826469"/>
              <a:ext cx="309545" cy="36659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2</a:t>
              </a:r>
            </a:p>
          </p:txBody>
        </p:sp>
        <p:sp>
          <p:nvSpPr>
            <p:cNvPr id="55" name="Text Box 20">
              <a:extLst>
                <a:ext uri="{FF2B5EF4-FFF2-40B4-BE49-F238E27FC236}">
                  <a16:creationId xmlns:a16="http://schemas.microsoft.com/office/drawing/2014/main" id="{7E0FD8CE-DB13-4BFC-AB32-38ADCC6FB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1341" y="2512047"/>
              <a:ext cx="309545" cy="36659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F80B38C-867E-4F0A-AB82-DDD5E39C5983}"/>
                </a:ext>
              </a:extLst>
            </p:cNvPr>
            <p:cNvSpPr txBox="1"/>
            <p:nvPr/>
          </p:nvSpPr>
          <p:spPr>
            <a:xfrm>
              <a:off x="5938642" y="3405520"/>
              <a:ext cx="1996964" cy="3999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000" dirty="0">
                  <a:latin typeface="+mn-ea"/>
                </a:rPr>
                <a:t>선분</a:t>
              </a:r>
              <a:r>
                <a:rPr lang="en-US" altLang="ko-KR" sz="2000" dirty="0">
                  <a:latin typeface="+mn-ea"/>
                </a:rPr>
                <a:t> (</a:t>
              </a:r>
              <a:r>
                <a:rPr lang="en-US" altLang="ko-KR" sz="2000" dirty="0" err="1">
                  <a:latin typeface="+mn-ea"/>
                </a:rPr>
                <a:t>d,e</a:t>
              </a:r>
              <a:r>
                <a:rPr lang="en-US" altLang="ko-KR" sz="2000" dirty="0">
                  <a:latin typeface="+mn-ea"/>
                </a:rPr>
                <a:t>) </a:t>
              </a:r>
              <a:r>
                <a:rPr lang="ko-KR" altLang="en-US" sz="2000" dirty="0">
                  <a:latin typeface="+mn-ea"/>
                </a:rPr>
                <a:t>추가</a:t>
              </a:r>
              <a:endParaRPr lang="en-US" altLang="ko-KR" sz="2000" dirty="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KruskalMST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0DF3FF-E068-4A7F-8AFE-5FD599F42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A2F11007-2B36-4C2A-B807-8A7C636B75B5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 -</a:t>
            </a:r>
          </a:p>
        </p:txBody>
      </p:sp>
      <p:grpSp>
        <p:nvGrpSpPr>
          <p:cNvPr id="29700" name="그룹 54"/>
          <p:cNvGrpSpPr>
            <a:grpSpLocks/>
          </p:cNvGrpSpPr>
          <p:nvPr/>
        </p:nvGrpSpPr>
        <p:grpSpPr bwMode="auto">
          <a:xfrm>
            <a:off x="144463" y="2117725"/>
            <a:ext cx="8856662" cy="2824163"/>
            <a:chOff x="179511" y="731444"/>
            <a:chExt cx="8932199" cy="282375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FBDFD9-530C-4B6E-B37B-9B6948C67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7295" y="1179054"/>
              <a:ext cx="179316" cy="17936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503853-ED2B-4ED4-A0A4-22BA8AD08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7780" y="1060009"/>
              <a:ext cx="179316" cy="17936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4ECC588-EFB0-4923-94E9-38EE20D67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2540" y="1788564"/>
              <a:ext cx="179316" cy="17936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134D4B-A1DA-4C18-9298-FA98D3014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1496" y="2474264"/>
              <a:ext cx="180918" cy="17936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06A71B9-A7B5-4B45-B88F-84C6B6261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3025" y="1756819"/>
              <a:ext cx="180918" cy="18094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519C108-FA4E-492D-95FF-E2A8FDF64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4761" y="2474264"/>
              <a:ext cx="180917" cy="17936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cxnSp>
          <p:nvCxnSpPr>
            <p:cNvPr id="29707" name="AutoShape 10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6160140" y="1332226"/>
              <a:ext cx="558520" cy="4823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08" name="AutoShape 11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5855340" y="1941826"/>
              <a:ext cx="863320" cy="5585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09" name="AutoShape 12"/>
            <p:cNvCxnSpPr>
              <a:cxnSpLocks noChangeShapeType="1"/>
              <a:stCxn id="5" idx="3"/>
              <a:endCxn id="8" idx="0"/>
            </p:cNvCxnSpPr>
            <p:nvPr/>
          </p:nvCxnSpPr>
          <p:spPr bwMode="auto">
            <a:xfrm flipH="1">
              <a:off x="5791700" y="1332226"/>
              <a:ext cx="241160" cy="1141760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0" name="AutoShape 13"/>
            <p:cNvCxnSpPr>
              <a:cxnSpLocks noChangeShapeType="1"/>
              <a:stCxn id="7" idx="6"/>
              <a:endCxn id="10" idx="1"/>
            </p:cNvCxnSpPr>
            <p:nvPr/>
          </p:nvCxnSpPr>
          <p:spPr bwMode="auto">
            <a:xfrm>
              <a:off x="6872300" y="1878186"/>
              <a:ext cx="1419223" cy="6221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1" name="AutoShape 14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5881700" y="2563986"/>
              <a:ext cx="2383463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2" name="AutoShape 15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 flipV="1">
              <a:off x="6186500" y="1149761"/>
              <a:ext cx="1801201" cy="11882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3" name="AutoShape 16"/>
            <p:cNvCxnSpPr>
              <a:cxnSpLocks noChangeShapeType="1"/>
              <a:stCxn id="7" idx="7"/>
              <a:endCxn id="6" idx="3"/>
            </p:cNvCxnSpPr>
            <p:nvPr/>
          </p:nvCxnSpPr>
          <p:spPr bwMode="auto">
            <a:xfrm flipV="1">
              <a:off x="6845940" y="1213401"/>
              <a:ext cx="1168121" cy="601145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4" name="AutoShape 17"/>
            <p:cNvCxnSpPr>
              <a:cxnSpLocks noChangeShapeType="1"/>
              <a:stCxn id="9" idx="1"/>
              <a:endCxn id="6" idx="5"/>
            </p:cNvCxnSpPr>
            <p:nvPr/>
          </p:nvCxnSpPr>
          <p:spPr bwMode="auto">
            <a:xfrm flipH="1" flipV="1">
              <a:off x="8141341" y="1213401"/>
              <a:ext cx="558518" cy="5701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5" name="AutoShape 18"/>
            <p:cNvCxnSpPr>
              <a:cxnSpLocks noChangeShapeType="1"/>
              <a:stCxn id="10" idx="7"/>
              <a:endCxn id="9" idx="3"/>
            </p:cNvCxnSpPr>
            <p:nvPr/>
          </p:nvCxnSpPr>
          <p:spPr bwMode="auto">
            <a:xfrm flipV="1">
              <a:off x="8418803" y="1910870"/>
              <a:ext cx="281056" cy="5894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D20CC8C2-9B86-4430-B858-70986A0C2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5678" y="1198101"/>
              <a:ext cx="309001" cy="36665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1</a:t>
              </a:r>
            </a:p>
          </p:txBody>
        </p:sp>
        <p:cxnSp>
          <p:nvCxnSpPr>
            <p:cNvPr id="29717" name="AutoShape 17"/>
            <p:cNvCxnSpPr>
              <a:cxnSpLocks noChangeShapeType="1"/>
            </p:cNvCxnSpPr>
            <p:nvPr/>
          </p:nvCxnSpPr>
          <p:spPr bwMode="auto">
            <a:xfrm flipH="1">
              <a:off x="1937565" y="1416523"/>
              <a:ext cx="1332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E98EB40D-A19C-4348-B5AD-0B20B36EF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985" y="1266354"/>
              <a:ext cx="310602" cy="36665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4</a:t>
              </a:r>
            </a:p>
          </p:txBody>
        </p:sp>
        <p:cxnSp>
          <p:nvCxnSpPr>
            <p:cNvPr id="29719" name="AutoShape 17"/>
            <p:cNvCxnSpPr>
              <a:cxnSpLocks noChangeShapeType="1"/>
            </p:cNvCxnSpPr>
            <p:nvPr/>
          </p:nvCxnSpPr>
          <p:spPr bwMode="auto">
            <a:xfrm flipH="1">
              <a:off x="1937565" y="1953827"/>
              <a:ext cx="1332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44E995CD-4B86-42E2-A7B2-57B8AE5FA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985" y="1802850"/>
              <a:ext cx="310602" cy="36665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4</a:t>
              </a:r>
            </a:p>
          </p:txBody>
        </p:sp>
        <p:cxnSp>
          <p:nvCxnSpPr>
            <p:cNvPr id="29721" name="AutoShape 17"/>
            <p:cNvCxnSpPr>
              <a:cxnSpLocks noChangeShapeType="1"/>
            </p:cNvCxnSpPr>
            <p:nvPr/>
          </p:nvCxnSpPr>
          <p:spPr bwMode="auto">
            <a:xfrm flipH="1">
              <a:off x="1937565" y="2241859"/>
              <a:ext cx="1764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5F409CAA-1B78-4033-A3EB-65F0827F3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985" y="2091733"/>
              <a:ext cx="310602" cy="36665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7</a:t>
              </a:r>
            </a:p>
          </p:txBody>
        </p:sp>
        <p:cxnSp>
          <p:nvCxnSpPr>
            <p:cNvPr id="29723" name="AutoShape 17"/>
            <p:cNvCxnSpPr>
              <a:cxnSpLocks noChangeShapeType="1"/>
            </p:cNvCxnSpPr>
            <p:nvPr/>
          </p:nvCxnSpPr>
          <p:spPr bwMode="auto">
            <a:xfrm flipH="1">
              <a:off x="1937565" y="2529891"/>
              <a:ext cx="1872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B5A5243A-1CF6-4550-A07E-0059CA248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985" y="2379028"/>
              <a:ext cx="310602" cy="36665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8</a:t>
              </a:r>
            </a:p>
          </p:txBody>
        </p:sp>
        <p:cxnSp>
          <p:nvCxnSpPr>
            <p:cNvPr id="29725" name="AutoShape 17"/>
            <p:cNvCxnSpPr>
              <a:cxnSpLocks noChangeShapeType="1"/>
            </p:cNvCxnSpPr>
            <p:nvPr/>
          </p:nvCxnSpPr>
          <p:spPr bwMode="auto">
            <a:xfrm flipH="1">
              <a:off x="1937565" y="2811251"/>
              <a:ext cx="208800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34A23534-ECB3-41FC-AE7C-75EDF1EDD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985" y="2659975"/>
              <a:ext cx="310602" cy="36665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9</a:t>
              </a:r>
            </a:p>
          </p:txBody>
        </p:sp>
        <p:sp>
          <p:nvSpPr>
            <p:cNvPr id="31" name="Text Box 21">
              <a:extLst>
                <a:ext uri="{FF2B5EF4-FFF2-40B4-BE49-F238E27FC236}">
                  <a16:creationId xmlns:a16="http://schemas.microsoft.com/office/drawing/2014/main" id="{8602833B-B68C-4882-A927-A385CB54A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2756" y="855251"/>
              <a:ext cx="310602" cy="36665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a</a:t>
              </a:r>
            </a:p>
          </p:txBody>
        </p:sp>
        <p:sp>
          <p:nvSpPr>
            <p:cNvPr id="32" name="Text Box 21">
              <a:extLst>
                <a:ext uri="{FF2B5EF4-FFF2-40B4-BE49-F238E27FC236}">
                  <a16:creationId xmlns:a16="http://schemas.microsoft.com/office/drawing/2014/main" id="{2A440E99-A904-43C9-83CF-773B7C58E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0117" y="731444"/>
              <a:ext cx="321808" cy="3698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b</a:t>
              </a:r>
            </a:p>
          </p:txBody>
        </p:sp>
        <p:sp>
          <p:nvSpPr>
            <p:cNvPr id="33" name="Text Box 21">
              <a:extLst>
                <a:ext uri="{FF2B5EF4-FFF2-40B4-BE49-F238E27FC236}">
                  <a16:creationId xmlns:a16="http://schemas.microsoft.com/office/drawing/2014/main" id="{9BF06D86-9084-4238-9EB8-EC9388BDE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8720" y="1577458"/>
              <a:ext cx="292990" cy="36983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c</a:t>
              </a:r>
            </a:p>
          </p:txBody>
        </p:sp>
        <p:sp>
          <p:nvSpPr>
            <p:cNvPr id="34" name="Text Box 21">
              <a:extLst>
                <a:ext uri="{FF2B5EF4-FFF2-40B4-BE49-F238E27FC236}">
                  <a16:creationId xmlns:a16="http://schemas.microsoft.com/office/drawing/2014/main" id="{BE2FDA9D-8B6A-49B7-92C9-997504AC9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5715" y="1399684"/>
              <a:ext cx="323410" cy="36983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d</a:t>
              </a:r>
            </a:p>
          </p:txBody>
        </p:sp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58B51EE8-62C6-42A0-A1A5-AC876B4E1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453335" y="2509184"/>
              <a:ext cx="312202" cy="36665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e</a:t>
              </a:r>
            </a:p>
          </p:txBody>
        </p:sp>
        <p:sp>
          <p:nvSpPr>
            <p:cNvPr id="36" name="Text Box 21">
              <a:extLst>
                <a:ext uri="{FF2B5EF4-FFF2-40B4-BE49-F238E27FC236}">
                  <a16:creationId xmlns:a16="http://schemas.microsoft.com/office/drawing/2014/main" id="{FECD3E35-176B-4736-9D39-B6A14B628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5232" y="2545692"/>
              <a:ext cx="257768" cy="36983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f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27DF6102-07DE-48A9-B6F7-F95C99B83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058" y="1233021"/>
              <a:ext cx="312203" cy="3698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a</a:t>
              </a:r>
            </a:p>
          </p:txBody>
        </p:sp>
        <p:sp>
          <p:nvSpPr>
            <p:cNvPr id="38" name="Text Box 20">
              <a:extLst>
                <a:ext uri="{FF2B5EF4-FFF2-40B4-BE49-F238E27FC236}">
                  <a16:creationId xmlns:a16="http://schemas.microsoft.com/office/drawing/2014/main" id="{D20324D5-FE48-4BB3-9E4F-D30755E41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058" y="1772692"/>
              <a:ext cx="321809" cy="3698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b</a:t>
              </a:r>
            </a:p>
          </p:txBody>
        </p:sp>
        <p:sp>
          <p:nvSpPr>
            <p:cNvPr id="39" name="Text Box 20">
              <a:extLst>
                <a:ext uri="{FF2B5EF4-FFF2-40B4-BE49-F238E27FC236}">
                  <a16:creationId xmlns:a16="http://schemas.microsoft.com/office/drawing/2014/main" id="{8A099DD3-6BBD-4BBB-981B-6B0D59DB7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9265" y="2082209"/>
              <a:ext cx="325011" cy="36824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d</a:t>
              </a:r>
            </a:p>
          </p:txBody>
        </p: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843FF186-5E16-4774-8D36-7665424C4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9265" y="2369504"/>
              <a:ext cx="313804" cy="3698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a</a:t>
              </a:r>
            </a:p>
          </p:txBody>
        </p:sp>
        <p:sp>
          <p:nvSpPr>
            <p:cNvPr id="41" name="Text Box 20">
              <a:extLst>
                <a:ext uri="{FF2B5EF4-FFF2-40B4-BE49-F238E27FC236}">
                  <a16:creationId xmlns:a16="http://schemas.microsoft.com/office/drawing/2014/main" id="{334D85CE-8E80-4208-AB35-24E4ADD4A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9265" y="2658387"/>
              <a:ext cx="313804" cy="36824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e</a:t>
              </a:r>
            </a:p>
          </p:txBody>
        </p:sp>
        <p:sp>
          <p:nvSpPr>
            <p:cNvPr id="42" name="Text Box 20">
              <a:extLst>
                <a:ext uri="{FF2B5EF4-FFF2-40B4-BE49-F238E27FC236}">
                  <a16:creationId xmlns:a16="http://schemas.microsoft.com/office/drawing/2014/main" id="{C58C4659-4500-46D0-ACB0-CD0411D26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3113" y="1233021"/>
              <a:ext cx="305798" cy="3698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e</a:t>
              </a:r>
            </a:p>
          </p:txBody>
        </p:sp>
        <p:sp>
          <p:nvSpPr>
            <p:cNvPr id="43" name="Text Box 20">
              <a:extLst>
                <a:ext uri="{FF2B5EF4-FFF2-40B4-BE49-F238E27FC236}">
                  <a16:creationId xmlns:a16="http://schemas.microsoft.com/office/drawing/2014/main" id="{1C99DA50-FB3B-4DC6-B7B1-502986630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0724" y="1793327"/>
              <a:ext cx="325012" cy="36983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d</a:t>
              </a:r>
            </a:p>
          </p:txBody>
        </p:sp>
        <p:sp>
          <p:nvSpPr>
            <p:cNvPr id="44" name="Text Box 20">
              <a:extLst>
                <a:ext uri="{FF2B5EF4-FFF2-40B4-BE49-F238E27FC236}">
                  <a16:creationId xmlns:a16="http://schemas.microsoft.com/office/drawing/2014/main" id="{048814FB-1EB7-45B8-AD06-3677A555C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5394" y="2018719"/>
              <a:ext cx="257767" cy="36983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f</a:t>
              </a:r>
            </a:p>
          </p:txBody>
        </p:sp>
        <p:sp>
          <p:nvSpPr>
            <p:cNvPr id="45" name="Text Box 20">
              <a:extLst>
                <a:ext uri="{FF2B5EF4-FFF2-40B4-BE49-F238E27FC236}">
                  <a16:creationId xmlns:a16="http://schemas.microsoft.com/office/drawing/2014/main" id="{2B5308B5-1B96-49A7-8687-3CEB8D789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280" y="2298078"/>
              <a:ext cx="321809" cy="36983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b</a:t>
              </a:r>
            </a:p>
          </p:txBody>
        </p:sp>
        <p:sp>
          <p:nvSpPr>
            <p:cNvPr id="46" name="Text Box 20">
              <a:extLst>
                <a:ext uri="{FF2B5EF4-FFF2-40B4-BE49-F238E27FC236}">
                  <a16:creationId xmlns:a16="http://schemas.microsoft.com/office/drawing/2014/main" id="{1EBF2092-1D1C-4F41-9DE1-AA7BC30AA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2845" y="2594896"/>
              <a:ext cx="259368" cy="3698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f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DB9952-D4F5-4DB6-9910-A8A7E195C3B4}"/>
                </a:ext>
              </a:extLst>
            </p:cNvPr>
            <p:cNvSpPr txBox="1"/>
            <p:nvPr/>
          </p:nvSpPr>
          <p:spPr>
            <a:xfrm>
              <a:off x="179511" y="1625076"/>
              <a:ext cx="1011857" cy="11698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dirty="0">
                  <a:latin typeface="+mn-ea"/>
                </a:rPr>
                <a:t>정렬된 리스트</a:t>
              </a:r>
              <a:endParaRPr lang="en-US" altLang="ko-KR" dirty="0">
                <a:latin typeface="+mn-ea"/>
              </a:endParaRPr>
            </a:p>
            <a:p>
              <a:pPr algn="ctr">
                <a:defRPr/>
              </a:pPr>
              <a:r>
                <a:rPr lang="en-US" altLang="ko-KR" sz="2800" dirty="0">
                  <a:latin typeface="+mn-ea"/>
                </a:rPr>
                <a:t>L</a:t>
              </a:r>
              <a:endParaRPr lang="en-US" sz="2800" dirty="0">
                <a:latin typeface="+mn-ea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AFB602D-EDA8-4EBE-97B6-DA64D6FEB423}"/>
                </a:ext>
              </a:extLst>
            </p:cNvPr>
            <p:cNvSpPr/>
            <p:nvPr/>
          </p:nvSpPr>
          <p:spPr>
            <a:xfrm>
              <a:off x="1154544" y="1196514"/>
              <a:ext cx="2540850" cy="4301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+mn-ea"/>
              </a:endParaRPr>
            </a:p>
          </p:txBody>
        </p:sp>
        <p:sp>
          <p:nvSpPr>
            <p:cNvPr id="49" name="Text Box 20">
              <a:extLst>
                <a:ext uri="{FF2B5EF4-FFF2-40B4-BE49-F238E27FC236}">
                  <a16:creationId xmlns:a16="http://schemas.microsoft.com/office/drawing/2014/main" id="{CE96270E-A3DF-4861-9AC0-9E54A6BA3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7331" y="2071098"/>
              <a:ext cx="310602" cy="36665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1</a:t>
              </a:r>
            </a:p>
          </p:txBody>
        </p:sp>
        <p:sp>
          <p:nvSpPr>
            <p:cNvPr id="50" name="자유형 2">
              <a:extLst>
                <a:ext uri="{FF2B5EF4-FFF2-40B4-BE49-F238E27FC236}">
                  <a16:creationId xmlns:a16="http://schemas.microsoft.com/office/drawing/2014/main" id="{A06B5888-FD09-40A8-BAFF-0BBC7B554EDA}"/>
                </a:ext>
              </a:extLst>
            </p:cNvPr>
            <p:cNvSpPr/>
            <p:nvPr/>
          </p:nvSpPr>
          <p:spPr>
            <a:xfrm>
              <a:off x="5976875" y="1539364"/>
              <a:ext cx="501126" cy="757126"/>
            </a:xfrm>
            <a:custGeom>
              <a:avLst/>
              <a:gdLst>
                <a:gd name="connsiteX0" fmla="*/ 154007 w 501003"/>
                <a:gd name="connsiteY0" fmla="*/ 0 h 757663"/>
                <a:gd name="connsiteX1" fmla="*/ 499240 w 501003"/>
                <a:gd name="connsiteY1" fmla="*/ 298579 h 757663"/>
                <a:gd name="connsiteX2" fmla="*/ 23378 w 501003"/>
                <a:gd name="connsiteY2" fmla="*/ 755779 h 757663"/>
                <a:gd name="connsiteX3" fmla="*/ 116685 w 501003"/>
                <a:gd name="connsiteY3" fmla="*/ 111967 h 757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003" h="757663">
                  <a:moveTo>
                    <a:pt x="154007" y="0"/>
                  </a:moveTo>
                  <a:cubicBezTo>
                    <a:pt x="337509" y="86308"/>
                    <a:pt x="521011" y="172616"/>
                    <a:pt x="499240" y="298579"/>
                  </a:cubicBezTo>
                  <a:cubicBezTo>
                    <a:pt x="477469" y="424542"/>
                    <a:pt x="87137" y="786881"/>
                    <a:pt x="23378" y="755779"/>
                  </a:cubicBezTo>
                  <a:cubicBezTo>
                    <a:pt x="-40381" y="724677"/>
                    <a:pt x="38152" y="418322"/>
                    <a:pt x="116685" y="11196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+mn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52E09FC-EEAC-4693-BB4C-B29780F4CB35}"/>
                </a:ext>
              </a:extLst>
            </p:cNvPr>
            <p:cNvSpPr txBox="1"/>
            <p:nvPr/>
          </p:nvSpPr>
          <p:spPr>
            <a:xfrm>
              <a:off x="6103357" y="2709180"/>
              <a:ext cx="2124579" cy="3999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latin typeface="+mn-ea"/>
                </a:rPr>
                <a:t>사이클</a:t>
              </a:r>
              <a:r>
                <a:rPr lang="en-US" sz="2000" dirty="0">
                  <a:latin typeface="+mn-ea"/>
                </a:rPr>
                <a:t> a-d-e-a</a:t>
              </a:r>
            </a:p>
          </p:txBody>
        </p:sp>
        <p:sp>
          <p:nvSpPr>
            <p:cNvPr id="52" name="Text Box 20">
              <a:extLst>
                <a:ext uri="{FF2B5EF4-FFF2-40B4-BE49-F238E27FC236}">
                  <a16:creationId xmlns:a16="http://schemas.microsoft.com/office/drawing/2014/main" id="{E22F8525-123F-48B3-8666-46CBF3FD3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5534" y="1258417"/>
              <a:ext cx="309000" cy="36665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2</a:t>
              </a:r>
            </a:p>
          </p:txBody>
        </p:sp>
        <p:sp>
          <p:nvSpPr>
            <p:cNvPr id="53" name="Text Box 20">
              <a:extLst>
                <a:ext uri="{FF2B5EF4-FFF2-40B4-BE49-F238E27FC236}">
                  <a16:creationId xmlns:a16="http://schemas.microsoft.com/office/drawing/2014/main" id="{37B47691-6B8A-4B7D-9F47-E8378F4DD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3907" y="2107606"/>
              <a:ext cx="309000" cy="36665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1F2AE74-C7B8-4BC3-BBDE-BCEE7E695933}"/>
                </a:ext>
              </a:extLst>
            </p:cNvPr>
            <p:cNvSpPr txBox="1"/>
            <p:nvPr/>
          </p:nvSpPr>
          <p:spPr>
            <a:xfrm>
              <a:off x="6300285" y="3155203"/>
              <a:ext cx="1964476" cy="3999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000" dirty="0">
                  <a:solidFill>
                    <a:srgbClr val="FF0000"/>
                  </a:solidFill>
                  <a:latin typeface="+mn-ea"/>
                </a:rPr>
                <a:t>선분</a:t>
              </a:r>
              <a:r>
                <a:rPr lang="en-US" altLang="ko-KR" sz="2000" dirty="0">
                  <a:solidFill>
                    <a:srgbClr val="FF0000"/>
                  </a:solidFill>
                  <a:latin typeface="+mn-ea"/>
                </a:rPr>
                <a:t> (</a:t>
              </a:r>
              <a:r>
                <a:rPr lang="en-US" altLang="ko-KR" sz="2000" dirty="0" err="1">
                  <a:solidFill>
                    <a:srgbClr val="FF0000"/>
                  </a:solidFill>
                  <a:latin typeface="+mn-ea"/>
                </a:rPr>
                <a:t>a,e</a:t>
              </a:r>
              <a:r>
                <a:rPr lang="en-US" altLang="ko-KR" sz="2000" dirty="0">
                  <a:solidFill>
                    <a:srgbClr val="FF0000"/>
                  </a:solidFill>
                  <a:latin typeface="+mn-ea"/>
                </a:rPr>
                <a:t>) </a:t>
              </a:r>
              <a:r>
                <a:rPr lang="ko-KR" altLang="en-US" sz="2000" dirty="0">
                  <a:solidFill>
                    <a:srgbClr val="FF0000"/>
                  </a:solidFill>
                  <a:latin typeface="+mn-ea"/>
                </a:rPr>
                <a:t>버림</a:t>
              </a:r>
              <a:endParaRPr lang="en-US" altLang="ko-KR" sz="2000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KruskalMST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1017F5-0E62-4A7F-974F-EA4F12741A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6FB8C596-7E84-44EE-9563-92CFBE52C72C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 -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1BB722-E224-4DA3-A7C5-46F0AFDC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620838"/>
            <a:ext cx="179388" cy="17938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altLang="ko-KR" sz="2000" dirty="0">
              <a:latin typeface="+mn-ea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45764A-49F5-4F91-A804-E47DCF290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700" y="1501775"/>
            <a:ext cx="179388" cy="17938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altLang="ko-KR" sz="2000" dirty="0">
              <a:latin typeface="+mn-ea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FE169D-6034-4867-AE57-F0C2C79B6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2230438"/>
            <a:ext cx="179388" cy="17938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altLang="ko-KR" sz="2000" dirty="0">
              <a:latin typeface="+mn-e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414F6F-A1C2-4870-9403-A6F237A7F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2916238"/>
            <a:ext cx="179388" cy="17938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altLang="ko-KR" sz="2000" dirty="0">
              <a:latin typeface="+mn-ea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1C8DC5-5F31-45FB-B01C-7E3D23B31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0" y="2198688"/>
            <a:ext cx="179388" cy="1809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altLang="ko-KR" sz="2000" dirty="0">
              <a:latin typeface="+mn-e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2BC303-19B8-484C-85DA-D40347211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513" y="2916238"/>
            <a:ext cx="179387" cy="17938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altLang="ko-KR" sz="2000" dirty="0">
              <a:latin typeface="+mn-ea"/>
            </a:endParaRPr>
          </a:p>
        </p:txBody>
      </p:sp>
      <p:cxnSp>
        <p:nvCxnSpPr>
          <p:cNvPr id="30730" name="AutoShape 10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5805488" y="1773238"/>
            <a:ext cx="557212" cy="482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1" name="AutoShape 11"/>
          <p:cNvCxnSpPr>
            <a:cxnSpLocks noChangeShapeType="1"/>
            <a:stCxn id="7" idx="3"/>
            <a:endCxn id="8" idx="7"/>
          </p:cNvCxnSpPr>
          <p:nvPr/>
        </p:nvCxnSpPr>
        <p:spPr bwMode="auto">
          <a:xfrm flipH="1">
            <a:off x="5500688" y="2382838"/>
            <a:ext cx="862012" cy="558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2" name="AutoShape 12"/>
          <p:cNvCxnSpPr>
            <a:cxnSpLocks noChangeShapeType="1"/>
            <a:stCxn id="5" idx="3"/>
            <a:endCxn id="8" idx="0"/>
          </p:cNvCxnSpPr>
          <p:nvPr/>
        </p:nvCxnSpPr>
        <p:spPr bwMode="auto">
          <a:xfrm flipH="1">
            <a:off x="5435600" y="1773238"/>
            <a:ext cx="241300" cy="11430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3" name="AutoShape 13"/>
          <p:cNvCxnSpPr>
            <a:cxnSpLocks noChangeShapeType="1"/>
            <a:stCxn id="7" idx="6"/>
            <a:endCxn id="10" idx="1"/>
          </p:cNvCxnSpPr>
          <p:nvPr/>
        </p:nvCxnSpPr>
        <p:spPr bwMode="auto">
          <a:xfrm>
            <a:off x="6516688" y="2319338"/>
            <a:ext cx="1419225" cy="6223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4" name="AutoShape 14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5526088" y="3005138"/>
            <a:ext cx="2384425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5" name="AutoShape 15"/>
          <p:cNvCxnSpPr>
            <a:cxnSpLocks noChangeShapeType="1"/>
            <a:stCxn id="5" idx="6"/>
            <a:endCxn id="6" idx="2"/>
          </p:cNvCxnSpPr>
          <p:nvPr/>
        </p:nvCxnSpPr>
        <p:spPr bwMode="auto">
          <a:xfrm flipV="1">
            <a:off x="5830888" y="1592263"/>
            <a:ext cx="1801812" cy="117475"/>
          </a:xfrm>
          <a:prstGeom prst="straightConnector1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6" name="AutoShape 16"/>
          <p:cNvCxnSpPr>
            <a:cxnSpLocks noChangeShapeType="1"/>
            <a:stCxn id="7" idx="7"/>
            <a:endCxn id="6" idx="3"/>
          </p:cNvCxnSpPr>
          <p:nvPr/>
        </p:nvCxnSpPr>
        <p:spPr bwMode="auto">
          <a:xfrm flipV="1">
            <a:off x="6491288" y="1655763"/>
            <a:ext cx="1166812" cy="6000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7" name="AutoShape 17"/>
          <p:cNvCxnSpPr>
            <a:cxnSpLocks noChangeShapeType="1"/>
            <a:stCxn id="9" idx="1"/>
            <a:endCxn id="6" idx="5"/>
          </p:cNvCxnSpPr>
          <p:nvPr/>
        </p:nvCxnSpPr>
        <p:spPr bwMode="auto">
          <a:xfrm flipH="1" flipV="1">
            <a:off x="7786688" y="1655763"/>
            <a:ext cx="557212" cy="569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8" name="AutoShape 18"/>
          <p:cNvCxnSpPr>
            <a:cxnSpLocks noChangeShapeType="1"/>
            <a:stCxn id="10" idx="7"/>
            <a:endCxn id="9" idx="3"/>
          </p:cNvCxnSpPr>
          <p:nvPr/>
        </p:nvCxnSpPr>
        <p:spPr bwMode="auto">
          <a:xfrm flipV="1">
            <a:off x="8062913" y="2352675"/>
            <a:ext cx="280987" cy="5889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20">
            <a:extLst>
              <a:ext uri="{FF2B5EF4-FFF2-40B4-BE49-F238E27FC236}">
                <a16:creationId xmlns:a16="http://schemas.microsoft.com/office/drawing/2014/main" id="{2D0D6D5C-E089-41C4-B366-6F440D594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9900" y="1639888"/>
            <a:ext cx="336550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1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4C100574-38AD-49BB-A3B4-8B9EECBE7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1268413"/>
            <a:ext cx="325437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a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1EB4D237-E3CB-464D-9912-F71528F66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75" y="1173163"/>
            <a:ext cx="338138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b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04CDB592-179C-453A-9A6C-FD6786751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2963" y="2019300"/>
            <a:ext cx="306387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c</a:t>
            </a: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13A35E45-AED4-45FE-A43E-87A21EF31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841500"/>
            <a:ext cx="338137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d</a:t>
            </a: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D9F0FF40-D80F-4172-9A0B-CAA17FDAF08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099050" y="2951163"/>
            <a:ext cx="311150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e</a:t>
            </a:r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3ABB4DA1-E312-4AF6-A901-4582DF03C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50" y="2987675"/>
            <a:ext cx="266700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f</a:t>
            </a:r>
          </a:p>
        </p:txBody>
      </p:sp>
      <p:sp>
        <p:nvSpPr>
          <p:cNvPr id="27" name="Text Box 20">
            <a:extLst>
              <a:ext uri="{FF2B5EF4-FFF2-40B4-BE49-F238E27FC236}">
                <a16:creationId xmlns:a16="http://schemas.microsoft.com/office/drawing/2014/main" id="{05BDBC12-FD02-4DB4-8AEC-E94B4EC62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2513013"/>
            <a:ext cx="336550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1</a:t>
            </a:r>
          </a:p>
        </p:txBody>
      </p:sp>
      <p:sp>
        <p:nvSpPr>
          <p:cNvPr id="28" name="Text Box 20">
            <a:extLst>
              <a:ext uri="{FF2B5EF4-FFF2-40B4-BE49-F238E27FC236}">
                <a16:creationId xmlns:a16="http://schemas.microsoft.com/office/drawing/2014/main" id="{93CBA78B-6F05-498D-811B-504612D52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8" y="1982788"/>
            <a:ext cx="336550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2</a:t>
            </a:r>
          </a:p>
        </p:txBody>
      </p:sp>
      <p:sp>
        <p:nvSpPr>
          <p:cNvPr id="29" name="Text Box 20">
            <a:extLst>
              <a:ext uri="{FF2B5EF4-FFF2-40B4-BE49-F238E27FC236}">
                <a16:creationId xmlns:a16="http://schemas.microsoft.com/office/drawing/2014/main" id="{7AB3BC59-55C2-44FB-BD3A-D67EC497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5" y="2557463"/>
            <a:ext cx="336550" cy="401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3</a:t>
            </a:r>
          </a:p>
        </p:txBody>
      </p:sp>
      <p:sp>
        <p:nvSpPr>
          <p:cNvPr id="30" name="Text Box 20">
            <a:extLst>
              <a:ext uri="{FF2B5EF4-FFF2-40B4-BE49-F238E27FC236}">
                <a16:creationId xmlns:a16="http://schemas.microsoft.com/office/drawing/2014/main" id="{A0BC19D8-DEBF-42DC-833C-8FF89F264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1844675"/>
            <a:ext cx="338138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4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22D7DA-CC4C-46CC-AAD2-AF8AD9A13D32}"/>
              </a:ext>
            </a:extLst>
          </p:cNvPr>
          <p:cNvSpPr/>
          <p:nvPr/>
        </p:nvSpPr>
        <p:spPr>
          <a:xfrm>
            <a:off x="1312863" y="1709738"/>
            <a:ext cx="2093912" cy="414337"/>
          </a:xfrm>
          <a:prstGeom prst="rect">
            <a:avLst/>
          </a:prstGeom>
          <a:solidFill>
            <a:srgbClr val="E1FFFF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+mn-ea"/>
            </a:endParaRPr>
          </a:p>
        </p:txBody>
      </p:sp>
      <p:cxnSp>
        <p:nvCxnSpPr>
          <p:cNvPr id="30751" name="AutoShape 17"/>
          <p:cNvCxnSpPr>
            <a:cxnSpLocks noChangeShapeType="1"/>
          </p:cNvCxnSpPr>
          <p:nvPr/>
        </p:nvCxnSpPr>
        <p:spPr bwMode="auto">
          <a:xfrm flipH="1">
            <a:off x="1716088" y="1939925"/>
            <a:ext cx="1333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20">
            <a:extLst>
              <a:ext uri="{FF2B5EF4-FFF2-40B4-BE49-F238E27FC236}">
                <a16:creationId xmlns:a16="http://schemas.microsoft.com/office/drawing/2014/main" id="{2E7E9237-C00B-49B7-9D5B-E7E96CAFA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325" y="1604963"/>
            <a:ext cx="336550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4</a:t>
            </a:r>
          </a:p>
        </p:txBody>
      </p:sp>
      <p:cxnSp>
        <p:nvCxnSpPr>
          <p:cNvPr id="30753" name="AutoShape 17"/>
          <p:cNvCxnSpPr>
            <a:cxnSpLocks noChangeShapeType="1"/>
          </p:cNvCxnSpPr>
          <p:nvPr/>
        </p:nvCxnSpPr>
        <p:spPr bwMode="auto">
          <a:xfrm flipH="1">
            <a:off x="1716088" y="2428875"/>
            <a:ext cx="17653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20">
            <a:extLst>
              <a:ext uri="{FF2B5EF4-FFF2-40B4-BE49-F238E27FC236}">
                <a16:creationId xmlns:a16="http://schemas.microsoft.com/office/drawing/2014/main" id="{A9C27F5D-AC7E-44D5-B306-B4036833E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663" y="2085975"/>
            <a:ext cx="336550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7</a:t>
            </a:r>
          </a:p>
        </p:txBody>
      </p:sp>
      <p:cxnSp>
        <p:nvCxnSpPr>
          <p:cNvPr id="30755" name="AutoShape 17"/>
          <p:cNvCxnSpPr>
            <a:cxnSpLocks noChangeShapeType="1"/>
          </p:cNvCxnSpPr>
          <p:nvPr/>
        </p:nvCxnSpPr>
        <p:spPr bwMode="auto">
          <a:xfrm flipH="1">
            <a:off x="1716088" y="2795588"/>
            <a:ext cx="18732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20">
            <a:extLst>
              <a:ext uri="{FF2B5EF4-FFF2-40B4-BE49-F238E27FC236}">
                <a16:creationId xmlns:a16="http://schemas.microsoft.com/office/drawing/2014/main" id="{DF3E12BA-E08D-43C6-AE1E-8FE6DD4F7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0" y="2435225"/>
            <a:ext cx="336550" cy="401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8</a:t>
            </a:r>
          </a:p>
        </p:txBody>
      </p:sp>
      <p:cxnSp>
        <p:nvCxnSpPr>
          <p:cNvPr id="30757" name="AutoShape 17"/>
          <p:cNvCxnSpPr>
            <a:cxnSpLocks noChangeShapeType="1"/>
          </p:cNvCxnSpPr>
          <p:nvPr/>
        </p:nvCxnSpPr>
        <p:spPr bwMode="auto">
          <a:xfrm flipH="1">
            <a:off x="1716088" y="3149600"/>
            <a:ext cx="2089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20">
            <a:extLst>
              <a:ext uri="{FF2B5EF4-FFF2-40B4-BE49-F238E27FC236}">
                <a16:creationId xmlns:a16="http://schemas.microsoft.com/office/drawing/2014/main" id="{E8EDE1BA-A48E-4D80-86DA-250C00DF9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613" y="2773363"/>
            <a:ext cx="336550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9</a:t>
            </a:r>
          </a:p>
        </p:txBody>
      </p:sp>
      <p:sp>
        <p:nvSpPr>
          <p:cNvPr id="40" name="Text Box 20">
            <a:extLst>
              <a:ext uri="{FF2B5EF4-FFF2-40B4-BE49-F238E27FC236}">
                <a16:creationId xmlns:a16="http://schemas.microsoft.com/office/drawing/2014/main" id="{9F3E95C9-C6F6-4FE5-9A1B-756D9344C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1717675"/>
            <a:ext cx="338138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b</a:t>
            </a:r>
          </a:p>
        </p:txBody>
      </p:sp>
      <p:sp>
        <p:nvSpPr>
          <p:cNvPr id="41" name="Text Box 20">
            <a:extLst>
              <a:ext uri="{FF2B5EF4-FFF2-40B4-BE49-F238E27FC236}">
                <a16:creationId xmlns:a16="http://schemas.microsoft.com/office/drawing/2014/main" id="{B36DC85B-B848-465E-A606-23ABA6391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2212975"/>
            <a:ext cx="338137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d</a:t>
            </a:r>
          </a:p>
        </p:txBody>
      </p:sp>
      <p:sp>
        <p:nvSpPr>
          <p:cNvPr id="42" name="Text Box 20">
            <a:extLst>
              <a:ext uri="{FF2B5EF4-FFF2-40B4-BE49-F238E27FC236}">
                <a16:creationId xmlns:a16="http://schemas.microsoft.com/office/drawing/2014/main" id="{ECED5988-D44C-4A9F-A3F9-8BA72BAB4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2573338"/>
            <a:ext cx="323850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a</a:t>
            </a:r>
          </a:p>
        </p:txBody>
      </p:sp>
      <p:sp>
        <p:nvSpPr>
          <p:cNvPr id="43" name="Text Box 20">
            <a:extLst>
              <a:ext uri="{FF2B5EF4-FFF2-40B4-BE49-F238E27FC236}">
                <a16:creationId xmlns:a16="http://schemas.microsoft.com/office/drawing/2014/main" id="{499793EE-0FAF-4196-9578-722A9B5A9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2933700"/>
            <a:ext cx="331787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e</a:t>
            </a:r>
          </a:p>
        </p:txBody>
      </p:sp>
      <p:sp>
        <p:nvSpPr>
          <p:cNvPr id="44" name="Text Box 20">
            <a:extLst>
              <a:ext uri="{FF2B5EF4-FFF2-40B4-BE49-F238E27FC236}">
                <a16:creationId xmlns:a16="http://schemas.microsoft.com/office/drawing/2014/main" id="{11AC3528-7960-4D2B-8C88-FE3908A9F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1717675"/>
            <a:ext cx="338138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d</a:t>
            </a:r>
          </a:p>
        </p:txBody>
      </p:sp>
      <p:sp>
        <p:nvSpPr>
          <p:cNvPr id="45" name="Text Box 20">
            <a:extLst>
              <a:ext uri="{FF2B5EF4-FFF2-40B4-BE49-F238E27FC236}">
                <a16:creationId xmlns:a16="http://schemas.microsoft.com/office/drawing/2014/main" id="{2ABE09F8-9BDF-48FB-AA4E-03C045217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038" y="2212975"/>
            <a:ext cx="266700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f</a:t>
            </a:r>
          </a:p>
        </p:txBody>
      </p:sp>
      <p:sp>
        <p:nvSpPr>
          <p:cNvPr id="46" name="Text Box 20">
            <a:extLst>
              <a:ext uri="{FF2B5EF4-FFF2-40B4-BE49-F238E27FC236}">
                <a16:creationId xmlns:a16="http://schemas.microsoft.com/office/drawing/2014/main" id="{6A2F9EB0-74BD-4281-B4BC-758F3E76F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2573338"/>
            <a:ext cx="338138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b</a:t>
            </a:r>
          </a:p>
        </p:txBody>
      </p:sp>
      <p:sp>
        <p:nvSpPr>
          <p:cNvPr id="47" name="Text Box 20">
            <a:extLst>
              <a:ext uri="{FF2B5EF4-FFF2-40B4-BE49-F238E27FC236}">
                <a16:creationId xmlns:a16="http://schemas.microsoft.com/office/drawing/2014/main" id="{4A6F3F3D-7B0D-4A71-A559-E80812319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8" y="2933700"/>
            <a:ext cx="266700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2000" dirty="0">
                <a:latin typeface="+mn-ea"/>
              </a:rPr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76018A-6ABA-4F0F-8078-935445510EEF}"/>
              </a:ext>
            </a:extLst>
          </p:cNvPr>
          <p:cNvSpPr txBox="1"/>
          <p:nvPr/>
        </p:nvSpPr>
        <p:spPr>
          <a:xfrm>
            <a:off x="250825" y="2243138"/>
            <a:ext cx="976313" cy="706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+mn-ea"/>
              </a:rPr>
              <a:t>리스트</a:t>
            </a:r>
            <a:endParaRPr lang="en-US" altLang="ko-KR" sz="2000" dirty="0">
              <a:latin typeface="+mn-ea"/>
            </a:endParaRPr>
          </a:p>
          <a:p>
            <a:pPr algn="ctr">
              <a:defRPr/>
            </a:pPr>
            <a:r>
              <a:rPr lang="en-US" altLang="ko-KR" sz="2000" dirty="0">
                <a:latin typeface="+mn-ea"/>
              </a:rPr>
              <a:t>L</a:t>
            </a:r>
            <a:endParaRPr lang="en-US" sz="200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678667-CB29-452B-8380-10EA999EE437}"/>
              </a:ext>
            </a:extLst>
          </p:cNvPr>
          <p:cNvSpPr txBox="1"/>
          <p:nvPr/>
        </p:nvSpPr>
        <p:spPr>
          <a:xfrm>
            <a:off x="5938838" y="3357563"/>
            <a:ext cx="20605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+mn-ea"/>
              </a:rPr>
              <a:t>선분</a:t>
            </a:r>
            <a:r>
              <a:rPr lang="en-US" altLang="ko-KR" sz="2000" dirty="0">
                <a:latin typeface="+mn-ea"/>
              </a:rPr>
              <a:t> (</a:t>
            </a:r>
            <a:r>
              <a:rPr lang="en-US" altLang="ko-KR" sz="2000" dirty="0" err="1">
                <a:latin typeface="+mn-ea"/>
              </a:rPr>
              <a:t>b,d</a:t>
            </a:r>
            <a:r>
              <a:rPr lang="en-US" altLang="ko-KR" sz="2000" dirty="0">
                <a:latin typeface="+mn-ea"/>
              </a:rPr>
              <a:t>) </a:t>
            </a:r>
            <a:r>
              <a:rPr lang="ko-KR" altLang="en-US" sz="2000" dirty="0">
                <a:latin typeface="+mn-ea"/>
              </a:rPr>
              <a:t>추가</a:t>
            </a:r>
            <a:endParaRPr lang="en-US" altLang="ko-KR" sz="2000" dirty="0">
              <a:latin typeface="+mn-ea"/>
            </a:endParaRPr>
          </a:p>
        </p:txBody>
      </p:sp>
      <p:grpSp>
        <p:nvGrpSpPr>
          <p:cNvPr id="30769" name="그룹 78"/>
          <p:cNvGrpSpPr>
            <a:grpSpLocks/>
          </p:cNvGrpSpPr>
          <p:nvPr/>
        </p:nvGrpSpPr>
        <p:grpSpPr bwMode="auto">
          <a:xfrm>
            <a:off x="2484438" y="4268788"/>
            <a:ext cx="3657600" cy="2184400"/>
            <a:chOff x="2483768" y="4149080"/>
            <a:chExt cx="3657577" cy="2183768"/>
          </a:xfrm>
        </p:grpSpPr>
        <p:sp>
          <p:nvSpPr>
            <p:cNvPr id="50" name="Oval 4">
              <a:extLst>
                <a:ext uri="{FF2B5EF4-FFF2-40B4-BE49-F238E27FC236}">
                  <a16:creationId xmlns:a16="http://schemas.microsoft.com/office/drawing/2014/main" id="{E15FAFB1-8C69-4C9C-A9C2-3598298D4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215" y="4596625"/>
              <a:ext cx="179386" cy="17933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sp>
          <p:nvSpPr>
            <p:cNvPr id="51" name="Oval 5">
              <a:extLst>
                <a:ext uri="{FF2B5EF4-FFF2-40B4-BE49-F238E27FC236}">
                  <a16:creationId xmlns:a16="http://schemas.microsoft.com/office/drawing/2014/main" id="{BC760915-DC0A-4AAA-A6AA-EA8EA1C7C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402" y="4477597"/>
              <a:ext cx="179386" cy="17933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sp>
          <p:nvSpPr>
            <p:cNvPr id="52" name="Oval 6">
              <a:extLst>
                <a:ext uri="{FF2B5EF4-FFF2-40B4-BE49-F238E27FC236}">
                  <a16:creationId xmlns:a16="http://schemas.microsoft.com/office/drawing/2014/main" id="{2524A96C-CD22-4326-AEE1-C26961530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010" y="5206049"/>
              <a:ext cx="179386" cy="17933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sp>
          <p:nvSpPr>
            <p:cNvPr id="53" name="Oval 7">
              <a:extLst>
                <a:ext uri="{FF2B5EF4-FFF2-40B4-BE49-F238E27FC236}">
                  <a16:creationId xmlns:a16="http://schemas.microsoft.com/office/drawing/2014/main" id="{3C942DE8-8BA2-4D25-8C48-D4C32DE8F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416" y="5891651"/>
              <a:ext cx="179386" cy="17933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3CE8FAA7-2DB5-4D10-BD03-6430F9C5B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3198" y="5174308"/>
              <a:ext cx="179386" cy="18092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19445101-0BE8-4D5C-B5CD-F502F3142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212" y="5891651"/>
              <a:ext cx="179387" cy="17933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>
                <a:latin typeface="+mn-ea"/>
              </a:endParaRPr>
            </a:p>
          </p:txBody>
        </p:sp>
        <p:cxnSp>
          <p:nvCxnSpPr>
            <p:cNvPr id="30777" name="AutoShape 10"/>
            <p:cNvCxnSpPr>
              <a:cxnSpLocks noChangeShapeType="1"/>
              <a:stCxn id="50" idx="5"/>
              <a:endCxn id="52" idx="1"/>
            </p:cNvCxnSpPr>
            <p:nvPr/>
          </p:nvCxnSpPr>
          <p:spPr bwMode="auto">
            <a:xfrm>
              <a:off x="3189775" y="4749862"/>
              <a:ext cx="558520" cy="48232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78" name="AutoShape 11"/>
            <p:cNvCxnSpPr>
              <a:cxnSpLocks noChangeShapeType="1"/>
              <a:stCxn id="52" idx="3"/>
              <a:endCxn id="53" idx="7"/>
            </p:cNvCxnSpPr>
            <p:nvPr/>
          </p:nvCxnSpPr>
          <p:spPr bwMode="auto">
            <a:xfrm flipH="1">
              <a:off x="2884975" y="5359462"/>
              <a:ext cx="863320" cy="55852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79" name="AutoShape 12"/>
            <p:cNvCxnSpPr>
              <a:cxnSpLocks noChangeShapeType="1"/>
              <a:stCxn id="50" idx="3"/>
              <a:endCxn id="53" idx="0"/>
            </p:cNvCxnSpPr>
            <p:nvPr/>
          </p:nvCxnSpPr>
          <p:spPr bwMode="auto">
            <a:xfrm flipH="1">
              <a:off x="2821335" y="4749862"/>
              <a:ext cx="241160" cy="11417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80" name="AutoShape 13"/>
            <p:cNvCxnSpPr>
              <a:cxnSpLocks noChangeShapeType="1"/>
              <a:stCxn id="52" idx="6"/>
              <a:endCxn id="55" idx="1"/>
            </p:cNvCxnSpPr>
            <p:nvPr/>
          </p:nvCxnSpPr>
          <p:spPr bwMode="auto">
            <a:xfrm>
              <a:off x="3901935" y="5295822"/>
              <a:ext cx="1419223" cy="6221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81" name="AutoShape 14"/>
            <p:cNvCxnSpPr>
              <a:cxnSpLocks noChangeShapeType="1"/>
              <a:stCxn id="53" idx="6"/>
              <a:endCxn id="55" idx="2"/>
            </p:cNvCxnSpPr>
            <p:nvPr/>
          </p:nvCxnSpPr>
          <p:spPr bwMode="auto">
            <a:xfrm>
              <a:off x="2911335" y="5981622"/>
              <a:ext cx="2383463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82" name="AutoShape 15"/>
            <p:cNvCxnSpPr>
              <a:cxnSpLocks noChangeShapeType="1"/>
              <a:stCxn id="50" idx="6"/>
              <a:endCxn id="51" idx="2"/>
            </p:cNvCxnSpPr>
            <p:nvPr/>
          </p:nvCxnSpPr>
          <p:spPr bwMode="auto">
            <a:xfrm flipV="1">
              <a:off x="3216135" y="4567397"/>
              <a:ext cx="1801201" cy="11882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83" name="AutoShape 16"/>
            <p:cNvCxnSpPr>
              <a:cxnSpLocks noChangeShapeType="1"/>
              <a:stCxn id="52" idx="7"/>
              <a:endCxn id="51" idx="3"/>
            </p:cNvCxnSpPr>
            <p:nvPr/>
          </p:nvCxnSpPr>
          <p:spPr bwMode="auto">
            <a:xfrm flipV="1">
              <a:off x="3875575" y="4631037"/>
              <a:ext cx="1168121" cy="60114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84" name="AutoShape 17"/>
            <p:cNvCxnSpPr>
              <a:cxnSpLocks noChangeShapeType="1"/>
              <a:stCxn id="54" idx="1"/>
              <a:endCxn id="51" idx="5"/>
            </p:cNvCxnSpPr>
            <p:nvPr/>
          </p:nvCxnSpPr>
          <p:spPr bwMode="auto">
            <a:xfrm flipH="1" flipV="1">
              <a:off x="5170976" y="4631037"/>
              <a:ext cx="558518" cy="570189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85" name="AutoShape 18"/>
            <p:cNvCxnSpPr>
              <a:cxnSpLocks noChangeShapeType="1"/>
              <a:stCxn id="55" idx="7"/>
              <a:endCxn id="54" idx="3"/>
            </p:cNvCxnSpPr>
            <p:nvPr/>
          </p:nvCxnSpPr>
          <p:spPr bwMode="auto">
            <a:xfrm flipV="1">
              <a:off x="5448438" y="5328506"/>
              <a:ext cx="281056" cy="58947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Text Box 20">
              <a:extLst>
                <a:ext uri="{FF2B5EF4-FFF2-40B4-BE49-F238E27FC236}">
                  <a16:creationId xmlns:a16="http://schemas.microsoft.com/office/drawing/2014/main" id="{BF77339B-823A-470B-B6CB-7C68D9E47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4599" y="4615670"/>
              <a:ext cx="309560" cy="36660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1</a:t>
              </a:r>
            </a:p>
          </p:txBody>
        </p:sp>
        <p:sp>
          <p:nvSpPr>
            <p:cNvPr id="66" name="Text Box 23">
              <a:extLst>
                <a:ext uri="{FF2B5EF4-FFF2-40B4-BE49-F238E27FC236}">
                  <a16:creationId xmlns:a16="http://schemas.microsoft.com/office/drawing/2014/main" id="{D29C93BF-9F5C-423B-A0E7-1375FBE39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525" y="4991798"/>
              <a:ext cx="309561" cy="36660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2</a:t>
              </a:r>
            </a:p>
          </p:txBody>
        </p:sp>
        <p:sp>
          <p:nvSpPr>
            <p:cNvPr id="67" name="Text Box 25">
              <a:extLst>
                <a:ext uri="{FF2B5EF4-FFF2-40B4-BE49-F238E27FC236}">
                  <a16:creationId xmlns:a16="http://schemas.microsoft.com/office/drawing/2014/main" id="{E5B6181B-EDF6-441E-A209-5DE8F8F10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8099" y="5510761"/>
              <a:ext cx="309560" cy="36660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1</a:t>
              </a:r>
            </a:p>
          </p:txBody>
        </p:sp>
        <p:sp>
          <p:nvSpPr>
            <p:cNvPr id="68" name="Text Box 27">
              <a:extLst>
                <a:ext uri="{FF2B5EF4-FFF2-40B4-BE49-F238E27FC236}">
                  <a16:creationId xmlns:a16="http://schemas.microsoft.com/office/drawing/2014/main" id="{986A1AAB-CA3B-4A07-BA5E-5934E6A29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462" y="5525044"/>
              <a:ext cx="309560" cy="36660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3</a:t>
              </a: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6E40422-CE1E-4976-B759-C034F4E9DE53}"/>
                </a:ext>
              </a:extLst>
            </p:cNvPr>
            <p:cNvCxnSpPr>
              <a:stCxn id="51" idx="4"/>
              <a:endCxn id="55" idx="0"/>
            </p:cNvCxnSpPr>
            <p:nvPr/>
          </p:nvCxnSpPr>
          <p:spPr>
            <a:xfrm>
              <a:off x="5107888" y="4656933"/>
              <a:ext cx="276223" cy="1234718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 Box 21">
              <a:extLst>
                <a:ext uri="{FF2B5EF4-FFF2-40B4-BE49-F238E27FC236}">
                  <a16:creationId xmlns:a16="http://schemas.microsoft.com/office/drawing/2014/main" id="{5753F1AF-E4E8-4C04-8BF2-634AC1FED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3491" y="4272869"/>
              <a:ext cx="309560" cy="36819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a</a:t>
              </a:r>
            </a:p>
          </p:txBody>
        </p:sp>
        <p:sp>
          <p:nvSpPr>
            <p:cNvPr id="71" name="Text Box 21">
              <a:extLst>
                <a:ext uri="{FF2B5EF4-FFF2-40B4-BE49-F238E27FC236}">
                  <a16:creationId xmlns:a16="http://schemas.microsoft.com/office/drawing/2014/main" id="{575E7026-A883-4FFC-9252-BEED50A8B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8978" y="4149080"/>
              <a:ext cx="323848" cy="3697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b</a:t>
              </a:r>
            </a:p>
          </p:txBody>
        </p:sp>
        <p:sp>
          <p:nvSpPr>
            <p:cNvPr id="72" name="Text Box 21">
              <a:extLst>
                <a:ext uri="{FF2B5EF4-FFF2-40B4-BE49-F238E27FC236}">
                  <a16:creationId xmlns:a16="http://schemas.microsoft.com/office/drawing/2014/main" id="{BBD6C805-1BB2-462C-97ED-24420357E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7659" y="4994972"/>
              <a:ext cx="293686" cy="36978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c</a:t>
              </a:r>
            </a:p>
          </p:txBody>
        </p:sp>
        <p:sp>
          <p:nvSpPr>
            <p:cNvPr id="73" name="Text Box 21">
              <a:extLst>
                <a:ext uri="{FF2B5EF4-FFF2-40B4-BE49-F238E27FC236}">
                  <a16:creationId xmlns:a16="http://schemas.microsoft.com/office/drawing/2014/main" id="{510740D0-F80F-4028-8740-1E113C436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497" y="4817224"/>
              <a:ext cx="323848" cy="36978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d</a:t>
              </a:r>
            </a:p>
          </p:txBody>
        </p:sp>
        <p:sp>
          <p:nvSpPr>
            <p:cNvPr id="74" name="Text Box 21">
              <a:extLst>
                <a:ext uri="{FF2B5EF4-FFF2-40B4-BE49-F238E27FC236}">
                  <a16:creationId xmlns:a16="http://schemas.microsoft.com/office/drawing/2014/main" id="{4FCDC03C-EE4D-43E9-952D-922877B75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483768" y="5926566"/>
              <a:ext cx="312735" cy="36819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e</a:t>
              </a:r>
            </a:p>
          </p:txBody>
        </p:sp>
        <p:sp>
          <p:nvSpPr>
            <p:cNvPr id="75" name="Text Box 21">
              <a:extLst>
                <a:ext uri="{FF2B5EF4-FFF2-40B4-BE49-F238E27FC236}">
                  <a16:creationId xmlns:a16="http://schemas.microsoft.com/office/drawing/2014/main" id="{70AA7C90-F538-401E-ABFF-82B67A030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4750" y="5963067"/>
              <a:ext cx="258760" cy="36978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f</a:t>
              </a:r>
            </a:p>
          </p:txBody>
        </p:sp>
        <p:sp>
          <p:nvSpPr>
            <p:cNvPr id="76" name="Text Box 20">
              <a:extLst>
                <a:ext uri="{FF2B5EF4-FFF2-40B4-BE49-F238E27FC236}">
                  <a16:creationId xmlns:a16="http://schemas.microsoft.com/office/drawing/2014/main" id="{EC1C30B7-0ED0-4EA6-8B3B-E8D8735F0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4631" y="4912446"/>
              <a:ext cx="309560" cy="36660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800" dirty="0">
                  <a:latin typeface="+mn-ea"/>
                </a:rPr>
                <a:t>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F63C2D7-0CBC-4C5A-8181-2770D8B4912D}"/>
              </a:ext>
            </a:extLst>
          </p:cNvPr>
          <p:cNvSpPr txBox="1"/>
          <p:nvPr/>
        </p:nvSpPr>
        <p:spPr>
          <a:xfrm>
            <a:off x="6227763" y="5626100"/>
            <a:ext cx="20605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800" dirty="0">
                <a:latin typeface="+mn-ea"/>
              </a:rPr>
              <a:t>최종해</a:t>
            </a:r>
            <a:r>
              <a:rPr lang="en-US" altLang="ko-KR" sz="2800" dirty="0">
                <a:latin typeface="+mn-ea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시간복잡도</a:t>
            </a:r>
          </a:p>
        </p:txBody>
      </p:sp>
      <p:sp>
        <p:nvSpPr>
          <p:cNvPr id="3174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1 : </a:t>
            </a:r>
            <a:r>
              <a:rPr lang="ko-KR" altLang="en-US" smtClean="0"/>
              <a:t>정렬하는데 </a:t>
            </a:r>
            <a:r>
              <a:rPr lang="en-US" altLang="ko-KR" smtClean="0"/>
              <a:t>O(mlogm) </a:t>
            </a:r>
            <a:r>
              <a:rPr lang="ko-KR" altLang="en-US" smtClean="0"/>
              <a:t>시간</a:t>
            </a:r>
            <a:endParaRPr lang="en-US" altLang="ko-KR" smtClean="0"/>
          </a:p>
          <a:p>
            <a:pPr lvl="2"/>
            <a:r>
              <a:rPr lang="ko-KR" altLang="en-US" smtClean="0"/>
              <a:t>단</a:t>
            </a:r>
            <a:r>
              <a:rPr lang="en-US" altLang="ko-KR" smtClean="0"/>
              <a:t>, m</a:t>
            </a:r>
            <a:r>
              <a:rPr lang="ko-KR" altLang="en-US" smtClean="0"/>
              <a:t>은 입력 그래프에 있는 선분의 수</a:t>
            </a:r>
            <a:endParaRPr lang="en-US" altLang="ko-KR" smtClean="0"/>
          </a:p>
          <a:p>
            <a:pPr lvl="4"/>
            <a:endParaRPr lang="en-US" altLang="ko-KR" smtClean="0"/>
          </a:p>
          <a:p>
            <a:r>
              <a:rPr lang="en-US" altLang="ko-KR" smtClean="0"/>
              <a:t>Line 2 : T</a:t>
            </a:r>
            <a:r>
              <a:rPr lang="ko-KR" altLang="en-US" smtClean="0"/>
              <a:t>를 초기화하는 것이므로 </a:t>
            </a:r>
            <a:r>
              <a:rPr lang="en-US" altLang="ko-KR" smtClean="0"/>
              <a:t>O(1) </a:t>
            </a:r>
            <a:r>
              <a:rPr lang="ko-KR" altLang="en-US" smtClean="0"/>
              <a:t>시간</a:t>
            </a:r>
            <a:endParaRPr lang="en-US" altLang="ko-KR" smtClean="0"/>
          </a:p>
          <a:p>
            <a:pPr lvl="4"/>
            <a:endParaRPr lang="en-US" altLang="ko-KR" smtClean="0"/>
          </a:p>
          <a:p>
            <a:r>
              <a:rPr lang="en-US" altLang="ko-KR" smtClean="0"/>
              <a:t>Line 3~8</a:t>
            </a:r>
          </a:p>
          <a:p>
            <a:pPr lvl="1"/>
            <a:r>
              <a:rPr lang="en-US" altLang="ko-KR" smtClean="0"/>
              <a:t>while-</a:t>
            </a:r>
            <a:r>
              <a:rPr lang="ko-KR" altLang="en-US" smtClean="0"/>
              <a:t>루프는 최악의 경우 </a:t>
            </a:r>
            <a:r>
              <a:rPr lang="en-US" altLang="ko-KR" smtClean="0"/>
              <a:t>m</a:t>
            </a:r>
            <a:r>
              <a:rPr lang="ko-KR" altLang="en-US" smtClean="0"/>
              <a:t>번 수행된다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그래프의 모든 선분이 </a:t>
            </a:r>
            <a:r>
              <a:rPr lang="en-US" altLang="ko-KR" smtClean="0"/>
              <a:t>while-</a:t>
            </a:r>
            <a:r>
              <a:rPr lang="ko-KR" altLang="en-US" smtClean="0"/>
              <a:t>루프 내에서 처리되는 경우</a:t>
            </a:r>
            <a:endParaRPr lang="en-US" altLang="ko-KR" smtClean="0"/>
          </a:p>
          <a:p>
            <a:pPr lvl="1"/>
            <a:r>
              <a:rPr lang="en-US" altLang="ko-KR" smtClean="0"/>
              <a:t>while-</a:t>
            </a:r>
            <a:r>
              <a:rPr lang="ko-KR" altLang="en-US" smtClean="0"/>
              <a:t>루프 내에서는 </a:t>
            </a:r>
            <a:r>
              <a:rPr lang="en-US" altLang="ko-KR" smtClean="0"/>
              <a:t>L</a:t>
            </a:r>
            <a:r>
              <a:rPr lang="ko-KR" altLang="en-US" smtClean="0"/>
              <a:t>로부터 가져온 선분 </a:t>
            </a:r>
            <a:r>
              <a:rPr lang="en-US" altLang="ko-KR" smtClean="0"/>
              <a:t>e</a:t>
            </a:r>
            <a:r>
              <a:rPr lang="ko-KR" altLang="en-US" smtClean="0"/>
              <a:t>가 사이클을 만드는지를 검사하는데 거의 상수</a:t>
            </a:r>
            <a:r>
              <a:rPr lang="en-US" altLang="ko-KR" smtClean="0"/>
              <a:t> </a:t>
            </a:r>
            <a:r>
              <a:rPr lang="ko-KR" altLang="en-US" smtClean="0"/>
              <a:t>시간</a:t>
            </a:r>
            <a:endParaRPr lang="en-US" altLang="ko-KR" smtClean="0"/>
          </a:p>
          <a:p>
            <a:pPr lvl="4"/>
            <a:endParaRPr lang="ko-KR" altLang="en-US" smtClean="0"/>
          </a:p>
          <a:p>
            <a:r>
              <a:rPr lang="en-US" altLang="ko-KR" smtClean="0"/>
              <a:t>Kruskal </a:t>
            </a:r>
            <a:r>
              <a:rPr lang="ko-KR" altLang="en-US" smtClean="0"/>
              <a:t>알고리즘의 시간복잡도</a:t>
            </a:r>
            <a:endParaRPr lang="en-US" altLang="ko-KR" smtClean="0"/>
          </a:p>
          <a:p>
            <a:pPr lvl="1"/>
            <a:r>
              <a:rPr lang="en-US" altLang="ko-KR" smtClean="0"/>
              <a:t>O(mlogm)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DCFA6B-3EA0-42FB-8C5B-2EE6F68A3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F5AC482D-172D-4661-9CCB-B3CD8EAA0098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그리디알고리즘</a:t>
            </a:r>
            <a:endParaRPr lang="ko-KR" altLang="en-US" dirty="0" smtClean="0"/>
          </a:p>
        </p:txBody>
      </p:sp>
      <p:sp>
        <p:nvSpPr>
          <p:cNvPr id="512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그리디 알고리즘은 최적화 문제를 해결하는 알고리즘</a:t>
            </a:r>
            <a:endParaRPr lang="en-US" altLang="ko-KR" smtClean="0"/>
          </a:p>
          <a:p>
            <a:pPr lvl="1"/>
            <a:r>
              <a:rPr lang="ko-KR" altLang="en-US" smtClean="0"/>
              <a:t>최적화 </a:t>
            </a:r>
            <a:r>
              <a:rPr lang="en-US" altLang="ko-KR" smtClean="0"/>
              <a:t>(optimization) </a:t>
            </a:r>
            <a:r>
              <a:rPr lang="ko-KR" altLang="en-US" smtClean="0"/>
              <a:t>문제</a:t>
            </a:r>
            <a:endParaRPr lang="en-US" altLang="ko-KR" smtClean="0"/>
          </a:p>
          <a:p>
            <a:pPr lvl="2"/>
            <a:r>
              <a:rPr lang="ko-KR" altLang="en-US" smtClean="0"/>
              <a:t>가능한 해들 중에서 가장 좋은 </a:t>
            </a:r>
            <a:r>
              <a:rPr lang="en-US" altLang="ko-KR" smtClean="0"/>
              <a:t>(</a:t>
            </a:r>
            <a:r>
              <a:rPr lang="ko-KR" altLang="en-US" smtClean="0"/>
              <a:t>최대 또는 최소</a:t>
            </a:r>
            <a:r>
              <a:rPr lang="en-US" altLang="ko-KR" smtClean="0"/>
              <a:t>) </a:t>
            </a:r>
            <a:r>
              <a:rPr lang="ko-KR" altLang="en-US" smtClean="0"/>
              <a:t>해를 찾는 문제</a:t>
            </a:r>
            <a:endParaRPr lang="en-US" altLang="ko-KR" smtClean="0"/>
          </a:p>
          <a:p>
            <a:pPr lvl="4"/>
            <a:endParaRPr lang="en-US" altLang="ko-KR" smtClean="0"/>
          </a:p>
          <a:p>
            <a:r>
              <a:rPr lang="ko-KR" altLang="en-US" smtClean="0"/>
              <a:t>욕심쟁이 방법</a:t>
            </a:r>
            <a:r>
              <a:rPr lang="en-US" altLang="ko-KR" smtClean="0"/>
              <a:t>, </a:t>
            </a:r>
            <a:r>
              <a:rPr lang="ko-KR" altLang="en-US" smtClean="0"/>
              <a:t>탐욕적</a:t>
            </a:r>
            <a:r>
              <a:rPr lang="en-US" altLang="ko-KR" smtClean="0"/>
              <a:t> </a:t>
            </a:r>
            <a:r>
              <a:rPr lang="ko-KR" altLang="en-US" smtClean="0"/>
              <a:t>방법</a:t>
            </a:r>
            <a:r>
              <a:rPr lang="en-US" altLang="ko-KR" smtClean="0"/>
              <a:t>, </a:t>
            </a:r>
            <a:r>
              <a:rPr lang="ko-KR" altLang="en-US" smtClean="0"/>
              <a:t>탐욕 알고리즘 등으로 불림</a:t>
            </a:r>
            <a:endParaRPr lang="en-US" altLang="ko-KR" smtClean="0"/>
          </a:p>
          <a:p>
            <a:pPr lvl="4"/>
            <a:endParaRPr lang="en-US" altLang="ko-KR" smtClean="0"/>
          </a:p>
          <a:p>
            <a:r>
              <a:rPr lang="ko-KR" altLang="en-US" smtClean="0"/>
              <a:t>그리디 알고리즘은 </a:t>
            </a:r>
            <a:r>
              <a:rPr lang="en-US" altLang="ko-KR" smtClean="0"/>
              <a:t>(</a:t>
            </a:r>
            <a:r>
              <a:rPr lang="ko-KR" altLang="en-US" smtClean="0"/>
              <a:t>입력</a:t>
            </a:r>
            <a:r>
              <a:rPr lang="en-US" altLang="ko-KR" smtClean="0"/>
              <a:t>) </a:t>
            </a:r>
            <a:r>
              <a:rPr lang="ko-KR" altLang="en-US" smtClean="0"/>
              <a:t>데이터 간의 관계를 고려하지 않고 수행 과정에서 </a:t>
            </a:r>
            <a:r>
              <a:rPr lang="en-US" altLang="ko-KR" smtClean="0"/>
              <a:t>‘</a:t>
            </a:r>
            <a:r>
              <a:rPr lang="ko-KR" altLang="en-US" smtClean="0"/>
              <a:t>욕심내어</a:t>
            </a:r>
            <a:r>
              <a:rPr lang="en-US" altLang="ko-KR" smtClean="0"/>
              <a:t>’</a:t>
            </a:r>
            <a:r>
              <a:rPr lang="ko-KR" altLang="en-US" smtClean="0"/>
              <a:t> 최소값 또는 최대값을 가진 데이터를 선택</a:t>
            </a:r>
            <a:endParaRPr lang="en-US" altLang="ko-KR" smtClean="0"/>
          </a:p>
          <a:p>
            <a:pPr lvl="1"/>
            <a:r>
              <a:rPr lang="ko-KR" altLang="en-US" smtClean="0"/>
              <a:t>이러한 선택을 </a:t>
            </a:r>
            <a:r>
              <a:rPr lang="en-US" altLang="ko-KR" smtClean="0"/>
              <a:t>‘</a:t>
            </a:r>
            <a:r>
              <a:rPr lang="ko-KR" altLang="en-US" smtClean="0"/>
              <a:t>근시안적</a:t>
            </a:r>
            <a:r>
              <a:rPr lang="en-US" altLang="ko-KR" smtClean="0"/>
              <a:t>’</a:t>
            </a:r>
            <a:r>
              <a:rPr lang="ko-KR" altLang="en-US" smtClean="0"/>
              <a:t>인 선택이라고 말하기도 함</a:t>
            </a:r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43D244-0724-4566-B891-BBDAE61C45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A805630C-1DC4-4C63-8343-3612ED7D92BE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프림 </a:t>
            </a:r>
            <a:r>
              <a:rPr lang="en-US" altLang="ko-KR" smtClean="0"/>
              <a:t>(Prim)</a:t>
            </a:r>
            <a:r>
              <a:rPr lang="ko-KR" altLang="en-US" smtClean="0"/>
              <a:t>의 최소 신장 트리 알고리즘</a:t>
            </a:r>
          </a:p>
        </p:txBody>
      </p:sp>
      <p:sp>
        <p:nvSpPr>
          <p:cNvPr id="3277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주어진 가중치 그래프에서 임의의 점 하나를 선택한 후</a:t>
            </a:r>
            <a:r>
              <a:rPr lang="en-US" altLang="ko-KR" smtClean="0"/>
              <a:t>, (n-1)</a:t>
            </a:r>
            <a:r>
              <a:rPr lang="ko-KR" altLang="en-US" smtClean="0"/>
              <a:t>개의 선분을 하나씩 추가시켜 트리를 만든다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추가되는 선분은 현재까지 만들어진 트리에 연결시킬 때 </a:t>
            </a:r>
            <a:r>
              <a:rPr lang="en-US" altLang="ko-KR" smtClean="0"/>
              <a:t>‘</a:t>
            </a:r>
            <a:r>
              <a:rPr lang="ko-KR" altLang="en-US" smtClean="0"/>
              <a:t>욕심을 내어서</a:t>
            </a:r>
            <a:r>
              <a:rPr lang="en-US" altLang="ko-KR" smtClean="0"/>
              <a:t>’</a:t>
            </a:r>
            <a:r>
              <a:rPr lang="ko-KR" altLang="en-US" smtClean="0"/>
              <a:t> 항상 최소의 가중치로 연결되는 선분이다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F921D8-D650-4FA7-B636-D03A56CB5C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69B4382-5099-463C-980D-C7CDE6390294}" type="slidenum">
              <a:rPr lang="en-US" altLang="ko-KR" smtClean="0"/>
              <a:pPr>
                <a:defRPr/>
              </a:pPr>
              <a:t>20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</a:t>
            </a:r>
            <a:r>
              <a:rPr lang="ko-KR" altLang="en-US" smtClean="0"/>
              <a:t>의 최소신장트리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289FF-FDD8-4760-B10D-0C69A2FEA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latinLnBrk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3200" dirty="0" err="1">
                <a:solidFill>
                  <a:srgbClr val="FF0000"/>
                </a:solidFill>
              </a:rPr>
              <a:t>PrimMST</a:t>
            </a:r>
            <a:r>
              <a:rPr lang="en-US" altLang="ko-KR" sz="3200" dirty="0"/>
              <a:t>(G)</a:t>
            </a:r>
            <a:endParaRPr lang="ko-KR" altLang="en-US" sz="32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가중치 그래프 </a:t>
            </a:r>
            <a:r>
              <a:rPr lang="en-US" altLang="ko-KR" dirty="0"/>
              <a:t>G=(V,E), |V|=n, |E|=m</a:t>
            </a:r>
          </a:p>
          <a:p>
            <a:pPr marL="0" indent="0" latinLnBrk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최소 신장 트리 </a:t>
            </a:r>
            <a:r>
              <a:rPr lang="en-US" altLang="ko-KR" dirty="0"/>
              <a:t>T</a:t>
            </a:r>
            <a:endParaRPr lang="ko-KR" altLang="en-US" dirty="0"/>
          </a:p>
          <a:p>
            <a:pPr marL="441325" indent="-441325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1. </a:t>
            </a:r>
            <a:r>
              <a:rPr lang="ko-KR" altLang="en-US" dirty="0"/>
              <a:t>그래프 </a:t>
            </a:r>
            <a:r>
              <a:rPr lang="en-US" altLang="ko-KR" dirty="0"/>
              <a:t>G</a:t>
            </a:r>
            <a:r>
              <a:rPr lang="ko-KR" altLang="en-US" dirty="0"/>
              <a:t>에서 임의의 점 </a:t>
            </a:r>
            <a:r>
              <a:rPr lang="en-US" altLang="ko-KR" dirty="0"/>
              <a:t>p</a:t>
            </a:r>
            <a:r>
              <a:rPr lang="ko-KR" altLang="en-US" dirty="0"/>
              <a:t>를 시작점으로 선택하고</a:t>
            </a:r>
            <a:r>
              <a:rPr lang="en-US" altLang="ko-KR" dirty="0"/>
              <a:t>, D[p]=0</a:t>
            </a:r>
            <a:r>
              <a:rPr lang="ko-KR" altLang="en-US" dirty="0"/>
              <a:t>으로 놓는다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41325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200" dirty="0">
                <a:solidFill>
                  <a:srgbClr val="0000CC"/>
                </a:solidFill>
              </a:rPr>
              <a:t>// </a:t>
            </a:r>
            <a:r>
              <a:rPr lang="ko-KR" altLang="en-US" sz="2200" dirty="0">
                <a:solidFill>
                  <a:srgbClr val="0000CC"/>
                </a:solidFill>
              </a:rPr>
              <a:t>배열 </a:t>
            </a:r>
            <a:r>
              <a:rPr lang="en-US" altLang="ko-KR" sz="2200" dirty="0">
                <a:solidFill>
                  <a:srgbClr val="0000CC"/>
                </a:solidFill>
              </a:rPr>
              <a:t>D[v]</a:t>
            </a:r>
            <a:r>
              <a:rPr lang="ko-KR" altLang="en-US" sz="2200" dirty="0">
                <a:solidFill>
                  <a:srgbClr val="0000CC"/>
                </a:solidFill>
              </a:rPr>
              <a:t>는 </a:t>
            </a:r>
            <a:r>
              <a:rPr lang="en-US" altLang="ko-KR" sz="2200" dirty="0">
                <a:solidFill>
                  <a:srgbClr val="0000CC"/>
                </a:solidFill>
              </a:rPr>
              <a:t>T</a:t>
            </a:r>
            <a:r>
              <a:rPr lang="ko-KR" altLang="en-US" sz="2200" dirty="0">
                <a:solidFill>
                  <a:srgbClr val="0000CC"/>
                </a:solidFill>
              </a:rPr>
              <a:t>에 있는 점 </a:t>
            </a:r>
            <a:r>
              <a:rPr lang="en-US" altLang="ko-KR" sz="2200" dirty="0">
                <a:solidFill>
                  <a:srgbClr val="0000CC"/>
                </a:solidFill>
              </a:rPr>
              <a:t>u</a:t>
            </a:r>
            <a:r>
              <a:rPr lang="ko-KR" altLang="en-US" sz="2200" dirty="0">
                <a:solidFill>
                  <a:srgbClr val="0000CC"/>
                </a:solidFill>
              </a:rPr>
              <a:t>와 </a:t>
            </a:r>
            <a:r>
              <a:rPr lang="en-US" altLang="ko-KR" sz="2200" dirty="0">
                <a:solidFill>
                  <a:srgbClr val="0000CC"/>
                </a:solidFill>
              </a:rPr>
              <a:t>v</a:t>
            </a:r>
            <a:r>
              <a:rPr lang="ko-KR" altLang="en-US" sz="2200" dirty="0">
                <a:solidFill>
                  <a:srgbClr val="0000CC"/>
                </a:solidFill>
              </a:rPr>
              <a:t>를 연결하는 선분의 최소 가중치를 저장하기 위한 원소이다</a:t>
            </a:r>
            <a:r>
              <a:rPr lang="en-US" altLang="ko-KR" sz="2200" dirty="0">
                <a:solidFill>
                  <a:srgbClr val="0000CC"/>
                </a:solidFill>
              </a:rPr>
              <a:t>.</a:t>
            </a:r>
            <a:endParaRPr lang="ko-KR" altLang="en-US" sz="2200" dirty="0">
              <a:solidFill>
                <a:srgbClr val="0000CC"/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2. for (</a:t>
            </a:r>
            <a:r>
              <a:rPr lang="ko-KR" altLang="en-US" dirty="0"/>
              <a:t>점 </a:t>
            </a:r>
            <a:r>
              <a:rPr lang="en-US" altLang="ko-KR" dirty="0"/>
              <a:t>p</a:t>
            </a:r>
            <a:r>
              <a:rPr lang="ko-KR" altLang="en-US" dirty="0"/>
              <a:t>가 아닌 각 점 </a:t>
            </a:r>
            <a:r>
              <a:rPr lang="en-US" altLang="ko-KR" dirty="0"/>
              <a:t>v</a:t>
            </a:r>
            <a:r>
              <a:rPr lang="ko-KR" altLang="en-US" dirty="0"/>
              <a:t>에 대하여</a:t>
            </a:r>
            <a:r>
              <a:rPr lang="en-US" altLang="ko-KR" dirty="0"/>
              <a:t>) { </a:t>
            </a:r>
            <a:r>
              <a:rPr lang="en-US" altLang="ko-KR" sz="2200" dirty="0">
                <a:solidFill>
                  <a:srgbClr val="0000CC"/>
                </a:solidFill>
              </a:rPr>
              <a:t>// </a:t>
            </a:r>
            <a:r>
              <a:rPr lang="ko-KR" altLang="en-US" sz="2200" dirty="0">
                <a:solidFill>
                  <a:srgbClr val="0000CC"/>
                </a:solidFill>
              </a:rPr>
              <a:t>배열 </a:t>
            </a:r>
            <a:r>
              <a:rPr lang="en-US" altLang="ko-KR" sz="2200" dirty="0">
                <a:solidFill>
                  <a:srgbClr val="0000CC"/>
                </a:solidFill>
              </a:rPr>
              <a:t>D</a:t>
            </a:r>
            <a:r>
              <a:rPr lang="ko-KR" altLang="en-US" sz="2200" dirty="0">
                <a:solidFill>
                  <a:srgbClr val="0000CC"/>
                </a:solidFill>
              </a:rPr>
              <a:t>의 초기화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3.     if ( </a:t>
            </a:r>
            <a:r>
              <a:rPr lang="ko-KR" altLang="en-US" dirty="0"/>
              <a:t>선분 </a:t>
            </a:r>
            <a:r>
              <a:rPr lang="en-US" altLang="ko-KR" dirty="0"/>
              <a:t>(</a:t>
            </a:r>
            <a:r>
              <a:rPr lang="en-US" altLang="ko-KR" dirty="0" err="1"/>
              <a:t>p,v</a:t>
            </a:r>
            <a:r>
              <a:rPr lang="en-US" altLang="ko-KR" dirty="0"/>
              <a:t>)</a:t>
            </a:r>
            <a:r>
              <a:rPr lang="ko-KR" altLang="en-US" dirty="0"/>
              <a:t>가 그래프에 있으면 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4.           D[v] = </a:t>
            </a:r>
            <a:r>
              <a:rPr lang="ko-KR" altLang="en-US" dirty="0"/>
              <a:t>선분 </a:t>
            </a:r>
            <a:r>
              <a:rPr lang="en-US" altLang="ko-KR" dirty="0"/>
              <a:t>(</a:t>
            </a:r>
            <a:r>
              <a:rPr lang="en-US" altLang="ko-KR" dirty="0" err="1"/>
              <a:t>p,v</a:t>
            </a:r>
            <a:r>
              <a:rPr lang="en-US" altLang="ko-KR" dirty="0"/>
              <a:t>)</a:t>
            </a:r>
            <a:r>
              <a:rPr lang="ko-KR" altLang="en-US" dirty="0"/>
              <a:t>의 가중치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5.     else </a:t>
            </a:r>
            <a:endParaRPr lang="ko-KR" altLang="en-US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6.           D[v]=</a:t>
            </a:r>
            <a:r>
              <a:rPr lang="ko-KR" altLang="en-US" dirty="0"/>
              <a:t>∞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}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250862-6BBB-492B-916C-151A0E80DF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28F775E-C2AC-44B5-A879-88155D4A1713}" type="slidenum">
              <a:rPr lang="en-US" altLang="ko-KR" smtClean="0"/>
              <a:pPr>
                <a:defRPr/>
              </a:pPr>
              <a:t>21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</a:t>
            </a:r>
            <a:r>
              <a:rPr lang="ko-KR" altLang="en-US" smtClean="0"/>
              <a:t>의 최소신장트리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26F0A-463D-47BC-A449-627EFA53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latinLnBrk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ko-KR" dirty="0"/>
              <a:t>7. T= {p}    </a:t>
            </a:r>
            <a:r>
              <a:rPr lang="en-US" altLang="ko-KR" dirty="0">
                <a:solidFill>
                  <a:srgbClr val="0000CC"/>
                </a:solidFill>
              </a:rPr>
              <a:t>      </a:t>
            </a:r>
            <a:r>
              <a:rPr lang="en-US" altLang="ko-KR" sz="2000" dirty="0">
                <a:solidFill>
                  <a:srgbClr val="0000CC"/>
                </a:solidFill>
              </a:rPr>
              <a:t>// </a:t>
            </a:r>
            <a:r>
              <a:rPr lang="ko-KR" altLang="en-US" sz="2000" dirty="0">
                <a:solidFill>
                  <a:srgbClr val="0000CC"/>
                </a:solidFill>
              </a:rPr>
              <a:t>초기에 트리 </a:t>
            </a:r>
            <a:r>
              <a:rPr lang="en-US" altLang="ko-KR" sz="2000" dirty="0">
                <a:solidFill>
                  <a:srgbClr val="0000CC"/>
                </a:solidFill>
              </a:rPr>
              <a:t>T</a:t>
            </a:r>
            <a:r>
              <a:rPr lang="ko-KR" altLang="en-US" sz="2000" dirty="0">
                <a:solidFill>
                  <a:srgbClr val="0000CC"/>
                </a:solidFill>
              </a:rPr>
              <a:t>는 점 </a:t>
            </a:r>
            <a:r>
              <a:rPr lang="en-US" altLang="ko-KR" sz="2000" dirty="0">
                <a:solidFill>
                  <a:srgbClr val="0000CC"/>
                </a:solidFill>
              </a:rPr>
              <a:t>p</a:t>
            </a:r>
            <a:r>
              <a:rPr lang="ko-KR" altLang="en-US" sz="2000" dirty="0">
                <a:solidFill>
                  <a:srgbClr val="0000CC"/>
                </a:solidFill>
              </a:rPr>
              <a:t>만을 가진다</a:t>
            </a:r>
            <a:r>
              <a:rPr lang="en-US" altLang="ko-KR" sz="2000" dirty="0">
                <a:solidFill>
                  <a:srgbClr val="0000CC"/>
                </a:solidFill>
              </a:rPr>
              <a:t>.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8. </a:t>
            </a:r>
            <a:r>
              <a:rPr lang="en-US" altLang="ko-KR" sz="2800" dirty="0"/>
              <a:t>while </a:t>
            </a:r>
            <a:r>
              <a:rPr lang="en-US" altLang="ko-KR" dirty="0"/>
              <a:t>(T</a:t>
            </a:r>
            <a:r>
              <a:rPr lang="ko-KR" altLang="en-US" dirty="0"/>
              <a:t>에 있는 점의 수 </a:t>
            </a:r>
            <a:r>
              <a:rPr lang="en-US" altLang="ko-KR" dirty="0"/>
              <a:t>&lt; n) {</a:t>
            </a:r>
            <a:endParaRPr lang="ko-KR" altLang="en-US" dirty="0"/>
          </a:p>
          <a:p>
            <a:pPr marL="725488" indent="-725488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9.    T</a:t>
            </a:r>
            <a:r>
              <a:rPr lang="ko-KR" altLang="en-US" dirty="0"/>
              <a:t>에 속하지 않은 각 점 </a:t>
            </a:r>
            <a:r>
              <a:rPr lang="en-US" altLang="ko-KR" dirty="0"/>
              <a:t>v</a:t>
            </a:r>
            <a:r>
              <a:rPr lang="ko-KR" altLang="en-US" dirty="0"/>
              <a:t>에 대하여</a:t>
            </a:r>
            <a:r>
              <a:rPr lang="en-US" altLang="ko-KR" dirty="0"/>
              <a:t>, D[v]</a:t>
            </a:r>
            <a:r>
              <a:rPr lang="ko-KR" altLang="en-US" dirty="0"/>
              <a:t>가 최소인 점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과 연결된 선분 </a:t>
            </a:r>
            <a:r>
              <a:rPr lang="en-US" altLang="ko-KR" dirty="0"/>
              <a:t>(</a:t>
            </a:r>
            <a:r>
              <a:rPr lang="en-US" altLang="ko-KR" dirty="0" err="1"/>
              <a:t>u,v</a:t>
            </a:r>
            <a:r>
              <a:rPr lang="en-US" altLang="ko-KR" baseline="-25000" dirty="0" err="1"/>
              <a:t>min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T</a:t>
            </a:r>
            <a:r>
              <a:rPr lang="ko-KR" altLang="en-US" dirty="0"/>
              <a:t>에 추가한다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u</a:t>
            </a:r>
            <a:r>
              <a:rPr lang="ko-KR" altLang="en-US" dirty="0"/>
              <a:t>는 </a:t>
            </a:r>
            <a:r>
              <a:rPr lang="en-US" altLang="ko-KR" dirty="0"/>
              <a:t>T</a:t>
            </a:r>
            <a:r>
              <a:rPr lang="ko-KR" altLang="en-US" dirty="0"/>
              <a:t>에 속한 점이고</a:t>
            </a:r>
            <a:r>
              <a:rPr lang="en-US" altLang="ko-KR" dirty="0"/>
              <a:t>, </a:t>
            </a:r>
            <a:r>
              <a:rPr lang="ko-KR" altLang="en-US" dirty="0"/>
              <a:t>점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도 </a:t>
            </a:r>
            <a:r>
              <a:rPr lang="en-US" altLang="ko-KR" dirty="0"/>
              <a:t>T</a:t>
            </a:r>
            <a:r>
              <a:rPr lang="ko-KR" altLang="en-US" dirty="0"/>
              <a:t>에 추가된다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6600"/>
                </a:solidFill>
              </a:rPr>
              <a:t>10. 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rgbClr val="006600"/>
                </a:solidFill>
              </a:rPr>
              <a:t>for (T</a:t>
            </a:r>
            <a:r>
              <a:rPr lang="ko-KR" altLang="en-US" dirty="0">
                <a:solidFill>
                  <a:srgbClr val="006600"/>
                </a:solidFill>
              </a:rPr>
              <a:t>에 속하지 않은 각 점 </a:t>
            </a:r>
            <a:r>
              <a:rPr lang="en-US" altLang="ko-KR" dirty="0">
                <a:solidFill>
                  <a:srgbClr val="006600"/>
                </a:solidFill>
              </a:rPr>
              <a:t>w</a:t>
            </a:r>
            <a:r>
              <a:rPr lang="ko-KR" altLang="en-US" dirty="0">
                <a:solidFill>
                  <a:srgbClr val="006600"/>
                </a:solidFill>
              </a:rPr>
              <a:t>에 대해서</a:t>
            </a:r>
            <a:r>
              <a:rPr lang="en-US" altLang="ko-KR" dirty="0">
                <a:solidFill>
                  <a:srgbClr val="006600"/>
                </a:solidFill>
              </a:rPr>
              <a:t>) { </a:t>
            </a:r>
            <a:endParaRPr lang="ko-KR" altLang="en-US" dirty="0">
              <a:solidFill>
                <a:srgbClr val="006600"/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6600"/>
                </a:solidFill>
              </a:rPr>
              <a:t>11.      if (</a:t>
            </a:r>
            <a:r>
              <a:rPr lang="ko-KR" altLang="en-US" sz="2000" dirty="0">
                <a:solidFill>
                  <a:srgbClr val="006600"/>
                </a:solidFill>
              </a:rPr>
              <a:t>선분 </a:t>
            </a:r>
            <a:r>
              <a:rPr lang="en-US" altLang="ko-KR" dirty="0">
                <a:solidFill>
                  <a:srgbClr val="006600"/>
                </a:solidFill>
              </a:rPr>
              <a:t>(</a:t>
            </a:r>
            <a:r>
              <a:rPr lang="en-US" altLang="ko-KR" dirty="0" err="1">
                <a:solidFill>
                  <a:srgbClr val="006600"/>
                </a:solidFill>
              </a:rPr>
              <a:t>v</a:t>
            </a:r>
            <a:r>
              <a:rPr lang="en-US" altLang="ko-KR" baseline="-25000" dirty="0" err="1">
                <a:solidFill>
                  <a:srgbClr val="006600"/>
                </a:solidFill>
              </a:rPr>
              <a:t>min</a:t>
            </a:r>
            <a:r>
              <a:rPr lang="en-US" altLang="ko-KR" dirty="0" err="1">
                <a:solidFill>
                  <a:srgbClr val="006600"/>
                </a:solidFill>
              </a:rPr>
              <a:t>,w</a:t>
            </a:r>
            <a:r>
              <a:rPr lang="en-US" altLang="ko-KR" dirty="0">
                <a:solidFill>
                  <a:srgbClr val="006600"/>
                </a:solidFill>
              </a:rPr>
              <a:t>)</a:t>
            </a:r>
            <a:r>
              <a:rPr lang="ko-KR" altLang="en-US" dirty="0">
                <a:solidFill>
                  <a:srgbClr val="006600"/>
                </a:solidFill>
              </a:rPr>
              <a:t>의 가중치 </a:t>
            </a:r>
            <a:r>
              <a:rPr lang="en-US" altLang="ko-KR" dirty="0">
                <a:solidFill>
                  <a:srgbClr val="006600"/>
                </a:solidFill>
              </a:rPr>
              <a:t>&lt; D[w])</a:t>
            </a:r>
            <a:endParaRPr lang="ko-KR" altLang="en-US" dirty="0">
              <a:solidFill>
                <a:srgbClr val="006600"/>
              </a:solidFill>
            </a:endParaRPr>
          </a:p>
          <a:p>
            <a:pPr marL="514350" indent="-514350" latinLnBrk="1">
              <a:buFont typeface="Wingdings" panose="05000000000000000000" pitchFamily="2" charset="2"/>
              <a:buAutoNum type="arabicPeriod" startAt="12"/>
              <a:defRPr/>
            </a:pPr>
            <a:r>
              <a:rPr lang="en-US" altLang="ko-KR" dirty="0">
                <a:solidFill>
                  <a:srgbClr val="006600"/>
                </a:solidFill>
              </a:rPr>
              <a:t>        D[w] = </a:t>
            </a:r>
            <a:r>
              <a:rPr lang="ko-KR" altLang="en-US" sz="2000" dirty="0">
                <a:solidFill>
                  <a:srgbClr val="006600"/>
                </a:solidFill>
              </a:rPr>
              <a:t>선분</a:t>
            </a:r>
            <a:r>
              <a:rPr lang="ko-KR" altLang="en-US" dirty="0">
                <a:solidFill>
                  <a:srgbClr val="006600"/>
                </a:solidFill>
              </a:rPr>
              <a:t> </a:t>
            </a:r>
            <a:r>
              <a:rPr lang="en-US" altLang="ko-KR" dirty="0">
                <a:solidFill>
                  <a:srgbClr val="006600"/>
                </a:solidFill>
              </a:rPr>
              <a:t>(</a:t>
            </a:r>
            <a:r>
              <a:rPr lang="en-US" altLang="ko-KR" dirty="0" err="1">
                <a:solidFill>
                  <a:srgbClr val="006600"/>
                </a:solidFill>
              </a:rPr>
              <a:t>v</a:t>
            </a:r>
            <a:r>
              <a:rPr lang="en-US" altLang="ko-KR" baseline="-25000" dirty="0" err="1">
                <a:solidFill>
                  <a:srgbClr val="006600"/>
                </a:solidFill>
              </a:rPr>
              <a:t>min</a:t>
            </a:r>
            <a:r>
              <a:rPr lang="en-US" altLang="ko-KR" dirty="0" err="1">
                <a:solidFill>
                  <a:srgbClr val="006600"/>
                </a:solidFill>
              </a:rPr>
              <a:t>,w</a:t>
            </a:r>
            <a:r>
              <a:rPr lang="en-US" altLang="ko-KR" dirty="0">
                <a:solidFill>
                  <a:srgbClr val="006600"/>
                </a:solidFill>
              </a:rPr>
              <a:t>)</a:t>
            </a:r>
            <a:r>
              <a:rPr lang="ko-KR" altLang="en-US" dirty="0">
                <a:solidFill>
                  <a:srgbClr val="006600"/>
                </a:solidFill>
              </a:rPr>
              <a:t>의 가중치 </a:t>
            </a:r>
            <a:r>
              <a:rPr lang="en-US" altLang="ko-KR" sz="2000" dirty="0">
                <a:solidFill>
                  <a:srgbClr val="0000CC"/>
                </a:solidFill>
              </a:rPr>
              <a:t>// D[w]</a:t>
            </a:r>
            <a:r>
              <a:rPr lang="ko-KR" altLang="en-US" sz="2000" dirty="0">
                <a:solidFill>
                  <a:srgbClr val="0000CC"/>
                </a:solidFill>
              </a:rPr>
              <a:t>를 갱신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 latinLnBrk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6600"/>
                </a:solidFill>
              </a:rPr>
              <a:t>       }</a:t>
            </a:r>
            <a:endParaRPr lang="ko-KR" altLang="en-US" dirty="0">
              <a:solidFill>
                <a:srgbClr val="006600"/>
              </a:solidFill>
            </a:endParaRPr>
          </a:p>
          <a:p>
            <a:pPr marL="0" indent="0" latinLnBrk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}</a:t>
            </a:r>
            <a:endParaRPr lang="ko-KR" altLang="en-US" dirty="0"/>
          </a:p>
          <a:p>
            <a:pPr marL="0" indent="0" latinLnBrk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ko-KR" dirty="0"/>
              <a:t>13. return T</a:t>
            </a:r>
            <a:r>
              <a:rPr lang="en-US" altLang="ko-KR" sz="2000" dirty="0"/>
              <a:t>        </a:t>
            </a:r>
            <a:r>
              <a:rPr lang="en-US" altLang="ko-KR" sz="2000" dirty="0">
                <a:solidFill>
                  <a:srgbClr val="0000CC"/>
                </a:solidFill>
              </a:rPr>
              <a:t>// T</a:t>
            </a:r>
            <a:r>
              <a:rPr lang="ko-KR" altLang="en-US" sz="2000" dirty="0">
                <a:solidFill>
                  <a:srgbClr val="0000CC"/>
                </a:solidFill>
              </a:rPr>
              <a:t>는 최소 신장 트리이다</a:t>
            </a:r>
            <a:r>
              <a:rPr lang="en-US" altLang="ko-KR" sz="2000" dirty="0">
                <a:solidFill>
                  <a:srgbClr val="0000CC"/>
                </a:solidFill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6779D-1625-4E40-B89A-D43DA88961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A88589E2-C7D0-4706-8BA6-7D502528D40E}" type="slidenum">
              <a:rPr lang="en-US" altLang="ko-KR" smtClean="0"/>
              <a:pPr>
                <a:defRPr/>
              </a:pPr>
              <a:t>22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</a:t>
            </a:r>
            <a:r>
              <a:rPr lang="ko-KR" altLang="en-US" smtClean="0"/>
              <a:t>의 최소신장트리 알고리즘</a:t>
            </a:r>
          </a:p>
        </p:txBody>
      </p:sp>
      <p:sp>
        <p:nvSpPr>
          <p:cNvPr id="3584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1</a:t>
            </a:r>
          </a:p>
          <a:p>
            <a:pPr lvl="1"/>
            <a:r>
              <a:rPr lang="ko-KR" altLang="en-US" smtClean="0"/>
              <a:t>임의로 점 </a:t>
            </a:r>
            <a:r>
              <a:rPr lang="en-US" altLang="ko-KR" smtClean="0"/>
              <a:t>p</a:t>
            </a:r>
            <a:r>
              <a:rPr lang="ko-KR" altLang="en-US" smtClean="0"/>
              <a:t>를 선택하고</a:t>
            </a:r>
            <a:r>
              <a:rPr lang="en-US" altLang="ko-KR" smtClean="0"/>
              <a:t>, D[p]=0</a:t>
            </a:r>
            <a:r>
              <a:rPr lang="ko-KR" altLang="en-US" smtClean="0"/>
              <a:t>으로 놓는다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여기서 배열 </a:t>
            </a:r>
            <a:r>
              <a:rPr lang="en-US" altLang="ko-KR" smtClean="0"/>
              <a:t>D[v]</a:t>
            </a:r>
            <a:r>
              <a:rPr lang="ko-KR" altLang="en-US" smtClean="0"/>
              <a:t>에는 점 </a:t>
            </a:r>
            <a:r>
              <a:rPr lang="en-US" altLang="ko-KR" smtClean="0"/>
              <a:t>v</a:t>
            </a:r>
            <a:r>
              <a:rPr lang="ko-KR" altLang="en-US" smtClean="0"/>
              <a:t>와 </a:t>
            </a:r>
            <a:r>
              <a:rPr lang="en-US" altLang="ko-KR" smtClean="0"/>
              <a:t>T</a:t>
            </a:r>
            <a:r>
              <a:rPr lang="ko-KR" altLang="en-US" smtClean="0"/>
              <a:t>에 속한 점들을 연결하는 선분들 중에서 최소 가중치를 가진 선분의 가중치를 저장한다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다음그림에서 </a:t>
            </a:r>
            <a:r>
              <a:rPr lang="en-US" altLang="ko-KR" smtClean="0"/>
              <a:t>D[v]</a:t>
            </a:r>
            <a:r>
              <a:rPr lang="ko-KR" altLang="en-US" smtClean="0"/>
              <a:t>에는 </a:t>
            </a:r>
            <a:r>
              <a:rPr lang="en-US" altLang="ko-KR" smtClean="0"/>
              <a:t>10, 7, 15 </a:t>
            </a:r>
            <a:r>
              <a:rPr lang="ko-KR" altLang="en-US" smtClean="0"/>
              <a:t>중에서 최소 가중치인</a:t>
            </a:r>
            <a:r>
              <a:rPr lang="ko-KR" altLang="en-US" b="1" smtClean="0">
                <a:solidFill>
                  <a:srgbClr val="0000CC"/>
                </a:solidFill>
              </a:rPr>
              <a:t> </a:t>
            </a:r>
            <a:r>
              <a:rPr lang="en-US" altLang="ko-KR" b="1" smtClean="0">
                <a:solidFill>
                  <a:srgbClr val="0000CC"/>
                </a:solidFill>
              </a:rPr>
              <a:t>7</a:t>
            </a:r>
            <a:r>
              <a:rPr lang="ko-KR" altLang="en-US" smtClean="0"/>
              <a:t>이 저장된다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E70D0A-FD1E-4086-8DF9-1B0C83172F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40C2ACCF-1113-4581-BF1F-7BB9CB2E52A6}" type="slidenum">
              <a:rPr lang="en-US" altLang="ko-KR" smtClean="0"/>
              <a:pPr>
                <a:defRPr/>
              </a:pPr>
              <a:t>23</a:t>
            </a:fld>
            <a:r>
              <a:rPr lang="en-US" altLang="ko-KR"/>
              <a:t> -</a:t>
            </a:r>
          </a:p>
        </p:txBody>
      </p:sp>
      <p:grpSp>
        <p:nvGrpSpPr>
          <p:cNvPr id="35845" name="그룹 4"/>
          <p:cNvGrpSpPr>
            <a:grpSpLocks/>
          </p:cNvGrpSpPr>
          <p:nvPr/>
        </p:nvGrpSpPr>
        <p:grpSpPr bwMode="auto">
          <a:xfrm>
            <a:off x="2254250" y="4076700"/>
            <a:ext cx="3997325" cy="2224088"/>
            <a:chOff x="1151457" y="1387878"/>
            <a:chExt cx="3996607" cy="2224503"/>
          </a:xfrm>
        </p:grpSpPr>
        <p:sp>
          <p:nvSpPr>
            <p:cNvPr id="6" name="자유형 4">
              <a:extLst>
                <a:ext uri="{FF2B5EF4-FFF2-40B4-BE49-F238E27FC236}">
                  <a16:creationId xmlns:a16="http://schemas.microsoft.com/office/drawing/2014/main" id="{0B515C96-7CC4-412D-97F3-0105189456F2}"/>
                </a:ext>
              </a:extLst>
            </p:cNvPr>
            <p:cNvSpPr/>
            <p:nvPr/>
          </p:nvSpPr>
          <p:spPr>
            <a:xfrm>
              <a:off x="1151457" y="1387878"/>
              <a:ext cx="1866565" cy="2116533"/>
            </a:xfrm>
            <a:custGeom>
              <a:avLst/>
              <a:gdLst>
                <a:gd name="connsiteX0" fmla="*/ 71805 w 1866518"/>
                <a:gd name="connsiteY0" fmla="*/ 2092288 h 2116503"/>
                <a:gd name="connsiteX1" fmla="*/ 501013 w 1866518"/>
                <a:gd name="connsiteY1" fmla="*/ 20892 h 2116503"/>
                <a:gd name="connsiteX2" fmla="*/ 1863283 w 1866518"/>
                <a:gd name="connsiteY2" fmla="*/ 1084582 h 2116503"/>
                <a:gd name="connsiteX3" fmla="*/ 71805 w 1866518"/>
                <a:gd name="connsiteY3" fmla="*/ 2092288 h 211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518" h="2116503">
                  <a:moveTo>
                    <a:pt x="71805" y="2092288"/>
                  </a:moveTo>
                  <a:cubicBezTo>
                    <a:pt x="-155240" y="1915006"/>
                    <a:pt x="202433" y="188843"/>
                    <a:pt x="501013" y="20892"/>
                  </a:cubicBezTo>
                  <a:cubicBezTo>
                    <a:pt x="799593" y="-147059"/>
                    <a:pt x="1934818" y="742459"/>
                    <a:pt x="1863283" y="1084582"/>
                  </a:cubicBezTo>
                  <a:cubicBezTo>
                    <a:pt x="1791748" y="1426704"/>
                    <a:pt x="298850" y="2269570"/>
                    <a:pt x="71805" y="2092288"/>
                  </a:cubicBezTo>
                  <a:close/>
                </a:path>
              </a:pathLst>
            </a:custGeom>
            <a:solidFill>
              <a:srgbClr val="DBEEF4">
                <a:alpha val="6588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847" name="Oval 4"/>
            <p:cNvSpPr>
              <a:spLocks noChangeArrowheads="1"/>
            </p:cNvSpPr>
            <p:nvPr/>
          </p:nvSpPr>
          <p:spPr bwMode="auto">
            <a:xfrm>
              <a:off x="1754380" y="1737048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5848" name="Oval 6"/>
            <p:cNvSpPr>
              <a:spLocks noChangeArrowheads="1"/>
            </p:cNvSpPr>
            <p:nvPr/>
          </p:nvSpPr>
          <p:spPr bwMode="auto">
            <a:xfrm>
              <a:off x="2339602" y="2419769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5849" name="Oval 7"/>
            <p:cNvSpPr>
              <a:spLocks noChangeArrowheads="1"/>
            </p:cNvSpPr>
            <p:nvPr/>
          </p:nvSpPr>
          <p:spPr bwMode="auto">
            <a:xfrm>
              <a:off x="1449580" y="3032448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5850" name="Oval 9"/>
            <p:cNvSpPr>
              <a:spLocks noChangeArrowheads="1"/>
            </p:cNvSpPr>
            <p:nvPr/>
          </p:nvSpPr>
          <p:spPr bwMode="auto">
            <a:xfrm>
              <a:off x="4013043" y="2858514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35851" name="AutoShape 10"/>
            <p:cNvCxnSpPr>
              <a:cxnSpLocks noChangeShapeType="1"/>
              <a:stCxn id="35847" idx="5"/>
              <a:endCxn id="35848" idx="1"/>
            </p:cNvCxnSpPr>
            <p:nvPr/>
          </p:nvCxnSpPr>
          <p:spPr bwMode="auto">
            <a:xfrm>
              <a:off x="1846564" y="1829232"/>
              <a:ext cx="508854" cy="60635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2" name="AutoShape 11"/>
            <p:cNvCxnSpPr>
              <a:cxnSpLocks noChangeShapeType="1"/>
              <a:stCxn id="35848" idx="3"/>
              <a:endCxn id="35849" idx="7"/>
            </p:cNvCxnSpPr>
            <p:nvPr/>
          </p:nvCxnSpPr>
          <p:spPr bwMode="auto">
            <a:xfrm flipH="1">
              <a:off x="1541764" y="2511953"/>
              <a:ext cx="813654" cy="5363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3" name="AutoShape 13"/>
            <p:cNvCxnSpPr>
              <a:cxnSpLocks noChangeShapeType="1"/>
              <a:stCxn id="35848" idx="6"/>
              <a:endCxn id="35850" idx="2"/>
            </p:cNvCxnSpPr>
            <p:nvPr/>
          </p:nvCxnSpPr>
          <p:spPr bwMode="auto">
            <a:xfrm>
              <a:off x="2447602" y="2473769"/>
              <a:ext cx="1565441" cy="438745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4" name="AutoShape 14"/>
            <p:cNvCxnSpPr>
              <a:cxnSpLocks noChangeShapeType="1"/>
              <a:stCxn id="35849" idx="6"/>
              <a:endCxn id="35850" idx="2"/>
            </p:cNvCxnSpPr>
            <p:nvPr/>
          </p:nvCxnSpPr>
          <p:spPr bwMode="auto">
            <a:xfrm flipV="1">
              <a:off x="1557580" y="2912514"/>
              <a:ext cx="2455463" cy="17393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55" name="Oval 9"/>
            <p:cNvSpPr>
              <a:spLocks noChangeArrowheads="1"/>
            </p:cNvSpPr>
            <p:nvPr/>
          </p:nvSpPr>
          <p:spPr bwMode="auto">
            <a:xfrm>
              <a:off x="3065182" y="1387878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5856" name="TextBox 15"/>
            <p:cNvSpPr txBox="1">
              <a:spLocks noChangeArrowheads="1"/>
            </p:cNvSpPr>
            <p:nvPr/>
          </p:nvSpPr>
          <p:spPr bwMode="auto">
            <a:xfrm>
              <a:off x="1232482" y="2077976"/>
              <a:ext cx="7920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T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F585D7A-4E5D-4D2D-A1F0-0E9D38420D99}"/>
                </a:ext>
              </a:extLst>
            </p:cNvPr>
            <p:cNvCxnSpPr>
              <a:stCxn id="35847" idx="6"/>
              <a:endCxn id="35850" idx="2"/>
            </p:cNvCxnSpPr>
            <p:nvPr/>
          </p:nvCxnSpPr>
          <p:spPr>
            <a:xfrm>
              <a:off x="1862529" y="1791178"/>
              <a:ext cx="2150677" cy="1120984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58" name="Oval 7"/>
            <p:cNvSpPr>
              <a:spLocks noChangeArrowheads="1"/>
            </p:cNvSpPr>
            <p:nvPr/>
          </p:nvSpPr>
          <p:spPr bwMode="auto">
            <a:xfrm>
              <a:off x="1307764" y="2678472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35859" name="AutoShape 10"/>
            <p:cNvCxnSpPr>
              <a:cxnSpLocks noChangeShapeType="1"/>
              <a:endCxn id="35849" idx="1"/>
            </p:cNvCxnSpPr>
            <p:nvPr/>
          </p:nvCxnSpPr>
          <p:spPr bwMode="auto">
            <a:xfrm>
              <a:off x="1361764" y="2796897"/>
              <a:ext cx="103632" cy="2513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60" name="TextBox 19"/>
            <p:cNvSpPr txBox="1">
              <a:spLocks noChangeArrowheads="1"/>
            </p:cNvSpPr>
            <p:nvPr/>
          </p:nvSpPr>
          <p:spPr bwMode="auto">
            <a:xfrm>
              <a:off x="3119182" y="2203115"/>
              <a:ext cx="5804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35861" name="TextBox 20"/>
            <p:cNvSpPr txBox="1">
              <a:spLocks noChangeArrowheads="1"/>
            </p:cNvSpPr>
            <p:nvPr/>
          </p:nvSpPr>
          <p:spPr bwMode="auto">
            <a:xfrm>
              <a:off x="2683482" y="2956882"/>
              <a:ext cx="5804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35862" name="TextBox 21"/>
            <p:cNvSpPr txBox="1">
              <a:spLocks noChangeArrowheads="1"/>
            </p:cNvSpPr>
            <p:nvPr/>
          </p:nvSpPr>
          <p:spPr bwMode="auto">
            <a:xfrm>
              <a:off x="2839414" y="2596842"/>
              <a:ext cx="5804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rgbClr val="0000CC"/>
                  </a:solidFill>
                  <a:latin typeface="Times New Roman" panose="02020603050405020304" pitchFamily="18" charset="0"/>
                  <a:ea typeface="바탕" panose="02030600000101010101" pitchFamily="18" charset="-127"/>
                </a:rPr>
                <a:t>7</a:t>
              </a:r>
            </a:p>
          </p:txBody>
        </p:sp>
        <p:sp>
          <p:nvSpPr>
            <p:cNvPr id="35863" name="TextBox 22"/>
            <p:cNvSpPr txBox="1">
              <a:spLocks noChangeArrowheads="1"/>
            </p:cNvSpPr>
            <p:nvPr/>
          </p:nvSpPr>
          <p:spPr bwMode="auto">
            <a:xfrm>
              <a:off x="3855990" y="3058808"/>
              <a:ext cx="12920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rgbClr val="0000CC"/>
                  </a:solidFill>
                  <a:latin typeface="Times New Roman" panose="02020603050405020304" pitchFamily="18" charset="0"/>
                  <a:ea typeface="바탕" panose="02030600000101010101" pitchFamily="18" charset="-127"/>
                </a:rPr>
                <a:t>D[v] = 7</a:t>
              </a:r>
            </a:p>
          </p:txBody>
        </p:sp>
        <p:sp>
          <p:nvSpPr>
            <p:cNvPr id="35864" name="TextBox 23"/>
            <p:cNvSpPr txBox="1">
              <a:spLocks noChangeArrowheads="1"/>
            </p:cNvSpPr>
            <p:nvPr/>
          </p:nvSpPr>
          <p:spPr bwMode="auto">
            <a:xfrm>
              <a:off x="4051582" y="2443870"/>
              <a:ext cx="323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v</a:t>
              </a:r>
            </a:p>
          </p:txBody>
        </p:sp>
        <p:sp>
          <p:nvSpPr>
            <p:cNvPr id="35865" name="Oval 9"/>
            <p:cNvSpPr>
              <a:spLocks noChangeArrowheads="1"/>
            </p:cNvSpPr>
            <p:nvPr/>
          </p:nvSpPr>
          <p:spPr bwMode="auto">
            <a:xfrm>
              <a:off x="3855990" y="1901300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5866" name="Oval 9"/>
            <p:cNvSpPr>
              <a:spLocks noChangeArrowheads="1"/>
            </p:cNvSpPr>
            <p:nvPr/>
          </p:nvSpPr>
          <p:spPr bwMode="auto">
            <a:xfrm>
              <a:off x="4585605" y="1630139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5867" name="Oval 9"/>
            <p:cNvSpPr>
              <a:spLocks noChangeArrowheads="1"/>
            </p:cNvSpPr>
            <p:nvPr/>
          </p:nvSpPr>
          <p:spPr bwMode="auto">
            <a:xfrm>
              <a:off x="4713123" y="2338596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5868" name="Oval 9"/>
            <p:cNvSpPr>
              <a:spLocks noChangeArrowheads="1"/>
            </p:cNvSpPr>
            <p:nvPr/>
          </p:nvSpPr>
          <p:spPr bwMode="auto">
            <a:xfrm>
              <a:off x="3355411" y="3504381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</a:t>
            </a:r>
            <a:r>
              <a:rPr lang="ko-KR" altLang="en-US" smtClean="0"/>
              <a:t>의 최소신장트리 알고리즘</a:t>
            </a:r>
          </a:p>
        </p:txBody>
      </p:sp>
      <p:sp>
        <p:nvSpPr>
          <p:cNvPr id="3686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2~6</a:t>
            </a:r>
          </a:p>
          <a:p>
            <a:pPr lvl="1"/>
            <a:r>
              <a:rPr lang="ko-KR" altLang="en-US" smtClean="0"/>
              <a:t>시작점 </a:t>
            </a:r>
            <a:r>
              <a:rPr lang="en-US" altLang="ko-KR" smtClean="0"/>
              <a:t>p</a:t>
            </a:r>
            <a:r>
              <a:rPr lang="ko-KR" altLang="en-US" smtClean="0"/>
              <a:t>와 선분으로 연결된 점 </a:t>
            </a:r>
            <a:r>
              <a:rPr lang="en-US" altLang="ko-KR" smtClean="0"/>
              <a:t>v</a:t>
            </a:r>
            <a:r>
              <a:rPr lang="ko-KR" altLang="en-US" smtClean="0"/>
              <a:t>의 </a:t>
            </a:r>
            <a:r>
              <a:rPr lang="en-US" altLang="ko-KR" smtClean="0"/>
              <a:t>D[v]</a:t>
            </a:r>
            <a:r>
              <a:rPr lang="ko-KR" altLang="en-US" smtClean="0"/>
              <a:t>를 선분 </a:t>
            </a:r>
            <a:r>
              <a:rPr lang="en-US" altLang="ko-KR" smtClean="0"/>
              <a:t>(p,v)</a:t>
            </a:r>
            <a:r>
              <a:rPr lang="ko-KR" altLang="en-US" smtClean="0"/>
              <a:t>의 가중치로 초기화시키고</a:t>
            </a:r>
            <a:r>
              <a:rPr lang="en-US" altLang="ko-KR" smtClean="0"/>
              <a:t>, </a:t>
            </a:r>
          </a:p>
          <a:p>
            <a:pPr lvl="1"/>
            <a:r>
              <a:rPr lang="ko-KR" altLang="en-US" smtClean="0"/>
              <a:t>점 </a:t>
            </a:r>
            <a:r>
              <a:rPr lang="en-US" altLang="ko-KR" smtClean="0"/>
              <a:t>p</a:t>
            </a:r>
            <a:r>
              <a:rPr lang="ko-KR" altLang="en-US" smtClean="0"/>
              <a:t>와 선분으로 연결되지 않은 점 </a:t>
            </a:r>
            <a:r>
              <a:rPr lang="en-US" altLang="ko-KR" smtClean="0"/>
              <a:t>v</a:t>
            </a:r>
            <a:r>
              <a:rPr lang="ko-KR" altLang="en-US" smtClean="0"/>
              <a:t>에 대해서 </a:t>
            </a:r>
            <a:r>
              <a:rPr lang="en-US" altLang="ko-KR" smtClean="0"/>
              <a:t>D[v]=</a:t>
            </a:r>
            <a:r>
              <a:rPr lang="ko-KR" altLang="en-US" smtClean="0"/>
              <a:t>∞로 놓는다</a:t>
            </a:r>
            <a:r>
              <a:rPr lang="en-US" altLang="ko-KR" smtClean="0"/>
              <a:t>.</a:t>
            </a:r>
          </a:p>
          <a:p>
            <a:pPr lvl="4"/>
            <a:endParaRPr lang="en-US" altLang="ko-KR" smtClean="0"/>
          </a:p>
          <a:p>
            <a:r>
              <a:rPr lang="en-US" altLang="ko-KR" smtClean="0"/>
              <a:t>Line 7</a:t>
            </a:r>
          </a:p>
          <a:p>
            <a:pPr lvl="1"/>
            <a:r>
              <a:rPr lang="en-US" altLang="ko-KR" smtClean="0"/>
              <a:t>T = {p}</a:t>
            </a:r>
            <a:r>
              <a:rPr lang="ko-KR" altLang="en-US" smtClean="0"/>
              <a:t>로 초기화시킨다</a:t>
            </a:r>
            <a:r>
              <a:rPr lang="en-US" altLang="ko-KR" smtClean="0"/>
              <a:t>.</a:t>
            </a:r>
          </a:p>
          <a:p>
            <a:pPr lvl="4"/>
            <a:endParaRPr lang="en-US" altLang="ko-KR" smtClean="0"/>
          </a:p>
          <a:p>
            <a:r>
              <a:rPr lang="en-US" altLang="ko-KR" smtClean="0"/>
              <a:t>Line 8~12</a:t>
            </a:r>
          </a:p>
          <a:p>
            <a:pPr lvl="1"/>
            <a:r>
              <a:rPr lang="en-US" altLang="ko-KR" smtClean="0"/>
              <a:t>while-</a:t>
            </a:r>
            <a:r>
              <a:rPr lang="ko-KR" altLang="en-US" smtClean="0"/>
              <a:t>루프는 </a:t>
            </a:r>
            <a:r>
              <a:rPr lang="en-US" altLang="ko-KR" smtClean="0"/>
              <a:t>T</a:t>
            </a:r>
            <a:r>
              <a:rPr lang="ko-KR" altLang="en-US" smtClean="0"/>
              <a:t>의 점의 수가 </a:t>
            </a:r>
            <a:r>
              <a:rPr lang="en-US" altLang="ko-KR" smtClean="0"/>
              <a:t>n</a:t>
            </a:r>
            <a:r>
              <a:rPr lang="ko-KR" altLang="en-US" smtClean="0"/>
              <a:t>이 될 때까지 수행된다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T</a:t>
            </a:r>
            <a:r>
              <a:rPr lang="ko-KR" altLang="en-US" smtClean="0"/>
              <a:t>에 속한 점의 수가 </a:t>
            </a:r>
            <a:r>
              <a:rPr lang="en-US" altLang="ko-KR" smtClean="0"/>
              <a:t>n</a:t>
            </a:r>
            <a:r>
              <a:rPr lang="ko-KR" altLang="en-US" smtClean="0"/>
              <a:t>이 되면</a:t>
            </a:r>
            <a:r>
              <a:rPr lang="en-US" altLang="ko-KR" smtClean="0"/>
              <a:t>, T</a:t>
            </a:r>
            <a:r>
              <a:rPr lang="ko-KR" altLang="en-US" smtClean="0"/>
              <a:t>는 신장 트리이다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C94697-BA36-4798-A7C0-26DF31CBE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18B3C72F-66E7-4BD9-AA06-DBF6059C3A4D}" type="slidenum">
              <a:rPr lang="en-US" altLang="ko-KR" smtClean="0"/>
              <a:pPr>
                <a:defRPr/>
              </a:pPr>
              <a:t>24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</a:t>
            </a:r>
            <a:r>
              <a:rPr lang="ko-KR" altLang="en-US" smtClean="0"/>
              <a:t>의 최소신장트리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E7C25-DEE6-4D93-AC57-A747A85E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/>
              <a:t>Line 9</a:t>
            </a:r>
          </a:p>
          <a:p>
            <a:pPr lvl="1">
              <a:defRPr/>
            </a:pPr>
            <a:r>
              <a:rPr lang="en-US" altLang="ko-KR" dirty="0"/>
              <a:t>T</a:t>
            </a:r>
            <a:r>
              <a:rPr lang="ko-KR" altLang="en-US" dirty="0"/>
              <a:t>에 속하지 않은 각 점 </a:t>
            </a:r>
            <a:r>
              <a:rPr lang="en-US" altLang="ko-KR" dirty="0"/>
              <a:t>v</a:t>
            </a:r>
            <a:r>
              <a:rPr lang="ko-KR" altLang="en-US" dirty="0"/>
              <a:t>에 대하여</a:t>
            </a:r>
            <a:r>
              <a:rPr lang="en-US" altLang="ko-KR" dirty="0"/>
              <a:t>, D[v]</a:t>
            </a:r>
            <a:r>
              <a:rPr lang="ko-KR" altLang="en-US" dirty="0"/>
              <a:t>가 최소인 점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을 찾는다</a:t>
            </a:r>
            <a:r>
              <a:rPr lang="en-US" altLang="ko-KR" dirty="0"/>
              <a:t>. </a:t>
            </a:r>
          </a:p>
          <a:p>
            <a:pPr lvl="1">
              <a:defRPr/>
            </a:pPr>
            <a:r>
              <a:rPr lang="ko-KR" altLang="en-US" dirty="0"/>
              <a:t>그리고 점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과 연결된 선분 </a:t>
            </a:r>
            <a:r>
              <a:rPr lang="en-US" altLang="ko-KR" dirty="0"/>
              <a:t>(</a:t>
            </a:r>
            <a:r>
              <a:rPr lang="en-US" altLang="ko-KR" dirty="0" err="1"/>
              <a:t>u,v</a:t>
            </a:r>
            <a:r>
              <a:rPr lang="en-US" altLang="ko-KR" baseline="-25000" dirty="0" err="1"/>
              <a:t>min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T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단</a:t>
            </a:r>
            <a:r>
              <a:rPr lang="en-US" altLang="ko-KR" dirty="0"/>
              <a:t>, u</a:t>
            </a:r>
            <a:r>
              <a:rPr lang="ko-KR" altLang="en-US" dirty="0"/>
              <a:t>는 </a:t>
            </a:r>
            <a:r>
              <a:rPr lang="en-US" altLang="ko-KR" dirty="0"/>
              <a:t>T</a:t>
            </a:r>
            <a:r>
              <a:rPr lang="ko-KR" altLang="en-US" dirty="0"/>
              <a:t>에 속한 점이고</a:t>
            </a:r>
            <a:r>
              <a:rPr lang="en-US" altLang="ko-KR" dirty="0"/>
              <a:t>, </a:t>
            </a:r>
            <a:r>
              <a:rPr lang="ko-KR" altLang="en-US" dirty="0"/>
              <a:t>선분 </a:t>
            </a:r>
            <a:r>
              <a:rPr lang="en-US" altLang="ko-KR" dirty="0"/>
              <a:t>(</a:t>
            </a:r>
            <a:r>
              <a:rPr lang="en-US" altLang="ko-KR" dirty="0" err="1"/>
              <a:t>u,v</a:t>
            </a:r>
            <a:r>
              <a:rPr lang="en-US" altLang="ko-KR" baseline="-25000" dirty="0" err="1"/>
              <a:t>min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T</a:t>
            </a:r>
            <a:r>
              <a:rPr lang="ko-KR" altLang="en-US" dirty="0"/>
              <a:t>에 추가된다는 것은 점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도 </a:t>
            </a:r>
            <a:r>
              <a:rPr lang="en-US" altLang="ko-KR" dirty="0"/>
              <a:t>T</a:t>
            </a:r>
            <a:r>
              <a:rPr lang="ko-KR" altLang="en-US" dirty="0"/>
              <a:t>에 추가되는 것이다</a:t>
            </a:r>
            <a:r>
              <a:rPr lang="en-US" altLang="ko-KR" dirty="0"/>
              <a:t>.</a:t>
            </a:r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Line 10~12</a:t>
            </a:r>
          </a:p>
          <a:p>
            <a:pPr lvl="1">
              <a:defRPr/>
            </a:pPr>
            <a:r>
              <a:rPr lang="en-US" altLang="ko-KR" dirty="0"/>
              <a:t>for-</a:t>
            </a:r>
            <a:r>
              <a:rPr lang="ko-KR" altLang="en-US" dirty="0"/>
              <a:t>루프에서는 </a:t>
            </a:r>
            <a:r>
              <a:rPr lang="en-US" altLang="ko-KR" dirty="0"/>
              <a:t>line 9</a:t>
            </a:r>
            <a:r>
              <a:rPr lang="ko-KR" altLang="en-US" dirty="0"/>
              <a:t>에서 새로이 추가된 점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에 연결되어 있으면서 </a:t>
            </a:r>
            <a:r>
              <a:rPr lang="en-US" altLang="ko-KR" dirty="0"/>
              <a:t>T</a:t>
            </a:r>
            <a:r>
              <a:rPr lang="ko-KR" altLang="en-US" dirty="0"/>
              <a:t>에 속하지 않은 각 점 </a:t>
            </a:r>
            <a:r>
              <a:rPr lang="en-US" altLang="ko-KR" dirty="0"/>
              <a:t>w</a:t>
            </a:r>
            <a:r>
              <a:rPr lang="ko-KR" altLang="en-US" dirty="0"/>
              <a:t>의 </a:t>
            </a:r>
            <a:r>
              <a:rPr lang="en-US" altLang="ko-KR" dirty="0"/>
              <a:t>D[w]</a:t>
            </a:r>
            <a:r>
              <a:rPr lang="ko-KR" altLang="en-US" dirty="0"/>
              <a:t>를 선분 </a:t>
            </a:r>
            <a:r>
              <a:rPr lang="en-US" altLang="ko-KR" dirty="0"/>
              <a:t>(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en-US" altLang="ko-KR" dirty="0" err="1"/>
              <a:t>,w</a:t>
            </a:r>
            <a:r>
              <a:rPr lang="en-US" altLang="ko-KR" dirty="0"/>
              <a:t>)</a:t>
            </a:r>
            <a:r>
              <a:rPr lang="ko-KR" altLang="en-US" dirty="0"/>
              <a:t>의 가중치가 </a:t>
            </a:r>
            <a:r>
              <a:rPr lang="en-US" altLang="ko-KR" dirty="0"/>
              <a:t>D[w]</a:t>
            </a:r>
            <a:r>
              <a:rPr lang="ko-KR" altLang="en-US" dirty="0"/>
              <a:t>보다 작으면 </a:t>
            </a:r>
            <a:r>
              <a:rPr lang="en-US" altLang="ko-KR" dirty="0"/>
              <a:t>(if-</a:t>
            </a:r>
            <a:r>
              <a:rPr lang="ko-KR" altLang="en-US" dirty="0"/>
              <a:t>조건</a:t>
            </a:r>
            <a:r>
              <a:rPr lang="en-US" altLang="ko-KR" dirty="0"/>
              <a:t>), D[w]</a:t>
            </a:r>
            <a:r>
              <a:rPr lang="ko-KR" altLang="en-US" dirty="0"/>
              <a:t>를 선분 </a:t>
            </a:r>
            <a:r>
              <a:rPr lang="en-US" altLang="ko-KR" dirty="0"/>
              <a:t>(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en-US" altLang="ko-KR" dirty="0" err="1"/>
              <a:t>,w</a:t>
            </a:r>
            <a:r>
              <a:rPr lang="en-US" altLang="ko-KR" dirty="0"/>
              <a:t>)</a:t>
            </a:r>
            <a:r>
              <a:rPr lang="ko-KR" altLang="en-US" dirty="0"/>
              <a:t>의 가중치로 갱신한다</a:t>
            </a:r>
            <a:r>
              <a:rPr lang="en-US" altLang="ko-KR" dirty="0"/>
              <a:t>.</a:t>
            </a:r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line 13</a:t>
            </a:r>
          </a:p>
          <a:p>
            <a:pPr lvl="1">
              <a:defRPr/>
            </a:pPr>
            <a:r>
              <a:rPr lang="ko-KR" altLang="en-US" dirty="0"/>
              <a:t>최소 신장 트리 </a:t>
            </a:r>
            <a:r>
              <a:rPr lang="en-US" altLang="ko-KR" dirty="0"/>
              <a:t>T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DCE324-C390-4D2F-89D5-5CED6717FB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88286EC3-BBC0-4C56-B8BA-F2F7453EDE11}" type="slidenum">
              <a:rPr lang="en-US" altLang="ko-KR" smtClean="0"/>
              <a:pPr>
                <a:defRPr/>
              </a:pPr>
              <a:t>25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PrimMST</a:t>
            </a:r>
            <a:r>
              <a:rPr lang="ko-KR" altLang="en-US" smtClean="0"/>
              <a:t> 알고리즘의 수행 과정</a:t>
            </a:r>
          </a:p>
        </p:txBody>
      </p:sp>
      <p:sp>
        <p:nvSpPr>
          <p:cNvPr id="3891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Line 1</a:t>
            </a:r>
          </a:p>
          <a:p>
            <a:pPr lvl="1"/>
            <a:r>
              <a:rPr lang="ko-KR" altLang="en-US" smtClean="0"/>
              <a:t>임의의 시작점으로 </a:t>
            </a:r>
            <a:r>
              <a:rPr lang="ko-KR" altLang="en-US" smtClean="0">
                <a:solidFill>
                  <a:srgbClr val="0000CC"/>
                </a:solidFill>
              </a:rPr>
              <a:t>점 </a:t>
            </a:r>
            <a:r>
              <a:rPr lang="en-US" altLang="ko-KR" sz="2800" smtClean="0">
                <a:solidFill>
                  <a:srgbClr val="0000CC"/>
                </a:solidFill>
              </a:rPr>
              <a:t>c</a:t>
            </a:r>
            <a:r>
              <a:rPr lang="ko-KR" altLang="en-US" smtClean="0"/>
              <a:t>가 선택되었다고 가정하자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그리고</a:t>
            </a:r>
            <a:r>
              <a:rPr lang="ko-KR" altLang="en-US" smtClean="0">
                <a:solidFill>
                  <a:srgbClr val="0000CC"/>
                </a:solidFill>
              </a:rPr>
              <a:t> </a:t>
            </a:r>
            <a:r>
              <a:rPr lang="en-US" altLang="ko-KR" smtClean="0">
                <a:solidFill>
                  <a:srgbClr val="0000CC"/>
                </a:solidFill>
              </a:rPr>
              <a:t>D[c]=0</a:t>
            </a:r>
            <a:r>
              <a:rPr lang="ko-KR" altLang="en-US" smtClean="0"/>
              <a:t>으로 초기화시킨다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05901A-42BB-48A7-B808-AF87B8B02E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AF407A44-4A98-4C97-90C3-48CBF84F234E}" type="slidenum">
              <a:rPr lang="en-US" altLang="ko-KR" smtClean="0"/>
              <a:pPr>
                <a:defRPr/>
              </a:pPr>
              <a:t>26</a:t>
            </a:fld>
            <a:r>
              <a:rPr lang="en-US" altLang="ko-KR"/>
              <a:t> -</a:t>
            </a:r>
          </a:p>
        </p:txBody>
      </p:sp>
      <p:grpSp>
        <p:nvGrpSpPr>
          <p:cNvPr id="38917" name="그룹 36"/>
          <p:cNvGrpSpPr>
            <a:grpSpLocks/>
          </p:cNvGrpSpPr>
          <p:nvPr/>
        </p:nvGrpSpPr>
        <p:grpSpPr bwMode="auto">
          <a:xfrm>
            <a:off x="2286000" y="1268413"/>
            <a:ext cx="3667125" cy="2184400"/>
            <a:chOff x="2285781" y="1556792"/>
            <a:chExt cx="3667195" cy="2183768"/>
          </a:xfrm>
        </p:grpSpPr>
        <p:sp>
          <p:nvSpPr>
            <p:cNvPr id="38918" name="Oval 4"/>
            <p:cNvSpPr>
              <a:spLocks noChangeArrowheads="1"/>
            </p:cNvSpPr>
            <p:nvPr/>
          </p:nvSpPr>
          <p:spPr bwMode="auto">
            <a:xfrm>
              <a:off x="2838148" y="2003934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8919" name="Oval 5"/>
            <p:cNvSpPr>
              <a:spLocks noChangeArrowheads="1"/>
            </p:cNvSpPr>
            <p:nvPr/>
          </p:nvSpPr>
          <p:spPr bwMode="auto">
            <a:xfrm>
              <a:off x="4819349" y="1885109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8920" name="Oval 6"/>
            <p:cNvSpPr>
              <a:spLocks noChangeArrowheads="1"/>
            </p:cNvSpPr>
            <p:nvPr/>
          </p:nvSpPr>
          <p:spPr bwMode="auto">
            <a:xfrm>
              <a:off x="3523948" y="2613534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8921" name="Oval 7"/>
            <p:cNvSpPr>
              <a:spLocks noChangeArrowheads="1"/>
            </p:cNvSpPr>
            <p:nvPr/>
          </p:nvSpPr>
          <p:spPr bwMode="auto">
            <a:xfrm>
              <a:off x="2533348" y="3299334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8922" name="Oval 8"/>
            <p:cNvSpPr>
              <a:spLocks noChangeArrowheads="1"/>
            </p:cNvSpPr>
            <p:nvPr/>
          </p:nvSpPr>
          <p:spPr bwMode="auto">
            <a:xfrm>
              <a:off x="5505147" y="2582578"/>
              <a:ext cx="180000" cy="180000"/>
            </a:xfrm>
            <a:prstGeom prst="ellipse">
              <a:avLst/>
            </a:prstGeom>
            <a:solidFill>
              <a:srgbClr val="0000CC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8923" name="Oval 9"/>
            <p:cNvSpPr>
              <a:spLocks noChangeArrowheads="1"/>
            </p:cNvSpPr>
            <p:nvPr/>
          </p:nvSpPr>
          <p:spPr bwMode="auto">
            <a:xfrm>
              <a:off x="5096811" y="3299334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38924" name="AutoShape 10"/>
            <p:cNvCxnSpPr>
              <a:cxnSpLocks noChangeShapeType="1"/>
              <a:stCxn id="38918" idx="5"/>
              <a:endCxn id="38920" idx="1"/>
            </p:cNvCxnSpPr>
            <p:nvPr/>
          </p:nvCxnSpPr>
          <p:spPr bwMode="auto">
            <a:xfrm>
              <a:off x="2991788" y="2157574"/>
              <a:ext cx="558520" cy="4823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5" name="AutoShape 11"/>
            <p:cNvCxnSpPr>
              <a:cxnSpLocks noChangeShapeType="1"/>
              <a:stCxn id="38920" idx="3"/>
              <a:endCxn id="38921" idx="7"/>
            </p:cNvCxnSpPr>
            <p:nvPr/>
          </p:nvCxnSpPr>
          <p:spPr bwMode="auto">
            <a:xfrm flipH="1">
              <a:off x="2686988" y="2767174"/>
              <a:ext cx="863320" cy="5585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6" name="AutoShape 12"/>
            <p:cNvCxnSpPr>
              <a:cxnSpLocks noChangeShapeType="1"/>
              <a:stCxn id="38918" idx="3"/>
              <a:endCxn id="38921" idx="0"/>
            </p:cNvCxnSpPr>
            <p:nvPr/>
          </p:nvCxnSpPr>
          <p:spPr bwMode="auto">
            <a:xfrm flipH="1">
              <a:off x="2623348" y="2157574"/>
              <a:ext cx="241160" cy="11417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7" name="AutoShape 13"/>
            <p:cNvCxnSpPr>
              <a:cxnSpLocks noChangeShapeType="1"/>
              <a:stCxn id="38920" idx="6"/>
              <a:endCxn id="38923" idx="1"/>
            </p:cNvCxnSpPr>
            <p:nvPr/>
          </p:nvCxnSpPr>
          <p:spPr bwMode="auto">
            <a:xfrm>
              <a:off x="3703948" y="2703534"/>
              <a:ext cx="1419223" cy="6221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8" name="AutoShape 14"/>
            <p:cNvCxnSpPr>
              <a:cxnSpLocks noChangeShapeType="1"/>
              <a:stCxn id="38921" idx="6"/>
              <a:endCxn id="38923" idx="2"/>
            </p:cNvCxnSpPr>
            <p:nvPr/>
          </p:nvCxnSpPr>
          <p:spPr bwMode="auto">
            <a:xfrm>
              <a:off x="2713348" y="3389334"/>
              <a:ext cx="238346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9" name="AutoShape 15"/>
            <p:cNvCxnSpPr>
              <a:cxnSpLocks noChangeShapeType="1"/>
              <a:stCxn id="38918" idx="6"/>
              <a:endCxn id="38919" idx="2"/>
            </p:cNvCxnSpPr>
            <p:nvPr/>
          </p:nvCxnSpPr>
          <p:spPr bwMode="auto">
            <a:xfrm flipV="1">
              <a:off x="3018148" y="1975109"/>
              <a:ext cx="1801201" cy="11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0" name="AutoShape 16"/>
            <p:cNvCxnSpPr>
              <a:cxnSpLocks noChangeShapeType="1"/>
              <a:stCxn id="38920" idx="7"/>
              <a:endCxn id="38919" idx="3"/>
            </p:cNvCxnSpPr>
            <p:nvPr/>
          </p:nvCxnSpPr>
          <p:spPr bwMode="auto">
            <a:xfrm flipV="1">
              <a:off x="3677588" y="2038749"/>
              <a:ext cx="1168121" cy="60114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1" name="AutoShape 17"/>
            <p:cNvCxnSpPr>
              <a:cxnSpLocks noChangeShapeType="1"/>
              <a:stCxn id="38922" idx="1"/>
              <a:endCxn id="38919" idx="5"/>
            </p:cNvCxnSpPr>
            <p:nvPr/>
          </p:nvCxnSpPr>
          <p:spPr bwMode="auto">
            <a:xfrm flipH="1" flipV="1">
              <a:off x="4972989" y="2038749"/>
              <a:ext cx="558518" cy="5701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2" name="AutoShape 18"/>
            <p:cNvCxnSpPr>
              <a:cxnSpLocks noChangeShapeType="1"/>
              <a:stCxn id="38923" idx="7"/>
              <a:endCxn id="38922" idx="3"/>
            </p:cNvCxnSpPr>
            <p:nvPr/>
          </p:nvCxnSpPr>
          <p:spPr bwMode="auto">
            <a:xfrm flipV="1">
              <a:off x="5250451" y="2736218"/>
              <a:ext cx="281056" cy="5894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33" name="Text Box 19"/>
            <p:cNvSpPr txBox="1">
              <a:spLocks noChangeArrowheads="1"/>
            </p:cNvSpPr>
            <p:nvPr/>
          </p:nvSpPr>
          <p:spPr bwMode="auto">
            <a:xfrm>
              <a:off x="3707601" y="171504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8934" name="Text Box 20"/>
            <p:cNvSpPr txBox="1">
              <a:spLocks noChangeArrowheads="1"/>
            </p:cNvSpPr>
            <p:nvPr/>
          </p:nvSpPr>
          <p:spPr bwMode="auto">
            <a:xfrm>
              <a:off x="5276811" y="2022730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8935" name="Text Box 21"/>
            <p:cNvSpPr txBox="1">
              <a:spLocks noChangeArrowheads="1"/>
            </p:cNvSpPr>
            <p:nvPr/>
          </p:nvSpPr>
          <p:spPr bwMode="auto">
            <a:xfrm>
              <a:off x="2465086" y="2486534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38936" name="Text Box 22"/>
            <p:cNvSpPr txBox="1">
              <a:spLocks noChangeArrowheads="1"/>
            </p:cNvSpPr>
            <p:nvPr/>
          </p:nvSpPr>
          <p:spPr bwMode="auto">
            <a:xfrm>
              <a:off x="4433586" y="2704022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38937" name="Text Box 23"/>
            <p:cNvSpPr txBox="1">
              <a:spLocks noChangeArrowheads="1"/>
            </p:cNvSpPr>
            <p:nvPr/>
          </p:nvSpPr>
          <p:spPr bwMode="auto">
            <a:xfrm>
              <a:off x="3043052" y="2350971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38938" name="Text Box 24"/>
            <p:cNvSpPr txBox="1">
              <a:spLocks noChangeArrowheads="1"/>
            </p:cNvSpPr>
            <p:nvPr/>
          </p:nvSpPr>
          <p:spPr bwMode="auto">
            <a:xfrm>
              <a:off x="3860415" y="337384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38939" name="Text Box 25"/>
            <p:cNvSpPr txBox="1">
              <a:spLocks noChangeArrowheads="1"/>
            </p:cNvSpPr>
            <p:nvPr/>
          </p:nvSpPr>
          <p:spPr bwMode="auto">
            <a:xfrm>
              <a:off x="5340126" y="2918735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8940" name="Text Box 26"/>
            <p:cNvSpPr txBox="1">
              <a:spLocks noChangeArrowheads="1"/>
            </p:cNvSpPr>
            <p:nvPr/>
          </p:nvSpPr>
          <p:spPr bwMode="auto">
            <a:xfrm>
              <a:off x="4285948" y="2246822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38941" name="Text Box 27"/>
            <p:cNvSpPr txBox="1">
              <a:spLocks noChangeArrowheads="1"/>
            </p:cNvSpPr>
            <p:nvPr/>
          </p:nvSpPr>
          <p:spPr bwMode="auto">
            <a:xfrm>
              <a:off x="3187544" y="2916728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5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E7F158A-B860-4451-9C60-0991D7815567}"/>
                </a:ext>
              </a:extLst>
            </p:cNvPr>
            <p:cNvCxnSpPr>
              <a:stCxn id="38919" idx="4"/>
              <a:endCxn id="38923" idx="0"/>
            </p:cNvCxnSpPr>
            <p:nvPr/>
          </p:nvCxnSpPr>
          <p:spPr>
            <a:xfrm>
              <a:off x="4909969" y="2064645"/>
              <a:ext cx="276230" cy="12347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43" name="Text Box 19"/>
            <p:cNvSpPr txBox="1">
              <a:spLocks noChangeArrowheads="1"/>
            </p:cNvSpPr>
            <p:nvPr/>
          </p:nvSpPr>
          <p:spPr bwMode="auto">
            <a:xfrm>
              <a:off x="5031159" y="242420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38944" name="Text Box 21"/>
            <p:cNvSpPr txBox="1">
              <a:spLocks noChangeArrowheads="1"/>
            </p:cNvSpPr>
            <p:nvPr/>
          </p:nvSpPr>
          <p:spPr bwMode="auto">
            <a:xfrm>
              <a:off x="2624774" y="1681328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38945" name="Text Box 21"/>
            <p:cNvSpPr txBox="1">
              <a:spLocks noChangeArrowheads="1"/>
            </p:cNvSpPr>
            <p:nvPr/>
          </p:nvSpPr>
          <p:spPr bwMode="auto">
            <a:xfrm>
              <a:off x="4721597" y="15567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38946" name="Text Box 21"/>
            <p:cNvSpPr txBox="1">
              <a:spLocks noChangeArrowheads="1"/>
            </p:cNvSpPr>
            <p:nvPr/>
          </p:nvSpPr>
          <p:spPr bwMode="auto">
            <a:xfrm>
              <a:off x="5649688" y="2402538"/>
              <a:ext cx="3032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rgbClr val="0000CC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38947" name="Text Box 21"/>
            <p:cNvSpPr txBox="1">
              <a:spLocks noChangeArrowheads="1"/>
            </p:cNvSpPr>
            <p:nvPr/>
          </p:nvSpPr>
          <p:spPr bwMode="auto">
            <a:xfrm>
              <a:off x="3487253" y="2225157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38948" name="Text Box 21"/>
            <p:cNvSpPr txBox="1">
              <a:spLocks noChangeArrowheads="1"/>
            </p:cNvSpPr>
            <p:nvPr/>
          </p:nvSpPr>
          <p:spPr bwMode="auto">
            <a:xfrm flipH="1">
              <a:off x="2285781" y="3334986"/>
              <a:ext cx="3120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e</a:t>
              </a:r>
            </a:p>
          </p:txBody>
        </p:sp>
        <p:sp>
          <p:nvSpPr>
            <p:cNvPr id="38949" name="Text Box 21"/>
            <p:cNvSpPr txBox="1">
              <a:spLocks noChangeArrowheads="1"/>
            </p:cNvSpPr>
            <p:nvPr/>
          </p:nvSpPr>
          <p:spPr bwMode="auto">
            <a:xfrm>
              <a:off x="5206978" y="3371228"/>
              <a:ext cx="2584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f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PrimMST</a:t>
            </a:r>
            <a:r>
              <a:rPr lang="ko-KR" altLang="en-US" smtClean="0"/>
              <a:t> 알고리즘의 수행 과정</a:t>
            </a:r>
          </a:p>
        </p:txBody>
      </p:sp>
      <p:sp>
        <p:nvSpPr>
          <p:cNvPr id="3993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2~6</a:t>
            </a:r>
          </a:p>
          <a:p>
            <a:pPr lvl="1"/>
            <a:r>
              <a:rPr lang="ko-KR" altLang="en-US" smtClean="0"/>
              <a:t>시작점 </a:t>
            </a:r>
            <a:r>
              <a:rPr lang="en-US" altLang="ko-KR" smtClean="0"/>
              <a:t>c</a:t>
            </a:r>
            <a:r>
              <a:rPr lang="ko-KR" altLang="en-US" smtClean="0"/>
              <a:t>와 선분으로 연결된 각 점 </a:t>
            </a:r>
            <a:r>
              <a:rPr lang="en-US" altLang="ko-KR" smtClean="0"/>
              <a:t>v</a:t>
            </a:r>
            <a:r>
              <a:rPr lang="ko-KR" altLang="en-US" smtClean="0"/>
              <a:t>에 대해서</a:t>
            </a:r>
            <a:r>
              <a:rPr lang="en-US" altLang="ko-KR" smtClean="0"/>
              <a:t>, D[v]</a:t>
            </a:r>
            <a:r>
              <a:rPr lang="ko-KR" altLang="en-US" smtClean="0"/>
              <a:t>를 각 선분의 가중치로 초기화시키고</a:t>
            </a:r>
            <a:r>
              <a:rPr lang="en-US" altLang="ko-KR" smtClean="0"/>
              <a:t>, </a:t>
            </a:r>
          </a:p>
          <a:p>
            <a:pPr lvl="1"/>
            <a:r>
              <a:rPr lang="ko-KR" altLang="en-US" smtClean="0"/>
              <a:t>나머지 각 점 </a:t>
            </a:r>
            <a:r>
              <a:rPr lang="en-US" altLang="ko-KR" smtClean="0"/>
              <a:t>v</a:t>
            </a:r>
            <a:r>
              <a:rPr lang="ko-KR" altLang="en-US" smtClean="0"/>
              <a:t>에 대해서</a:t>
            </a:r>
            <a:r>
              <a:rPr lang="en-US" altLang="ko-KR" smtClean="0"/>
              <a:t>, D[v]</a:t>
            </a:r>
            <a:r>
              <a:rPr lang="ko-KR" altLang="en-US" smtClean="0"/>
              <a:t>는 ∞로 초기화시킨다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F6F9-3668-4435-B154-AFE5DECB9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C94CA20-5A52-4E9C-BF94-3A5B9E8AD41C}" type="slidenum">
              <a:rPr lang="en-US" altLang="ko-KR" smtClean="0"/>
              <a:pPr>
                <a:defRPr/>
              </a:pPr>
              <a:t>27</a:t>
            </a:fld>
            <a:r>
              <a:rPr lang="en-US" altLang="ko-KR"/>
              <a:t> -</a:t>
            </a:r>
          </a:p>
        </p:txBody>
      </p:sp>
      <p:grpSp>
        <p:nvGrpSpPr>
          <p:cNvPr id="39941" name="그룹 35"/>
          <p:cNvGrpSpPr>
            <a:grpSpLocks/>
          </p:cNvGrpSpPr>
          <p:nvPr/>
        </p:nvGrpSpPr>
        <p:grpSpPr bwMode="auto">
          <a:xfrm>
            <a:off x="2339975" y="3251200"/>
            <a:ext cx="3862388" cy="2265363"/>
            <a:chOff x="2339752" y="2880594"/>
            <a:chExt cx="3863399" cy="226614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7AE671D-E65F-4E7E-B526-75787F9CDC3F}"/>
                </a:ext>
              </a:extLst>
            </p:cNvPr>
            <p:cNvSpPr/>
            <p:nvPr/>
          </p:nvSpPr>
          <p:spPr>
            <a:xfrm>
              <a:off x="5390138" y="3609509"/>
              <a:ext cx="646281" cy="8543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C5DED5-5337-405D-9D87-92CAE65747BE}"/>
                </a:ext>
              </a:extLst>
            </p:cNvPr>
            <p:cNvSpPr txBox="1"/>
            <p:nvPr/>
          </p:nvSpPr>
          <p:spPr>
            <a:xfrm>
              <a:off x="3043199" y="2996522"/>
              <a:ext cx="281061" cy="4001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∞</a:t>
              </a:r>
              <a:endParaRPr lang="en-US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1F04CD-2B1C-4795-8FB8-05895333BD00}"/>
                </a:ext>
              </a:extLst>
            </p:cNvPr>
            <p:cNvSpPr txBox="1"/>
            <p:nvPr/>
          </p:nvSpPr>
          <p:spPr>
            <a:xfrm>
              <a:off x="5059852" y="3069572"/>
              <a:ext cx="271533" cy="4605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0000CC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BED04E-8C75-4AB6-9A16-A83E8DD18085}"/>
                </a:ext>
              </a:extLst>
            </p:cNvPr>
            <p:cNvSpPr txBox="1"/>
            <p:nvPr/>
          </p:nvSpPr>
          <p:spPr>
            <a:xfrm>
              <a:off x="5636265" y="4036693"/>
              <a:ext cx="212781" cy="4001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0</a:t>
              </a:r>
              <a:endParaRPr 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B030E6-24C0-4F34-B4C1-3372BBB5666A}"/>
                </a:ext>
              </a:extLst>
            </p:cNvPr>
            <p:cNvSpPr txBox="1"/>
            <p:nvPr/>
          </p:nvSpPr>
          <p:spPr>
            <a:xfrm>
              <a:off x="4915351" y="4684617"/>
              <a:ext cx="235011" cy="46212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0000CC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F6DF9E-16D1-4660-9008-4E6C5DA9FDC7}"/>
                </a:ext>
              </a:extLst>
            </p:cNvPr>
            <p:cNvSpPr txBox="1"/>
            <p:nvPr/>
          </p:nvSpPr>
          <p:spPr>
            <a:xfrm>
              <a:off x="3537040" y="4068454"/>
              <a:ext cx="317583" cy="3684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dirty="0">
                  <a:latin typeface="Times New Roman"/>
                  <a:cs typeface="Times New Roman"/>
                </a:rPr>
                <a:t>∞</a:t>
              </a:r>
              <a:endParaRPr lang="en-US" altLang="ko-K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782139-EF37-45DE-AB7B-3255D488C14D}"/>
                </a:ext>
              </a:extLst>
            </p:cNvPr>
            <p:cNvSpPr txBox="1"/>
            <p:nvPr/>
          </p:nvSpPr>
          <p:spPr>
            <a:xfrm>
              <a:off x="2339752" y="4292369"/>
              <a:ext cx="247715" cy="4001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∞</a:t>
              </a:r>
              <a:endParaRPr lang="en-US" sz="2000" dirty="0"/>
            </a:p>
          </p:txBody>
        </p:sp>
        <p:grpSp>
          <p:nvGrpSpPr>
            <p:cNvPr id="39949" name="그룹 11"/>
            <p:cNvGrpSpPr>
              <a:grpSpLocks/>
            </p:cNvGrpSpPr>
            <p:nvPr/>
          </p:nvGrpSpPr>
          <p:grpSpPr bwMode="auto">
            <a:xfrm>
              <a:off x="2339752" y="2880594"/>
              <a:ext cx="3654371" cy="2183768"/>
              <a:chOff x="5098720" y="498881"/>
              <a:chExt cx="3654371" cy="2183768"/>
            </a:xfrm>
          </p:grpSpPr>
          <p:sp>
            <p:nvSpPr>
              <p:cNvPr id="13" name="Oval 4">
                <a:extLst>
                  <a:ext uri="{FF2B5EF4-FFF2-40B4-BE49-F238E27FC236}">
                    <a16:creationId xmlns:a16="http://schemas.microsoft.com/office/drawing/2014/main" id="{68353990-987D-4115-8E28-9CD141D82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1315" y="946711"/>
                <a:ext cx="179435" cy="1794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sp>
            <p:nvSpPr>
              <p:cNvPr id="14" name="Oval 5">
                <a:extLst>
                  <a:ext uri="{FF2B5EF4-FFF2-40B4-BE49-F238E27FC236}">
                    <a16:creationId xmlns:a16="http://schemas.microsoft.com/office/drawing/2014/main" id="{C8157369-A2BE-47E4-9588-FFA73CB40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446" y="827608"/>
                <a:ext cx="181022" cy="1794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sp>
            <p:nvSpPr>
              <p:cNvPr id="39953" name="Oval 6"/>
              <p:cNvSpPr>
                <a:spLocks noChangeArrowheads="1"/>
              </p:cNvSpPr>
              <p:nvPr/>
            </p:nvSpPr>
            <p:spPr bwMode="auto">
              <a:xfrm>
                <a:off x="6336887" y="1555623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6" name="Oval 7">
                <a:extLst>
                  <a:ext uri="{FF2B5EF4-FFF2-40B4-BE49-F238E27FC236}">
                    <a16:creationId xmlns:a16="http://schemas.microsoft.com/office/drawing/2014/main" id="{87B17C6A-7CCB-4899-9A68-3EB50A3FB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6435" y="2240970"/>
                <a:ext cx="179435" cy="1810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sp>
            <p:nvSpPr>
              <p:cNvPr id="39955" name="Oval 8"/>
              <p:cNvSpPr>
                <a:spLocks noChangeArrowheads="1"/>
              </p:cNvSpPr>
              <p:nvPr/>
            </p:nvSpPr>
            <p:spPr bwMode="auto">
              <a:xfrm>
                <a:off x="8318086" y="1524667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8" name="Oval 9">
                <a:extLst>
                  <a:ext uri="{FF2B5EF4-FFF2-40B4-BE49-F238E27FC236}">
                    <a16:creationId xmlns:a16="http://schemas.microsoft.com/office/drawing/2014/main" id="{36547C9C-EA6A-41C9-A791-9F8EBF2AF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9330" y="2240970"/>
                <a:ext cx="179435" cy="1810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cxnSp>
            <p:nvCxnSpPr>
              <p:cNvPr id="39957" name="AutoShape 10"/>
              <p:cNvCxnSpPr>
                <a:cxnSpLocks noChangeShapeType="1"/>
                <a:stCxn id="13" idx="5"/>
                <a:endCxn id="39953" idx="1"/>
              </p:cNvCxnSpPr>
              <p:nvPr/>
            </p:nvCxnSpPr>
            <p:spPr bwMode="auto">
              <a:xfrm>
                <a:off x="5804727" y="1099663"/>
                <a:ext cx="558520" cy="48232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958" name="AutoShape 11"/>
              <p:cNvCxnSpPr>
                <a:cxnSpLocks noChangeShapeType="1"/>
                <a:stCxn id="39953" idx="3"/>
                <a:endCxn id="16" idx="7"/>
              </p:cNvCxnSpPr>
              <p:nvPr/>
            </p:nvCxnSpPr>
            <p:spPr bwMode="auto">
              <a:xfrm flipH="1">
                <a:off x="5499927" y="1709263"/>
                <a:ext cx="863320" cy="55852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959" name="AutoShape 12"/>
              <p:cNvCxnSpPr>
                <a:cxnSpLocks noChangeShapeType="1"/>
                <a:stCxn id="13" idx="3"/>
                <a:endCxn id="16" idx="0"/>
              </p:cNvCxnSpPr>
              <p:nvPr/>
            </p:nvCxnSpPr>
            <p:spPr bwMode="auto">
              <a:xfrm flipH="1">
                <a:off x="5436287" y="1099663"/>
                <a:ext cx="241160" cy="114176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960" name="AutoShape 13"/>
              <p:cNvCxnSpPr>
                <a:cxnSpLocks noChangeShapeType="1"/>
                <a:stCxn id="39953" idx="6"/>
                <a:endCxn id="18" idx="1"/>
              </p:cNvCxnSpPr>
              <p:nvPr/>
            </p:nvCxnSpPr>
            <p:spPr bwMode="auto">
              <a:xfrm>
                <a:off x="6516887" y="1645623"/>
                <a:ext cx="1419223" cy="62216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961" name="AutoShape 14"/>
              <p:cNvCxnSpPr>
                <a:cxnSpLocks noChangeShapeType="1"/>
                <a:stCxn id="16" idx="6"/>
                <a:endCxn id="18" idx="2"/>
              </p:cNvCxnSpPr>
              <p:nvPr/>
            </p:nvCxnSpPr>
            <p:spPr bwMode="auto">
              <a:xfrm>
                <a:off x="5526287" y="2331423"/>
                <a:ext cx="2383463" cy="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962" name="AutoShape 15"/>
              <p:cNvCxnSpPr>
                <a:cxnSpLocks noChangeShapeType="1"/>
                <a:stCxn id="13" idx="6"/>
                <a:endCxn id="14" idx="2"/>
              </p:cNvCxnSpPr>
              <p:nvPr/>
            </p:nvCxnSpPr>
            <p:spPr bwMode="auto">
              <a:xfrm flipV="1">
                <a:off x="5831087" y="917198"/>
                <a:ext cx="1801201" cy="118825"/>
              </a:xfrm>
              <a:prstGeom prst="straightConnector1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963" name="AutoShape 16"/>
              <p:cNvCxnSpPr>
                <a:cxnSpLocks noChangeShapeType="1"/>
                <a:stCxn id="39953" idx="7"/>
                <a:endCxn id="14" idx="3"/>
              </p:cNvCxnSpPr>
              <p:nvPr/>
            </p:nvCxnSpPr>
            <p:spPr bwMode="auto">
              <a:xfrm flipV="1">
                <a:off x="6490527" y="980838"/>
                <a:ext cx="1168121" cy="601145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964" name="AutoShape 17"/>
              <p:cNvCxnSpPr>
                <a:cxnSpLocks noChangeShapeType="1"/>
                <a:stCxn id="39955" idx="1"/>
                <a:endCxn id="14" idx="5"/>
              </p:cNvCxnSpPr>
              <p:nvPr/>
            </p:nvCxnSpPr>
            <p:spPr bwMode="auto">
              <a:xfrm flipH="1" flipV="1">
                <a:off x="7785928" y="980838"/>
                <a:ext cx="558518" cy="570189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965" name="AutoShape 18"/>
              <p:cNvCxnSpPr>
                <a:cxnSpLocks noChangeShapeType="1"/>
                <a:stCxn id="18" idx="7"/>
                <a:endCxn id="39955" idx="3"/>
              </p:cNvCxnSpPr>
              <p:nvPr/>
            </p:nvCxnSpPr>
            <p:spPr bwMode="auto">
              <a:xfrm flipV="1">
                <a:off x="8063390" y="1678307"/>
                <a:ext cx="281056" cy="589476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B7D4D84-C608-4B87-80D3-3DE4266BA6C4}"/>
                  </a:ext>
                </a:extLst>
              </p:cNvPr>
              <p:cNvCxnSpPr>
                <a:stCxn id="14" idx="4"/>
                <a:endCxn id="18" idx="0"/>
              </p:cNvCxnSpPr>
              <p:nvPr/>
            </p:nvCxnSpPr>
            <p:spPr>
              <a:xfrm>
                <a:off x="7721956" y="1007056"/>
                <a:ext cx="277886" cy="1233914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67" name="Text Box 21"/>
              <p:cNvSpPr txBox="1">
                <a:spLocks noChangeArrowheads="1"/>
              </p:cNvSpPr>
              <p:nvPr/>
            </p:nvSpPr>
            <p:spPr bwMode="auto">
              <a:xfrm>
                <a:off x="5437713" y="623417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a</a:t>
                </a:r>
              </a:p>
            </p:txBody>
          </p:sp>
          <p:sp>
            <p:nvSpPr>
              <p:cNvPr id="39968" name="Text Box 21"/>
              <p:cNvSpPr txBox="1">
                <a:spLocks noChangeArrowheads="1"/>
              </p:cNvSpPr>
              <p:nvPr/>
            </p:nvSpPr>
            <p:spPr bwMode="auto">
              <a:xfrm>
                <a:off x="7534536" y="498881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b</a:t>
                </a:r>
              </a:p>
            </p:txBody>
          </p:sp>
          <p:sp>
            <p:nvSpPr>
              <p:cNvPr id="39969" name="Text Box 21"/>
              <p:cNvSpPr txBox="1">
                <a:spLocks noChangeArrowheads="1"/>
              </p:cNvSpPr>
              <p:nvPr/>
            </p:nvSpPr>
            <p:spPr bwMode="auto">
              <a:xfrm>
                <a:off x="8462627" y="1344627"/>
                <a:ext cx="2904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c</a:t>
                </a:r>
              </a:p>
            </p:txBody>
          </p:sp>
          <p:sp>
            <p:nvSpPr>
              <p:cNvPr id="39970" name="Text Box 21"/>
              <p:cNvSpPr txBox="1">
                <a:spLocks noChangeArrowheads="1"/>
              </p:cNvSpPr>
              <p:nvPr/>
            </p:nvSpPr>
            <p:spPr bwMode="auto">
              <a:xfrm>
                <a:off x="6300192" y="116724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d</a:t>
                </a:r>
              </a:p>
            </p:txBody>
          </p:sp>
          <p:sp>
            <p:nvSpPr>
              <p:cNvPr id="39971" name="Text Box 21"/>
              <p:cNvSpPr txBox="1">
                <a:spLocks noChangeArrowheads="1"/>
              </p:cNvSpPr>
              <p:nvPr/>
            </p:nvSpPr>
            <p:spPr bwMode="auto">
              <a:xfrm flipH="1">
                <a:off x="5098720" y="2277075"/>
                <a:ext cx="31208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e</a:t>
                </a:r>
              </a:p>
            </p:txBody>
          </p:sp>
          <p:sp>
            <p:nvSpPr>
              <p:cNvPr id="39972" name="Text Box 21"/>
              <p:cNvSpPr txBox="1">
                <a:spLocks noChangeArrowheads="1"/>
              </p:cNvSpPr>
              <p:nvPr/>
            </p:nvSpPr>
            <p:spPr bwMode="auto">
              <a:xfrm>
                <a:off x="8019917" y="2313317"/>
                <a:ext cx="25840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f</a:t>
                </a:r>
              </a:p>
            </p:txBody>
          </p:sp>
        </p:grpSp>
        <p:sp>
          <p:nvSpPr>
            <p:cNvPr id="39950" name="TextBox 34"/>
            <p:cNvSpPr txBox="1">
              <a:spLocks noChangeArrowheads="1"/>
            </p:cNvSpPr>
            <p:nvPr/>
          </p:nvSpPr>
          <p:spPr bwMode="auto">
            <a:xfrm>
              <a:off x="5703659" y="3141010"/>
              <a:ext cx="4994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PrimMST</a:t>
            </a:r>
            <a:r>
              <a:rPr lang="ko-KR" altLang="en-US" smtClean="0"/>
              <a:t> 알고리즘의 수행 과정</a:t>
            </a:r>
          </a:p>
        </p:txBody>
      </p:sp>
      <p:sp>
        <p:nvSpPr>
          <p:cNvPr id="4096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7:</a:t>
            </a:r>
            <a:r>
              <a:rPr lang="ko-KR" altLang="en-US" smtClean="0"/>
              <a:t> </a:t>
            </a:r>
            <a:r>
              <a:rPr lang="en-US" altLang="ko-KR" smtClean="0"/>
              <a:t>T={c}</a:t>
            </a:r>
            <a:r>
              <a:rPr lang="ko-KR" altLang="en-US" smtClean="0"/>
              <a:t>로 초기화한다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Line 8</a:t>
            </a:r>
          </a:p>
          <a:p>
            <a:pPr lvl="1"/>
            <a:r>
              <a:rPr lang="en-US" altLang="ko-KR" smtClean="0"/>
              <a:t>while-</a:t>
            </a:r>
            <a:r>
              <a:rPr lang="ko-KR" altLang="en-US" smtClean="0"/>
              <a:t>루프의 조건이 ‘참’이다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 T</a:t>
            </a:r>
            <a:r>
              <a:rPr lang="ko-KR" altLang="en-US" smtClean="0"/>
              <a:t>에는 점 </a:t>
            </a:r>
            <a:r>
              <a:rPr lang="en-US" altLang="ko-KR" smtClean="0"/>
              <a:t>c</a:t>
            </a:r>
            <a:r>
              <a:rPr lang="ko-KR" altLang="en-US" smtClean="0"/>
              <a:t>만이 있다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따라서 </a:t>
            </a:r>
            <a:r>
              <a:rPr lang="en-US" altLang="ko-KR" smtClean="0"/>
              <a:t>line 9</a:t>
            </a:r>
            <a:r>
              <a:rPr lang="ko-KR" altLang="en-US" smtClean="0"/>
              <a:t>에서 </a:t>
            </a:r>
            <a:r>
              <a:rPr lang="en-US" altLang="ko-KR" smtClean="0"/>
              <a:t>T</a:t>
            </a:r>
            <a:r>
              <a:rPr lang="ko-KR" altLang="en-US" smtClean="0"/>
              <a:t>에 속하지 않은 각 점 </a:t>
            </a:r>
            <a:r>
              <a:rPr lang="en-US" altLang="ko-KR" smtClean="0"/>
              <a:t>v</a:t>
            </a:r>
            <a:r>
              <a:rPr lang="ko-KR" altLang="en-US" smtClean="0"/>
              <a:t>에 대하여</a:t>
            </a:r>
            <a:r>
              <a:rPr lang="en-US" altLang="ko-KR" smtClean="0"/>
              <a:t>, D[v]</a:t>
            </a:r>
            <a:r>
              <a:rPr lang="ko-KR" altLang="en-US" smtClean="0"/>
              <a:t>가 최소인 점 </a:t>
            </a:r>
            <a:r>
              <a:rPr lang="en-US" altLang="ko-KR" smtClean="0"/>
              <a:t>v</a:t>
            </a:r>
            <a:r>
              <a:rPr lang="en-US" altLang="ko-KR" baseline="-25000" smtClean="0"/>
              <a:t>min</a:t>
            </a:r>
            <a:r>
              <a:rPr lang="ko-KR" altLang="en-US" smtClean="0"/>
              <a:t>을 선택한다</a:t>
            </a:r>
            <a:r>
              <a:rPr lang="en-US" altLang="ko-KR" smtClean="0"/>
              <a:t>. </a:t>
            </a:r>
          </a:p>
          <a:p>
            <a:pPr lvl="1"/>
            <a:r>
              <a:rPr lang="en-US" altLang="ko-KR" smtClean="0"/>
              <a:t>D[b]=D[f]=1</a:t>
            </a:r>
            <a:r>
              <a:rPr lang="ko-KR" altLang="en-US" smtClean="0"/>
              <a:t>로서 최소값이므로 점 </a:t>
            </a:r>
            <a:r>
              <a:rPr lang="en-US" altLang="ko-KR" smtClean="0"/>
              <a:t>b</a:t>
            </a:r>
            <a:r>
              <a:rPr lang="ko-KR" altLang="en-US" smtClean="0"/>
              <a:t>나 점 </a:t>
            </a:r>
            <a:r>
              <a:rPr lang="en-US" altLang="ko-KR" smtClean="0"/>
              <a:t>f </a:t>
            </a:r>
            <a:r>
              <a:rPr lang="ko-KR" altLang="en-US" smtClean="0"/>
              <a:t>중 택일</a:t>
            </a:r>
            <a:r>
              <a:rPr lang="en-US" altLang="ko-KR" smtClean="0"/>
              <a:t>. </a:t>
            </a:r>
            <a:r>
              <a:rPr lang="ko-KR" altLang="en-US" smtClean="0"/>
              <a:t>여기서는 점 </a:t>
            </a:r>
            <a:r>
              <a:rPr lang="en-US" altLang="ko-KR" smtClean="0"/>
              <a:t>b</a:t>
            </a:r>
            <a:r>
              <a:rPr lang="ko-KR" altLang="en-US" smtClean="0"/>
              <a:t>를 선택하자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따라서 점 </a:t>
            </a:r>
            <a:r>
              <a:rPr lang="en-US" altLang="ko-KR" smtClean="0"/>
              <a:t>b</a:t>
            </a:r>
            <a:r>
              <a:rPr lang="ko-KR" altLang="en-US" smtClean="0"/>
              <a:t>와 선분 </a:t>
            </a:r>
            <a:r>
              <a:rPr lang="en-US" altLang="ko-KR" smtClean="0"/>
              <a:t>(c,b)</a:t>
            </a:r>
            <a:r>
              <a:rPr lang="ko-KR" altLang="en-US" smtClean="0"/>
              <a:t>가 </a:t>
            </a:r>
            <a:r>
              <a:rPr lang="en-US" altLang="ko-KR" smtClean="0"/>
              <a:t>T</a:t>
            </a:r>
            <a:r>
              <a:rPr lang="ko-KR" altLang="en-US" smtClean="0"/>
              <a:t>에 추가된다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0AEE39-8DC9-41E9-A49D-73C1DE057F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095AA467-AF8D-4799-BDFF-C0AE43436DE9}" type="slidenum">
              <a:rPr lang="en-US" altLang="ko-KR" smtClean="0"/>
              <a:pPr>
                <a:defRPr/>
              </a:pPr>
              <a:t>28</a:t>
            </a:fld>
            <a:r>
              <a:rPr lang="en-US" altLang="ko-KR"/>
              <a:t> -</a:t>
            </a:r>
          </a:p>
        </p:txBody>
      </p:sp>
      <p:grpSp>
        <p:nvGrpSpPr>
          <p:cNvPr id="40965" name="그룹 36"/>
          <p:cNvGrpSpPr>
            <a:grpSpLocks/>
          </p:cNvGrpSpPr>
          <p:nvPr/>
        </p:nvGrpSpPr>
        <p:grpSpPr bwMode="auto">
          <a:xfrm>
            <a:off x="4572000" y="4149725"/>
            <a:ext cx="3952875" cy="2430463"/>
            <a:chOff x="2699792" y="4067780"/>
            <a:chExt cx="3952579" cy="243172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0ADCC9A-3076-4790-A9B8-5187FEBFDBF5}"/>
                </a:ext>
              </a:extLst>
            </p:cNvPr>
            <p:cNvSpPr/>
            <p:nvPr/>
          </p:nvSpPr>
          <p:spPr>
            <a:xfrm rot="2488186">
              <a:off x="4806247" y="4396563"/>
              <a:ext cx="1846124" cy="82433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E5799E-7EEF-4A49-85EE-7A1E4D9B5821}"/>
                </a:ext>
              </a:extLst>
            </p:cNvPr>
            <p:cNvSpPr txBox="1"/>
            <p:nvPr/>
          </p:nvSpPr>
          <p:spPr>
            <a:xfrm>
              <a:off x="5612637" y="5978532"/>
              <a:ext cx="282554" cy="4002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1</a:t>
              </a:r>
              <a:endParaRPr lang="en-US" sz="2000" dirty="0"/>
            </a:p>
          </p:txBody>
        </p:sp>
        <p:sp>
          <p:nvSpPr>
            <p:cNvPr id="40968" name="TextBox 6"/>
            <p:cNvSpPr txBox="1">
              <a:spLocks noChangeArrowheads="1"/>
            </p:cNvSpPr>
            <p:nvPr/>
          </p:nvSpPr>
          <p:spPr bwMode="auto">
            <a:xfrm>
              <a:off x="3962138" y="5306134"/>
              <a:ext cx="1925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</a:p>
          </p:txBody>
        </p:sp>
        <p:grpSp>
          <p:nvGrpSpPr>
            <p:cNvPr id="40969" name="그룹 7"/>
            <p:cNvGrpSpPr>
              <a:grpSpLocks/>
            </p:cNvGrpSpPr>
            <p:nvPr/>
          </p:nvGrpSpPr>
          <p:grpSpPr bwMode="auto">
            <a:xfrm>
              <a:off x="2712352" y="4067780"/>
              <a:ext cx="3659848" cy="2144907"/>
              <a:chOff x="5098720" y="498881"/>
              <a:chExt cx="3659848" cy="2144907"/>
            </a:xfrm>
          </p:grpSpPr>
          <p:sp>
            <p:nvSpPr>
              <p:cNvPr id="40978" name="Oval 5"/>
              <p:cNvSpPr>
                <a:spLocks noChangeArrowheads="1"/>
              </p:cNvSpPr>
              <p:nvPr/>
            </p:nvSpPr>
            <p:spPr bwMode="auto">
              <a:xfrm>
                <a:off x="7632288" y="827198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0979" name="Oval 6"/>
              <p:cNvSpPr>
                <a:spLocks noChangeArrowheads="1"/>
              </p:cNvSpPr>
              <p:nvPr/>
            </p:nvSpPr>
            <p:spPr bwMode="auto">
              <a:xfrm>
                <a:off x="6336887" y="1555623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" name="Oval 7">
                <a:extLst>
                  <a:ext uri="{FF2B5EF4-FFF2-40B4-BE49-F238E27FC236}">
                    <a16:creationId xmlns:a16="http://schemas.microsoft.com/office/drawing/2014/main" id="{5032F923-57AF-4B21-954B-53336B08B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6490" y="2241272"/>
                <a:ext cx="179375" cy="1794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sp>
            <p:nvSpPr>
              <p:cNvPr id="40981" name="Oval 8"/>
              <p:cNvSpPr>
                <a:spLocks noChangeArrowheads="1"/>
              </p:cNvSpPr>
              <p:nvPr/>
            </p:nvSpPr>
            <p:spPr bwMode="auto">
              <a:xfrm>
                <a:off x="8318086" y="1524667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3" name="Oval 9">
                <a:extLst>
                  <a:ext uri="{FF2B5EF4-FFF2-40B4-BE49-F238E27FC236}">
                    <a16:creationId xmlns:a16="http://schemas.microsoft.com/office/drawing/2014/main" id="{F02C32A7-1664-481B-B83A-3B18CA9BC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0112" y="2241272"/>
                <a:ext cx="180961" cy="1794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cxnSp>
            <p:nvCxnSpPr>
              <p:cNvPr id="40983" name="AutoShape 11"/>
              <p:cNvCxnSpPr>
                <a:cxnSpLocks noChangeShapeType="1"/>
                <a:stCxn id="40979" idx="3"/>
                <a:endCxn id="11" idx="7"/>
              </p:cNvCxnSpPr>
              <p:nvPr/>
            </p:nvCxnSpPr>
            <p:spPr bwMode="auto">
              <a:xfrm flipH="1">
                <a:off x="5499927" y="1709263"/>
                <a:ext cx="863320" cy="55852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984" name="AutoShape 12"/>
              <p:cNvCxnSpPr>
                <a:cxnSpLocks noChangeShapeType="1"/>
                <a:endCxn id="11" idx="0"/>
              </p:cNvCxnSpPr>
              <p:nvPr/>
            </p:nvCxnSpPr>
            <p:spPr bwMode="auto">
              <a:xfrm flipH="1">
                <a:off x="5436287" y="1099663"/>
                <a:ext cx="241160" cy="114176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985" name="AutoShape 13"/>
              <p:cNvCxnSpPr>
                <a:cxnSpLocks noChangeShapeType="1"/>
                <a:stCxn id="40979" idx="6"/>
                <a:endCxn id="13" idx="1"/>
              </p:cNvCxnSpPr>
              <p:nvPr/>
            </p:nvCxnSpPr>
            <p:spPr bwMode="auto">
              <a:xfrm>
                <a:off x="6516887" y="1645623"/>
                <a:ext cx="1419223" cy="62216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986" name="AutoShape 14"/>
              <p:cNvCxnSpPr>
                <a:cxnSpLocks noChangeShapeType="1"/>
                <a:stCxn id="11" idx="6"/>
                <a:endCxn id="13" idx="2"/>
              </p:cNvCxnSpPr>
              <p:nvPr/>
            </p:nvCxnSpPr>
            <p:spPr bwMode="auto">
              <a:xfrm>
                <a:off x="5526287" y="2331423"/>
                <a:ext cx="2383463" cy="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987" name="AutoShape 15"/>
              <p:cNvCxnSpPr>
                <a:cxnSpLocks noChangeShapeType="1"/>
                <a:endCxn id="40978" idx="2"/>
              </p:cNvCxnSpPr>
              <p:nvPr/>
            </p:nvCxnSpPr>
            <p:spPr bwMode="auto">
              <a:xfrm flipV="1">
                <a:off x="5831087" y="917198"/>
                <a:ext cx="1801201" cy="118825"/>
              </a:xfrm>
              <a:prstGeom prst="straightConnector1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988" name="AutoShape 16"/>
              <p:cNvCxnSpPr>
                <a:cxnSpLocks noChangeShapeType="1"/>
                <a:stCxn id="40979" idx="7"/>
                <a:endCxn id="40978" idx="3"/>
              </p:cNvCxnSpPr>
              <p:nvPr/>
            </p:nvCxnSpPr>
            <p:spPr bwMode="auto">
              <a:xfrm flipV="1">
                <a:off x="6490527" y="980838"/>
                <a:ext cx="1168121" cy="601145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989" name="AutoShape 17"/>
              <p:cNvCxnSpPr>
                <a:cxnSpLocks noChangeShapeType="1"/>
                <a:stCxn id="40981" idx="1"/>
                <a:endCxn id="40978" idx="5"/>
              </p:cNvCxnSpPr>
              <p:nvPr/>
            </p:nvCxnSpPr>
            <p:spPr bwMode="auto">
              <a:xfrm flipH="1" flipV="1">
                <a:off x="7785928" y="980838"/>
                <a:ext cx="558518" cy="57018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990" name="AutoShape 18"/>
              <p:cNvCxnSpPr>
                <a:cxnSpLocks noChangeShapeType="1"/>
                <a:stCxn id="13" idx="7"/>
                <a:endCxn id="40981" idx="3"/>
              </p:cNvCxnSpPr>
              <p:nvPr/>
            </p:nvCxnSpPr>
            <p:spPr bwMode="auto">
              <a:xfrm flipV="1">
                <a:off x="8063390" y="1678307"/>
                <a:ext cx="281056" cy="589476"/>
              </a:xfrm>
              <a:prstGeom prst="straightConnector1">
                <a:avLst/>
              </a:prstGeom>
              <a:noFill/>
              <a:ln w="19050">
                <a:solidFill>
                  <a:srgbClr val="0000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83DCFF16-FAB2-444A-9223-658D646258D4}"/>
                  </a:ext>
                </a:extLst>
              </p:cNvPr>
              <p:cNvCxnSpPr>
                <a:stCxn id="40978" idx="4"/>
                <a:endCxn id="13" idx="0"/>
              </p:cNvCxnSpPr>
              <p:nvPr/>
            </p:nvCxnSpPr>
            <p:spPr>
              <a:xfrm>
                <a:off x="7722801" y="1007144"/>
                <a:ext cx="277791" cy="1234127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92" name="Text Box 21"/>
              <p:cNvSpPr txBox="1">
                <a:spLocks noChangeArrowheads="1"/>
              </p:cNvSpPr>
              <p:nvPr/>
            </p:nvSpPr>
            <p:spPr bwMode="auto">
              <a:xfrm>
                <a:off x="5437713" y="623417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a</a:t>
                </a:r>
              </a:p>
            </p:txBody>
          </p:sp>
          <p:sp>
            <p:nvSpPr>
              <p:cNvPr id="40993" name="Text Box 21"/>
              <p:cNvSpPr txBox="1">
                <a:spLocks noChangeArrowheads="1"/>
              </p:cNvSpPr>
              <p:nvPr/>
            </p:nvSpPr>
            <p:spPr bwMode="auto">
              <a:xfrm>
                <a:off x="7534536" y="498881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b</a:t>
                </a:r>
              </a:p>
            </p:txBody>
          </p:sp>
          <p:sp>
            <p:nvSpPr>
              <p:cNvPr id="40994" name="Text Box 21"/>
              <p:cNvSpPr txBox="1">
                <a:spLocks noChangeArrowheads="1"/>
              </p:cNvSpPr>
              <p:nvPr/>
            </p:nvSpPr>
            <p:spPr bwMode="auto">
              <a:xfrm>
                <a:off x="8468104" y="1301661"/>
                <a:ext cx="2904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c</a:t>
                </a:r>
              </a:p>
            </p:txBody>
          </p:sp>
          <p:sp>
            <p:nvSpPr>
              <p:cNvPr id="40995" name="Text Box 21"/>
              <p:cNvSpPr txBox="1">
                <a:spLocks noChangeArrowheads="1"/>
              </p:cNvSpPr>
              <p:nvPr/>
            </p:nvSpPr>
            <p:spPr bwMode="auto">
              <a:xfrm>
                <a:off x="6300192" y="116724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d</a:t>
                </a:r>
              </a:p>
            </p:txBody>
          </p:sp>
          <p:sp>
            <p:nvSpPr>
              <p:cNvPr id="40996" name="Text Box 21"/>
              <p:cNvSpPr txBox="1">
                <a:spLocks noChangeArrowheads="1"/>
              </p:cNvSpPr>
              <p:nvPr/>
            </p:nvSpPr>
            <p:spPr bwMode="auto">
              <a:xfrm flipH="1">
                <a:off x="5098720" y="2277075"/>
                <a:ext cx="31208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e</a:t>
                </a:r>
              </a:p>
            </p:txBody>
          </p:sp>
          <p:sp>
            <p:nvSpPr>
              <p:cNvPr id="40997" name="Text Box 21"/>
              <p:cNvSpPr txBox="1">
                <a:spLocks noChangeArrowheads="1"/>
              </p:cNvSpPr>
              <p:nvPr/>
            </p:nvSpPr>
            <p:spPr bwMode="auto">
              <a:xfrm>
                <a:off x="8215244" y="2201517"/>
                <a:ext cx="25840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f</a:t>
                </a:r>
              </a:p>
            </p:txBody>
          </p:sp>
        </p:grp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DB832F52-8D61-4C3C-9DBB-32DDA46C6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249" y="4556983"/>
              <a:ext cx="179375" cy="18106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/>
            </a:p>
          </p:txBody>
        </p:sp>
        <p:cxnSp>
          <p:nvCxnSpPr>
            <p:cNvPr id="40971" name="AutoShape 13"/>
            <p:cNvCxnSpPr>
              <a:cxnSpLocks noChangeShapeType="1"/>
              <a:endCxn id="40979" idx="1"/>
            </p:cNvCxnSpPr>
            <p:nvPr/>
          </p:nvCxnSpPr>
          <p:spPr bwMode="auto">
            <a:xfrm>
              <a:off x="3450907" y="4719034"/>
              <a:ext cx="525972" cy="43184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972" name="TextBox 30"/>
            <p:cNvSpPr txBox="1">
              <a:spLocks noChangeArrowheads="1"/>
            </p:cNvSpPr>
            <p:nvPr/>
          </p:nvSpPr>
          <p:spPr bwMode="auto">
            <a:xfrm>
              <a:off x="6068619" y="5103907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973" name="TextBox 31"/>
            <p:cNvSpPr txBox="1">
              <a:spLocks noChangeArrowheads="1"/>
            </p:cNvSpPr>
            <p:nvPr/>
          </p:nvSpPr>
          <p:spPr bwMode="auto">
            <a:xfrm>
              <a:off x="2699792" y="5542985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0974" name="TextBox 32"/>
            <p:cNvSpPr txBox="1">
              <a:spLocks noChangeArrowheads="1"/>
            </p:cNvSpPr>
            <p:nvPr/>
          </p:nvSpPr>
          <p:spPr bwMode="auto">
            <a:xfrm>
              <a:off x="3347864" y="4204812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0975" name="TextBox 33"/>
            <p:cNvSpPr txBox="1">
              <a:spLocks noChangeArrowheads="1"/>
            </p:cNvSpPr>
            <p:nvPr/>
          </p:nvSpPr>
          <p:spPr bwMode="auto">
            <a:xfrm>
              <a:off x="5496636" y="4214285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76" name="TextBox 34"/>
            <p:cNvSpPr txBox="1">
              <a:spLocks noChangeArrowheads="1"/>
            </p:cNvSpPr>
            <p:nvPr/>
          </p:nvSpPr>
          <p:spPr bwMode="auto">
            <a:xfrm>
              <a:off x="3111981" y="6084004"/>
              <a:ext cx="259140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</a:t>
              </a:r>
              <a:r>
                <a:rPr lang="en-US" altLang="ko-KR" sz="21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= min{∞, </a:t>
              </a:r>
              <a:r>
                <a:rPr lang="en-US" altLang="ko-KR" sz="21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</a:t>
              </a:r>
              <a:r>
                <a:rPr lang="en-US" altLang="ko-KR" sz="21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, ∞, ∞, 1}</a:t>
              </a:r>
            </a:p>
          </p:txBody>
        </p:sp>
        <p:sp>
          <p:nvSpPr>
            <p:cNvPr id="40977" name="TextBox 35"/>
            <p:cNvSpPr txBox="1">
              <a:spLocks noChangeArrowheads="1"/>
            </p:cNvSpPr>
            <p:nvPr/>
          </p:nvSpPr>
          <p:spPr bwMode="auto">
            <a:xfrm>
              <a:off x="5992907" y="4214285"/>
              <a:ext cx="4994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PrimMST</a:t>
            </a:r>
            <a:r>
              <a:rPr lang="ko-KR" altLang="en-US" smtClean="0"/>
              <a:t> 알고리즘의 수행 과정</a:t>
            </a:r>
          </a:p>
        </p:txBody>
      </p:sp>
      <p:sp>
        <p:nvSpPr>
          <p:cNvPr id="4198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10~12</a:t>
            </a:r>
          </a:p>
          <a:p>
            <a:pPr lvl="1"/>
            <a:r>
              <a:rPr lang="ko-KR" altLang="en-US" smtClean="0"/>
              <a:t>점 </a:t>
            </a:r>
            <a:r>
              <a:rPr lang="en-US" altLang="ko-KR" smtClean="0"/>
              <a:t>b</a:t>
            </a:r>
            <a:r>
              <a:rPr lang="ko-KR" altLang="en-US" smtClean="0"/>
              <a:t>에 연결된 점 </a:t>
            </a:r>
            <a:r>
              <a:rPr lang="en-US" altLang="ko-KR" smtClean="0"/>
              <a:t>a</a:t>
            </a:r>
            <a:r>
              <a:rPr lang="ko-KR" altLang="en-US" smtClean="0"/>
              <a:t>와 </a:t>
            </a:r>
            <a:r>
              <a:rPr lang="en-US" altLang="ko-KR" smtClean="0"/>
              <a:t>d</a:t>
            </a:r>
            <a:r>
              <a:rPr lang="ko-KR" altLang="en-US" smtClean="0"/>
              <a:t>의 </a:t>
            </a:r>
            <a:r>
              <a:rPr lang="en-US" altLang="ko-KR" smtClean="0"/>
              <a:t>D[a]</a:t>
            </a:r>
            <a:r>
              <a:rPr lang="ko-KR" altLang="en-US" smtClean="0"/>
              <a:t>와 </a:t>
            </a:r>
            <a:r>
              <a:rPr lang="en-US" altLang="ko-KR" smtClean="0"/>
              <a:t>D[d]</a:t>
            </a:r>
            <a:r>
              <a:rPr lang="ko-KR" altLang="en-US" smtClean="0"/>
              <a:t>를 각각 </a:t>
            </a:r>
            <a:r>
              <a:rPr lang="en-US" altLang="ko-KR" smtClean="0"/>
              <a:t>3</a:t>
            </a:r>
            <a:r>
              <a:rPr lang="ko-KR" altLang="en-US" smtClean="0"/>
              <a:t>과 </a:t>
            </a:r>
            <a:r>
              <a:rPr lang="en-US" altLang="ko-KR" smtClean="0"/>
              <a:t>4</a:t>
            </a:r>
            <a:r>
              <a:rPr lang="ko-KR" altLang="en-US" smtClean="0"/>
              <a:t>로 갱신한다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점 </a:t>
            </a:r>
            <a:r>
              <a:rPr lang="en-US" altLang="ko-KR" smtClean="0"/>
              <a:t>f</a:t>
            </a:r>
            <a:r>
              <a:rPr lang="ko-KR" altLang="en-US" smtClean="0"/>
              <a:t>는 점 </a:t>
            </a:r>
            <a:r>
              <a:rPr lang="en-US" altLang="ko-KR" smtClean="0"/>
              <a:t>b</a:t>
            </a:r>
            <a:r>
              <a:rPr lang="ko-KR" altLang="en-US" smtClean="0"/>
              <a:t>와 선분으로 연결은 되어있으나</a:t>
            </a:r>
            <a:r>
              <a:rPr lang="en-US" altLang="ko-KR" smtClean="0"/>
              <a:t>, </a:t>
            </a:r>
            <a:r>
              <a:rPr lang="ko-KR" altLang="en-US" smtClean="0"/>
              <a:t>선분 </a:t>
            </a:r>
            <a:r>
              <a:rPr lang="en-US" altLang="ko-KR" smtClean="0"/>
              <a:t>(b,f)</a:t>
            </a:r>
            <a:r>
              <a:rPr lang="ko-KR" altLang="en-US" smtClean="0"/>
              <a:t>의 가중치인 </a:t>
            </a:r>
            <a:r>
              <a:rPr lang="en-US" altLang="ko-KR" smtClean="0"/>
              <a:t>2</a:t>
            </a:r>
            <a:r>
              <a:rPr lang="ko-KR" altLang="en-US" smtClean="0"/>
              <a:t>가 현재 </a:t>
            </a:r>
            <a:r>
              <a:rPr lang="en-US" altLang="ko-KR" smtClean="0"/>
              <a:t>D[f]</a:t>
            </a:r>
            <a:r>
              <a:rPr lang="ko-KR" altLang="en-US" smtClean="0"/>
              <a:t>보다 크므로 </a:t>
            </a:r>
            <a:r>
              <a:rPr lang="en-US" altLang="ko-KR" smtClean="0"/>
              <a:t>D[f]</a:t>
            </a:r>
            <a:r>
              <a:rPr lang="ko-KR" altLang="en-US" smtClean="0"/>
              <a:t>를 갱신하지</a:t>
            </a:r>
            <a:r>
              <a:rPr lang="en-US" altLang="ko-KR" smtClean="0"/>
              <a:t> </a:t>
            </a:r>
            <a:r>
              <a:rPr lang="ko-KR" altLang="en-US" smtClean="0"/>
              <a:t>않는다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6CDBE-F70B-49A0-B2F6-F3EC0EB2B4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8308F523-F481-443B-B6BE-520FE0035AED}" type="slidenum">
              <a:rPr lang="en-US" altLang="ko-KR" smtClean="0"/>
              <a:pPr>
                <a:defRPr/>
              </a:pPr>
              <a:t>29</a:t>
            </a:fld>
            <a:r>
              <a:rPr lang="en-US" altLang="ko-KR"/>
              <a:t> -</a:t>
            </a:r>
          </a:p>
        </p:txBody>
      </p:sp>
      <p:grpSp>
        <p:nvGrpSpPr>
          <p:cNvPr id="41989" name="그룹 41"/>
          <p:cNvGrpSpPr>
            <a:grpSpLocks/>
          </p:cNvGrpSpPr>
          <p:nvPr/>
        </p:nvGrpSpPr>
        <p:grpSpPr bwMode="auto">
          <a:xfrm>
            <a:off x="2085975" y="3783013"/>
            <a:ext cx="5438775" cy="2238375"/>
            <a:chOff x="2627784" y="3464636"/>
            <a:chExt cx="5437911" cy="22390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0781D2-275D-4522-BEC5-A7D294A54F1D}"/>
                </a:ext>
              </a:extLst>
            </p:cNvPr>
            <p:cNvSpPr txBox="1"/>
            <p:nvPr/>
          </p:nvSpPr>
          <p:spPr>
            <a:xfrm>
              <a:off x="3275381" y="3601202"/>
              <a:ext cx="282530" cy="46210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0000CC"/>
                  </a:solidFill>
                  <a:latin typeface="Times New Roman"/>
                  <a:cs typeface="Times New Roman"/>
                </a:rPr>
                <a:t>3</a:t>
              </a:r>
              <a:endParaRPr 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2B6413-2541-42DD-832B-82844032946B}"/>
                </a:ext>
              </a:extLst>
            </p:cNvPr>
            <p:cNvSpPr/>
            <p:nvPr/>
          </p:nvSpPr>
          <p:spPr>
            <a:xfrm rot="2488186">
              <a:off x="4654700" y="3720300"/>
              <a:ext cx="1845969" cy="8241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FA771E-623D-40C3-A187-4E890AA5E371}"/>
                </a:ext>
              </a:extLst>
            </p:cNvPr>
            <p:cNvSpPr txBox="1"/>
            <p:nvPr/>
          </p:nvSpPr>
          <p:spPr>
            <a:xfrm>
              <a:off x="5607049" y="5066906"/>
              <a:ext cx="280942" cy="40017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1</a:t>
              </a:r>
              <a:endParaRPr 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E3507E-9A59-4437-9594-6789E698E962}"/>
                </a:ext>
              </a:extLst>
            </p:cNvPr>
            <p:cNvSpPr txBox="1"/>
            <p:nvPr/>
          </p:nvSpPr>
          <p:spPr>
            <a:xfrm>
              <a:off x="3889647" y="4703259"/>
              <a:ext cx="193644" cy="46210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srgbClr val="0000CC"/>
                  </a:solidFill>
                  <a:latin typeface="Times New Roman"/>
                  <a:cs typeface="Times New Roman"/>
                </a:rPr>
                <a:t>4</a:t>
              </a:r>
              <a:endParaRPr lang="en-US" altLang="ko-KR" sz="2400" dirty="0">
                <a:solidFill>
                  <a:srgbClr val="0000CC"/>
                </a:solidFill>
              </a:endParaRPr>
            </a:p>
          </p:txBody>
        </p:sp>
        <p:grpSp>
          <p:nvGrpSpPr>
            <p:cNvPr id="41994" name="그룹 8"/>
            <p:cNvGrpSpPr>
              <a:grpSpLocks/>
            </p:cNvGrpSpPr>
            <p:nvPr/>
          </p:nvGrpSpPr>
          <p:grpSpPr bwMode="auto">
            <a:xfrm>
              <a:off x="2640344" y="3464636"/>
              <a:ext cx="3659848" cy="2239050"/>
              <a:chOff x="5284286" y="1368426"/>
              <a:chExt cx="3659848" cy="2239050"/>
            </a:xfrm>
          </p:grpSpPr>
          <p:grpSp>
            <p:nvGrpSpPr>
              <p:cNvPr id="42005" name="그룹 9"/>
              <p:cNvGrpSpPr>
                <a:grpSpLocks/>
              </p:cNvGrpSpPr>
              <p:nvPr/>
            </p:nvGrpSpPr>
            <p:grpSpPr bwMode="auto">
              <a:xfrm>
                <a:off x="5284286" y="1368426"/>
                <a:ext cx="3659848" cy="2239050"/>
                <a:chOff x="5098720" y="498881"/>
                <a:chExt cx="3659848" cy="2239050"/>
              </a:xfrm>
            </p:grpSpPr>
            <p:sp>
              <p:nvSpPr>
                <p:cNvPr id="42007" name="Oval 5"/>
                <p:cNvSpPr>
                  <a:spLocks noChangeArrowheads="1"/>
                </p:cNvSpPr>
                <p:nvPr/>
              </p:nvSpPr>
              <p:spPr bwMode="auto">
                <a:xfrm>
                  <a:off x="7632288" y="827198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ko-KR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42008" name="Oval 6"/>
                <p:cNvSpPr>
                  <a:spLocks noChangeArrowheads="1"/>
                </p:cNvSpPr>
                <p:nvPr/>
              </p:nvSpPr>
              <p:spPr bwMode="auto">
                <a:xfrm>
                  <a:off x="6336887" y="1555623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ko-KR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4" name="Oval 7">
                  <a:extLst>
                    <a:ext uri="{FF2B5EF4-FFF2-40B4-BE49-F238E27FC236}">
                      <a16:creationId xmlns:a16="http://schemas.microsoft.com/office/drawing/2014/main" id="{53D2C820-866D-4048-8191-659A7CA25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46469" y="2240893"/>
                  <a:ext cx="179360" cy="18103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ko-KR" sz="1800" dirty="0"/>
                </a:p>
              </p:txBody>
            </p:sp>
            <p:sp>
              <p:nvSpPr>
                <p:cNvPr id="42010" name="Oval 8"/>
                <p:cNvSpPr>
                  <a:spLocks noChangeArrowheads="1"/>
                </p:cNvSpPr>
                <p:nvPr/>
              </p:nvSpPr>
              <p:spPr bwMode="auto">
                <a:xfrm>
                  <a:off x="8318086" y="1524667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ko-KR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6" name="Oval 9">
                  <a:extLst>
                    <a:ext uri="{FF2B5EF4-FFF2-40B4-BE49-F238E27FC236}">
                      <a16:creationId xmlns:a16="http://schemas.microsoft.com/office/drawing/2014/main" id="{F44F8E4E-FDF2-43C2-B474-B151BCD292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9875" y="2240893"/>
                  <a:ext cx="180946" cy="18103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ko-KR" sz="1800" dirty="0"/>
                </a:p>
              </p:txBody>
            </p:sp>
            <p:cxnSp>
              <p:nvCxnSpPr>
                <p:cNvPr id="42012" name="AutoShape 11"/>
                <p:cNvCxnSpPr>
                  <a:cxnSpLocks noChangeShapeType="1"/>
                  <a:stCxn id="42008" idx="3"/>
                  <a:endCxn id="14" idx="7"/>
                </p:cNvCxnSpPr>
                <p:nvPr/>
              </p:nvCxnSpPr>
              <p:spPr bwMode="auto">
                <a:xfrm flipH="1">
                  <a:off x="5499927" y="1709263"/>
                  <a:ext cx="863320" cy="558520"/>
                </a:xfrm>
                <a:prstGeom prst="straightConnector1">
                  <a:avLst/>
                </a:prstGeom>
                <a:noFill/>
                <a:ln w="635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013" name="AutoShape 12"/>
                <p:cNvCxnSpPr>
                  <a:cxnSpLocks noChangeShapeType="1"/>
                  <a:endCxn id="14" idx="0"/>
                </p:cNvCxnSpPr>
                <p:nvPr/>
              </p:nvCxnSpPr>
              <p:spPr bwMode="auto">
                <a:xfrm flipH="1">
                  <a:off x="5436287" y="1099663"/>
                  <a:ext cx="241160" cy="1141760"/>
                </a:xfrm>
                <a:prstGeom prst="straightConnector1">
                  <a:avLst/>
                </a:prstGeom>
                <a:noFill/>
                <a:ln w="635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014" name="AutoShape 13"/>
                <p:cNvCxnSpPr>
                  <a:cxnSpLocks noChangeShapeType="1"/>
                  <a:stCxn id="42008" idx="6"/>
                  <a:endCxn id="16" idx="1"/>
                </p:cNvCxnSpPr>
                <p:nvPr/>
              </p:nvCxnSpPr>
              <p:spPr bwMode="auto">
                <a:xfrm>
                  <a:off x="6516887" y="1645623"/>
                  <a:ext cx="1419223" cy="622160"/>
                </a:xfrm>
                <a:prstGeom prst="straightConnector1">
                  <a:avLst/>
                </a:prstGeom>
                <a:noFill/>
                <a:ln w="635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015" name="AutoShape 14"/>
                <p:cNvCxnSpPr>
                  <a:cxnSpLocks noChangeShapeType="1"/>
                  <a:stCxn id="14" idx="6"/>
                  <a:endCxn id="16" idx="2"/>
                </p:cNvCxnSpPr>
                <p:nvPr/>
              </p:nvCxnSpPr>
              <p:spPr bwMode="auto">
                <a:xfrm>
                  <a:off x="5526287" y="2331423"/>
                  <a:ext cx="2383463" cy="0"/>
                </a:xfrm>
                <a:prstGeom prst="straightConnector1">
                  <a:avLst/>
                </a:prstGeom>
                <a:noFill/>
                <a:ln w="635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016" name="AutoShape 15"/>
                <p:cNvCxnSpPr>
                  <a:cxnSpLocks noChangeShapeType="1"/>
                  <a:endCxn id="42007" idx="2"/>
                </p:cNvCxnSpPr>
                <p:nvPr/>
              </p:nvCxnSpPr>
              <p:spPr bwMode="auto">
                <a:xfrm flipV="1">
                  <a:off x="5831087" y="917198"/>
                  <a:ext cx="1801201" cy="118825"/>
                </a:xfrm>
                <a:prstGeom prst="straightConnector1">
                  <a:avLst/>
                </a:prstGeom>
                <a:noFill/>
                <a:ln w="19050">
                  <a:solidFill>
                    <a:srgbClr val="0000CC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017" name="AutoShape 16"/>
                <p:cNvCxnSpPr>
                  <a:cxnSpLocks noChangeShapeType="1"/>
                  <a:stCxn id="42008" idx="7"/>
                  <a:endCxn id="42007" idx="3"/>
                </p:cNvCxnSpPr>
                <p:nvPr/>
              </p:nvCxnSpPr>
              <p:spPr bwMode="auto">
                <a:xfrm flipV="1">
                  <a:off x="6490527" y="980838"/>
                  <a:ext cx="1168121" cy="601145"/>
                </a:xfrm>
                <a:prstGeom prst="straightConnector1">
                  <a:avLst/>
                </a:prstGeom>
                <a:noFill/>
                <a:ln w="19050">
                  <a:solidFill>
                    <a:srgbClr val="0000CC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018" name="AutoShape 17"/>
                <p:cNvCxnSpPr>
                  <a:cxnSpLocks noChangeShapeType="1"/>
                  <a:stCxn id="42010" idx="1"/>
                  <a:endCxn id="42007" idx="5"/>
                </p:cNvCxnSpPr>
                <p:nvPr/>
              </p:nvCxnSpPr>
              <p:spPr bwMode="auto">
                <a:xfrm flipH="1" flipV="1">
                  <a:off x="7785928" y="980838"/>
                  <a:ext cx="558518" cy="570189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019" name="AutoShape 18"/>
                <p:cNvCxnSpPr>
                  <a:cxnSpLocks noChangeShapeType="1"/>
                  <a:stCxn id="16" idx="7"/>
                  <a:endCxn id="42010" idx="3"/>
                </p:cNvCxnSpPr>
                <p:nvPr/>
              </p:nvCxnSpPr>
              <p:spPr bwMode="auto">
                <a:xfrm flipV="1">
                  <a:off x="8063390" y="1678307"/>
                  <a:ext cx="281056" cy="589476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02FF232B-36F9-4775-A723-2FB154296617}"/>
                    </a:ext>
                  </a:extLst>
                </p:cNvPr>
                <p:cNvCxnSpPr>
                  <a:stCxn id="42007" idx="4"/>
                  <a:endCxn id="16" idx="0"/>
                </p:cNvCxnSpPr>
                <p:nvPr/>
              </p:nvCxnSpPr>
              <p:spPr>
                <a:xfrm>
                  <a:off x="7722579" y="1007034"/>
                  <a:ext cx="277768" cy="1233859"/>
                </a:xfrm>
                <a:prstGeom prst="line">
                  <a:avLst/>
                </a:prstGeom>
                <a:ln w="19050">
                  <a:solidFill>
                    <a:srgbClr val="0000C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02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437713" y="623417"/>
                  <a:ext cx="309562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8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rPr>
                    <a:t>a</a:t>
                  </a:r>
                </a:p>
              </p:txBody>
            </p:sp>
            <p:sp>
              <p:nvSpPr>
                <p:cNvPr id="4202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7534536" y="498881"/>
                  <a:ext cx="31290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8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rPr>
                    <a:t>b</a:t>
                  </a:r>
                </a:p>
              </p:txBody>
            </p:sp>
            <p:sp>
              <p:nvSpPr>
                <p:cNvPr id="4202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468104" y="1301661"/>
                  <a:ext cx="29046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8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rPr>
                    <a:t>c</a:t>
                  </a:r>
                </a:p>
              </p:txBody>
            </p:sp>
            <p:sp>
              <p:nvSpPr>
                <p:cNvPr id="4202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300192" y="1167246"/>
                  <a:ext cx="31290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8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rPr>
                    <a:t>d</a:t>
                  </a:r>
                </a:p>
              </p:txBody>
            </p:sp>
            <p:sp>
              <p:nvSpPr>
                <p:cNvPr id="42025" name="Text Box 21"/>
                <p:cNvSpPr txBox="1">
                  <a:spLocks noChangeArrowheads="1"/>
                </p:cNvSpPr>
                <p:nvPr/>
              </p:nvSpPr>
              <p:spPr bwMode="auto">
                <a:xfrm flipH="1">
                  <a:off x="5098720" y="2277075"/>
                  <a:ext cx="312088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8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rPr>
                    <a:t>e</a:t>
                  </a:r>
                </a:p>
              </p:txBody>
            </p:sp>
            <p:sp>
              <p:nvSpPr>
                <p:cNvPr id="4202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7950060" y="2368599"/>
                  <a:ext cx="25840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8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rPr>
                    <a:t>f</a:t>
                  </a:r>
                </a:p>
              </p:txBody>
            </p:sp>
          </p:grpSp>
          <p:sp>
            <p:nvSpPr>
              <p:cNvPr id="42006" name="Text Box 22"/>
              <p:cNvSpPr txBox="1">
                <a:spLocks noChangeArrowheads="1"/>
              </p:cNvSpPr>
              <p:nvPr/>
            </p:nvSpPr>
            <p:spPr bwMode="auto">
              <a:xfrm>
                <a:off x="6650226" y="156090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3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15D40308-8F38-4C93-9BE7-8BB833B92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9193" y="3955321"/>
              <a:ext cx="179360" cy="1794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/>
            </a:p>
          </p:txBody>
        </p:sp>
        <p:cxnSp>
          <p:nvCxnSpPr>
            <p:cNvPr id="41996" name="AutoShape 13"/>
            <p:cNvCxnSpPr>
              <a:cxnSpLocks noChangeShapeType="1"/>
              <a:endCxn id="42008" idx="1"/>
            </p:cNvCxnSpPr>
            <p:nvPr/>
          </p:nvCxnSpPr>
          <p:spPr bwMode="auto">
            <a:xfrm>
              <a:off x="3378899" y="4115890"/>
              <a:ext cx="525972" cy="43184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997" name="TextBox 33"/>
            <p:cNvSpPr txBox="1">
              <a:spLocks noChangeArrowheads="1"/>
            </p:cNvSpPr>
            <p:nvPr/>
          </p:nvSpPr>
          <p:spPr bwMode="auto">
            <a:xfrm>
              <a:off x="5996611" y="4500763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998" name="TextBox 34"/>
            <p:cNvSpPr txBox="1">
              <a:spLocks noChangeArrowheads="1"/>
            </p:cNvSpPr>
            <p:nvPr/>
          </p:nvSpPr>
          <p:spPr bwMode="auto">
            <a:xfrm>
              <a:off x="2627784" y="4939841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1999" name="TextBox 35"/>
            <p:cNvSpPr txBox="1">
              <a:spLocks noChangeArrowheads="1"/>
            </p:cNvSpPr>
            <p:nvPr/>
          </p:nvSpPr>
          <p:spPr bwMode="auto">
            <a:xfrm>
              <a:off x="5424628" y="3611141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00" name="Text Box 22"/>
            <p:cNvSpPr txBox="1">
              <a:spLocks noChangeArrowheads="1"/>
            </p:cNvSpPr>
            <p:nvPr/>
          </p:nvSpPr>
          <p:spPr bwMode="auto">
            <a:xfrm>
              <a:off x="4422002" y="4229677"/>
              <a:ext cx="296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42001" name="Text Box 22"/>
            <p:cNvSpPr txBox="1">
              <a:spLocks noChangeArrowheads="1"/>
            </p:cNvSpPr>
            <p:nvPr/>
          </p:nvSpPr>
          <p:spPr bwMode="auto">
            <a:xfrm>
              <a:off x="5182439" y="4558508"/>
              <a:ext cx="296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42002" name="TextBox 38"/>
            <p:cNvSpPr txBox="1">
              <a:spLocks noChangeArrowheads="1"/>
            </p:cNvSpPr>
            <p:nvPr/>
          </p:nvSpPr>
          <p:spPr bwMode="auto">
            <a:xfrm>
              <a:off x="5843919" y="3618589"/>
              <a:ext cx="4994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2003" name="TextBox 39"/>
            <p:cNvSpPr txBox="1">
              <a:spLocks noChangeArrowheads="1"/>
            </p:cNvSpPr>
            <p:nvPr/>
          </p:nvSpPr>
          <p:spPr bwMode="auto">
            <a:xfrm>
              <a:off x="6481519" y="5075892"/>
              <a:ext cx="15841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1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갱신 안됨</a:t>
              </a:r>
              <a:endPara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5A78F9B-170F-4377-B930-DF14D4B68B0E}"/>
                </a:ext>
              </a:extLst>
            </p:cNvPr>
            <p:cNvCxnSpPr>
              <a:stCxn id="42003" idx="1"/>
              <a:endCxn id="7" idx="3"/>
            </p:cNvCxnSpPr>
            <p:nvPr/>
          </p:nvCxnSpPr>
          <p:spPr>
            <a:xfrm flipH="1">
              <a:off x="5887991" y="5260639"/>
              <a:ext cx="593631" cy="635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그리디알고리즘</a:t>
            </a:r>
            <a:endParaRPr lang="ko-KR" altLang="en-US" dirty="0" smtClean="0"/>
          </a:p>
        </p:txBody>
      </p:sp>
      <p:sp>
        <p:nvSpPr>
          <p:cNvPr id="614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그리디 알고리즘은 근시안적인 선택으로 부분적인 최적해를 찾고</a:t>
            </a:r>
            <a:r>
              <a:rPr lang="en-US" altLang="ko-KR" smtClean="0"/>
              <a:t>, </a:t>
            </a:r>
            <a:r>
              <a:rPr lang="ko-KR" altLang="en-US" smtClean="0"/>
              <a:t>이들을 모아서 문제의 최적해를 얻는다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AB63C6-C9A7-4340-A751-DF1CDDB5F1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1F1A1890-289A-4AEC-8A37-488F86B4DD2C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 -</a:t>
            </a:r>
          </a:p>
        </p:txBody>
      </p:sp>
      <p:grpSp>
        <p:nvGrpSpPr>
          <p:cNvPr id="6149" name="그룹 1"/>
          <p:cNvGrpSpPr>
            <a:grpSpLocks/>
          </p:cNvGrpSpPr>
          <p:nvPr/>
        </p:nvGrpSpPr>
        <p:grpSpPr bwMode="auto">
          <a:xfrm>
            <a:off x="1763713" y="2565400"/>
            <a:ext cx="5472112" cy="3887788"/>
            <a:chOff x="3476158" y="146650"/>
            <a:chExt cx="5272306" cy="64974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F5E2AA-7E86-41F9-AE42-1C31966F5954}"/>
                </a:ext>
              </a:extLst>
            </p:cNvPr>
            <p:cNvSpPr txBox="1"/>
            <p:nvPr/>
          </p:nvSpPr>
          <p:spPr>
            <a:xfrm>
              <a:off x="4259280" y="6182419"/>
              <a:ext cx="3889607" cy="4616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2400" dirty="0">
                  <a:latin typeface="+mn-ea"/>
                </a:rPr>
                <a:t>그리디 알고리즘</a:t>
              </a:r>
              <a:r>
                <a:rPr lang="en-US" altLang="ko-KR" sz="2400" dirty="0">
                  <a:latin typeface="+mn-ea"/>
                </a:rPr>
                <a:t> </a:t>
              </a:r>
              <a:r>
                <a:rPr lang="ko-KR" altLang="en-US" sz="2400" dirty="0">
                  <a:latin typeface="+mn-ea"/>
                </a:rPr>
                <a:t>수행 과정</a:t>
              </a:r>
            </a:p>
          </p:txBody>
        </p:sp>
        <p:grpSp>
          <p:nvGrpSpPr>
            <p:cNvPr id="6151" name="그룹 5"/>
            <p:cNvGrpSpPr>
              <a:grpSpLocks/>
            </p:cNvGrpSpPr>
            <p:nvPr/>
          </p:nvGrpSpPr>
          <p:grpSpPr bwMode="auto">
            <a:xfrm flipH="1">
              <a:off x="3476158" y="3756279"/>
              <a:ext cx="2209462" cy="1728192"/>
              <a:chOff x="4608004" y="3891333"/>
              <a:chExt cx="2592288" cy="1728192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3496045-93D9-4182-B9E2-4990036807E8}"/>
                  </a:ext>
                </a:extLst>
              </p:cNvPr>
              <p:cNvSpPr/>
              <p:nvPr/>
            </p:nvSpPr>
            <p:spPr>
              <a:xfrm>
                <a:off x="4607165" y="3892553"/>
                <a:ext cx="2593127" cy="172715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000">
                  <a:latin typeface="+mn-ea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2BB95B-C956-4496-AFD1-75F89E365F31}"/>
                  </a:ext>
                </a:extLst>
              </p:cNvPr>
              <p:cNvSpPr txBox="1"/>
              <p:nvPr/>
            </p:nvSpPr>
            <p:spPr>
              <a:xfrm>
                <a:off x="6516568" y="4630111"/>
                <a:ext cx="287128" cy="40061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DC4867-54F9-48C5-A244-C6D51E2AD858}"/>
                  </a:ext>
                </a:extLst>
              </p:cNvPr>
              <p:cNvSpPr txBox="1"/>
              <p:nvPr/>
            </p:nvSpPr>
            <p:spPr>
              <a:xfrm>
                <a:off x="5436248" y="4807866"/>
                <a:ext cx="287128" cy="40326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D443BC-79CC-4A3E-BFF2-B7D86BD0F0DB}"/>
                  </a:ext>
                </a:extLst>
              </p:cNvPr>
              <p:cNvSpPr txBox="1"/>
              <p:nvPr/>
            </p:nvSpPr>
            <p:spPr>
              <a:xfrm>
                <a:off x="5857967" y="4452353"/>
                <a:ext cx="287128" cy="4006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4DD02B-B81B-4734-8C3B-DEE8C66C687C}"/>
                  </a:ext>
                </a:extLst>
              </p:cNvPr>
              <p:cNvSpPr txBox="1"/>
              <p:nvPr/>
            </p:nvSpPr>
            <p:spPr>
              <a:xfrm>
                <a:off x="4845840" y="4343577"/>
                <a:ext cx="288923" cy="403269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ko-KR" altLang="en-US" sz="2000" dirty="0">
                  <a:latin typeface="+mn-ea"/>
                </a:endParaRPr>
              </a:p>
            </p:txBody>
          </p:sp>
        </p:grpSp>
        <p:grpSp>
          <p:nvGrpSpPr>
            <p:cNvPr id="6152" name="그룹 11"/>
            <p:cNvGrpSpPr>
              <a:grpSpLocks/>
            </p:cNvGrpSpPr>
            <p:nvPr/>
          </p:nvGrpSpPr>
          <p:grpSpPr bwMode="auto">
            <a:xfrm flipH="1">
              <a:off x="6388017" y="3481806"/>
              <a:ext cx="2360447" cy="1728192"/>
              <a:chOff x="899592" y="3730969"/>
              <a:chExt cx="2592288" cy="1728192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6A3F404-8D32-419C-BB53-4129712F36D0}"/>
                  </a:ext>
                </a:extLst>
              </p:cNvPr>
              <p:cNvSpPr/>
              <p:nvPr/>
            </p:nvSpPr>
            <p:spPr>
              <a:xfrm>
                <a:off x="899592" y="3730742"/>
                <a:ext cx="2591876" cy="172715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000">
                  <a:latin typeface="+mn-ea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AF22A1-CBA9-4425-A39D-098A881B2E22}"/>
                  </a:ext>
                </a:extLst>
              </p:cNvPr>
              <p:cNvSpPr txBox="1"/>
              <p:nvPr/>
            </p:nvSpPr>
            <p:spPr>
              <a:xfrm>
                <a:off x="2483610" y="3961559"/>
                <a:ext cx="288920" cy="397963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008F17-8990-4B44-8ECE-F8C29ACDD336}"/>
                  </a:ext>
                </a:extLst>
              </p:cNvPr>
              <p:cNvSpPr txBox="1"/>
              <p:nvPr/>
            </p:nvSpPr>
            <p:spPr>
              <a:xfrm>
                <a:off x="1956163" y="4285236"/>
                <a:ext cx="288920" cy="397963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4607A-522C-4E09-B8AE-1EB9A7B11572}"/>
                  </a:ext>
                </a:extLst>
              </p:cNvPr>
              <p:cNvSpPr txBox="1"/>
              <p:nvPr/>
            </p:nvSpPr>
            <p:spPr>
              <a:xfrm>
                <a:off x="1312814" y="4043806"/>
                <a:ext cx="287239" cy="397963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ko-KR" altLang="en-US" sz="2000" dirty="0">
                  <a:latin typeface="+mn-ea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73E4B3-6DEA-4D0B-B966-ACF1CBBB7195}"/>
                </a:ext>
              </a:extLst>
            </p:cNvPr>
            <p:cNvSpPr txBox="1"/>
            <p:nvPr/>
          </p:nvSpPr>
          <p:spPr>
            <a:xfrm>
              <a:off x="5857643" y="5065470"/>
              <a:ext cx="1505062" cy="7083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latin typeface="+mn-ea"/>
                </a:rPr>
                <a:t>가장 </a:t>
              </a:r>
              <a:r>
                <a:rPr lang="ko-KR" altLang="en-US" sz="2000" dirty="0">
                  <a:solidFill>
                    <a:srgbClr val="0000CC"/>
                  </a:solidFill>
                  <a:latin typeface="+mn-ea"/>
                </a:rPr>
                <a:t>큰</a:t>
              </a:r>
              <a:endParaRPr lang="en-US" altLang="ko-KR" sz="2000" dirty="0">
                <a:solidFill>
                  <a:srgbClr val="0000CC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en-US" altLang="ko-KR" sz="2000" dirty="0">
                  <a:latin typeface="+mn-ea"/>
                </a:rPr>
                <a:t>data</a:t>
              </a:r>
              <a:r>
                <a:rPr lang="ko-KR" altLang="en-US" sz="2000" dirty="0">
                  <a:latin typeface="+mn-ea"/>
                </a:rPr>
                <a:t> 선택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415E35-5427-4A02-B048-7A1E0BCD69EE}"/>
                </a:ext>
              </a:extLst>
            </p:cNvPr>
            <p:cNvSpPr txBox="1"/>
            <p:nvPr/>
          </p:nvSpPr>
          <p:spPr>
            <a:xfrm>
              <a:off x="6668297" y="2913818"/>
              <a:ext cx="1798733" cy="4006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rgbClr val="0000CC"/>
                  </a:solidFill>
                  <a:latin typeface="+mn-ea"/>
                </a:rPr>
                <a:t>부분 해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36EC425-AF5F-4BFA-8893-353157A8FF73}"/>
                </a:ext>
              </a:extLst>
            </p:cNvPr>
            <p:cNvSpPr/>
            <p:nvPr/>
          </p:nvSpPr>
          <p:spPr>
            <a:xfrm>
              <a:off x="6440396" y="1234415"/>
              <a:ext cx="2305008" cy="172715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7CBB69-18BE-44D7-8AAE-3AB94BD6D180}"/>
                </a:ext>
              </a:extLst>
            </p:cNvPr>
            <p:cNvSpPr txBox="1"/>
            <p:nvPr/>
          </p:nvSpPr>
          <p:spPr>
            <a:xfrm>
              <a:off x="8098412" y="1916259"/>
              <a:ext cx="286023" cy="397963"/>
            </a:xfrm>
            <a:prstGeom prst="rect">
              <a:avLst/>
            </a:prstGeom>
            <a:solidFill>
              <a:srgbClr val="FFABAB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ko-KR" altLang="en-US" sz="2000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BEBEE1-9C2A-4CE9-8C97-C4C072CD928F}"/>
                </a:ext>
              </a:extLst>
            </p:cNvPr>
            <p:cNvSpPr txBox="1"/>
            <p:nvPr/>
          </p:nvSpPr>
          <p:spPr>
            <a:xfrm>
              <a:off x="7088919" y="1603195"/>
              <a:ext cx="287553" cy="400615"/>
            </a:xfrm>
            <a:prstGeom prst="rect">
              <a:avLst/>
            </a:prstGeom>
            <a:solidFill>
              <a:srgbClr val="FFABAB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ko-KR" altLang="en-US" sz="2000" dirty="0">
                <a:latin typeface="+mn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58703D-7F15-4FBA-94EA-131D34F0F8B5}"/>
                </a:ext>
              </a:extLst>
            </p:cNvPr>
            <p:cNvSpPr txBox="1"/>
            <p:nvPr/>
          </p:nvSpPr>
          <p:spPr>
            <a:xfrm>
              <a:off x="7615079" y="2162995"/>
              <a:ext cx="286023" cy="400617"/>
            </a:xfrm>
            <a:prstGeom prst="rect">
              <a:avLst/>
            </a:prstGeom>
            <a:solidFill>
              <a:srgbClr val="FFABAB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ko-KR" altLang="en-US" sz="2000" dirty="0">
                <a:latin typeface="+mn-ea"/>
              </a:endParaRPr>
            </a:p>
          </p:txBody>
        </p:sp>
        <p:grpSp>
          <p:nvGrpSpPr>
            <p:cNvPr id="6159" name="그룹 22"/>
            <p:cNvGrpSpPr>
              <a:grpSpLocks/>
            </p:cNvGrpSpPr>
            <p:nvPr/>
          </p:nvGrpSpPr>
          <p:grpSpPr bwMode="auto">
            <a:xfrm flipH="1">
              <a:off x="3579705" y="642549"/>
              <a:ext cx="2357280" cy="1728192"/>
              <a:chOff x="4644008" y="1354705"/>
              <a:chExt cx="2592288" cy="172819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1C03EE-1EE6-47CC-803D-E4E45AEB4FFE}"/>
                  </a:ext>
                </a:extLst>
              </p:cNvPr>
              <p:cNvSpPr txBox="1"/>
              <p:nvPr/>
            </p:nvSpPr>
            <p:spPr>
              <a:xfrm>
                <a:off x="5076073" y="1874939"/>
                <a:ext cx="289308" cy="403269"/>
              </a:xfrm>
              <a:prstGeom prst="rect">
                <a:avLst/>
              </a:prstGeom>
              <a:solidFill>
                <a:srgbClr val="FFABAB"/>
              </a:solidFill>
              <a:ln w="12700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052AE96-2D71-4922-8932-A89CB9624D89}"/>
                  </a:ext>
                </a:extLst>
              </p:cNvPr>
              <p:cNvSpPr/>
              <p:nvPr/>
            </p:nvSpPr>
            <p:spPr>
              <a:xfrm>
                <a:off x="4643794" y="1354934"/>
                <a:ext cx="2591995" cy="172715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000">
                  <a:latin typeface="+mn-ea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62BCD6-156E-43B0-998A-89523A76DA89}"/>
                  </a:ext>
                </a:extLst>
              </p:cNvPr>
              <p:cNvSpPr txBox="1"/>
              <p:nvPr/>
            </p:nvSpPr>
            <p:spPr>
              <a:xfrm>
                <a:off x="5543675" y="2111062"/>
                <a:ext cx="287626" cy="39796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3FAFBD-86EA-4D7C-9401-F566820363CD}"/>
                  </a:ext>
                </a:extLst>
              </p:cNvPr>
              <p:cNvSpPr txBox="1"/>
              <p:nvPr/>
            </p:nvSpPr>
            <p:spPr>
              <a:xfrm>
                <a:off x="6011277" y="1551262"/>
                <a:ext cx="287626" cy="39796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D4C1339-2E33-48CE-B72B-5FD0D8315E83}"/>
                  </a:ext>
                </a:extLst>
              </p:cNvPr>
              <p:cNvSpPr txBox="1"/>
              <p:nvPr/>
            </p:nvSpPr>
            <p:spPr>
              <a:xfrm>
                <a:off x="6514202" y="1803304"/>
                <a:ext cx="289308" cy="4006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ko-KR" altLang="en-US" sz="2000" dirty="0">
                  <a:latin typeface="+mn-ea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B537F6-0CA1-4499-96A5-4381883C8C08}"/>
                </a:ext>
              </a:extLst>
            </p:cNvPr>
            <p:cNvSpPr txBox="1"/>
            <p:nvPr/>
          </p:nvSpPr>
          <p:spPr>
            <a:xfrm>
              <a:off x="6117664" y="146650"/>
              <a:ext cx="1506592" cy="7083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latin typeface="+mn-ea"/>
                </a:rPr>
                <a:t>가장 </a:t>
              </a:r>
              <a:r>
                <a:rPr lang="ko-KR" altLang="en-US" sz="2000" dirty="0">
                  <a:solidFill>
                    <a:srgbClr val="FF0000"/>
                  </a:solidFill>
                  <a:latin typeface="+mn-ea"/>
                </a:rPr>
                <a:t>작은</a:t>
              </a:r>
              <a:endParaRPr lang="en-US" altLang="ko-KR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en-US" altLang="ko-KR" sz="2000" dirty="0">
                  <a:latin typeface="+mn-ea"/>
                </a:rPr>
                <a:t>data</a:t>
              </a:r>
              <a:r>
                <a:rPr lang="ko-KR" altLang="en-US" sz="2000" dirty="0">
                  <a:latin typeface="+mn-ea"/>
                </a:rPr>
                <a:t> 선택</a:t>
              </a:r>
            </a:p>
          </p:txBody>
        </p:sp>
        <p:sp>
          <p:nvSpPr>
            <p:cNvPr id="30" name="자유형 28">
              <a:extLst>
                <a:ext uri="{FF2B5EF4-FFF2-40B4-BE49-F238E27FC236}">
                  <a16:creationId xmlns:a16="http://schemas.microsoft.com/office/drawing/2014/main" id="{802B0892-9AEF-4297-9896-743383660BB7}"/>
                </a:ext>
              </a:extLst>
            </p:cNvPr>
            <p:cNvSpPr/>
            <p:nvPr/>
          </p:nvSpPr>
          <p:spPr>
            <a:xfrm>
              <a:off x="5380428" y="4357097"/>
              <a:ext cx="1266455" cy="819802"/>
            </a:xfrm>
            <a:custGeom>
              <a:avLst/>
              <a:gdLst>
                <a:gd name="connsiteX0" fmla="*/ 0 w 1266940"/>
                <a:gd name="connsiteY0" fmla="*/ 407624 h 816238"/>
                <a:gd name="connsiteX1" fmla="*/ 528810 w 1266940"/>
                <a:gd name="connsiteY1" fmla="*/ 804231 h 816238"/>
                <a:gd name="connsiteX2" fmla="*/ 1266940 w 1266940"/>
                <a:gd name="connsiteY2" fmla="*/ 0 h 81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940" h="816238">
                  <a:moveTo>
                    <a:pt x="0" y="407624"/>
                  </a:moveTo>
                  <a:cubicBezTo>
                    <a:pt x="158826" y="639896"/>
                    <a:pt x="317653" y="872168"/>
                    <a:pt x="528810" y="804231"/>
                  </a:cubicBezTo>
                  <a:cubicBezTo>
                    <a:pt x="739967" y="736294"/>
                    <a:pt x="1143918" y="165253"/>
                    <a:pt x="1266940" y="0"/>
                  </a:cubicBezTo>
                </a:path>
              </a:pathLst>
            </a:custGeom>
            <a:noFill/>
            <a:ln>
              <a:solidFill>
                <a:srgbClr val="0066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latin typeface="+mn-ea"/>
              </a:endParaRPr>
            </a:p>
          </p:txBody>
        </p:sp>
        <p:sp>
          <p:nvSpPr>
            <p:cNvPr id="31" name="자유형 29">
              <a:extLst>
                <a:ext uri="{FF2B5EF4-FFF2-40B4-BE49-F238E27FC236}">
                  <a16:creationId xmlns:a16="http://schemas.microsoft.com/office/drawing/2014/main" id="{3E754AB0-2559-4B6D-AAF5-8880D67C78E7}"/>
                </a:ext>
              </a:extLst>
            </p:cNvPr>
            <p:cNvSpPr/>
            <p:nvPr/>
          </p:nvSpPr>
          <p:spPr>
            <a:xfrm>
              <a:off x="5424785" y="831146"/>
              <a:ext cx="1289397" cy="931234"/>
            </a:xfrm>
            <a:custGeom>
              <a:avLst/>
              <a:gdLst>
                <a:gd name="connsiteX0" fmla="*/ 0 w 1288974"/>
                <a:gd name="connsiteY0" fmla="*/ 314874 h 931819"/>
                <a:gd name="connsiteX1" fmla="*/ 528810 w 1288974"/>
                <a:gd name="connsiteY1" fmla="*/ 28436 h 931819"/>
                <a:gd name="connsiteX2" fmla="*/ 1288974 w 1288974"/>
                <a:gd name="connsiteY2" fmla="*/ 931819 h 93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8974" h="931819">
                  <a:moveTo>
                    <a:pt x="0" y="314874"/>
                  </a:moveTo>
                  <a:cubicBezTo>
                    <a:pt x="156990" y="120243"/>
                    <a:pt x="313981" y="-74388"/>
                    <a:pt x="528810" y="28436"/>
                  </a:cubicBezTo>
                  <a:cubicBezTo>
                    <a:pt x="743639" y="131260"/>
                    <a:pt x="1016306" y="531539"/>
                    <a:pt x="1288974" y="931819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PrimMST</a:t>
            </a:r>
            <a:r>
              <a:rPr lang="ko-KR" altLang="en-US" smtClean="0"/>
              <a:t> 알고리즘의 수행 과정</a:t>
            </a:r>
          </a:p>
        </p:txBody>
      </p:sp>
      <p:sp>
        <p:nvSpPr>
          <p:cNvPr id="4301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8</a:t>
            </a:r>
          </a:p>
          <a:p>
            <a:pPr lvl="1"/>
            <a:r>
              <a:rPr lang="en-US" altLang="ko-KR" smtClean="0"/>
              <a:t>while-</a:t>
            </a:r>
            <a:r>
              <a:rPr lang="ko-KR" altLang="en-US" smtClean="0"/>
              <a:t>루프의 조건이 ‘참’이므로</a:t>
            </a:r>
            <a:r>
              <a:rPr lang="en-US" altLang="ko-KR" smtClean="0"/>
              <a:t>, line 9</a:t>
            </a:r>
            <a:r>
              <a:rPr lang="ko-KR" altLang="en-US" smtClean="0"/>
              <a:t>에서 </a:t>
            </a:r>
            <a:r>
              <a:rPr lang="en-US" altLang="ko-KR" smtClean="0"/>
              <a:t>T</a:t>
            </a:r>
            <a:r>
              <a:rPr lang="ko-KR" altLang="en-US" smtClean="0"/>
              <a:t>에 속하지 않은 각 점 </a:t>
            </a:r>
            <a:r>
              <a:rPr lang="en-US" altLang="ko-KR" smtClean="0"/>
              <a:t>v</a:t>
            </a:r>
            <a:r>
              <a:rPr lang="ko-KR" altLang="en-US" smtClean="0"/>
              <a:t>에 대하여</a:t>
            </a:r>
            <a:r>
              <a:rPr lang="en-US" altLang="ko-KR" smtClean="0"/>
              <a:t>, v</a:t>
            </a:r>
            <a:r>
              <a:rPr lang="en-US" altLang="ko-KR" baseline="-25000" smtClean="0"/>
              <a:t>min</a:t>
            </a:r>
            <a:r>
              <a:rPr lang="ko-KR" altLang="en-US" smtClean="0"/>
              <a:t>인 점 </a:t>
            </a:r>
            <a:r>
              <a:rPr lang="en-US" altLang="ko-KR" smtClean="0"/>
              <a:t>f</a:t>
            </a:r>
            <a:r>
              <a:rPr lang="ko-KR" altLang="en-US" smtClean="0"/>
              <a:t>를 찾고</a:t>
            </a:r>
            <a:r>
              <a:rPr lang="en-US" altLang="ko-KR" smtClean="0"/>
              <a:t>,</a:t>
            </a:r>
            <a:r>
              <a:rPr lang="ko-KR" altLang="en-US" smtClean="0"/>
              <a:t> 점 </a:t>
            </a:r>
            <a:r>
              <a:rPr lang="en-US" altLang="ko-KR" smtClean="0"/>
              <a:t>f</a:t>
            </a:r>
            <a:r>
              <a:rPr lang="ko-KR" altLang="en-US" smtClean="0"/>
              <a:t>와 선분 </a:t>
            </a:r>
            <a:r>
              <a:rPr lang="en-US" altLang="ko-KR" smtClean="0"/>
              <a:t>(c,f)</a:t>
            </a:r>
            <a:r>
              <a:rPr lang="ko-KR" altLang="en-US" smtClean="0"/>
              <a:t>를 </a:t>
            </a:r>
            <a:r>
              <a:rPr lang="en-US" altLang="ko-KR" smtClean="0"/>
              <a:t>T</a:t>
            </a:r>
            <a:r>
              <a:rPr lang="ko-KR" altLang="en-US" smtClean="0"/>
              <a:t>에 추가시킨다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C53A-B6F8-45AA-BD03-C86D0A82D9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7FD3F521-6CA9-4814-B763-3AF0F5DB0861}" type="slidenum">
              <a:rPr lang="en-US" altLang="ko-KR" smtClean="0"/>
              <a:pPr>
                <a:defRPr/>
              </a:pPr>
              <a:t>30</a:t>
            </a:fld>
            <a:r>
              <a:rPr lang="en-US" altLang="ko-KR"/>
              <a:t> -</a:t>
            </a:r>
          </a:p>
        </p:txBody>
      </p:sp>
      <p:grpSp>
        <p:nvGrpSpPr>
          <p:cNvPr id="43013" name="그룹 35"/>
          <p:cNvGrpSpPr>
            <a:grpSpLocks/>
          </p:cNvGrpSpPr>
          <p:nvPr/>
        </p:nvGrpSpPr>
        <p:grpSpPr bwMode="auto">
          <a:xfrm>
            <a:off x="2559050" y="3068638"/>
            <a:ext cx="3884613" cy="2520950"/>
            <a:chOff x="2181927" y="2882786"/>
            <a:chExt cx="3884603" cy="2521208"/>
          </a:xfrm>
        </p:grpSpPr>
        <p:sp>
          <p:nvSpPr>
            <p:cNvPr id="5" name="자유형 3">
              <a:extLst>
                <a:ext uri="{FF2B5EF4-FFF2-40B4-BE49-F238E27FC236}">
                  <a16:creationId xmlns:a16="http://schemas.microsoft.com/office/drawing/2014/main" id="{D37ABD02-F27D-424B-BD4A-EC8BF68B17A5}"/>
                </a:ext>
              </a:extLst>
            </p:cNvPr>
            <p:cNvSpPr/>
            <p:nvPr/>
          </p:nvSpPr>
          <p:spPr>
            <a:xfrm rot="15633597">
              <a:off x="4239203" y="3351216"/>
              <a:ext cx="2279883" cy="1343022"/>
            </a:xfrm>
            <a:custGeom>
              <a:avLst/>
              <a:gdLst>
                <a:gd name="connsiteX0" fmla="*/ 12142 w 2903559"/>
                <a:gd name="connsiteY0" fmla="*/ 294407 h 1516806"/>
                <a:gd name="connsiteX1" fmla="*/ 1971571 w 2903559"/>
                <a:gd name="connsiteY1" fmla="*/ 5158 h 1516806"/>
                <a:gd name="connsiteX2" fmla="*/ 2885971 w 2903559"/>
                <a:gd name="connsiteY2" fmla="*/ 229093 h 1516806"/>
                <a:gd name="connsiteX3" fmla="*/ 1225122 w 2903559"/>
                <a:gd name="connsiteY3" fmla="*/ 1516717 h 1516806"/>
                <a:gd name="connsiteX4" fmla="*/ 12142 w 2903559"/>
                <a:gd name="connsiteY4" fmla="*/ 294407 h 151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3559" h="1516806">
                  <a:moveTo>
                    <a:pt x="12142" y="294407"/>
                  </a:moveTo>
                  <a:cubicBezTo>
                    <a:pt x="136550" y="42480"/>
                    <a:pt x="1492600" y="16044"/>
                    <a:pt x="1971571" y="5158"/>
                  </a:cubicBezTo>
                  <a:cubicBezTo>
                    <a:pt x="2450542" y="-5728"/>
                    <a:pt x="3010379" y="-22834"/>
                    <a:pt x="2885971" y="229093"/>
                  </a:cubicBezTo>
                  <a:cubicBezTo>
                    <a:pt x="2761563" y="481020"/>
                    <a:pt x="1700983" y="1505831"/>
                    <a:pt x="1225122" y="1516717"/>
                  </a:cubicBezTo>
                  <a:cubicBezTo>
                    <a:pt x="749261" y="1527603"/>
                    <a:pt x="-112266" y="546334"/>
                    <a:pt x="12142" y="294407"/>
                  </a:cubicBezTo>
                  <a:close/>
                </a:path>
              </a:pathLst>
            </a:custGeom>
            <a:solidFill>
              <a:srgbClr val="DBEE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465D1D-4CE8-44DB-95D9-39DE44BF81B5}"/>
                </a:ext>
              </a:extLst>
            </p:cNvPr>
            <p:cNvSpPr txBox="1"/>
            <p:nvPr/>
          </p:nvSpPr>
          <p:spPr>
            <a:xfrm>
              <a:off x="2829625" y="3138399"/>
              <a:ext cx="280987" cy="4000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3</a:t>
              </a:r>
              <a:endParaRPr lang="en-US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890042-857F-4F17-B81D-03D10E897104}"/>
                </a:ext>
              </a:extLst>
            </p:cNvPr>
            <p:cNvSpPr txBox="1"/>
            <p:nvPr/>
          </p:nvSpPr>
          <p:spPr>
            <a:xfrm>
              <a:off x="5161657" y="4603812"/>
              <a:ext cx="280986" cy="4000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1</a:t>
              </a:r>
              <a:endParaRPr 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1967F3-DEE3-4FE7-93BB-371350DF95DF}"/>
                </a:ext>
              </a:extLst>
            </p:cNvPr>
            <p:cNvSpPr txBox="1"/>
            <p:nvPr/>
          </p:nvSpPr>
          <p:spPr>
            <a:xfrm>
              <a:off x="3443987" y="4238650"/>
              <a:ext cx="192087" cy="4000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latin typeface="Times New Roman"/>
                  <a:cs typeface="Times New Roman"/>
                </a:rPr>
                <a:t>4</a:t>
              </a:r>
              <a:endParaRPr lang="en-US" altLang="ko-KR" sz="2000" dirty="0"/>
            </a:p>
          </p:txBody>
        </p:sp>
        <p:grpSp>
          <p:nvGrpSpPr>
            <p:cNvPr id="43018" name="그룹 8"/>
            <p:cNvGrpSpPr>
              <a:grpSpLocks/>
            </p:cNvGrpSpPr>
            <p:nvPr/>
          </p:nvGrpSpPr>
          <p:grpSpPr bwMode="auto">
            <a:xfrm>
              <a:off x="2194487" y="3000963"/>
              <a:ext cx="3659848" cy="2239050"/>
              <a:chOff x="5098720" y="498881"/>
              <a:chExt cx="3659848" cy="2239050"/>
            </a:xfrm>
          </p:grpSpPr>
          <p:sp>
            <p:nvSpPr>
              <p:cNvPr id="43026" name="Oval 5"/>
              <p:cNvSpPr>
                <a:spLocks noChangeArrowheads="1"/>
              </p:cNvSpPr>
              <p:nvPr/>
            </p:nvSpPr>
            <p:spPr bwMode="auto">
              <a:xfrm>
                <a:off x="7632288" y="82719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3027" name="Oval 6"/>
              <p:cNvSpPr>
                <a:spLocks noChangeArrowheads="1"/>
              </p:cNvSpPr>
              <p:nvPr/>
            </p:nvSpPr>
            <p:spPr bwMode="auto">
              <a:xfrm>
                <a:off x="6336887" y="1555623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2" name="Oval 7">
                <a:extLst>
                  <a:ext uri="{FF2B5EF4-FFF2-40B4-BE49-F238E27FC236}">
                    <a16:creationId xmlns:a16="http://schemas.microsoft.com/office/drawing/2014/main" id="{4CE13633-49CD-4734-886F-DC2699751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6509" y="2241444"/>
                <a:ext cx="179388" cy="18099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sp>
            <p:nvSpPr>
              <p:cNvPr id="43029" name="Oval 8"/>
              <p:cNvSpPr>
                <a:spLocks noChangeArrowheads="1"/>
              </p:cNvSpPr>
              <p:nvPr/>
            </p:nvSpPr>
            <p:spPr bwMode="auto">
              <a:xfrm>
                <a:off x="8318086" y="1524667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3030" name="Oval 9"/>
              <p:cNvSpPr>
                <a:spLocks noChangeArrowheads="1"/>
              </p:cNvSpPr>
              <p:nvPr/>
            </p:nvSpPr>
            <p:spPr bwMode="auto">
              <a:xfrm>
                <a:off x="7909750" y="2241423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cxnSp>
            <p:nvCxnSpPr>
              <p:cNvPr id="43031" name="AutoShape 11"/>
              <p:cNvCxnSpPr>
                <a:cxnSpLocks noChangeShapeType="1"/>
                <a:stCxn id="43027" idx="3"/>
                <a:endCxn id="12" idx="7"/>
              </p:cNvCxnSpPr>
              <p:nvPr/>
            </p:nvCxnSpPr>
            <p:spPr bwMode="auto">
              <a:xfrm flipH="1">
                <a:off x="5499927" y="1709263"/>
                <a:ext cx="863320" cy="55852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32" name="AutoShape 12"/>
              <p:cNvCxnSpPr>
                <a:cxnSpLocks noChangeShapeType="1"/>
                <a:endCxn id="12" idx="0"/>
              </p:cNvCxnSpPr>
              <p:nvPr/>
            </p:nvCxnSpPr>
            <p:spPr bwMode="auto">
              <a:xfrm flipH="1">
                <a:off x="5436287" y="1099663"/>
                <a:ext cx="241160" cy="114176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33" name="AutoShape 13"/>
              <p:cNvCxnSpPr>
                <a:cxnSpLocks noChangeShapeType="1"/>
                <a:stCxn id="43027" idx="6"/>
                <a:endCxn id="43030" idx="1"/>
              </p:cNvCxnSpPr>
              <p:nvPr/>
            </p:nvCxnSpPr>
            <p:spPr bwMode="auto">
              <a:xfrm>
                <a:off x="6516887" y="1645623"/>
                <a:ext cx="1419223" cy="62216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34" name="AutoShape 14"/>
              <p:cNvCxnSpPr>
                <a:cxnSpLocks noChangeShapeType="1"/>
                <a:stCxn id="12" idx="6"/>
                <a:endCxn id="43030" idx="2"/>
              </p:cNvCxnSpPr>
              <p:nvPr/>
            </p:nvCxnSpPr>
            <p:spPr bwMode="auto">
              <a:xfrm>
                <a:off x="5526287" y="2331423"/>
                <a:ext cx="2383463" cy="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35" name="AutoShape 15"/>
              <p:cNvCxnSpPr>
                <a:cxnSpLocks noChangeShapeType="1"/>
                <a:endCxn id="43026" idx="2"/>
              </p:cNvCxnSpPr>
              <p:nvPr/>
            </p:nvCxnSpPr>
            <p:spPr bwMode="auto">
              <a:xfrm flipV="1">
                <a:off x="5831087" y="917198"/>
                <a:ext cx="1801201" cy="118825"/>
              </a:xfrm>
              <a:prstGeom prst="straightConnector1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36" name="AutoShape 16"/>
              <p:cNvCxnSpPr>
                <a:cxnSpLocks noChangeShapeType="1"/>
                <a:stCxn id="43027" idx="7"/>
                <a:endCxn id="43026" idx="3"/>
              </p:cNvCxnSpPr>
              <p:nvPr/>
            </p:nvCxnSpPr>
            <p:spPr bwMode="auto">
              <a:xfrm flipV="1">
                <a:off x="6490527" y="980838"/>
                <a:ext cx="1168121" cy="601145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37" name="AutoShape 17"/>
              <p:cNvCxnSpPr>
                <a:cxnSpLocks noChangeShapeType="1"/>
                <a:stCxn id="43029" idx="1"/>
                <a:endCxn id="43026" idx="5"/>
              </p:cNvCxnSpPr>
              <p:nvPr/>
            </p:nvCxnSpPr>
            <p:spPr bwMode="auto">
              <a:xfrm flipH="1" flipV="1">
                <a:off x="7785928" y="980838"/>
                <a:ext cx="558518" cy="57018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38" name="AutoShape 18"/>
              <p:cNvCxnSpPr>
                <a:cxnSpLocks noChangeShapeType="1"/>
                <a:stCxn id="43030" idx="7"/>
                <a:endCxn id="43029" idx="3"/>
              </p:cNvCxnSpPr>
              <p:nvPr/>
            </p:nvCxnSpPr>
            <p:spPr bwMode="auto">
              <a:xfrm flipV="1">
                <a:off x="8063390" y="1678307"/>
                <a:ext cx="281056" cy="58947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3039" name="Text Box 21"/>
              <p:cNvSpPr txBox="1">
                <a:spLocks noChangeArrowheads="1"/>
              </p:cNvSpPr>
              <p:nvPr/>
            </p:nvSpPr>
            <p:spPr bwMode="auto">
              <a:xfrm>
                <a:off x="5437713" y="623417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a</a:t>
                </a:r>
              </a:p>
            </p:txBody>
          </p:sp>
          <p:sp>
            <p:nvSpPr>
              <p:cNvPr id="43040" name="Text Box 21"/>
              <p:cNvSpPr txBox="1">
                <a:spLocks noChangeArrowheads="1"/>
              </p:cNvSpPr>
              <p:nvPr/>
            </p:nvSpPr>
            <p:spPr bwMode="auto">
              <a:xfrm>
                <a:off x="7534536" y="498881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b</a:t>
                </a:r>
              </a:p>
            </p:txBody>
          </p:sp>
          <p:sp>
            <p:nvSpPr>
              <p:cNvPr id="43041" name="Text Box 21"/>
              <p:cNvSpPr txBox="1">
                <a:spLocks noChangeArrowheads="1"/>
              </p:cNvSpPr>
              <p:nvPr/>
            </p:nvSpPr>
            <p:spPr bwMode="auto">
              <a:xfrm>
                <a:off x="8468104" y="1301661"/>
                <a:ext cx="2904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c</a:t>
                </a:r>
              </a:p>
            </p:txBody>
          </p:sp>
          <p:sp>
            <p:nvSpPr>
              <p:cNvPr id="43042" name="Text Box 21"/>
              <p:cNvSpPr txBox="1">
                <a:spLocks noChangeArrowheads="1"/>
              </p:cNvSpPr>
              <p:nvPr/>
            </p:nvSpPr>
            <p:spPr bwMode="auto">
              <a:xfrm>
                <a:off x="6300192" y="116724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d</a:t>
                </a:r>
              </a:p>
            </p:txBody>
          </p:sp>
          <p:sp>
            <p:nvSpPr>
              <p:cNvPr id="43043" name="Text Box 21"/>
              <p:cNvSpPr txBox="1">
                <a:spLocks noChangeArrowheads="1"/>
              </p:cNvSpPr>
              <p:nvPr/>
            </p:nvSpPr>
            <p:spPr bwMode="auto">
              <a:xfrm flipH="1">
                <a:off x="5098720" y="2277075"/>
                <a:ext cx="31208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e</a:t>
                </a:r>
              </a:p>
            </p:txBody>
          </p:sp>
          <p:sp>
            <p:nvSpPr>
              <p:cNvPr id="43044" name="Text Box 21"/>
              <p:cNvSpPr txBox="1">
                <a:spLocks noChangeArrowheads="1"/>
              </p:cNvSpPr>
              <p:nvPr/>
            </p:nvSpPr>
            <p:spPr bwMode="auto">
              <a:xfrm>
                <a:off x="7950060" y="2368599"/>
                <a:ext cx="25840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f</a:t>
                </a:r>
              </a:p>
            </p:txBody>
          </p:sp>
        </p:grp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972242C5-591A-4A6D-9FF9-C3AE52543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426" y="3490860"/>
              <a:ext cx="179388" cy="1794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/>
            </a:p>
          </p:txBody>
        </p:sp>
        <p:cxnSp>
          <p:nvCxnSpPr>
            <p:cNvPr id="43020" name="AutoShape 13"/>
            <p:cNvCxnSpPr>
              <a:cxnSpLocks noChangeShapeType="1"/>
              <a:endCxn id="43027" idx="1"/>
            </p:cNvCxnSpPr>
            <p:nvPr/>
          </p:nvCxnSpPr>
          <p:spPr bwMode="auto">
            <a:xfrm>
              <a:off x="2933042" y="3652217"/>
              <a:ext cx="525972" cy="43184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21" name="TextBox 30"/>
            <p:cNvSpPr txBox="1">
              <a:spLocks noChangeArrowheads="1"/>
            </p:cNvSpPr>
            <p:nvPr/>
          </p:nvSpPr>
          <p:spPr bwMode="auto">
            <a:xfrm>
              <a:off x="5550754" y="4037090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22" name="TextBox 31"/>
            <p:cNvSpPr txBox="1">
              <a:spLocks noChangeArrowheads="1"/>
            </p:cNvSpPr>
            <p:nvPr/>
          </p:nvSpPr>
          <p:spPr bwMode="auto">
            <a:xfrm>
              <a:off x="2181927" y="4476168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3023" name="TextBox 32"/>
            <p:cNvSpPr txBox="1">
              <a:spLocks noChangeArrowheads="1"/>
            </p:cNvSpPr>
            <p:nvPr/>
          </p:nvSpPr>
          <p:spPr bwMode="auto">
            <a:xfrm>
              <a:off x="4978771" y="3147468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24" name="TextBox 33"/>
            <p:cNvSpPr txBox="1">
              <a:spLocks noChangeArrowheads="1"/>
            </p:cNvSpPr>
            <p:nvPr/>
          </p:nvSpPr>
          <p:spPr bwMode="auto">
            <a:xfrm>
              <a:off x="2506575" y="5003884"/>
              <a:ext cx="25344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</a:t>
              </a:r>
              <a:r>
                <a:rPr lang="en-US" altLang="ko-KR" sz="21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= min{3, 4, ∞, </a:t>
              </a:r>
              <a:r>
                <a:rPr lang="en-US" altLang="ko-KR" sz="21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</a:t>
              </a:r>
              <a:r>
                <a:rPr lang="en-US" altLang="ko-KR" sz="21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43025" name="TextBox 34"/>
            <p:cNvSpPr txBox="1">
              <a:spLocks noChangeArrowheads="1"/>
            </p:cNvSpPr>
            <p:nvPr/>
          </p:nvSpPr>
          <p:spPr bwMode="auto">
            <a:xfrm>
              <a:off x="5567038" y="3247859"/>
              <a:ext cx="4994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PrimMST</a:t>
            </a:r>
            <a:r>
              <a:rPr lang="ko-KR" altLang="en-US" smtClean="0"/>
              <a:t> 알고리즘의 수행 과정</a:t>
            </a:r>
          </a:p>
        </p:txBody>
      </p:sp>
      <p:sp>
        <p:nvSpPr>
          <p:cNvPr id="4403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10~12</a:t>
            </a:r>
          </a:p>
          <a:p>
            <a:pPr lvl="1"/>
            <a:r>
              <a:rPr lang="ko-KR" altLang="en-US" smtClean="0"/>
              <a:t>점 </a:t>
            </a:r>
            <a:r>
              <a:rPr lang="en-US" altLang="ko-KR" smtClean="0"/>
              <a:t>f</a:t>
            </a:r>
            <a:r>
              <a:rPr lang="ko-KR" altLang="en-US" smtClean="0"/>
              <a:t>에 연결된 점 </a:t>
            </a:r>
            <a:r>
              <a:rPr lang="en-US" altLang="ko-KR" smtClean="0"/>
              <a:t>e</a:t>
            </a:r>
            <a:r>
              <a:rPr lang="ko-KR" altLang="en-US" smtClean="0"/>
              <a:t>의 </a:t>
            </a:r>
            <a:r>
              <a:rPr lang="en-US" altLang="ko-KR" smtClean="0"/>
              <a:t>D[e]</a:t>
            </a:r>
            <a:r>
              <a:rPr lang="ko-KR" altLang="en-US" smtClean="0"/>
              <a:t>를 </a:t>
            </a:r>
            <a:r>
              <a:rPr lang="en-US" altLang="ko-KR" smtClean="0"/>
              <a:t>9</a:t>
            </a:r>
            <a:r>
              <a:rPr lang="ko-KR" altLang="en-US" smtClean="0"/>
              <a:t>로 갱신한다</a:t>
            </a:r>
            <a:r>
              <a:rPr lang="en-US" altLang="ko-KR" smtClean="0"/>
              <a:t>. </a:t>
            </a:r>
          </a:p>
          <a:p>
            <a:pPr lvl="1"/>
            <a:r>
              <a:rPr lang="en-US" altLang="ko-KR" smtClean="0"/>
              <a:t>D[d]</a:t>
            </a:r>
            <a:r>
              <a:rPr lang="ko-KR" altLang="en-US" smtClean="0"/>
              <a:t>는 선분 </a:t>
            </a:r>
            <a:r>
              <a:rPr lang="en-US" altLang="ko-KR" smtClean="0"/>
              <a:t>(f,d)</a:t>
            </a:r>
            <a:r>
              <a:rPr lang="ko-KR" altLang="en-US" smtClean="0"/>
              <a:t>의 가중치인 </a:t>
            </a:r>
            <a:r>
              <a:rPr lang="en-US" altLang="ko-KR" smtClean="0"/>
              <a:t>7</a:t>
            </a:r>
            <a:r>
              <a:rPr lang="ko-KR" altLang="en-US" smtClean="0"/>
              <a:t>보다 작기 때문에 갱신안됨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E49D5A-A527-4491-8742-66388811A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39F99DA0-827E-4728-B6BB-5E2A98CE22E3}" type="slidenum">
              <a:rPr lang="en-US" altLang="ko-KR" smtClean="0"/>
              <a:pPr>
                <a:defRPr/>
              </a:pPr>
              <a:t>31</a:t>
            </a:fld>
            <a:r>
              <a:rPr lang="en-US" altLang="ko-KR"/>
              <a:t> -</a:t>
            </a:r>
          </a:p>
        </p:txBody>
      </p:sp>
      <p:grpSp>
        <p:nvGrpSpPr>
          <p:cNvPr id="44037" name="그룹 38"/>
          <p:cNvGrpSpPr>
            <a:grpSpLocks/>
          </p:cNvGrpSpPr>
          <p:nvPr/>
        </p:nvGrpSpPr>
        <p:grpSpPr bwMode="auto">
          <a:xfrm>
            <a:off x="1692275" y="3213100"/>
            <a:ext cx="5368925" cy="2357438"/>
            <a:chOff x="768586" y="2515554"/>
            <a:chExt cx="5369952" cy="23572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1EAFB6-4526-4996-9378-65B830DE07FD}"/>
                </a:ext>
              </a:extLst>
            </p:cNvPr>
            <p:cNvSpPr txBox="1"/>
            <p:nvPr/>
          </p:nvSpPr>
          <p:spPr>
            <a:xfrm>
              <a:off x="2253183" y="4109261"/>
              <a:ext cx="282629" cy="46192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0000CC"/>
                  </a:solidFill>
                  <a:latin typeface="Times New Roman"/>
                  <a:cs typeface="Times New Roman"/>
                </a:rPr>
                <a:t>9</a:t>
              </a:r>
              <a:endParaRPr lang="en-US" sz="2400" b="1" dirty="0">
                <a:solidFill>
                  <a:srgbClr val="0000CC"/>
                </a:solidFill>
              </a:endParaRPr>
            </a:p>
          </p:txBody>
        </p:sp>
        <p:sp>
          <p:nvSpPr>
            <p:cNvPr id="6" name="자유형 4">
              <a:extLst>
                <a:ext uri="{FF2B5EF4-FFF2-40B4-BE49-F238E27FC236}">
                  <a16:creationId xmlns:a16="http://schemas.microsoft.com/office/drawing/2014/main" id="{7C78D8A9-840F-4B89-8EB9-821C0EED0D57}"/>
                </a:ext>
              </a:extLst>
            </p:cNvPr>
            <p:cNvSpPr/>
            <p:nvPr/>
          </p:nvSpPr>
          <p:spPr>
            <a:xfrm rot="15633597">
              <a:off x="4311297" y="2983636"/>
              <a:ext cx="2279446" cy="1343282"/>
            </a:xfrm>
            <a:custGeom>
              <a:avLst/>
              <a:gdLst>
                <a:gd name="connsiteX0" fmla="*/ 12142 w 2903559"/>
                <a:gd name="connsiteY0" fmla="*/ 294407 h 1516806"/>
                <a:gd name="connsiteX1" fmla="*/ 1971571 w 2903559"/>
                <a:gd name="connsiteY1" fmla="*/ 5158 h 1516806"/>
                <a:gd name="connsiteX2" fmla="*/ 2885971 w 2903559"/>
                <a:gd name="connsiteY2" fmla="*/ 229093 h 1516806"/>
                <a:gd name="connsiteX3" fmla="*/ 1225122 w 2903559"/>
                <a:gd name="connsiteY3" fmla="*/ 1516717 h 1516806"/>
                <a:gd name="connsiteX4" fmla="*/ 12142 w 2903559"/>
                <a:gd name="connsiteY4" fmla="*/ 294407 h 151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3559" h="1516806">
                  <a:moveTo>
                    <a:pt x="12142" y="294407"/>
                  </a:moveTo>
                  <a:cubicBezTo>
                    <a:pt x="136550" y="42480"/>
                    <a:pt x="1492600" y="16044"/>
                    <a:pt x="1971571" y="5158"/>
                  </a:cubicBezTo>
                  <a:cubicBezTo>
                    <a:pt x="2450542" y="-5728"/>
                    <a:pt x="3010379" y="-22834"/>
                    <a:pt x="2885971" y="229093"/>
                  </a:cubicBezTo>
                  <a:cubicBezTo>
                    <a:pt x="2761563" y="481020"/>
                    <a:pt x="1700983" y="1505831"/>
                    <a:pt x="1225122" y="1516717"/>
                  </a:cubicBezTo>
                  <a:cubicBezTo>
                    <a:pt x="749261" y="1527603"/>
                    <a:pt x="-112266" y="546334"/>
                    <a:pt x="12142" y="294407"/>
                  </a:cubicBezTo>
                  <a:close/>
                </a:path>
              </a:pathLst>
            </a:custGeom>
            <a:solidFill>
              <a:srgbClr val="DBEE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040" name="TextBox 6"/>
            <p:cNvSpPr txBox="1">
              <a:spLocks noChangeArrowheads="1"/>
            </p:cNvSpPr>
            <p:nvPr/>
          </p:nvSpPr>
          <p:spPr bwMode="auto">
            <a:xfrm>
              <a:off x="2902007" y="2770763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4A877A-2FD9-45A1-9D98-5781129E1B76}"/>
                </a:ext>
              </a:extLst>
            </p:cNvPr>
            <p:cNvSpPr txBox="1"/>
            <p:nvPr/>
          </p:nvSpPr>
          <p:spPr>
            <a:xfrm>
              <a:off x="5233490" y="4236250"/>
              <a:ext cx="281042" cy="4000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1</a:t>
              </a:r>
              <a:endParaRPr 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6D11F8-61F7-4FF9-88A4-208301AF4589}"/>
                </a:ext>
              </a:extLst>
            </p:cNvPr>
            <p:cNvSpPr txBox="1"/>
            <p:nvPr/>
          </p:nvSpPr>
          <p:spPr>
            <a:xfrm>
              <a:off x="3517075" y="3872746"/>
              <a:ext cx="192124" cy="4000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latin typeface="Times New Roman"/>
                  <a:cs typeface="Times New Roman"/>
                </a:rPr>
                <a:t>4</a:t>
              </a:r>
              <a:endParaRPr lang="en-US" altLang="ko-KR" sz="2000" dirty="0"/>
            </a:p>
          </p:txBody>
        </p:sp>
        <p:grpSp>
          <p:nvGrpSpPr>
            <p:cNvPr id="44043" name="그룹 9"/>
            <p:cNvGrpSpPr>
              <a:grpSpLocks/>
            </p:cNvGrpSpPr>
            <p:nvPr/>
          </p:nvGrpSpPr>
          <p:grpSpPr bwMode="auto">
            <a:xfrm>
              <a:off x="2266495" y="2633731"/>
              <a:ext cx="3659848" cy="2239050"/>
              <a:chOff x="5098720" y="498881"/>
              <a:chExt cx="3659848" cy="2239050"/>
            </a:xfrm>
          </p:grpSpPr>
          <p:sp>
            <p:nvSpPr>
              <p:cNvPr id="44053" name="Oval 5"/>
              <p:cNvSpPr>
                <a:spLocks noChangeArrowheads="1"/>
              </p:cNvSpPr>
              <p:nvPr/>
            </p:nvSpPr>
            <p:spPr bwMode="auto">
              <a:xfrm>
                <a:off x="7632288" y="82719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4054" name="Oval 6"/>
              <p:cNvSpPr>
                <a:spLocks noChangeArrowheads="1"/>
              </p:cNvSpPr>
              <p:nvPr/>
            </p:nvSpPr>
            <p:spPr bwMode="auto">
              <a:xfrm>
                <a:off x="6336887" y="1555623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5AD8597E-84CB-4D9F-B840-3E2D4D696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5807" y="2241087"/>
                <a:ext cx="179421" cy="18095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sp>
            <p:nvSpPr>
              <p:cNvPr id="44056" name="Oval 8"/>
              <p:cNvSpPr>
                <a:spLocks noChangeArrowheads="1"/>
              </p:cNvSpPr>
              <p:nvPr/>
            </p:nvSpPr>
            <p:spPr bwMode="auto">
              <a:xfrm>
                <a:off x="8318086" y="1524667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4057" name="Oval 9"/>
              <p:cNvSpPr>
                <a:spLocks noChangeArrowheads="1"/>
              </p:cNvSpPr>
              <p:nvPr/>
            </p:nvSpPr>
            <p:spPr bwMode="auto">
              <a:xfrm>
                <a:off x="7909750" y="2241423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cxnSp>
            <p:nvCxnSpPr>
              <p:cNvPr id="44058" name="AutoShape 11"/>
              <p:cNvCxnSpPr>
                <a:cxnSpLocks noChangeShapeType="1"/>
                <a:stCxn id="44054" idx="3"/>
                <a:endCxn id="13" idx="7"/>
              </p:cNvCxnSpPr>
              <p:nvPr/>
            </p:nvCxnSpPr>
            <p:spPr bwMode="auto">
              <a:xfrm flipH="1">
                <a:off x="5499927" y="1709263"/>
                <a:ext cx="863320" cy="55852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59" name="AutoShape 12"/>
              <p:cNvCxnSpPr>
                <a:cxnSpLocks noChangeShapeType="1"/>
                <a:endCxn id="13" idx="0"/>
              </p:cNvCxnSpPr>
              <p:nvPr/>
            </p:nvCxnSpPr>
            <p:spPr bwMode="auto">
              <a:xfrm flipH="1">
                <a:off x="5436287" y="1099663"/>
                <a:ext cx="241160" cy="114176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60" name="AutoShape 13"/>
              <p:cNvCxnSpPr>
                <a:cxnSpLocks noChangeShapeType="1"/>
                <a:stCxn id="44054" idx="6"/>
                <a:endCxn id="44057" idx="1"/>
              </p:cNvCxnSpPr>
              <p:nvPr/>
            </p:nvCxnSpPr>
            <p:spPr bwMode="auto">
              <a:xfrm>
                <a:off x="6516887" y="1645623"/>
                <a:ext cx="1419223" cy="622160"/>
              </a:xfrm>
              <a:prstGeom prst="straightConnector1">
                <a:avLst/>
              </a:prstGeom>
              <a:noFill/>
              <a:ln w="19050">
                <a:solidFill>
                  <a:srgbClr val="0000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61" name="AutoShape 14"/>
              <p:cNvCxnSpPr>
                <a:cxnSpLocks noChangeShapeType="1"/>
                <a:stCxn id="13" idx="6"/>
                <a:endCxn id="44057" idx="2"/>
              </p:cNvCxnSpPr>
              <p:nvPr/>
            </p:nvCxnSpPr>
            <p:spPr bwMode="auto">
              <a:xfrm>
                <a:off x="5526287" y="2331423"/>
                <a:ext cx="2383463" cy="0"/>
              </a:xfrm>
              <a:prstGeom prst="straightConnector1">
                <a:avLst/>
              </a:prstGeom>
              <a:noFill/>
              <a:ln w="19050">
                <a:solidFill>
                  <a:srgbClr val="0000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62" name="AutoShape 15"/>
              <p:cNvCxnSpPr>
                <a:cxnSpLocks noChangeShapeType="1"/>
                <a:endCxn id="44053" idx="2"/>
              </p:cNvCxnSpPr>
              <p:nvPr/>
            </p:nvCxnSpPr>
            <p:spPr bwMode="auto">
              <a:xfrm flipV="1">
                <a:off x="5831087" y="917198"/>
                <a:ext cx="1801201" cy="118825"/>
              </a:xfrm>
              <a:prstGeom prst="straightConnector1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63" name="AutoShape 16"/>
              <p:cNvCxnSpPr>
                <a:cxnSpLocks noChangeShapeType="1"/>
                <a:stCxn id="44054" idx="7"/>
                <a:endCxn id="44053" idx="3"/>
              </p:cNvCxnSpPr>
              <p:nvPr/>
            </p:nvCxnSpPr>
            <p:spPr bwMode="auto">
              <a:xfrm flipV="1">
                <a:off x="6490527" y="980838"/>
                <a:ext cx="1168121" cy="601145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64" name="AutoShape 17"/>
              <p:cNvCxnSpPr>
                <a:cxnSpLocks noChangeShapeType="1"/>
                <a:stCxn id="44056" idx="1"/>
                <a:endCxn id="44053" idx="5"/>
              </p:cNvCxnSpPr>
              <p:nvPr/>
            </p:nvCxnSpPr>
            <p:spPr bwMode="auto">
              <a:xfrm flipH="1" flipV="1">
                <a:off x="7785928" y="980838"/>
                <a:ext cx="558518" cy="57018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65" name="AutoShape 18"/>
              <p:cNvCxnSpPr>
                <a:cxnSpLocks noChangeShapeType="1"/>
                <a:stCxn id="44057" idx="7"/>
                <a:endCxn id="44056" idx="3"/>
              </p:cNvCxnSpPr>
              <p:nvPr/>
            </p:nvCxnSpPr>
            <p:spPr bwMode="auto">
              <a:xfrm flipV="1">
                <a:off x="8063390" y="1678307"/>
                <a:ext cx="281056" cy="58947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4066" name="Text Box 21"/>
              <p:cNvSpPr txBox="1">
                <a:spLocks noChangeArrowheads="1"/>
              </p:cNvSpPr>
              <p:nvPr/>
            </p:nvSpPr>
            <p:spPr bwMode="auto">
              <a:xfrm>
                <a:off x="5437713" y="623417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a</a:t>
                </a:r>
              </a:p>
            </p:txBody>
          </p:sp>
          <p:sp>
            <p:nvSpPr>
              <p:cNvPr id="44067" name="Text Box 21"/>
              <p:cNvSpPr txBox="1">
                <a:spLocks noChangeArrowheads="1"/>
              </p:cNvSpPr>
              <p:nvPr/>
            </p:nvSpPr>
            <p:spPr bwMode="auto">
              <a:xfrm>
                <a:off x="7534536" y="498881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b</a:t>
                </a:r>
              </a:p>
            </p:txBody>
          </p:sp>
          <p:sp>
            <p:nvSpPr>
              <p:cNvPr id="44068" name="Text Box 21"/>
              <p:cNvSpPr txBox="1">
                <a:spLocks noChangeArrowheads="1"/>
              </p:cNvSpPr>
              <p:nvPr/>
            </p:nvSpPr>
            <p:spPr bwMode="auto">
              <a:xfrm>
                <a:off x="8468104" y="1301661"/>
                <a:ext cx="2904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c</a:t>
                </a:r>
              </a:p>
            </p:txBody>
          </p:sp>
          <p:sp>
            <p:nvSpPr>
              <p:cNvPr id="44069" name="Text Box 21"/>
              <p:cNvSpPr txBox="1">
                <a:spLocks noChangeArrowheads="1"/>
              </p:cNvSpPr>
              <p:nvPr/>
            </p:nvSpPr>
            <p:spPr bwMode="auto">
              <a:xfrm>
                <a:off x="6300192" y="116724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d</a:t>
                </a:r>
              </a:p>
            </p:txBody>
          </p:sp>
          <p:sp>
            <p:nvSpPr>
              <p:cNvPr id="44070" name="Text Box 21"/>
              <p:cNvSpPr txBox="1">
                <a:spLocks noChangeArrowheads="1"/>
              </p:cNvSpPr>
              <p:nvPr/>
            </p:nvSpPr>
            <p:spPr bwMode="auto">
              <a:xfrm flipH="1">
                <a:off x="5098720" y="2277075"/>
                <a:ext cx="31208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e</a:t>
                </a:r>
              </a:p>
            </p:txBody>
          </p:sp>
          <p:sp>
            <p:nvSpPr>
              <p:cNvPr id="44071" name="Text Box 21"/>
              <p:cNvSpPr txBox="1">
                <a:spLocks noChangeArrowheads="1"/>
              </p:cNvSpPr>
              <p:nvPr/>
            </p:nvSpPr>
            <p:spPr bwMode="auto">
              <a:xfrm>
                <a:off x="7950060" y="2368599"/>
                <a:ext cx="25840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f</a:t>
                </a:r>
              </a:p>
            </p:txBody>
          </p:sp>
        </p:grp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C29923E3-D615-494B-AF4D-5C747582C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792" y="3123513"/>
              <a:ext cx="181010" cy="18095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/>
            </a:p>
          </p:txBody>
        </p:sp>
        <p:cxnSp>
          <p:nvCxnSpPr>
            <p:cNvPr id="44045" name="AutoShape 13"/>
            <p:cNvCxnSpPr>
              <a:cxnSpLocks noChangeShapeType="1"/>
              <a:endCxn id="44054" idx="1"/>
            </p:cNvCxnSpPr>
            <p:nvPr/>
          </p:nvCxnSpPr>
          <p:spPr bwMode="auto">
            <a:xfrm>
              <a:off x="3005050" y="3284985"/>
              <a:ext cx="525972" cy="43184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46" name="TextBox 31"/>
            <p:cNvSpPr txBox="1">
              <a:spLocks noChangeArrowheads="1"/>
            </p:cNvSpPr>
            <p:nvPr/>
          </p:nvSpPr>
          <p:spPr bwMode="auto">
            <a:xfrm>
              <a:off x="5622762" y="3669858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047" name="TextBox 32"/>
            <p:cNvSpPr txBox="1">
              <a:spLocks noChangeArrowheads="1"/>
            </p:cNvSpPr>
            <p:nvPr/>
          </p:nvSpPr>
          <p:spPr bwMode="auto">
            <a:xfrm>
              <a:off x="5050779" y="2780236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48" name="TextBox 33"/>
            <p:cNvSpPr txBox="1">
              <a:spLocks noChangeArrowheads="1"/>
            </p:cNvSpPr>
            <p:nvPr/>
          </p:nvSpPr>
          <p:spPr bwMode="auto">
            <a:xfrm>
              <a:off x="5639046" y="2880627"/>
              <a:ext cx="4994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4049" name="Text Box 24"/>
            <p:cNvSpPr txBox="1">
              <a:spLocks noChangeArrowheads="1"/>
            </p:cNvSpPr>
            <p:nvPr/>
          </p:nvSpPr>
          <p:spPr bwMode="auto">
            <a:xfrm>
              <a:off x="3777247" y="4160117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44050" name="Text Box 24"/>
            <p:cNvSpPr txBox="1">
              <a:spLocks noChangeArrowheads="1"/>
            </p:cNvSpPr>
            <p:nvPr/>
          </p:nvSpPr>
          <p:spPr bwMode="auto">
            <a:xfrm>
              <a:off x="4292410" y="3725090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44051" name="TextBox 36"/>
            <p:cNvSpPr txBox="1">
              <a:spLocks noChangeArrowheads="1"/>
            </p:cNvSpPr>
            <p:nvPr/>
          </p:nvSpPr>
          <p:spPr bwMode="auto">
            <a:xfrm>
              <a:off x="768586" y="3419042"/>
              <a:ext cx="15841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1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갱신 안됨</a:t>
              </a:r>
              <a:endPara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E0B1289-1A03-43AE-87B8-CEF19B65427E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1835590" y="3621943"/>
              <a:ext cx="1681485" cy="4508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PrimMST</a:t>
            </a:r>
            <a:r>
              <a:rPr lang="ko-KR" altLang="en-US" smtClean="0"/>
              <a:t> 알고리즘의 수행 과정</a:t>
            </a:r>
          </a:p>
        </p:txBody>
      </p:sp>
      <p:sp>
        <p:nvSpPr>
          <p:cNvPr id="4505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그 다음부터는 점 </a:t>
            </a:r>
            <a:r>
              <a:rPr lang="en-US" altLang="ko-KR" smtClean="0"/>
              <a:t>a</a:t>
            </a:r>
            <a:r>
              <a:rPr lang="ko-KR" altLang="en-US" smtClean="0"/>
              <a:t>와 선분 </a:t>
            </a:r>
            <a:r>
              <a:rPr lang="en-US" altLang="ko-KR" smtClean="0"/>
              <a:t>(b,a), </a:t>
            </a:r>
            <a:r>
              <a:rPr lang="ko-KR" altLang="en-US" smtClean="0"/>
              <a:t>점 </a:t>
            </a:r>
            <a:r>
              <a:rPr lang="en-US" altLang="ko-KR" smtClean="0"/>
              <a:t>d</a:t>
            </a:r>
            <a:r>
              <a:rPr lang="ko-KR" altLang="en-US" smtClean="0"/>
              <a:t>와 선분 </a:t>
            </a:r>
            <a:r>
              <a:rPr lang="en-US" altLang="ko-KR" smtClean="0"/>
              <a:t>(a,d)</a:t>
            </a:r>
            <a:r>
              <a:rPr lang="ko-KR" altLang="en-US" smtClean="0"/>
              <a:t>가 차례로 </a:t>
            </a:r>
            <a:r>
              <a:rPr lang="en-US" altLang="ko-KR" smtClean="0"/>
              <a:t>T</a:t>
            </a:r>
            <a:r>
              <a:rPr lang="ko-KR" altLang="en-US" smtClean="0"/>
              <a:t>에 추가되고</a:t>
            </a:r>
            <a:r>
              <a:rPr lang="en-US" altLang="ko-KR" smtClean="0"/>
              <a:t>, </a:t>
            </a:r>
          </a:p>
          <a:p>
            <a:r>
              <a:rPr lang="ko-KR" altLang="en-US" smtClean="0"/>
              <a:t>최종적으로 점 </a:t>
            </a:r>
            <a:r>
              <a:rPr lang="en-US" altLang="ko-KR" smtClean="0"/>
              <a:t>e</a:t>
            </a:r>
            <a:r>
              <a:rPr lang="ko-KR" altLang="en-US" smtClean="0"/>
              <a:t>와 선분 </a:t>
            </a:r>
            <a:r>
              <a:rPr lang="en-US" altLang="ko-KR" smtClean="0"/>
              <a:t>(a,e)</a:t>
            </a:r>
            <a:r>
              <a:rPr lang="ko-KR" altLang="en-US" smtClean="0"/>
              <a:t>가 추가되면서</a:t>
            </a:r>
            <a:r>
              <a:rPr lang="en-US" altLang="ko-KR" smtClean="0"/>
              <a:t>, </a:t>
            </a:r>
            <a:r>
              <a:rPr lang="ko-KR" altLang="en-US" smtClean="0"/>
              <a:t>최소 신장 트리 </a:t>
            </a:r>
            <a:r>
              <a:rPr lang="en-US" altLang="ko-KR" smtClean="0"/>
              <a:t>T</a:t>
            </a:r>
            <a:r>
              <a:rPr lang="ko-KR" altLang="en-US" smtClean="0"/>
              <a:t>가 완성된다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Line 13</a:t>
            </a:r>
            <a:r>
              <a:rPr lang="ko-KR" altLang="en-US" smtClean="0"/>
              <a:t>에서는 </a:t>
            </a:r>
            <a:r>
              <a:rPr lang="en-US" altLang="ko-KR" smtClean="0"/>
              <a:t>T</a:t>
            </a:r>
            <a:r>
              <a:rPr lang="ko-KR" altLang="en-US" smtClean="0"/>
              <a:t>를 리턴하고</a:t>
            </a:r>
            <a:r>
              <a:rPr lang="en-US" altLang="ko-KR" smtClean="0"/>
              <a:t>, </a:t>
            </a:r>
            <a:r>
              <a:rPr lang="ko-KR" altLang="en-US" smtClean="0"/>
              <a:t>알고리즘을 마친다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F2E1F8-C28C-486B-B2C7-320AE3A2F6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2DA9F6B-052E-4533-9802-C122F3B45848}" type="slidenum">
              <a:rPr lang="en-US" altLang="ko-KR" smtClean="0"/>
              <a:pPr>
                <a:defRPr/>
              </a:pPr>
              <a:t>32</a:t>
            </a:fld>
            <a:r>
              <a:rPr lang="en-US" altLang="ko-KR"/>
              <a:t> -</a:t>
            </a:r>
          </a:p>
        </p:txBody>
      </p:sp>
      <p:grpSp>
        <p:nvGrpSpPr>
          <p:cNvPr id="45061" name="그룹 63"/>
          <p:cNvGrpSpPr>
            <a:grpSpLocks/>
          </p:cNvGrpSpPr>
          <p:nvPr/>
        </p:nvGrpSpPr>
        <p:grpSpPr bwMode="auto">
          <a:xfrm>
            <a:off x="539750" y="3776663"/>
            <a:ext cx="8280400" cy="2605087"/>
            <a:chOff x="539552" y="3704454"/>
            <a:chExt cx="8280920" cy="2604866"/>
          </a:xfrm>
        </p:grpSpPr>
        <p:sp>
          <p:nvSpPr>
            <p:cNvPr id="5" name="자유형 3">
              <a:extLst>
                <a:ext uri="{FF2B5EF4-FFF2-40B4-BE49-F238E27FC236}">
                  <a16:creationId xmlns:a16="http://schemas.microsoft.com/office/drawing/2014/main" id="{C9FAA9B0-7ED3-4012-B179-76D088E8CD26}"/>
                </a:ext>
              </a:extLst>
            </p:cNvPr>
            <p:cNvSpPr/>
            <p:nvPr/>
          </p:nvSpPr>
          <p:spPr>
            <a:xfrm>
              <a:off x="680849" y="3704454"/>
              <a:ext cx="3643541" cy="2585818"/>
            </a:xfrm>
            <a:custGeom>
              <a:avLst/>
              <a:gdLst>
                <a:gd name="connsiteX0" fmla="*/ 48894 w 3910228"/>
                <a:gd name="connsiteY0" fmla="*/ 797294 h 2585229"/>
                <a:gd name="connsiteX1" fmla="*/ 412451 w 3910228"/>
                <a:gd name="connsiteY1" fmla="*/ 180350 h 2585229"/>
                <a:gd name="connsiteX2" fmla="*/ 2781078 w 3910228"/>
                <a:gd name="connsiteY2" fmla="*/ 92215 h 2585229"/>
                <a:gd name="connsiteX3" fmla="*/ 3904798 w 3910228"/>
                <a:gd name="connsiteY3" fmla="*/ 1381188 h 2585229"/>
                <a:gd name="connsiteX4" fmla="*/ 3177685 w 3910228"/>
                <a:gd name="connsiteY4" fmla="*/ 2559993 h 2585229"/>
                <a:gd name="connsiteX5" fmla="*/ 2472605 w 3910228"/>
                <a:gd name="connsiteY5" fmla="*/ 2086268 h 2585229"/>
                <a:gd name="connsiteX6" fmla="*/ 2373453 w 3910228"/>
                <a:gd name="connsiteY6" fmla="*/ 907463 h 2585229"/>
                <a:gd name="connsiteX7" fmla="*/ 974311 w 3910228"/>
                <a:gd name="connsiteY7" fmla="*/ 1039666 h 2585229"/>
                <a:gd name="connsiteX8" fmla="*/ 48894 w 3910228"/>
                <a:gd name="connsiteY8" fmla="*/ 797294 h 258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0228" h="2585229">
                  <a:moveTo>
                    <a:pt x="48894" y="797294"/>
                  </a:moveTo>
                  <a:cubicBezTo>
                    <a:pt x="-44749" y="654075"/>
                    <a:pt x="-42913" y="297863"/>
                    <a:pt x="412451" y="180350"/>
                  </a:cubicBezTo>
                  <a:cubicBezTo>
                    <a:pt x="867815" y="62837"/>
                    <a:pt x="2199020" y="-107925"/>
                    <a:pt x="2781078" y="92215"/>
                  </a:cubicBezTo>
                  <a:cubicBezTo>
                    <a:pt x="3363136" y="292355"/>
                    <a:pt x="3838697" y="969892"/>
                    <a:pt x="3904798" y="1381188"/>
                  </a:cubicBezTo>
                  <a:cubicBezTo>
                    <a:pt x="3970899" y="1792484"/>
                    <a:pt x="3416384" y="2442480"/>
                    <a:pt x="3177685" y="2559993"/>
                  </a:cubicBezTo>
                  <a:cubicBezTo>
                    <a:pt x="2938986" y="2677506"/>
                    <a:pt x="2606644" y="2361690"/>
                    <a:pt x="2472605" y="2086268"/>
                  </a:cubicBezTo>
                  <a:cubicBezTo>
                    <a:pt x="2338566" y="1810846"/>
                    <a:pt x="2623169" y="1081897"/>
                    <a:pt x="2373453" y="907463"/>
                  </a:cubicBezTo>
                  <a:cubicBezTo>
                    <a:pt x="2123737" y="733029"/>
                    <a:pt x="1365410" y="1061700"/>
                    <a:pt x="974311" y="1039666"/>
                  </a:cubicBezTo>
                  <a:cubicBezTo>
                    <a:pt x="583212" y="1017632"/>
                    <a:pt x="142537" y="940513"/>
                    <a:pt x="48894" y="797294"/>
                  </a:cubicBezTo>
                  <a:close/>
                </a:path>
              </a:pathLst>
            </a:cu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4DD858-8B91-45AF-9564-20B90618F5AA}"/>
                </a:ext>
              </a:extLst>
            </p:cNvPr>
            <p:cNvSpPr txBox="1"/>
            <p:nvPr/>
          </p:nvSpPr>
          <p:spPr>
            <a:xfrm>
              <a:off x="539552" y="5380712"/>
              <a:ext cx="281006" cy="40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9</a:t>
              </a:r>
              <a:endParaRPr lang="en-US" sz="2000" dirty="0"/>
            </a:p>
          </p:txBody>
        </p:sp>
        <p:sp>
          <p:nvSpPr>
            <p:cNvPr id="45064" name="TextBox 6"/>
            <p:cNvSpPr txBox="1">
              <a:spLocks noChangeArrowheads="1"/>
            </p:cNvSpPr>
            <p:nvPr/>
          </p:nvSpPr>
          <p:spPr bwMode="auto">
            <a:xfrm>
              <a:off x="1187624" y="4042102"/>
              <a:ext cx="281339" cy="400110"/>
            </a:xfrm>
            <a:prstGeom prst="rect">
              <a:avLst/>
            </a:prstGeom>
            <a:solidFill>
              <a:srgbClr val="DBE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B51AF-A733-4969-A5D4-02860684621D}"/>
                </a:ext>
              </a:extLst>
            </p:cNvPr>
            <p:cNvSpPr txBox="1"/>
            <p:nvPr/>
          </p:nvSpPr>
          <p:spPr>
            <a:xfrm>
              <a:off x="3517889" y="5507701"/>
              <a:ext cx="282593" cy="40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1</a:t>
              </a:r>
              <a:endParaRPr 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6619A3-241F-4FFB-A979-15D3E409AAFD}"/>
                </a:ext>
              </a:extLst>
            </p:cNvPr>
            <p:cNvSpPr txBox="1"/>
            <p:nvPr/>
          </p:nvSpPr>
          <p:spPr>
            <a:xfrm>
              <a:off x="1801694" y="5144194"/>
              <a:ext cx="192099" cy="40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latin typeface="Times New Roman"/>
                  <a:cs typeface="Times New Roman"/>
                </a:rPr>
                <a:t>4</a:t>
              </a:r>
              <a:endParaRPr lang="en-US" altLang="ko-KR" sz="2000" dirty="0"/>
            </a:p>
          </p:txBody>
        </p:sp>
        <p:grpSp>
          <p:nvGrpSpPr>
            <p:cNvPr id="45067" name="그룹 9"/>
            <p:cNvGrpSpPr>
              <a:grpSpLocks/>
            </p:cNvGrpSpPr>
            <p:nvPr/>
          </p:nvGrpSpPr>
          <p:grpSpPr bwMode="auto">
            <a:xfrm>
              <a:off x="552112" y="3905070"/>
              <a:ext cx="3659848" cy="2239050"/>
              <a:chOff x="5098720" y="498881"/>
              <a:chExt cx="3659848" cy="2239050"/>
            </a:xfrm>
          </p:grpSpPr>
          <p:sp>
            <p:nvSpPr>
              <p:cNvPr id="45103" name="Oval 5"/>
              <p:cNvSpPr>
                <a:spLocks noChangeArrowheads="1"/>
              </p:cNvSpPr>
              <p:nvPr/>
            </p:nvSpPr>
            <p:spPr bwMode="auto">
              <a:xfrm>
                <a:off x="7632288" y="82719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5104" name="Oval 6"/>
              <p:cNvSpPr>
                <a:spLocks noChangeArrowheads="1"/>
              </p:cNvSpPr>
              <p:nvPr/>
            </p:nvSpPr>
            <p:spPr bwMode="auto">
              <a:xfrm>
                <a:off x="6336887" y="1555623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C7599053-DD93-4115-9AF5-1FF9597D7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6527" y="2241200"/>
                <a:ext cx="179399" cy="180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sp>
            <p:nvSpPr>
              <p:cNvPr id="45106" name="Oval 8"/>
              <p:cNvSpPr>
                <a:spLocks noChangeArrowheads="1"/>
              </p:cNvSpPr>
              <p:nvPr/>
            </p:nvSpPr>
            <p:spPr bwMode="auto">
              <a:xfrm>
                <a:off x="8318086" y="1524667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5107" name="Oval 9"/>
              <p:cNvSpPr>
                <a:spLocks noChangeArrowheads="1"/>
              </p:cNvSpPr>
              <p:nvPr/>
            </p:nvSpPr>
            <p:spPr bwMode="auto">
              <a:xfrm>
                <a:off x="7909750" y="2241423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cxnSp>
            <p:nvCxnSpPr>
              <p:cNvPr id="45108" name="AutoShape 11"/>
              <p:cNvCxnSpPr>
                <a:cxnSpLocks noChangeShapeType="1"/>
                <a:stCxn id="45104" idx="3"/>
                <a:endCxn id="13" idx="7"/>
              </p:cNvCxnSpPr>
              <p:nvPr/>
            </p:nvCxnSpPr>
            <p:spPr bwMode="auto">
              <a:xfrm flipH="1">
                <a:off x="5499927" y="1709263"/>
                <a:ext cx="863320" cy="55852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109" name="AutoShape 12"/>
              <p:cNvCxnSpPr>
                <a:cxnSpLocks noChangeShapeType="1"/>
                <a:endCxn id="13" idx="0"/>
              </p:cNvCxnSpPr>
              <p:nvPr/>
            </p:nvCxnSpPr>
            <p:spPr bwMode="auto">
              <a:xfrm flipH="1">
                <a:off x="5436287" y="1099663"/>
                <a:ext cx="241160" cy="114176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110" name="AutoShape 14"/>
              <p:cNvCxnSpPr>
                <a:cxnSpLocks noChangeShapeType="1"/>
                <a:stCxn id="13" idx="6"/>
                <a:endCxn id="45107" idx="2"/>
              </p:cNvCxnSpPr>
              <p:nvPr/>
            </p:nvCxnSpPr>
            <p:spPr bwMode="auto">
              <a:xfrm>
                <a:off x="5526287" y="2331423"/>
                <a:ext cx="2383463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111" name="AutoShape 15"/>
              <p:cNvCxnSpPr>
                <a:cxnSpLocks noChangeShapeType="1"/>
                <a:endCxn id="45103" idx="2"/>
              </p:cNvCxnSpPr>
              <p:nvPr/>
            </p:nvCxnSpPr>
            <p:spPr bwMode="auto">
              <a:xfrm flipV="1">
                <a:off x="5831087" y="917198"/>
                <a:ext cx="1801201" cy="1188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112" name="AutoShape 16"/>
              <p:cNvCxnSpPr>
                <a:cxnSpLocks noChangeShapeType="1"/>
                <a:stCxn id="45104" idx="7"/>
                <a:endCxn id="45103" idx="3"/>
              </p:cNvCxnSpPr>
              <p:nvPr/>
            </p:nvCxnSpPr>
            <p:spPr bwMode="auto">
              <a:xfrm flipV="1">
                <a:off x="6490527" y="980838"/>
                <a:ext cx="1168121" cy="601145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113" name="AutoShape 17"/>
              <p:cNvCxnSpPr>
                <a:cxnSpLocks noChangeShapeType="1"/>
                <a:stCxn id="45106" idx="1"/>
                <a:endCxn id="45103" idx="5"/>
              </p:cNvCxnSpPr>
              <p:nvPr/>
            </p:nvCxnSpPr>
            <p:spPr bwMode="auto">
              <a:xfrm flipH="1" flipV="1">
                <a:off x="7785928" y="980838"/>
                <a:ext cx="558518" cy="57018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114" name="AutoShape 18"/>
              <p:cNvCxnSpPr>
                <a:cxnSpLocks noChangeShapeType="1"/>
                <a:stCxn id="45107" idx="7"/>
                <a:endCxn id="45106" idx="3"/>
              </p:cNvCxnSpPr>
              <p:nvPr/>
            </p:nvCxnSpPr>
            <p:spPr bwMode="auto">
              <a:xfrm flipV="1">
                <a:off x="8063390" y="1678307"/>
                <a:ext cx="281056" cy="58947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5115" name="Text Box 21"/>
              <p:cNvSpPr txBox="1">
                <a:spLocks noChangeArrowheads="1"/>
              </p:cNvSpPr>
              <p:nvPr/>
            </p:nvSpPr>
            <p:spPr bwMode="auto">
              <a:xfrm>
                <a:off x="5437713" y="623417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a</a:t>
                </a:r>
              </a:p>
            </p:txBody>
          </p:sp>
          <p:sp>
            <p:nvSpPr>
              <p:cNvPr id="45116" name="Text Box 21"/>
              <p:cNvSpPr txBox="1">
                <a:spLocks noChangeArrowheads="1"/>
              </p:cNvSpPr>
              <p:nvPr/>
            </p:nvSpPr>
            <p:spPr bwMode="auto">
              <a:xfrm>
                <a:off x="7534536" y="498881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b</a:t>
                </a:r>
              </a:p>
            </p:txBody>
          </p:sp>
          <p:sp>
            <p:nvSpPr>
              <p:cNvPr id="45117" name="Text Box 21"/>
              <p:cNvSpPr txBox="1">
                <a:spLocks noChangeArrowheads="1"/>
              </p:cNvSpPr>
              <p:nvPr/>
            </p:nvSpPr>
            <p:spPr bwMode="auto">
              <a:xfrm>
                <a:off x="8468104" y="1301661"/>
                <a:ext cx="2904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c</a:t>
                </a:r>
              </a:p>
            </p:txBody>
          </p:sp>
          <p:sp>
            <p:nvSpPr>
              <p:cNvPr id="45118" name="Text Box 21"/>
              <p:cNvSpPr txBox="1">
                <a:spLocks noChangeArrowheads="1"/>
              </p:cNvSpPr>
              <p:nvPr/>
            </p:nvSpPr>
            <p:spPr bwMode="auto">
              <a:xfrm>
                <a:off x="6300192" y="116724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d</a:t>
                </a:r>
              </a:p>
            </p:txBody>
          </p:sp>
          <p:sp>
            <p:nvSpPr>
              <p:cNvPr id="45119" name="Text Box 21"/>
              <p:cNvSpPr txBox="1">
                <a:spLocks noChangeArrowheads="1"/>
              </p:cNvSpPr>
              <p:nvPr/>
            </p:nvSpPr>
            <p:spPr bwMode="auto">
              <a:xfrm flipH="1">
                <a:off x="5098720" y="2277075"/>
                <a:ext cx="31208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e</a:t>
                </a:r>
              </a:p>
            </p:txBody>
          </p:sp>
          <p:sp>
            <p:nvSpPr>
              <p:cNvPr id="45120" name="Text Box 21"/>
              <p:cNvSpPr txBox="1">
                <a:spLocks noChangeArrowheads="1"/>
              </p:cNvSpPr>
              <p:nvPr/>
            </p:nvSpPr>
            <p:spPr bwMode="auto">
              <a:xfrm>
                <a:off x="7950060" y="2368599"/>
                <a:ext cx="25840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f</a:t>
                </a:r>
              </a:p>
            </p:txBody>
          </p:sp>
        </p:grpSp>
        <p:sp>
          <p:nvSpPr>
            <p:cNvPr id="45068" name="Oval 5"/>
            <p:cNvSpPr>
              <a:spLocks noChangeArrowheads="1"/>
            </p:cNvSpPr>
            <p:nvPr/>
          </p:nvSpPr>
          <p:spPr bwMode="auto">
            <a:xfrm>
              <a:off x="1110667" y="4395055"/>
              <a:ext cx="180000" cy="180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45069" name="AutoShape 13"/>
            <p:cNvCxnSpPr>
              <a:cxnSpLocks noChangeShapeType="1"/>
              <a:endCxn id="45104" idx="1"/>
            </p:cNvCxnSpPr>
            <p:nvPr/>
          </p:nvCxnSpPr>
          <p:spPr bwMode="auto">
            <a:xfrm>
              <a:off x="1290667" y="4556324"/>
              <a:ext cx="525972" cy="43184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70" name="TextBox 30"/>
            <p:cNvSpPr txBox="1">
              <a:spLocks noChangeArrowheads="1"/>
            </p:cNvSpPr>
            <p:nvPr/>
          </p:nvSpPr>
          <p:spPr bwMode="auto">
            <a:xfrm>
              <a:off x="3908379" y="4941197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5071" name="TextBox 31"/>
            <p:cNvSpPr txBox="1">
              <a:spLocks noChangeArrowheads="1"/>
            </p:cNvSpPr>
            <p:nvPr/>
          </p:nvSpPr>
          <p:spPr bwMode="auto">
            <a:xfrm>
              <a:off x="3336396" y="4051575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072" name="TextBox 32"/>
            <p:cNvSpPr txBox="1">
              <a:spLocks noChangeArrowheads="1"/>
            </p:cNvSpPr>
            <p:nvPr/>
          </p:nvSpPr>
          <p:spPr bwMode="auto">
            <a:xfrm>
              <a:off x="864200" y="5907991"/>
              <a:ext cx="25344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sz="21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= min{3, 4, 9}</a:t>
              </a:r>
            </a:p>
          </p:txBody>
        </p:sp>
        <p:sp>
          <p:nvSpPr>
            <p:cNvPr id="45073" name="TextBox 33"/>
            <p:cNvSpPr txBox="1">
              <a:spLocks noChangeArrowheads="1"/>
            </p:cNvSpPr>
            <p:nvPr/>
          </p:nvSpPr>
          <p:spPr bwMode="auto">
            <a:xfrm>
              <a:off x="3824549" y="3820742"/>
              <a:ext cx="4994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5074" name="Text Box 24"/>
            <p:cNvSpPr txBox="1">
              <a:spLocks noChangeArrowheads="1"/>
            </p:cNvSpPr>
            <p:nvPr/>
          </p:nvSpPr>
          <p:spPr bwMode="auto">
            <a:xfrm>
              <a:off x="5824724" y="4704427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45075" name="Text Box 24"/>
            <p:cNvSpPr txBox="1">
              <a:spLocks noChangeArrowheads="1"/>
            </p:cNvSpPr>
            <p:nvPr/>
          </p:nvSpPr>
          <p:spPr bwMode="auto">
            <a:xfrm>
              <a:off x="5232754" y="4879054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37" name="자유형 35">
              <a:extLst>
                <a:ext uri="{FF2B5EF4-FFF2-40B4-BE49-F238E27FC236}">
                  <a16:creationId xmlns:a16="http://schemas.microsoft.com/office/drawing/2014/main" id="{191B47FC-873A-4017-B28A-033D7F900B60}"/>
                </a:ext>
              </a:extLst>
            </p:cNvPr>
            <p:cNvSpPr/>
            <p:nvPr/>
          </p:nvSpPr>
          <p:spPr>
            <a:xfrm>
              <a:off x="5176931" y="3723502"/>
              <a:ext cx="3643541" cy="2585818"/>
            </a:xfrm>
            <a:custGeom>
              <a:avLst/>
              <a:gdLst>
                <a:gd name="connsiteX0" fmla="*/ 48894 w 3910228"/>
                <a:gd name="connsiteY0" fmla="*/ 797294 h 2585229"/>
                <a:gd name="connsiteX1" fmla="*/ 412451 w 3910228"/>
                <a:gd name="connsiteY1" fmla="*/ 180350 h 2585229"/>
                <a:gd name="connsiteX2" fmla="*/ 2781078 w 3910228"/>
                <a:gd name="connsiteY2" fmla="*/ 92215 h 2585229"/>
                <a:gd name="connsiteX3" fmla="*/ 3904798 w 3910228"/>
                <a:gd name="connsiteY3" fmla="*/ 1381188 h 2585229"/>
                <a:gd name="connsiteX4" fmla="*/ 3177685 w 3910228"/>
                <a:gd name="connsiteY4" fmla="*/ 2559993 h 2585229"/>
                <a:gd name="connsiteX5" fmla="*/ 2472605 w 3910228"/>
                <a:gd name="connsiteY5" fmla="*/ 2086268 h 2585229"/>
                <a:gd name="connsiteX6" fmla="*/ 2373453 w 3910228"/>
                <a:gd name="connsiteY6" fmla="*/ 907463 h 2585229"/>
                <a:gd name="connsiteX7" fmla="*/ 974311 w 3910228"/>
                <a:gd name="connsiteY7" fmla="*/ 1039666 h 2585229"/>
                <a:gd name="connsiteX8" fmla="*/ 48894 w 3910228"/>
                <a:gd name="connsiteY8" fmla="*/ 797294 h 258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0228" h="2585229">
                  <a:moveTo>
                    <a:pt x="48894" y="797294"/>
                  </a:moveTo>
                  <a:cubicBezTo>
                    <a:pt x="-44749" y="654075"/>
                    <a:pt x="-42913" y="297863"/>
                    <a:pt x="412451" y="180350"/>
                  </a:cubicBezTo>
                  <a:cubicBezTo>
                    <a:pt x="867815" y="62837"/>
                    <a:pt x="2199020" y="-107925"/>
                    <a:pt x="2781078" y="92215"/>
                  </a:cubicBezTo>
                  <a:cubicBezTo>
                    <a:pt x="3363136" y="292355"/>
                    <a:pt x="3838697" y="969892"/>
                    <a:pt x="3904798" y="1381188"/>
                  </a:cubicBezTo>
                  <a:cubicBezTo>
                    <a:pt x="3970899" y="1792484"/>
                    <a:pt x="3416384" y="2442480"/>
                    <a:pt x="3177685" y="2559993"/>
                  </a:cubicBezTo>
                  <a:cubicBezTo>
                    <a:pt x="2938986" y="2677506"/>
                    <a:pt x="2606644" y="2361690"/>
                    <a:pt x="2472605" y="2086268"/>
                  </a:cubicBezTo>
                  <a:cubicBezTo>
                    <a:pt x="2338566" y="1810846"/>
                    <a:pt x="2623169" y="1081897"/>
                    <a:pt x="2373453" y="907463"/>
                  </a:cubicBezTo>
                  <a:cubicBezTo>
                    <a:pt x="2123737" y="733029"/>
                    <a:pt x="1365410" y="1061700"/>
                    <a:pt x="974311" y="1039666"/>
                  </a:cubicBezTo>
                  <a:cubicBezTo>
                    <a:pt x="583212" y="1017632"/>
                    <a:pt x="142537" y="940513"/>
                    <a:pt x="48894" y="797294"/>
                  </a:cubicBezTo>
                  <a:close/>
                </a:path>
              </a:pathLst>
            </a:cu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F0E870-7375-4985-A605-ECEC62722B50}"/>
                </a:ext>
              </a:extLst>
            </p:cNvPr>
            <p:cNvSpPr txBox="1"/>
            <p:nvPr/>
          </p:nvSpPr>
          <p:spPr>
            <a:xfrm>
              <a:off x="5035634" y="5399760"/>
              <a:ext cx="281006" cy="461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0000CC"/>
                  </a:solidFill>
                  <a:latin typeface="Times New Roman"/>
                  <a:cs typeface="Times New Roman"/>
                </a:rPr>
                <a:t>4</a:t>
              </a:r>
              <a:endParaRPr 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45078" name="TextBox 38"/>
            <p:cNvSpPr txBox="1">
              <a:spLocks noChangeArrowheads="1"/>
            </p:cNvSpPr>
            <p:nvPr/>
          </p:nvSpPr>
          <p:spPr bwMode="auto">
            <a:xfrm>
              <a:off x="5684055" y="4061739"/>
              <a:ext cx="281339" cy="400110"/>
            </a:xfrm>
            <a:prstGeom prst="rect">
              <a:avLst/>
            </a:prstGeom>
            <a:solidFill>
              <a:srgbClr val="DBE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BC1AA2-45B1-4B56-B57B-6174C0CFC763}"/>
                </a:ext>
              </a:extLst>
            </p:cNvPr>
            <p:cNvSpPr txBox="1"/>
            <p:nvPr/>
          </p:nvSpPr>
          <p:spPr>
            <a:xfrm>
              <a:off x="8015559" y="5526749"/>
              <a:ext cx="281005" cy="40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1</a:t>
              </a:r>
              <a:endParaRPr lang="en-US" sz="2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AE7158-D9B4-4C75-9A6E-6CBE173E0586}"/>
                </a:ext>
              </a:extLst>
            </p:cNvPr>
            <p:cNvSpPr txBox="1"/>
            <p:nvPr/>
          </p:nvSpPr>
          <p:spPr>
            <a:xfrm>
              <a:off x="6297777" y="5163242"/>
              <a:ext cx="193687" cy="4619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srgbClr val="0000CC"/>
                  </a:solidFill>
                  <a:latin typeface="Times New Roman"/>
                  <a:cs typeface="Times New Roman"/>
                </a:rPr>
                <a:t>2</a:t>
              </a:r>
              <a:endParaRPr lang="en-US" altLang="ko-KR" sz="2400" dirty="0">
                <a:solidFill>
                  <a:srgbClr val="0000CC"/>
                </a:solidFill>
              </a:endParaRPr>
            </a:p>
          </p:txBody>
        </p:sp>
        <p:grpSp>
          <p:nvGrpSpPr>
            <p:cNvPr id="45081" name="그룹 41"/>
            <p:cNvGrpSpPr>
              <a:grpSpLocks/>
            </p:cNvGrpSpPr>
            <p:nvPr/>
          </p:nvGrpSpPr>
          <p:grpSpPr bwMode="auto">
            <a:xfrm>
              <a:off x="5048543" y="3924707"/>
              <a:ext cx="3659848" cy="2239050"/>
              <a:chOff x="5098720" y="498881"/>
              <a:chExt cx="3659848" cy="2239050"/>
            </a:xfrm>
          </p:grpSpPr>
          <p:sp>
            <p:nvSpPr>
              <p:cNvPr id="45087" name="Oval 5"/>
              <p:cNvSpPr>
                <a:spLocks noChangeArrowheads="1"/>
              </p:cNvSpPr>
              <p:nvPr/>
            </p:nvSpPr>
            <p:spPr bwMode="auto">
              <a:xfrm>
                <a:off x="7632288" y="82719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5088" name="Oval 6"/>
              <p:cNvSpPr>
                <a:spLocks noChangeArrowheads="1"/>
              </p:cNvSpPr>
              <p:nvPr/>
            </p:nvSpPr>
            <p:spPr bwMode="auto">
              <a:xfrm>
                <a:off x="6336887" y="1555623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5" name="Oval 7">
                <a:extLst>
                  <a:ext uri="{FF2B5EF4-FFF2-40B4-BE49-F238E27FC236}">
                    <a16:creationId xmlns:a16="http://schemas.microsoft.com/office/drawing/2014/main" id="{83656DD4-C6DA-4722-8E56-8947FB5F7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6178" y="2240611"/>
                <a:ext cx="179399" cy="180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sp>
            <p:nvSpPr>
              <p:cNvPr id="45090" name="Oval 8"/>
              <p:cNvSpPr>
                <a:spLocks noChangeArrowheads="1"/>
              </p:cNvSpPr>
              <p:nvPr/>
            </p:nvSpPr>
            <p:spPr bwMode="auto">
              <a:xfrm>
                <a:off x="8318086" y="1524667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5091" name="Oval 9"/>
              <p:cNvSpPr>
                <a:spLocks noChangeArrowheads="1"/>
              </p:cNvSpPr>
              <p:nvPr/>
            </p:nvSpPr>
            <p:spPr bwMode="auto">
              <a:xfrm>
                <a:off x="7909750" y="2241423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cxnSp>
            <p:nvCxnSpPr>
              <p:cNvPr id="45092" name="AutoShape 11"/>
              <p:cNvCxnSpPr>
                <a:cxnSpLocks noChangeShapeType="1"/>
                <a:stCxn id="45088" idx="3"/>
                <a:endCxn id="45" idx="7"/>
              </p:cNvCxnSpPr>
              <p:nvPr/>
            </p:nvCxnSpPr>
            <p:spPr bwMode="auto">
              <a:xfrm flipH="1">
                <a:off x="5499927" y="1709263"/>
                <a:ext cx="863320" cy="55852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093" name="AutoShape 12"/>
              <p:cNvCxnSpPr>
                <a:cxnSpLocks noChangeShapeType="1"/>
                <a:endCxn id="45" idx="0"/>
              </p:cNvCxnSpPr>
              <p:nvPr/>
            </p:nvCxnSpPr>
            <p:spPr bwMode="auto">
              <a:xfrm flipH="1">
                <a:off x="5436287" y="1099663"/>
                <a:ext cx="241160" cy="1141760"/>
              </a:xfrm>
              <a:prstGeom prst="straightConnector1">
                <a:avLst/>
              </a:prstGeom>
              <a:noFill/>
              <a:ln w="19050">
                <a:solidFill>
                  <a:srgbClr val="0000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094" name="AutoShape 15"/>
              <p:cNvCxnSpPr>
                <a:cxnSpLocks noChangeShapeType="1"/>
                <a:endCxn id="45087" idx="2"/>
              </p:cNvCxnSpPr>
              <p:nvPr/>
            </p:nvCxnSpPr>
            <p:spPr bwMode="auto">
              <a:xfrm flipV="1">
                <a:off x="5831087" y="917198"/>
                <a:ext cx="1801201" cy="1188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095" name="AutoShape 17"/>
              <p:cNvCxnSpPr>
                <a:cxnSpLocks noChangeShapeType="1"/>
                <a:stCxn id="45090" idx="1"/>
                <a:endCxn id="45087" idx="5"/>
              </p:cNvCxnSpPr>
              <p:nvPr/>
            </p:nvCxnSpPr>
            <p:spPr bwMode="auto">
              <a:xfrm flipH="1" flipV="1">
                <a:off x="7785928" y="980838"/>
                <a:ext cx="558518" cy="57018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096" name="AutoShape 18"/>
              <p:cNvCxnSpPr>
                <a:cxnSpLocks noChangeShapeType="1"/>
                <a:stCxn id="45091" idx="7"/>
                <a:endCxn id="45090" idx="3"/>
              </p:cNvCxnSpPr>
              <p:nvPr/>
            </p:nvCxnSpPr>
            <p:spPr bwMode="auto">
              <a:xfrm flipV="1">
                <a:off x="8063390" y="1678307"/>
                <a:ext cx="281056" cy="58947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5097" name="Text Box 21"/>
              <p:cNvSpPr txBox="1">
                <a:spLocks noChangeArrowheads="1"/>
              </p:cNvSpPr>
              <p:nvPr/>
            </p:nvSpPr>
            <p:spPr bwMode="auto">
              <a:xfrm>
                <a:off x="5437713" y="623417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a</a:t>
                </a:r>
              </a:p>
            </p:txBody>
          </p:sp>
          <p:sp>
            <p:nvSpPr>
              <p:cNvPr id="45098" name="Text Box 21"/>
              <p:cNvSpPr txBox="1">
                <a:spLocks noChangeArrowheads="1"/>
              </p:cNvSpPr>
              <p:nvPr/>
            </p:nvSpPr>
            <p:spPr bwMode="auto">
              <a:xfrm>
                <a:off x="7534536" y="498881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b</a:t>
                </a:r>
              </a:p>
            </p:txBody>
          </p:sp>
          <p:sp>
            <p:nvSpPr>
              <p:cNvPr id="45099" name="Text Box 21"/>
              <p:cNvSpPr txBox="1">
                <a:spLocks noChangeArrowheads="1"/>
              </p:cNvSpPr>
              <p:nvPr/>
            </p:nvSpPr>
            <p:spPr bwMode="auto">
              <a:xfrm>
                <a:off x="8468104" y="1301661"/>
                <a:ext cx="2904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c</a:t>
                </a:r>
              </a:p>
            </p:txBody>
          </p:sp>
          <p:sp>
            <p:nvSpPr>
              <p:cNvPr id="45100" name="Text Box 21"/>
              <p:cNvSpPr txBox="1">
                <a:spLocks noChangeArrowheads="1"/>
              </p:cNvSpPr>
              <p:nvPr/>
            </p:nvSpPr>
            <p:spPr bwMode="auto">
              <a:xfrm>
                <a:off x="6300192" y="116724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d</a:t>
                </a:r>
              </a:p>
            </p:txBody>
          </p:sp>
          <p:sp>
            <p:nvSpPr>
              <p:cNvPr id="45101" name="Text Box 21"/>
              <p:cNvSpPr txBox="1">
                <a:spLocks noChangeArrowheads="1"/>
              </p:cNvSpPr>
              <p:nvPr/>
            </p:nvSpPr>
            <p:spPr bwMode="auto">
              <a:xfrm flipH="1">
                <a:off x="5098720" y="2277075"/>
                <a:ext cx="31208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e</a:t>
                </a:r>
              </a:p>
            </p:txBody>
          </p:sp>
          <p:sp>
            <p:nvSpPr>
              <p:cNvPr id="45102" name="Text Box 21"/>
              <p:cNvSpPr txBox="1">
                <a:spLocks noChangeArrowheads="1"/>
              </p:cNvSpPr>
              <p:nvPr/>
            </p:nvSpPr>
            <p:spPr bwMode="auto">
              <a:xfrm>
                <a:off x="7950060" y="2368599"/>
                <a:ext cx="25840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f</a:t>
                </a:r>
              </a:p>
            </p:txBody>
          </p:sp>
        </p:grpSp>
        <p:sp>
          <p:nvSpPr>
            <p:cNvPr id="45082" name="Oval 5"/>
            <p:cNvSpPr>
              <a:spLocks noChangeArrowheads="1"/>
            </p:cNvSpPr>
            <p:nvPr/>
          </p:nvSpPr>
          <p:spPr bwMode="auto">
            <a:xfrm>
              <a:off x="5607098" y="4414692"/>
              <a:ext cx="180000" cy="180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45083" name="AutoShape 13"/>
            <p:cNvCxnSpPr>
              <a:cxnSpLocks noChangeShapeType="1"/>
              <a:endCxn id="45088" idx="1"/>
            </p:cNvCxnSpPr>
            <p:nvPr/>
          </p:nvCxnSpPr>
          <p:spPr bwMode="auto">
            <a:xfrm>
              <a:off x="5787098" y="4575961"/>
              <a:ext cx="525972" cy="431848"/>
            </a:xfrm>
            <a:prstGeom prst="straightConnector1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84" name="TextBox 60"/>
            <p:cNvSpPr txBox="1">
              <a:spLocks noChangeArrowheads="1"/>
            </p:cNvSpPr>
            <p:nvPr/>
          </p:nvSpPr>
          <p:spPr bwMode="auto">
            <a:xfrm>
              <a:off x="8404810" y="4960834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5085" name="TextBox 61"/>
            <p:cNvSpPr txBox="1">
              <a:spLocks noChangeArrowheads="1"/>
            </p:cNvSpPr>
            <p:nvPr/>
          </p:nvSpPr>
          <p:spPr bwMode="auto">
            <a:xfrm>
              <a:off x="7832827" y="4071212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086" name="TextBox 62"/>
            <p:cNvSpPr txBox="1">
              <a:spLocks noChangeArrowheads="1"/>
            </p:cNvSpPr>
            <p:nvPr/>
          </p:nvSpPr>
          <p:spPr bwMode="auto">
            <a:xfrm>
              <a:off x="8320980" y="3840379"/>
              <a:ext cx="4994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PrimMST</a:t>
            </a:r>
            <a:r>
              <a:rPr lang="ko-KR" altLang="en-US" smtClean="0"/>
              <a:t> 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D7CBD6-76B9-4D58-81FE-03EAC4E9B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516BE94A-A47F-49EC-94F7-8EC265341A4A}" type="slidenum">
              <a:rPr lang="en-US" altLang="ko-KR" smtClean="0"/>
              <a:pPr>
                <a:defRPr/>
              </a:pPr>
              <a:t>33</a:t>
            </a:fld>
            <a:r>
              <a:rPr lang="en-US" altLang="ko-KR"/>
              <a:t> -</a:t>
            </a:r>
          </a:p>
        </p:txBody>
      </p:sp>
      <p:grpSp>
        <p:nvGrpSpPr>
          <p:cNvPr id="46084" name="그룹 118"/>
          <p:cNvGrpSpPr>
            <a:grpSpLocks/>
          </p:cNvGrpSpPr>
          <p:nvPr/>
        </p:nvGrpSpPr>
        <p:grpSpPr bwMode="auto">
          <a:xfrm>
            <a:off x="458788" y="1079500"/>
            <a:ext cx="8434387" cy="5589588"/>
            <a:chOff x="459291" y="719316"/>
            <a:chExt cx="8433189" cy="5590004"/>
          </a:xfrm>
        </p:grpSpPr>
        <p:sp>
          <p:nvSpPr>
            <p:cNvPr id="5" name="자유형 3">
              <a:extLst>
                <a:ext uri="{FF2B5EF4-FFF2-40B4-BE49-F238E27FC236}">
                  <a16:creationId xmlns:a16="http://schemas.microsoft.com/office/drawing/2014/main" id="{141710D3-193A-4E24-8D9A-E1165646E5E3}"/>
                </a:ext>
              </a:extLst>
            </p:cNvPr>
            <p:cNvSpPr/>
            <p:nvPr/>
          </p:nvSpPr>
          <p:spPr>
            <a:xfrm>
              <a:off x="640240" y="803460"/>
              <a:ext cx="3684064" cy="2238542"/>
            </a:xfrm>
            <a:custGeom>
              <a:avLst/>
              <a:gdLst>
                <a:gd name="connsiteX0" fmla="*/ 200507 w 3891631"/>
                <a:gd name="connsiteY0" fmla="*/ 198379 h 2583897"/>
                <a:gd name="connsiteX1" fmla="*/ 2635235 w 3891631"/>
                <a:gd name="connsiteY1" fmla="*/ 88211 h 2583897"/>
                <a:gd name="connsiteX2" fmla="*/ 3880141 w 3891631"/>
                <a:gd name="connsiteY2" fmla="*/ 1377184 h 2583897"/>
                <a:gd name="connsiteX3" fmla="*/ 3142011 w 3891631"/>
                <a:gd name="connsiteY3" fmla="*/ 2578023 h 2583897"/>
                <a:gd name="connsiteX4" fmla="*/ 1313211 w 3891631"/>
                <a:gd name="connsiteY4" fmla="*/ 1795825 h 2583897"/>
                <a:gd name="connsiteX5" fmla="*/ 266609 w 3891631"/>
                <a:gd name="connsiteY5" fmla="*/ 881425 h 2583897"/>
                <a:gd name="connsiteX6" fmla="*/ 200507 w 3891631"/>
                <a:gd name="connsiteY6" fmla="*/ 198379 h 258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1631" h="2583897">
                  <a:moveTo>
                    <a:pt x="200507" y="198379"/>
                  </a:moveTo>
                  <a:cubicBezTo>
                    <a:pt x="595278" y="66177"/>
                    <a:pt x="2021963" y="-108257"/>
                    <a:pt x="2635235" y="88211"/>
                  </a:cubicBezTo>
                  <a:cubicBezTo>
                    <a:pt x="3248507" y="284679"/>
                    <a:pt x="3795678" y="962215"/>
                    <a:pt x="3880141" y="1377184"/>
                  </a:cubicBezTo>
                  <a:cubicBezTo>
                    <a:pt x="3964604" y="1792153"/>
                    <a:pt x="3569833" y="2508250"/>
                    <a:pt x="3142011" y="2578023"/>
                  </a:cubicBezTo>
                  <a:cubicBezTo>
                    <a:pt x="2714189" y="2647797"/>
                    <a:pt x="1792444" y="2078591"/>
                    <a:pt x="1313211" y="1795825"/>
                  </a:cubicBezTo>
                  <a:cubicBezTo>
                    <a:pt x="833978" y="1513059"/>
                    <a:pt x="448387" y="1151338"/>
                    <a:pt x="266609" y="881425"/>
                  </a:cubicBezTo>
                  <a:cubicBezTo>
                    <a:pt x="84831" y="611512"/>
                    <a:pt x="-194264" y="330581"/>
                    <a:pt x="200507" y="198379"/>
                  </a:cubicBezTo>
                  <a:close/>
                </a:path>
              </a:pathLst>
            </a:cu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086" name="Text Box 24"/>
            <p:cNvSpPr txBox="1">
              <a:spLocks noChangeArrowheads="1"/>
            </p:cNvSpPr>
            <p:nvPr/>
          </p:nvSpPr>
          <p:spPr bwMode="auto">
            <a:xfrm>
              <a:off x="1288220" y="1583364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46087" name="Text Box 24"/>
            <p:cNvSpPr txBox="1">
              <a:spLocks noChangeArrowheads="1"/>
            </p:cNvSpPr>
            <p:nvPr/>
          </p:nvSpPr>
          <p:spPr bwMode="auto">
            <a:xfrm>
              <a:off x="696250" y="1757991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DA3D92-C7ED-4387-8124-2EC091FC8506}"/>
                </a:ext>
              </a:extLst>
            </p:cNvPr>
            <p:cNvSpPr txBox="1"/>
            <p:nvPr/>
          </p:nvSpPr>
          <p:spPr>
            <a:xfrm>
              <a:off x="498972" y="2278357"/>
              <a:ext cx="282535" cy="40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4</a:t>
              </a:r>
              <a:endParaRPr lang="en-US" sz="2000" dirty="0"/>
            </a:p>
          </p:txBody>
        </p:sp>
        <p:sp>
          <p:nvSpPr>
            <p:cNvPr id="46089" name="TextBox 8"/>
            <p:cNvSpPr txBox="1">
              <a:spLocks noChangeArrowheads="1"/>
            </p:cNvSpPr>
            <p:nvPr/>
          </p:nvSpPr>
          <p:spPr bwMode="auto">
            <a:xfrm>
              <a:off x="1147551" y="940676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090" name="TextBox 9"/>
            <p:cNvSpPr txBox="1">
              <a:spLocks noChangeArrowheads="1"/>
            </p:cNvSpPr>
            <p:nvPr/>
          </p:nvSpPr>
          <p:spPr bwMode="auto">
            <a:xfrm>
              <a:off x="3478506" y="2406283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2D6B0A-1967-42B9-A0C3-FA181E54AC15}"/>
                </a:ext>
              </a:extLst>
            </p:cNvPr>
            <p:cNvSpPr txBox="1"/>
            <p:nvPr/>
          </p:nvSpPr>
          <p:spPr>
            <a:xfrm>
              <a:off x="1979900" y="1892566"/>
              <a:ext cx="192060" cy="40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latin typeface="Times New Roman"/>
                  <a:cs typeface="Times New Roman"/>
                </a:rPr>
                <a:t>2</a:t>
              </a:r>
              <a:endParaRPr lang="en-US" altLang="ko-KR" sz="2000" dirty="0"/>
            </a:p>
          </p:txBody>
        </p:sp>
        <p:grpSp>
          <p:nvGrpSpPr>
            <p:cNvPr id="46092" name="그룹 11"/>
            <p:cNvGrpSpPr>
              <a:grpSpLocks/>
            </p:cNvGrpSpPr>
            <p:nvPr/>
          </p:nvGrpSpPr>
          <p:grpSpPr bwMode="auto">
            <a:xfrm>
              <a:off x="512039" y="803644"/>
              <a:ext cx="3659848" cy="2239050"/>
              <a:chOff x="5098720" y="498881"/>
              <a:chExt cx="3659848" cy="2239050"/>
            </a:xfrm>
          </p:grpSpPr>
          <p:sp>
            <p:nvSpPr>
              <p:cNvPr id="46183" name="Oval 5"/>
              <p:cNvSpPr>
                <a:spLocks noChangeArrowheads="1"/>
              </p:cNvSpPr>
              <p:nvPr/>
            </p:nvSpPr>
            <p:spPr bwMode="auto">
              <a:xfrm>
                <a:off x="7632288" y="82719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6184" name="Oval 6"/>
              <p:cNvSpPr>
                <a:spLocks noChangeArrowheads="1"/>
              </p:cNvSpPr>
              <p:nvPr/>
            </p:nvSpPr>
            <p:spPr bwMode="auto">
              <a:xfrm>
                <a:off x="6336887" y="1555623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5" name="Oval 7">
                <a:extLst>
                  <a:ext uri="{FF2B5EF4-FFF2-40B4-BE49-F238E27FC236}">
                    <a16:creationId xmlns:a16="http://schemas.microsoft.com/office/drawing/2014/main" id="{A6490228-41B8-493E-A016-BB66630BA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5967" y="2240314"/>
                <a:ext cx="179363" cy="1809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sp>
            <p:nvSpPr>
              <p:cNvPr id="46186" name="Oval 8"/>
              <p:cNvSpPr>
                <a:spLocks noChangeArrowheads="1"/>
              </p:cNvSpPr>
              <p:nvPr/>
            </p:nvSpPr>
            <p:spPr bwMode="auto">
              <a:xfrm>
                <a:off x="8318086" y="1524667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6187" name="Oval 9"/>
              <p:cNvSpPr>
                <a:spLocks noChangeArrowheads="1"/>
              </p:cNvSpPr>
              <p:nvPr/>
            </p:nvSpPr>
            <p:spPr bwMode="auto">
              <a:xfrm>
                <a:off x="7909750" y="2241423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cxnSp>
            <p:nvCxnSpPr>
              <p:cNvPr id="46188" name="AutoShape 11"/>
              <p:cNvCxnSpPr>
                <a:cxnSpLocks noChangeShapeType="1"/>
                <a:stCxn id="46184" idx="3"/>
                <a:endCxn id="15" idx="7"/>
              </p:cNvCxnSpPr>
              <p:nvPr/>
            </p:nvCxnSpPr>
            <p:spPr bwMode="auto">
              <a:xfrm flipH="1">
                <a:off x="5499927" y="1709263"/>
                <a:ext cx="863320" cy="55852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189" name="AutoShape 12"/>
              <p:cNvCxnSpPr>
                <a:cxnSpLocks noChangeShapeType="1"/>
                <a:endCxn id="15" idx="0"/>
              </p:cNvCxnSpPr>
              <p:nvPr/>
            </p:nvCxnSpPr>
            <p:spPr bwMode="auto">
              <a:xfrm flipH="1">
                <a:off x="5436287" y="1099663"/>
                <a:ext cx="241160" cy="114176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190" name="AutoShape 15"/>
              <p:cNvCxnSpPr>
                <a:cxnSpLocks noChangeShapeType="1"/>
                <a:endCxn id="46183" idx="2"/>
              </p:cNvCxnSpPr>
              <p:nvPr/>
            </p:nvCxnSpPr>
            <p:spPr bwMode="auto">
              <a:xfrm flipV="1">
                <a:off x="5831087" y="917198"/>
                <a:ext cx="1801201" cy="1188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191" name="AutoShape 17"/>
              <p:cNvCxnSpPr>
                <a:cxnSpLocks noChangeShapeType="1"/>
                <a:stCxn id="46186" idx="1"/>
                <a:endCxn id="46183" idx="5"/>
              </p:cNvCxnSpPr>
              <p:nvPr/>
            </p:nvCxnSpPr>
            <p:spPr bwMode="auto">
              <a:xfrm flipH="1" flipV="1">
                <a:off x="7785928" y="980838"/>
                <a:ext cx="558518" cy="57018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192" name="AutoShape 18"/>
              <p:cNvCxnSpPr>
                <a:cxnSpLocks noChangeShapeType="1"/>
                <a:stCxn id="46187" idx="7"/>
                <a:endCxn id="46186" idx="3"/>
              </p:cNvCxnSpPr>
              <p:nvPr/>
            </p:nvCxnSpPr>
            <p:spPr bwMode="auto">
              <a:xfrm flipV="1">
                <a:off x="8063390" y="1678307"/>
                <a:ext cx="281056" cy="58947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6193" name="Text Box 21"/>
              <p:cNvSpPr txBox="1">
                <a:spLocks noChangeArrowheads="1"/>
              </p:cNvSpPr>
              <p:nvPr/>
            </p:nvSpPr>
            <p:spPr bwMode="auto">
              <a:xfrm>
                <a:off x="5437713" y="623417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a</a:t>
                </a:r>
              </a:p>
            </p:txBody>
          </p:sp>
          <p:sp>
            <p:nvSpPr>
              <p:cNvPr id="46194" name="Text Box 21"/>
              <p:cNvSpPr txBox="1">
                <a:spLocks noChangeArrowheads="1"/>
              </p:cNvSpPr>
              <p:nvPr/>
            </p:nvSpPr>
            <p:spPr bwMode="auto">
              <a:xfrm>
                <a:off x="7534536" y="498881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b</a:t>
                </a:r>
              </a:p>
            </p:txBody>
          </p:sp>
          <p:sp>
            <p:nvSpPr>
              <p:cNvPr id="46195" name="Text Box 21"/>
              <p:cNvSpPr txBox="1">
                <a:spLocks noChangeArrowheads="1"/>
              </p:cNvSpPr>
              <p:nvPr/>
            </p:nvSpPr>
            <p:spPr bwMode="auto">
              <a:xfrm>
                <a:off x="8468104" y="1301661"/>
                <a:ext cx="2904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c</a:t>
                </a:r>
              </a:p>
            </p:txBody>
          </p:sp>
          <p:sp>
            <p:nvSpPr>
              <p:cNvPr id="46196" name="Text Box 21"/>
              <p:cNvSpPr txBox="1">
                <a:spLocks noChangeArrowheads="1"/>
              </p:cNvSpPr>
              <p:nvPr/>
            </p:nvSpPr>
            <p:spPr bwMode="auto">
              <a:xfrm>
                <a:off x="6300192" y="116724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d</a:t>
                </a:r>
              </a:p>
            </p:txBody>
          </p:sp>
          <p:sp>
            <p:nvSpPr>
              <p:cNvPr id="46197" name="Text Box 21"/>
              <p:cNvSpPr txBox="1">
                <a:spLocks noChangeArrowheads="1"/>
              </p:cNvSpPr>
              <p:nvPr/>
            </p:nvSpPr>
            <p:spPr bwMode="auto">
              <a:xfrm flipH="1">
                <a:off x="5098720" y="2277075"/>
                <a:ext cx="31208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e</a:t>
                </a:r>
              </a:p>
            </p:txBody>
          </p:sp>
          <p:sp>
            <p:nvSpPr>
              <p:cNvPr id="46198" name="Text Box 21"/>
              <p:cNvSpPr txBox="1">
                <a:spLocks noChangeArrowheads="1"/>
              </p:cNvSpPr>
              <p:nvPr/>
            </p:nvSpPr>
            <p:spPr bwMode="auto">
              <a:xfrm>
                <a:off x="7950060" y="2368599"/>
                <a:ext cx="25840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f</a:t>
                </a:r>
              </a:p>
            </p:txBody>
          </p:sp>
        </p:grpSp>
        <p:sp>
          <p:nvSpPr>
            <p:cNvPr id="46093" name="Oval 5"/>
            <p:cNvSpPr>
              <a:spLocks noChangeArrowheads="1"/>
            </p:cNvSpPr>
            <p:nvPr/>
          </p:nvSpPr>
          <p:spPr bwMode="auto">
            <a:xfrm>
              <a:off x="1070594" y="1293629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46094" name="AutoShape 13"/>
            <p:cNvCxnSpPr>
              <a:cxnSpLocks noChangeShapeType="1"/>
              <a:endCxn id="46184" idx="1"/>
            </p:cNvCxnSpPr>
            <p:nvPr/>
          </p:nvCxnSpPr>
          <p:spPr bwMode="auto">
            <a:xfrm>
              <a:off x="1250594" y="1454898"/>
              <a:ext cx="525972" cy="4318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095" name="TextBox 30"/>
            <p:cNvSpPr txBox="1">
              <a:spLocks noChangeArrowheads="1"/>
            </p:cNvSpPr>
            <p:nvPr/>
          </p:nvSpPr>
          <p:spPr bwMode="auto">
            <a:xfrm>
              <a:off x="3868306" y="1839771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096" name="TextBox 31"/>
            <p:cNvSpPr txBox="1">
              <a:spLocks noChangeArrowheads="1"/>
            </p:cNvSpPr>
            <p:nvPr/>
          </p:nvSpPr>
          <p:spPr bwMode="auto">
            <a:xfrm>
              <a:off x="3296323" y="950149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097" name="TextBox 32"/>
            <p:cNvSpPr txBox="1">
              <a:spLocks noChangeArrowheads="1"/>
            </p:cNvSpPr>
            <p:nvPr/>
          </p:nvSpPr>
          <p:spPr bwMode="auto">
            <a:xfrm>
              <a:off x="3784476" y="719316"/>
              <a:ext cx="4994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6098" name="TextBox 33"/>
            <p:cNvSpPr txBox="1">
              <a:spLocks noChangeArrowheads="1"/>
            </p:cNvSpPr>
            <p:nvPr/>
          </p:nvSpPr>
          <p:spPr bwMode="auto">
            <a:xfrm>
              <a:off x="687514" y="2699628"/>
              <a:ext cx="25344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sz="21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= min{ 4, 2}</a:t>
              </a:r>
            </a:p>
          </p:txBody>
        </p:sp>
        <p:sp>
          <p:nvSpPr>
            <p:cNvPr id="35" name="자유형 33">
              <a:extLst>
                <a:ext uri="{FF2B5EF4-FFF2-40B4-BE49-F238E27FC236}">
                  <a16:creationId xmlns:a16="http://schemas.microsoft.com/office/drawing/2014/main" id="{F3479181-86F7-49F2-80E8-80A08492F720}"/>
                </a:ext>
              </a:extLst>
            </p:cNvPr>
            <p:cNvSpPr/>
            <p:nvPr/>
          </p:nvSpPr>
          <p:spPr>
            <a:xfrm>
              <a:off x="5136988" y="824099"/>
              <a:ext cx="3684065" cy="2238542"/>
            </a:xfrm>
            <a:custGeom>
              <a:avLst/>
              <a:gdLst>
                <a:gd name="connsiteX0" fmla="*/ 200507 w 3891631"/>
                <a:gd name="connsiteY0" fmla="*/ 198379 h 2583897"/>
                <a:gd name="connsiteX1" fmla="*/ 2635235 w 3891631"/>
                <a:gd name="connsiteY1" fmla="*/ 88211 h 2583897"/>
                <a:gd name="connsiteX2" fmla="*/ 3880141 w 3891631"/>
                <a:gd name="connsiteY2" fmla="*/ 1377184 h 2583897"/>
                <a:gd name="connsiteX3" fmla="*/ 3142011 w 3891631"/>
                <a:gd name="connsiteY3" fmla="*/ 2578023 h 2583897"/>
                <a:gd name="connsiteX4" fmla="*/ 1313211 w 3891631"/>
                <a:gd name="connsiteY4" fmla="*/ 1795825 h 2583897"/>
                <a:gd name="connsiteX5" fmla="*/ 266609 w 3891631"/>
                <a:gd name="connsiteY5" fmla="*/ 881425 h 2583897"/>
                <a:gd name="connsiteX6" fmla="*/ 200507 w 3891631"/>
                <a:gd name="connsiteY6" fmla="*/ 198379 h 258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1631" h="2583897">
                  <a:moveTo>
                    <a:pt x="200507" y="198379"/>
                  </a:moveTo>
                  <a:cubicBezTo>
                    <a:pt x="595278" y="66177"/>
                    <a:pt x="2021963" y="-108257"/>
                    <a:pt x="2635235" y="88211"/>
                  </a:cubicBezTo>
                  <a:cubicBezTo>
                    <a:pt x="3248507" y="284679"/>
                    <a:pt x="3795678" y="962215"/>
                    <a:pt x="3880141" y="1377184"/>
                  </a:cubicBezTo>
                  <a:cubicBezTo>
                    <a:pt x="3964604" y="1792153"/>
                    <a:pt x="3569833" y="2508250"/>
                    <a:pt x="3142011" y="2578023"/>
                  </a:cubicBezTo>
                  <a:cubicBezTo>
                    <a:pt x="2714189" y="2647797"/>
                    <a:pt x="1792444" y="2078591"/>
                    <a:pt x="1313211" y="1795825"/>
                  </a:cubicBezTo>
                  <a:cubicBezTo>
                    <a:pt x="833978" y="1513059"/>
                    <a:pt x="448387" y="1151338"/>
                    <a:pt x="266609" y="881425"/>
                  </a:cubicBezTo>
                  <a:cubicBezTo>
                    <a:pt x="84831" y="611512"/>
                    <a:pt x="-194264" y="330581"/>
                    <a:pt x="200507" y="198379"/>
                  </a:cubicBezTo>
                  <a:close/>
                </a:path>
              </a:pathLst>
            </a:cu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100" name="Text Box 24"/>
            <p:cNvSpPr txBox="1">
              <a:spLocks noChangeArrowheads="1"/>
            </p:cNvSpPr>
            <p:nvPr/>
          </p:nvSpPr>
          <p:spPr bwMode="auto">
            <a:xfrm>
              <a:off x="5192681" y="1778660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317821-0F98-443D-99EB-30E6CADAD8E3}"/>
                </a:ext>
              </a:extLst>
            </p:cNvPr>
            <p:cNvSpPr txBox="1"/>
            <p:nvPr/>
          </p:nvSpPr>
          <p:spPr>
            <a:xfrm>
              <a:off x="4995722" y="2298997"/>
              <a:ext cx="280947" cy="40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4</a:t>
              </a:r>
              <a:endParaRPr lang="en-US" sz="2000" dirty="0"/>
            </a:p>
          </p:txBody>
        </p:sp>
        <p:sp>
          <p:nvSpPr>
            <p:cNvPr id="46102" name="TextBox 37"/>
            <p:cNvSpPr txBox="1">
              <a:spLocks noChangeArrowheads="1"/>
            </p:cNvSpPr>
            <p:nvPr/>
          </p:nvSpPr>
          <p:spPr bwMode="auto">
            <a:xfrm>
              <a:off x="5643982" y="961345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103" name="TextBox 38"/>
            <p:cNvSpPr txBox="1">
              <a:spLocks noChangeArrowheads="1"/>
            </p:cNvSpPr>
            <p:nvPr/>
          </p:nvSpPr>
          <p:spPr bwMode="auto">
            <a:xfrm>
              <a:off x="7974937" y="2426952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04" name="TextBox 39"/>
            <p:cNvSpPr txBox="1">
              <a:spLocks noChangeArrowheads="1"/>
            </p:cNvSpPr>
            <p:nvPr/>
          </p:nvSpPr>
          <p:spPr bwMode="auto">
            <a:xfrm>
              <a:off x="6446620" y="1886746"/>
              <a:ext cx="2326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</a:t>
              </a:r>
            </a:p>
          </p:txBody>
        </p:sp>
        <p:grpSp>
          <p:nvGrpSpPr>
            <p:cNvPr id="46105" name="그룹 40"/>
            <p:cNvGrpSpPr>
              <a:grpSpLocks/>
            </p:cNvGrpSpPr>
            <p:nvPr/>
          </p:nvGrpSpPr>
          <p:grpSpPr bwMode="auto">
            <a:xfrm>
              <a:off x="5008470" y="824313"/>
              <a:ext cx="3659848" cy="2239050"/>
              <a:chOff x="5098720" y="498881"/>
              <a:chExt cx="3659848" cy="2239050"/>
            </a:xfrm>
          </p:grpSpPr>
          <p:sp>
            <p:nvSpPr>
              <p:cNvPr id="46167" name="Oval 5"/>
              <p:cNvSpPr>
                <a:spLocks noChangeArrowheads="1"/>
              </p:cNvSpPr>
              <p:nvPr/>
            </p:nvSpPr>
            <p:spPr bwMode="auto">
              <a:xfrm>
                <a:off x="7632288" y="82719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6168" name="Oval 6"/>
              <p:cNvSpPr>
                <a:spLocks noChangeArrowheads="1"/>
              </p:cNvSpPr>
              <p:nvPr/>
            </p:nvSpPr>
            <p:spPr bwMode="auto">
              <a:xfrm>
                <a:off x="6336887" y="1555623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4" name="Oval 7">
                <a:extLst>
                  <a:ext uri="{FF2B5EF4-FFF2-40B4-BE49-F238E27FC236}">
                    <a16:creationId xmlns:a16="http://schemas.microsoft.com/office/drawing/2014/main" id="{83BA0A93-FA6A-4121-BB42-56BE15332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6285" y="2240285"/>
                <a:ext cx="179362" cy="1809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sp>
            <p:nvSpPr>
              <p:cNvPr id="46170" name="Oval 8"/>
              <p:cNvSpPr>
                <a:spLocks noChangeArrowheads="1"/>
              </p:cNvSpPr>
              <p:nvPr/>
            </p:nvSpPr>
            <p:spPr bwMode="auto">
              <a:xfrm>
                <a:off x="8318086" y="1524667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6171" name="Oval 9"/>
              <p:cNvSpPr>
                <a:spLocks noChangeArrowheads="1"/>
              </p:cNvSpPr>
              <p:nvPr/>
            </p:nvSpPr>
            <p:spPr bwMode="auto">
              <a:xfrm>
                <a:off x="7909750" y="2241423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cxnSp>
            <p:nvCxnSpPr>
              <p:cNvPr id="46172" name="AutoShape 11"/>
              <p:cNvCxnSpPr>
                <a:cxnSpLocks noChangeShapeType="1"/>
                <a:stCxn id="46168" idx="3"/>
                <a:endCxn id="44" idx="7"/>
              </p:cNvCxnSpPr>
              <p:nvPr/>
            </p:nvCxnSpPr>
            <p:spPr bwMode="auto">
              <a:xfrm flipH="1">
                <a:off x="5499927" y="1709263"/>
                <a:ext cx="863320" cy="558520"/>
              </a:xfrm>
              <a:prstGeom prst="straightConnector1">
                <a:avLst/>
              </a:prstGeom>
              <a:noFill/>
              <a:ln w="19050">
                <a:solidFill>
                  <a:srgbClr val="0000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173" name="AutoShape 12"/>
              <p:cNvCxnSpPr>
                <a:cxnSpLocks noChangeShapeType="1"/>
                <a:endCxn id="44" idx="0"/>
              </p:cNvCxnSpPr>
              <p:nvPr/>
            </p:nvCxnSpPr>
            <p:spPr bwMode="auto">
              <a:xfrm flipH="1">
                <a:off x="5436287" y="1099663"/>
                <a:ext cx="241160" cy="114176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174" name="AutoShape 15"/>
              <p:cNvCxnSpPr>
                <a:cxnSpLocks noChangeShapeType="1"/>
                <a:endCxn id="46167" idx="2"/>
              </p:cNvCxnSpPr>
              <p:nvPr/>
            </p:nvCxnSpPr>
            <p:spPr bwMode="auto">
              <a:xfrm flipV="1">
                <a:off x="5831087" y="917198"/>
                <a:ext cx="1801201" cy="1188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175" name="AutoShape 17"/>
              <p:cNvCxnSpPr>
                <a:cxnSpLocks noChangeShapeType="1"/>
                <a:stCxn id="46170" idx="1"/>
                <a:endCxn id="46167" idx="5"/>
              </p:cNvCxnSpPr>
              <p:nvPr/>
            </p:nvCxnSpPr>
            <p:spPr bwMode="auto">
              <a:xfrm flipH="1" flipV="1">
                <a:off x="7785928" y="980838"/>
                <a:ext cx="558518" cy="57018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176" name="AutoShape 18"/>
              <p:cNvCxnSpPr>
                <a:cxnSpLocks noChangeShapeType="1"/>
                <a:stCxn id="46171" idx="7"/>
                <a:endCxn id="46170" idx="3"/>
              </p:cNvCxnSpPr>
              <p:nvPr/>
            </p:nvCxnSpPr>
            <p:spPr bwMode="auto">
              <a:xfrm flipV="1">
                <a:off x="8063390" y="1678307"/>
                <a:ext cx="281056" cy="58947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6177" name="Text Box 21"/>
              <p:cNvSpPr txBox="1">
                <a:spLocks noChangeArrowheads="1"/>
              </p:cNvSpPr>
              <p:nvPr/>
            </p:nvSpPr>
            <p:spPr bwMode="auto">
              <a:xfrm>
                <a:off x="5437713" y="623417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a</a:t>
                </a:r>
              </a:p>
            </p:txBody>
          </p:sp>
          <p:sp>
            <p:nvSpPr>
              <p:cNvPr id="46178" name="Text Box 21"/>
              <p:cNvSpPr txBox="1">
                <a:spLocks noChangeArrowheads="1"/>
              </p:cNvSpPr>
              <p:nvPr/>
            </p:nvSpPr>
            <p:spPr bwMode="auto">
              <a:xfrm>
                <a:off x="7534536" y="498881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b</a:t>
                </a:r>
              </a:p>
            </p:txBody>
          </p:sp>
          <p:sp>
            <p:nvSpPr>
              <p:cNvPr id="46179" name="Text Box 21"/>
              <p:cNvSpPr txBox="1">
                <a:spLocks noChangeArrowheads="1"/>
              </p:cNvSpPr>
              <p:nvPr/>
            </p:nvSpPr>
            <p:spPr bwMode="auto">
              <a:xfrm>
                <a:off x="8468104" y="1301661"/>
                <a:ext cx="2904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c</a:t>
                </a:r>
              </a:p>
            </p:txBody>
          </p:sp>
          <p:sp>
            <p:nvSpPr>
              <p:cNvPr id="46180" name="Text Box 21"/>
              <p:cNvSpPr txBox="1">
                <a:spLocks noChangeArrowheads="1"/>
              </p:cNvSpPr>
              <p:nvPr/>
            </p:nvSpPr>
            <p:spPr bwMode="auto">
              <a:xfrm>
                <a:off x="6300192" y="116724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d</a:t>
                </a:r>
              </a:p>
            </p:txBody>
          </p:sp>
          <p:sp>
            <p:nvSpPr>
              <p:cNvPr id="46181" name="Text Box 21"/>
              <p:cNvSpPr txBox="1">
                <a:spLocks noChangeArrowheads="1"/>
              </p:cNvSpPr>
              <p:nvPr/>
            </p:nvSpPr>
            <p:spPr bwMode="auto">
              <a:xfrm flipH="1">
                <a:off x="5098720" y="2277075"/>
                <a:ext cx="31208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e</a:t>
                </a:r>
              </a:p>
            </p:txBody>
          </p:sp>
          <p:sp>
            <p:nvSpPr>
              <p:cNvPr id="46182" name="Text Box 21"/>
              <p:cNvSpPr txBox="1">
                <a:spLocks noChangeArrowheads="1"/>
              </p:cNvSpPr>
              <p:nvPr/>
            </p:nvSpPr>
            <p:spPr bwMode="auto">
              <a:xfrm>
                <a:off x="7950060" y="2368599"/>
                <a:ext cx="25840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f</a:t>
                </a:r>
              </a:p>
            </p:txBody>
          </p:sp>
        </p:grpSp>
        <p:sp>
          <p:nvSpPr>
            <p:cNvPr id="46106" name="Oval 5"/>
            <p:cNvSpPr>
              <a:spLocks noChangeArrowheads="1"/>
            </p:cNvSpPr>
            <p:nvPr/>
          </p:nvSpPr>
          <p:spPr bwMode="auto">
            <a:xfrm>
              <a:off x="5567025" y="1314298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46107" name="AutoShape 13"/>
            <p:cNvCxnSpPr>
              <a:cxnSpLocks noChangeShapeType="1"/>
              <a:endCxn id="46168" idx="1"/>
            </p:cNvCxnSpPr>
            <p:nvPr/>
          </p:nvCxnSpPr>
          <p:spPr bwMode="auto">
            <a:xfrm>
              <a:off x="5747025" y="1475567"/>
              <a:ext cx="525972" cy="4318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108" name="TextBox 59"/>
            <p:cNvSpPr txBox="1">
              <a:spLocks noChangeArrowheads="1"/>
            </p:cNvSpPr>
            <p:nvPr/>
          </p:nvSpPr>
          <p:spPr bwMode="auto">
            <a:xfrm>
              <a:off x="8364737" y="1860440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109" name="TextBox 60"/>
            <p:cNvSpPr txBox="1">
              <a:spLocks noChangeArrowheads="1"/>
            </p:cNvSpPr>
            <p:nvPr/>
          </p:nvSpPr>
          <p:spPr bwMode="auto">
            <a:xfrm>
              <a:off x="7792754" y="970818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10" name="TextBox 61"/>
            <p:cNvSpPr txBox="1">
              <a:spLocks noChangeArrowheads="1"/>
            </p:cNvSpPr>
            <p:nvPr/>
          </p:nvSpPr>
          <p:spPr bwMode="auto">
            <a:xfrm>
              <a:off x="8280907" y="739985"/>
              <a:ext cx="4994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6111" name="Text Box 27"/>
            <p:cNvSpPr txBox="1">
              <a:spLocks noChangeArrowheads="1"/>
            </p:cNvSpPr>
            <p:nvPr/>
          </p:nvSpPr>
          <p:spPr bwMode="auto">
            <a:xfrm>
              <a:off x="5740522" y="227993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5</a:t>
              </a:r>
            </a:p>
          </p:txBody>
        </p:sp>
        <p:grpSp>
          <p:nvGrpSpPr>
            <p:cNvPr id="46112" name="그룹 63"/>
            <p:cNvGrpSpPr>
              <a:grpSpLocks/>
            </p:cNvGrpSpPr>
            <p:nvPr/>
          </p:nvGrpSpPr>
          <p:grpSpPr bwMode="auto">
            <a:xfrm>
              <a:off x="459291" y="3839894"/>
              <a:ext cx="3824562" cy="2335908"/>
              <a:chOff x="467544" y="1184431"/>
              <a:chExt cx="3824562" cy="2335908"/>
            </a:xfrm>
          </p:grpSpPr>
          <p:sp>
            <p:nvSpPr>
              <p:cNvPr id="65" name="자유형 122">
                <a:extLst>
                  <a:ext uri="{FF2B5EF4-FFF2-40B4-BE49-F238E27FC236}">
                    <a16:creationId xmlns:a16="http://schemas.microsoft.com/office/drawing/2014/main" id="{0E49553E-B1C1-4FE0-8B9E-EAC25B5A9CD7}"/>
                  </a:ext>
                </a:extLst>
              </p:cNvPr>
              <p:cNvSpPr/>
              <p:nvPr/>
            </p:nvSpPr>
            <p:spPr>
              <a:xfrm>
                <a:off x="608811" y="1269254"/>
                <a:ext cx="3684065" cy="2238542"/>
              </a:xfrm>
              <a:custGeom>
                <a:avLst/>
                <a:gdLst>
                  <a:gd name="connsiteX0" fmla="*/ 200507 w 3891631"/>
                  <a:gd name="connsiteY0" fmla="*/ 198379 h 2583897"/>
                  <a:gd name="connsiteX1" fmla="*/ 2635235 w 3891631"/>
                  <a:gd name="connsiteY1" fmla="*/ 88211 h 2583897"/>
                  <a:gd name="connsiteX2" fmla="*/ 3880141 w 3891631"/>
                  <a:gd name="connsiteY2" fmla="*/ 1377184 h 2583897"/>
                  <a:gd name="connsiteX3" fmla="*/ 3142011 w 3891631"/>
                  <a:gd name="connsiteY3" fmla="*/ 2578023 h 2583897"/>
                  <a:gd name="connsiteX4" fmla="*/ 1313211 w 3891631"/>
                  <a:gd name="connsiteY4" fmla="*/ 1795825 h 2583897"/>
                  <a:gd name="connsiteX5" fmla="*/ 266609 w 3891631"/>
                  <a:gd name="connsiteY5" fmla="*/ 881425 h 2583897"/>
                  <a:gd name="connsiteX6" fmla="*/ 200507 w 3891631"/>
                  <a:gd name="connsiteY6" fmla="*/ 198379 h 258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91631" h="2583897">
                    <a:moveTo>
                      <a:pt x="200507" y="198379"/>
                    </a:moveTo>
                    <a:cubicBezTo>
                      <a:pt x="595278" y="66177"/>
                      <a:pt x="2021963" y="-108257"/>
                      <a:pt x="2635235" y="88211"/>
                    </a:cubicBezTo>
                    <a:cubicBezTo>
                      <a:pt x="3248507" y="284679"/>
                      <a:pt x="3795678" y="962215"/>
                      <a:pt x="3880141" y="1377184"/>
                    </a:cubicBezTo>
                    <a:cubicBezTo>
                      <a:pt x="3964604" y="1792153"/>
                      <a:pt x="3569833" y="2508250"/>
                      <a:pt x="3142011" y="2578023"/>
                    </a:cubicBezTo>
                    <a:cubicBezTo>
                      <a:pt x="2714189" y="2647797"/>
                      <a:pt x="1792444" y="2078591"/>
                      <a:pt x="1313211" y="1795825"/>
                    </a:cubicBezTo>
                    <a:cubicBezTo>
                      <a:pt x="833978" y="1513059"/>
                      <a:pt x="448387" y="1151338"/>
                      <a:pt x="266609" y="881425"/>
                    </a:cubicBezTo>
                    <a:cubicBezTo>
                      <a:pt x="84831" y="611512"/>
                      <a:pt x="-194264" y="330581"/>
                      <a:pt x="200507" y="198379"/>
                    </a:cubicBezTo>
                    <a:close/>
                  </a:path>
                </a:pathLst>
              </a:cu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6141" name="Text Box 24"/>
              <p:cNvSpPr txBox="1">
                <a:spLocks noChangeArrowheads="1"/>
              </p:cNvSpPr>
              <p:nvPr/>
            </p:nvSpPr>
            <p:spPr bwMode="auto">
              <a:xfrm>
                <a:off x="664315" y="2223106"/>
                <a:ext cx="30956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4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FC6A96C-1611-4D61-9E6D-B51BECC88343}"/>
                  </a:ext>
                </a:extLst>
              </p:cNvPr>
              <p:cNvSpPr txBox="1"/>
              <p:nvPr/>
            </p:nvSpPr>
            <p:spPr>
              <a:xfrm>
                <a:off x="467544" y="2744151"/>
                <a:ext cx="280947" cy="40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000" dirty="0">
                    <a:latin typeface="Times New Roman"/>
                    <a:cs typeface="Times New Roman"/>
                  </a:rPr>
                  <a:t>4</a:t>
                </a:r>
                <a:endParaRPr lang="en-US" sz="2000" dirty="0"/>
              </a:p>
            </p:txBody>
          </p:sp>
          <p:sp>
            <p:nvSpPr>
              <p:cNvPr id="46143" name="TextBox 67"/>
              <p:cNvSpPr txBox="1">
                <a:spLocks noChangeArrowheads="1"/>
              </p:cNvSpPr>
              <p:nvPr/>
            </p:nvSpPr>
            <p:spPr bwMode="auto">
              <a:xfrm>
                <a:off x="1115616" y="1405791"/>
                <a:ext cx="28133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6144" name="TextBox 68"/>
              <p:cNvSpPr txBox="1">
                <a:spLocks noChangeArrowheads="1"/>
              </p:cNvSpPr>
              <p:nvPr/>
            </p:nvSpPr>
            <p:spPr bwMode="auto">
              <a:xfrm>
                <a:off x="3446571" y="2871398"/>
                <a:ext cx="28133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6145" name="TextBox 69"/>
              <p:cNvSpPr txBox="1">
                <a:spLocks noChangeArrowheads="1"/>
              </p:cNvSpPr>
              <p:nvPr/>
            </p:nvSpPr>
            <p:spPr bwMode="auto">
              <a:xfrm>
                <a:off x="1920543" y="2430168"/>
                <a:ext cx="1925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6146" name="Oval 5"/>
              <p:cNvSpPr>
                <a:spLocks noChangeArrowheads="1"/>
              </p:cNvSpPr>
              <p:nvPr/>
            </p:nvSpPr>
            <p:spPr bwMode="auto">
              <a:xfrm>
                <a:off x="3013672" y="15970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6147" name="Oval 6"/>
              <p:cNvSpPr>
                <a:spLocks noChangeArrowheads="1"/>
              </p:cNvSpPr>
              <p:nvPr/>
            </p:nvSpPr>
            <p:spPr bwMode="auto">
              <a:xfrm>
                <a:off x="1718271" y="2325501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6148" name="Oval 7"/>
              <p:cNvSpPr>
                <a:spLocks noChangeArrowheads="1"/>
              </p:cNvSpPr>
              <p:nvPr/>
            </p:nvSpPr>
            <p:spPr bwMode="auto">
              <a:xfrm>
                <a:off x="727671" y="3011301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6149" name="Oval 8"/>
              <p:cNvSpPr>
                <a:spLocks noChangeArrowheads="1"/>
              </p:cNvSpPr>
              <p:nvPr/>
            </p:nvSpPr>
            <p:spPr bwMode="auto">
              <a:xfrm>
                <a:off x="3699470" y="229454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6150" name="Oval 9"/>
              <p:cNvSpPr>
                <a:spLocks noChangeArrowheads="1"/>
              </p:cNvSpPr>
              <p:nvPr/>
            </p:nvSpPr>
            <p:spPr bwMode="auto">
              <a:xfrm>
                <a:off x="3291134" y="3011301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cxnSp>
            <p:nvCxnSpPr>
              <p:cNvPr id="46151" name="AutoShape 12"/>
              <p:cNvCxnSpPr>
                <a:cxnSpLocks noChangeShapeType="1"/>
                <a:endCxn id="46148" idx="0"/>
              </p:cNvCxnSpPr>
              <p:nvPr/>
            </p:nvCxnSpPr>
            <p:spPr bwMode="auto">
              <a:xfrm flipH="1">
                <a:off x="817671" y="1869541"/>
                <a:ext cx="241160" cy="114176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152" name="AutoShape 15"/>
              <p:cNvCxnSpPr>
                <a:cxnSpLocks noChangeShapeType="1"/>
                <a:endCxn id="46146" idx="2"/>
              </p:cNvCxnSpPr>
              <p:nvPr/>
            </p:nvCxnSpPr>
            <p:spPr bwMode="auto">
              <a:xfrm flipV="1">
                <a:off x="1212471" y="1687076"/>
                <a:ext cx="1801201" cy="1188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153" name="AutoShape 17"/>
              <p:cNvCxnSpPr>
                <a:cxnSpLocks noChangeShapeType="1"/>
                <a:stCxn id="46149" idx="1"/>
                <a:endCxn id="46146" idx="5"/>
              </p:cNvCxnSpPr>
              <p:nvPr/>
            </p:nvCxnSpPr>
            <p:spPr bwMode="auto">
              <a:xfrm flipH="1" flipV="1">
                <a:off x="3167312" y="1750716"/>
                <a:ext cx="558518" cy="57018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154" name="AutoShape 18"/>
              <p:cNvCxnSpPr>
                <a:cxnSpLocks noChangeShapeType="1"/>
                <a:stCxn id="46150" idx="7"/>
                <a:endCxn id="46149" idx="3"/>
              </p:cNvCxnSpPr>
              <p:nvPr/>
            </p:nvCxnSpPr>
            <p:spPr bwMode="auto">
              <a:xfrm flipV="1">
                <a:off x="3444774" y="2448185"/>
                <a:ext cx="281056" cy="58947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6155" name="Text Box 21"/>
              <p:cNvSpPr txBox="1">
                <a:spLocks noChangeArrowheads="1"/>
              </p:cNvSpPr>
              <p:nvPr/>
            </p:nvSpPr>
            <p:spPr bwMode="auto">
              <a:xfrm>
                <a:off x="819097" y="1393295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a</a:t>
                </a:r>
              </a:p>
            </p:txBody>
          </p:sp>
          <p:sp>
            <p:nvSpPr>
              <p:cNvPr id="46156" name="Text Box 21"/>
              <p:cNvSpPr txBox="1">
                <a:spLocks noChangeArrowheads="1"/>
              </p:cNvSpPr>
              <p:nvPr/>
            </p:nvSpPr>
            <p:spPr bwMode="auto">
              <a:xfrm>
                <a:off x="2915920" y="1268759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b</a:t>
                </a:r>
              </a:p>
            </p:txBody>
          </p:sp>
          <p:sp>
            <p:nvSpPr>
              <p:cNvPr id="46157" name="Text Box 21"/>
              <p:cNvSpPr txBox="1">
                <a:spLocks noChangeArrowheads="1"/>
              </p:cNvSpPr>
              <p:nvPr/>
            </p:nvSpPr>
            <p:spPr bwMode="auto">
              <a:xfrm>
                <a:off x="3849488" y="2071539"/>
                <a:ext cx="2904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c</a:t>
                </a:r>
              </a:p>
            </p:txBody>
          </p:sp>
          <p:sp>
            <p:nvSpPr>
              <p:cNvPr id="46158" name="Text Box 21"/>
              <p:cNvSpPr txBox="1">
                <a:spLocks noChangeArrowheads="1"/>
              </p:cNvSpPr>
              <p:nvPr/>
            </p:nvSpPr>
            <p:spPr bwMode="auto">
              <a:xfrm>
                <a:off x="1681576" y="1937124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d</a:t>
                </a:r>
              </a:p>
            </p:txBody>
          </p:sp>
          <p:sp>
            <p:nvSpPr>
              <p:cNvPr id="46159" name="Text Box 21"/>
              <p:cNvSpPr txBox="1">
                <a:spLocks noChangeArrowheads="1"/>
              </p:cNvSpPr>
              <p:nvPr/>
            </p:nvSpPr>
            <p:spPr bwMode="auto">
              <a:xfrm flipH="1">
                <a:off x="480104" y="3046953"/>
                <a:ext cx="31208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e</a:t>
                </a:r>
              </a:p>
            </p:txBody>
          </p:sp>
          <p:sp>
            <p:nvSpPr>
              <p:cNvPr id="46160" name="Text Box 21"/>
              <p:cNvSpPr txBox="1">
                <a:spLocks noChangeArrowheads="1"/>
              </p:cNvSpPr>
              <p:nvPr/>
            </p:nvSpPr>
            <p:spPr bwMode="auto">
              <a:xfrm>
                <a:off x="3331444" y="3138477"/>
                <a:ext cx="25840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f</a:t>
                </a:r>
              </a:p>
            </p:txBody>
          </p:sp>
          <p:sp>
            <p:nvSpPr>
              <p:cNvPr id="46161" name="Oval 5"/>
              <p:cNvSpPr>
                <a:spLocks noChangeArrowheads="1"/>
              </p:cNvSpPr>
              <p:nvPr/>
            </p:nvSpPr>
            <p:spPr bwMode="auto">
              <a:xfrm>
                <a:off x="1038659" y="1758744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cxnSp>
            <p:nvCxnSpPr>
              <p:cNvPr id="46162" name="AutoShape 13"/>
              <p:cNvCxnSpPr>
                <a:cxnSpLocks noChangeShapeType="1"/>
                <a:endCxn id="46147" idx="1"/>
              </p:cNvCxnSpPr>
              <p:nvPr/>
            </p:nvCxnSpPr>
            <p:spPr bwMode="auto">
              <a:xfrm>
                <a:off x="1218659" y="1920013"/>
                <a:ext cx="525972" cy="43184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6163" name="TextBox 87"/>
              <p:cNvSpPr txBox="1">
                <a:spLocks noChangeArrowheads="1"/>
              </p:cNvSpPr>
              <p:nvPr/>
            </p:nvSpPr>
            <p:spPr bwMode="auto">
              <a:xfrm>
                <a:off x="3836371" y="2304886"/>
                <a:ext cx="28133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6164" name="TextBox 88"/>
              <p:cNvSpPr txBox="1">
                <a:spLocks noChangeArrowheads="1"/>
              </p:cNvSpPr>
              <p:nvPr/>
            </p:nvSpPr>
            <p:spPr bwMode="auto">
              <a:xfrm>
                <a:off x="3264388" y="1415264"/>
                <a:ext cx="28133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6165" name="TextBox 89"/>
              <p:cNvSpPr txBox="1">
                <a:spLocks noChangeArrowheads="1"/>
              </p:cNvSpPr>
              <p:nvPr/>
            </p:nvSpPr>
            <p:spPr bwMode="auto">
              <a:xfrm>
                <a:off x="3752541" y="1184431"/>
                <a:ext cx="49949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46166" name="TextBox 90"/>
              <p:cNvSpPr txBox="1">
                <a:spLocks noChangeArrowheads="1"/>
              </p:cNvSpPr>
              <p:nvPr/>
            </p:nvSpPr>
            <p:spPr bwMode="auto">
              <a:xfrm>
                <a:off x="541061" y="3120229"/>
                <a:ext cx="25344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4</a:t>
                </a:r>
                <a:r>
                  <a:rPr lang="en-US" altLang="ko-KR" sz="21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= min{ 4}</a:t>
                </a:r>
              </a:p>
            </p:txBody>
          </p:sp>
        </p:grpSp>
        <p:grpSp>
          <p:nvGrpSpPr>
            <p:cNvPr id="46113" name="그룹 91"/>
            <p:cNvGrpSpPr>
              <a:grpSpLocks/>
            </p:cNvGrpSpPr>
            <p:nvPr/>
          </p:nvGrpSpPr>
          <p:grpSpPr bwMode="auto">
            <a:xfrm>
              <a:off x="5155493" y="3773988"/>
              <a:ext cx="3736987" cy="2535332"/>
              <a:chOff x="5163746" y="908720"/>
              <a:chExt cx="3736987" cy="2535332"/>
            </a:xfrm>
          </p:grpSpPr>
          <p:grpSp>
            <p:nvGrpSpPr>
              <p:cNvPr id="46115" name="그룹 92"/>
              <p:cNvGrpSpPr>
                <a:grpSpLocks/>
              </p:cNvGrpSpPr>
              <p:nvPr/>
            </p:nvGrpSpPr>
            <p:grpSpPr bwMode="auto">
              <a:xfrm>
                <a:off x="5163746" y="1129104"/>
                <a:ext cx="3736987" cy="2314948"/>
                <a:chOff x="5021581" y="498881"/>
                <a:chExt cx="3736987" cy="2314948"/>
              </a:xfrm>
            </p:grpSpPr>
            <p:sp>
              <p:nvSpPr>
                <p:cNvPr id="46125" name="Oval 5"/>
                <p:cNvSpPr>
                  <a:spLocks noChangeArrowheads="1"/>
                </p:cNvSpPr>
                <p:nvPr/>
              </p:nvSpPr>
              <p:spPr bwMode="auto">
                <a:xfrm>
                  <a:off x="7632288" y="827198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ko-KR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46126" name="Oval 6"/>
                <p:cNvSpPr>
                  <a:spLocks noChangeArrowheads="1"/>
                </p:cNvSpPr>
                <p:nvPr/>
              </p:nvSpPr>
              <p:spPr bwMode="auto">
                <a:xfrm>
                  <a:off x="6336887" y="1555623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ko-KR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46127" name="Oval 7"/>
                <p:cNvSpPr>
                  <a:spLocks noChangeArrowheads="1"/>
                </p:cNvSpPr>
                <p:nvPr/>
              </p:nvSpPr>
              <p:spPr bwMode="auto">
                <a:xfrm>
                  <a:off x="5346287" y="2241423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ko-KR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46128" name="Oval 8"/>
                <p:cNvSpPr>
                  <a:spLocks noChangeArrowheads="1"/>
                </p:cNvSpPr>
                <p:nvPr/>
              </p:nvSpPr>
              <p:spPr bwMode="auto">
                <a:xfrm>
                  <a:off x="8318086" y="1524667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ko-KR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46129" name="Oval 9"/>
                <p:cNvSpPr>
                  <a:spLocks noChangeArrowheads="1"/>
                </p:cNvSpPr>
                <p:nvPr/>
              </p:nvSpPr>
              <p:spPr bwMode="auto">
                <a:xfrm>
                  <a:off x="7909750" y="2241423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ko-KR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endParaRPr>
                </a:p>
              </p:txBody>
            </p:sp>
            <p:cxnSp>
              <p:nvCxnSpPr>
                <p:cNvPr id="46130" name="AutoShape 12"/>
                <p:cNvCxnSpPr>
                  <a:cxnSpLocks noChangeShapeType="1"/>
                  <a:endCxn id="46127" idx="0"/>
                </p:cNvCxnSpPr>
                <p:nvPr/>
              </p:nvCxnSpPr>
              <p:spPr bwMode="auto">
                <a:xfrm flipH="1">
                  <a:off x="5436287" y="1099663"/>
                  <a:ext cx="241160" cy="1141760"/>
                </a:xfrm>
                <a:prstGeom prst="straightConnector1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131" name="AutoShape 15"/>
                <p:cNvCxnSpPr>
                  <a:cxnSpLocks noChangeShapeType="1"/>
                  <a:endCxn id="46125" idx="2"/>
                </p:cNvCxnSpPr>
                <p:nvPr/>
              </p:nvCxnSpPr>
              <p:spPr bwMode="auto">
                <a:xfrm flipV="1">
                  <a:off x="5831087" y="917198"/>
                  <a:ext cx="1801201" cy="118825"/>
                </a:xfrm>
                <a:prstGeom prst="straightConnector1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132" name="AutoShape 17"/>
                <p:cNvCxnSpPr>
                  <a:cxnSpLocks noChangeShapeType="1"/>
                  <a:stCxn id="46128" idx="1"/>
                  <a:endCxn id="46125" idx="5"/>
                </p:cNvCxnSpPr>
                <p:nvPr/>
              </p:nvCxnSpPr>
              <p:spPr bwMode="auto">
                <a:xfrm flipH="1" flipV="1">
                  <a:off x="7785928" y="980838"/>
                  <a:ext cx="558518" cy="570189"/>
                </a:xfrm>
                <a:prstGeom prst="straightConnector1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133" name="AutoShape 18"/>
                <p:cNvCxnSpPr>
                  <a:cxnSpLocks noChangeShapeType="1"/>
                  <a:stCxn id="46129" idx="7"/>
                  <a:endCxn id="46128" idx="3"/>
                </p:cNvCxnSpPr>
                <p:nvPr/>
              </p:nvCxnSpPr>
              <p:spPr bwMode="auto">
                <a:xfrm flipV="1">
                  <a:off x="8063390" y="1678307"/>
                  <a:ext cx="281056" cy="589476"/>
                </a:xfrm>
                <a:prstGeom prst="straightConnector1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613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374192" y="669310"/>
                  <a:ext cx="309562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8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rPr>
                    <a:t>a</a:t>
                  </a:r>
                </a:p>
              </p:txBody>
            </p:sp>
            <p:sp>
              <p:nvSpPr>
                <p:cNvPr id="4613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7390416" y="498881"/>
                  <a:ext cx="31290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8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rPr>
                    <a:t>b</a:t>
                  </a:r>
                </a:p>
              </p:txBody>
            </p:sp>
            <p:sp>
              <p:nvSpPr>
                <p:cNvPr id="4613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468104" y="1301661"/>
                  <a:ext cx="29046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8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rPr>
                    <a:t>c</a:t>
                  </a:r>
                </a:p>
              </p:txBody>
            </p:sp>
            <p:sp>
              <p:nvSpPr>
                <p:cNvPr id="4613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467435" y="1567929"/>
                  <a:ext cx="31290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8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rPr>
                    <a:t>d</a:t>
                  </a:r>
                </a:p>
              </p:txBody>
            </p:sp>
            <p:sp>
              <p:nvSpPr>
                <p:cNvPr id="46138" name="Text Box 21"/>
                <p:cNvSpPr txBox="1">
                  <a:spLocks noChangeArrowheads="1"/>
                </p:cNvSpPr>
                <p:nvPr/>
              </p:nvSpPr>
              <p:spPr bwMode="auto">
                <a:xfrm flipH="1">
                  <a:off x="5021581" y="2125820"/>
                  <a:ext cx="312088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8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rPr>
                    <a:t>e</a:t>
                  </a:r>
                </a:p>
              </p:txBody>
            </p:sp>
            <p:sp>
              <p:nvSpPr>
                <p:cNvPr id="4613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7894472" y="2444497"/>
                  <a:ext cx="25840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8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rPr>
                    <a:t>f</a:t>
                  </a:r>
                </a:p>
              </p:txBody>
            </p:sp>
          </p:grpSp>
          <p:sp>
            <p:nvSpPr>
              <p:cNvPr id="46116" name="TextBox 93"/>
              <p:cNvSpPr txBox="1">
                <a:spLocks noChangeArrowheads="1"/>
              </p:cNvSpPr>
              <p:nvPr/>
            </p:nvSpPr>
            <p:spPr bwMode="auto">
              <a:xfrm>
                <a:off x="5516357" y="2980987"/>
                <a:ext cx="23124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0">
                    <a:solidFill>
                      <a:srgbClr val="0000CC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46117" name="Oval 5"/>
              <p:cNvSpPr>
                <a:spLocks noChangeArrowheads="1"/>
              </p:cNvSpPr>
              <p:nvPr/>
            </p:nvSpPr>
            <p:spPr bwMode="auto">
              <a:xfrm>
                <a:off x="5799440" y="161908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cxnSp>
            <p:nvCxnSpPr>
              <p:cNvPr id="46118" name="AutoShape 13"/>
              <p:cNvCxnSpPr>
                <a:cxnSpLocks noChangeShapeType="1"/>
                <a:stCxn id="46117" idx="5"/>
                <a:endCxn id="46126" idx="1"/>
              </p:cNvCxnSpPr>
              <p:nvPr/>
            </p:nvCxnSpPr>
            <p:spPr bwMode="auto">
              <a:xfrm>
                <a:off x="5953080" y="1772729"/>
                <a:ext cx="552332" cy="439477"/>
              </a:xfrm>
              <a:prstGeom prst="straightConnector1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6119" name="TextBox 96"/>
              <p:cNvSpPr txBox="1">
                <a:spLocks noChangeArrowheads="1"/>
              </p:cNvSpPr>
              <p:nvPr/>
            </p:nvSpPr>
            <p:spPr bwMode="auto">
              <a:xfrm>
                <a:off x="6591536" y="908720"/>
                <a:ext cx="49949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46120" name="Text Box 23"/>
              <p:cNvSpPr txBox="1">
                <a:spLocks noChangeArrowheads="1"/>
              </p:cNvSpPr>
              <p:nvPr/>
            </p:nvSpPr>
            <p:spPr bwMode="auto">
              <a:xfrm>
                <a:off x="5380397" y="2139253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4</a:t>
                </a:r>
              </a:p>
            </p:txBody>
          </p:sp>
          <p:sp>
            <p:nvSpPr>
              <p:cNvPr id="46121" name="Text Box 23"/>
              <p:cNvSpPr txBox="1">
                <a:spLocks noChangeArrowheads="1"/>
              </p:cNvSpPr>
              <p:nvPr/>
            </p:nvSpPr>
            <p:spPr bwMode="auto">
              <a:xfrm>
                <a:off x="5955834" y="1952960"/>
                <a:ext cx="309562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2</a:t>
                </a:r>
              </a:p>
            </p:txBody>
          </p:sp>
          <p:sp>
            <p:nvSpPr>
              <p:cNvPr id="46122" name="Text Box 23"/>
              <p:cNvSpPr txBox="1">
                <a:spLocks noChangeArrowheads="1"/>
              </p:cNvSpPr>
              <p:nvPr/>
            </p:nvSpPr>
            <p:spPr bwMode="auto">
              <a:xfrm>
                <a:off x="8310568" y="2477807"/>
                <a:ext cx="309562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46123" name="Text Box 23"/>
              <p:cNvSpPr txBox="1">
                <a:spLocks noChangeArrowheads="1"/>
              </p:cNvSpPr>
              <p:nvPr/>
            </p:nvSpPr>
            <p:spPr bwMode="auto">
              <a:xfrm>
                <a:off x="8276351" y="1614113"/>
                <a:ext cx="309562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46124" name="Text Box 23"/>
              <p:cNvSpPr txBox="1">
                <a:spLocks noChangeArrowheads="1"/>
              </p:cNvSpPr>
              <p:nvPr/>
            </p:nvSpPr>
            <p:spPr bwMode="auto">
              <a:xfrm>
                <a:off x="6870008" y="1606833"/>
                <a:ext cx="309562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3</a:t>
                </a:r>
              </a:p>
            </p:txBody>
          </p:sp>
        </p:grpSp>
        <p:sp>
          <p:nvSpPr>
            <p:cNvPr id="46114" name="TextBox 117"/>
            <p:cNvSpPr txBox="1">
              <a:spLocks noChangeArrowheads="1"/>
            </p:cNvSpPr>
            <p:nvPr/>
          </p:nvSpPr>
          <p:spPr bwMode="auto">
            <a:xfrm>
              <a:off x="6304037" y="5563107"/>
              <a:ext cx="14561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최종해</a:t>
              </a:r>
              <a:r>
                <a: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PrimMST</a:t>
            </a:r>
            <a:r>
              <a:rPr lang="ko-KR" altLang="en-US" smtClean="0"/>
              <a:t> 알고리즘의 수행 과정</a:t>
            </a:r>
          </a:p>
        </p:txBody>
      </p:sp>
      <p:sp>
        <p:nvSpPr>
          <p:cNvPr id="4710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PrimMST </a:t>
            </a:r>
            <a:r>
              <a:rPr lang="ko-KR" altLang="en-US" smtClean="0"/>
              <a:t>알고리즘이 최종적으로 리턴하는 </a:t>
            </a:r>
            <a:r>
              <a:rPr lang="en-US" altLang="ko-KR" smtClean="0"/>
              <a:t>T</a:t>
            </a:r>
            <a:r>
              <a:rPr lang="ko-KR" altLang="en-US" smtClean="0"/>
              <a:t>에는 왜 사이클이 없을까</a:t>
            </a:r>
            <a:r>
              <a:rPr lang="en-US" altLang="ko-KR" smtClean="0"/>
              <a:t>?</a:t>
            </a:r>
          </a:p>
          <a:p>
            <a:endParaRPr lang="en-US" altLang="ko-KR" smtClean="0"/>
          </a:p>
          <a:p>
            <a:r>
              <a:rPr lang="ko-KR" altLang="en-US" smtClean="0"/>
              <a:t>프림 알고리즘은 </a:t>
            </a:r>
            <a:r>
              <a:rPr lang="en-US" altLang="ko-KR" smtClean="0"/>
              <a:t>T </a:t>
            </a:r>
            <a:r>
              <a:rPr lang="ko-KR" altLang="en-US" smtClean="0"/>
              <a:t>밖에 있는 점을 항상 추가하므로 사이클이 안 만들어진다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9DB9CC-05BD-4C80-8402-CEA551C32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5D630E6A-0902-472F-B983-794539D6FF40}" type="slidenum">
              <a:rPr lang="en-US" altLang="ko-KR" smtClean="0"/>
              <a:pPr>
                <a:defRPr/>
              </a:pPr>
              <a:t>34</a:t>
            </a:fld>
            <a:r>
              <a:rPr lang="en-US" altLang="ko-KR"/>
              <a:t> -</a:t>
            </a:r>
          </a:p>
        </p:txBody>
      </p:sp>
      <p:grpSp>
        <p:nvGrpSpPr>
          <p:cNvPr id="47109" name="그룹 49"/>
          <p:cNvGrpSpPr>
            <a:grpSpLocks/>
          </p:cNvGrpSpPr>
          <p:nvPr/>
        </p:nvGrpSpPr>
        <p:grpSpPr bwMode="auto">
          <a:xfrm>
            <a:off x="463550" y="3563938"/>
            <a:ext cx="8212138" cy="2744787"/>
            <a:chOff x="464172" y="2924944"/>
            <a:chExt cx="8212284" cy="2746086"/>
          </a:xfrm>
        </p:grpSpPr>
        <p:sp>
          <p:nvSpPr>
            <p:cNvPr id="5" name="자유형 3">
              <a:extLst>
                <a:ext uri="{FF2B5EF4-FFF2-40B4-BE49-F238E27FC236}">
                  <a16:creationId xmlns:a16="http://schemas.microsoft.com/office/drawing/2014/main" id="{63954418-9191-40FC-824F-66B65E538957}"/>
                </a:ext>
              </a:extLst>
            </p:cNvPr>
            <p:cNvSpPr/>
            <p:nvPr/>
          </p:nvSpPr>
          <p:spPr>
            <a:xfrm>
              <a:off x="4967990" y="3226712"/>
              <a:ext cx="1866933" cy="2117138"/>
            </a:xfrm>
            <a:custGeom>
              <a:avLst/>
              <a:gdLst>
                <a:gd name="connsiteX0" fmla="*/ 71805 w 1866518"/>
                <a:gd name="connsiteY0" fmla="*/ 2092288 h 2116503"/>
                <a:gd name="connsiteX1" fmla="*/ 501013 w 1866518"/>
                <a:gd name="connsiteY1" fmla="*/ 20892 h 2116503"/>
                <a:gd name="connsiteX2" fmla="*/ 1863283 w 1866518"/>
                <a:gd name="connsiteY2" fmla="*/ 1084582 h 2116503"/>
                <a:gd name="connsiteX3" fmla="*/ 71805 w 1866518"/>
                <a:gd name="connsiteY3" fmla="*/ 2092288 h 211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518" h="2116503">
                  <a:moveTo>
                    <a:pt x="71805" y="2092288"/>
                  </a:moveTo>
                  <a:cubicBezTo>
                    <a:pt x="-155240" y="1915006"/>
                    <a:pt x="202433" y="188843"/>
                    <a:pt x="501013" y="20892"/>
                  </a:cubicBezTo>
                  <a:cubicBezTo>
                    <a:pt x="799593" y="-147059"/>
                    <a:pt x="1934818" y="742459"/>
                    <a:pt x="1863283" y="1084582"/>
                  </a:cubicBezTo>
                  <a:cubicBezTo>
                    <a:pt x="1791748" y="1426704"/>
                    <a:pt x="298850" y="2269570"/>
                    <a:pt x="71805" y="2092288"/>
                  </a:cubicBezTo>
                  <a:close/>
                </a:path>
              </a:pathLst>
            </a:custGeom>
            <a:solidFill>
              <a:srgbClr val="DBEEF4">
                <a:alpha val="6588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11" name="Oval 4"/>
            <p:cNvSpPr>
              <a:spLocks noChangeArrowheads="1"/>
            </p:cNvSpPr>
            <p:nvPr/>
          </p:nvSpPr>
          <p:spPr bwMode="auto">
            <a:xfrm>
              <a:off x="5570804" y="3587120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7112" name="Oval 5"/>
            <p:cNvSpPr>
              <a:spLocks noChangeArrowheads="1"/>
            </p:cNvSpPr>
            <p:nvPr/>
          </p:nvSpPr>
          <p:spPr bwMode="auto">
            <a:xfrm>
              <a:off x="7552005" y="3468295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7113" name="Oval 6"/>
            <p:cNvSpPr>
              <a:spLocks noChangeArrowheads="1"/>
            </p:cNvSpPr>
            <p:nvPr/>
          </p:nvSpPr>
          <p:spPr bwMode="auto">
            <a:xfrm>
              <a:off x="6256604" y="4196720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7114" name="Oval 7"/>
            <p:cNvSpPr>
              <a:spLocks noChangeArrowheads="1"/>
            </p:cNvSpPr>
            <p:nvPr/>
          </p:nvSpPr>
          <p:spPr bwMode="auto">
            <a:xfrm>
              <a:off x="5266004" y="4882520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7E12EFA-65D6-4320-8560-943A34A0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8716" y="4883257"/>
              <a:ext cx="180978" cy="1794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/>
            </a:p>
          </p:txBody>
        </p:sp>
        <p:cxnSp>
          <p:nvCxnSpPr>
            <p:cNvPr id="47116" name="AutoShape 10"/>
            <p:cNvCxnSpPr>
              <a:cxnSpLocks noChangeShapeType="1"/>
              <a:stCxn id="47111" idx="5"/>
              <a:endCxn id="47113" idx="1"/>
            </p:cNvCxnSpPr>
            <p:nvPr/>
          </p:nvCxnSpPr>
          <p:spPr bwMode="auto">
            <a:xfrm>
              <a:off x="5724444" y="3740760"/>
              <a:ext cx="558520" cy="4823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7" name="AutoShape 11"/>
            <p:cNvCxnSpPr>
              <a:cxnSpLocks noChangeShapeType="1"/>
              <a:stCxn id="47113" idx="3"/>
              <a:endCxn id="47114" idx="7"/>
            </p:cNvCxnSpPr>
            <p:nvPr/>
          </p:nvCxnSpPr>
          <p:spPr bwMode="auto">
            <a:xfrm flipH="1">
              <a:off x="5419644" y="4350360"/>
              <a:ext cx="863320" cy="5585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8" name="AutoShape 13"/>
            <p:cNvCxnSpPr>
              <a:cxnSpLocks noChangeShapeType="1"/>
              <a:stCxn id="47113" idx="6"/>
              <a:endCxn id="10" idx="1"/>
            </p:cNvCxnSpPr>
            <p:nvPr/>
          </p:nvCxnSpPr>
          <p:spPr bwMode="auto">
            <a:xfrm>
              <a:off x="6436604" y="4286720"/>
              <a:ext cx="1419223" cy="6221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9" name="AutoShape 14"/>
            <p:cNvCxnSpPr>
              <a:cxnSpLocks noChangeShapeType="1"/>
              <a:stCxn id="47114" idx="6"/>
              <a:endCxn id="10" idx="2"/>
            </p:cNvCxnSpPr>
            <p:nvPr/>
          </p:nvCxnSpPr>
          <p:spPr bwMode="auto">
            <a:xfrm>
              <a:off x="5446004" y="4972520"/>
              <a:ext cx="2383463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0" name="AutoShape 15"/>
            <p:cNvCxnSpPr>
              <a:cxnSpLocks noChangeShapeType="1"/>
              <a:stCxn id="47111" idx="6"/>
              <a:endCxn id="47112" idx="2"/>
            </p:cNvCxnSpPr>
            <p:nvPr/>
          </p:nvCxnSpPr>
          <p:spPr bwMode="auto">
            <a:xfrm flipV="1">
              <a:off x="5750804" y="3558295"/>
              <a:ext cx="1801201" cy="11882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1" name="AutoShape 18"/>
            <p:cNvCxnSpPr>
              <a:cxnSpLocks noChangeShapeType="1"/>
            </p:cNvCxnSpPr>
            <p:nvPr/>
          </p:nvCxnSpPr>
          <p:spPr bwMode="auto">
            <a:xfrm flipV="1">
              <a:off x="5750804" y="3151284"/>
              <a:ext cx="927696" cy="470651"/>
            </a:xfrm>
            <a:prstGeom prst="straightConnector1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379D691-9970-4CBE-B14F-3FF14F059B88}"/>
                </a:ext>
              </a:extLst>
            </p:cNvPr>
            <p:cNvCxnSpPr>
              <a:stCxn id="47114" idx="5"/>
              <a:endCxn id="20" idx="1"/>
            </p:cNvCxnSpPr>
            <p:nvPr/>
          </p:nvCxnSpPr>
          <p:spPr>
            <a:xfrm>
              <a:off x="5420435" y="5035729"/>
              <a:ext cx="1123970" cy="344651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6BD26540-EC67-4388-AA4D-3D348490C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9084" y="4157427"/>
              <a:ext cx="180978" cy="18106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/>
            </a:p>
          </p:txBody>
        </p:sp>
        <p:cxnSp>
          <p:nvCxnSpPr>
            <p:cNvPr id="47124" name="AutoShape 18"/>
            <p:cNvCxnSpPr>
              <a:cxnSpLocks noChangeShapeType="1"/>
              <a:stCxn id="47113" idx="6"/>
            </p:cNvCxnSpPr>
            <p:nvPr/>
          </p:nvCxnSpPr>
          <p:spPr bwMode="auto">
            <a:xfrm flipV="1">
              <a:off x="6436604" y="3607244"/>
              <a:ext cx="1119258" cy="679476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AD32E468-8959-4EA7-8E61-4048EDC51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7418" y="5354968"/>
              <a:ext cx="180978" cy="1794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/>
            </a:p>
          </p:txBody>
        </p:sp>
        <p:sp>
          <p:nvSpPr>
            <p:cNvPr id="47126" name="Oval 9"/>
            <p:cNvSpPr>
              <a:spLocks noChangeArrowheads="1"/>
            </p:cNvSpPr>
            <p:nvPr/>
          </p:nvSpPr>
          <p:spPr bwMode="auto">
            <a:xfrm>
              <a:off x="6654399" y="2995962"/>
              <a:ext cx="180000" cy="180000"/>
            </a:xfrm>
            <a:prstGeom prst="ellipse">
              <a:avLst/>
            </a:prstGeom>
            <a:solidFill>
              <a:srgbClr val="0000CC"/>
            </a:solidFill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2" name="Oval 9">
              <a:extLst>
                <a:ext uri="{FF2B5EF4-FFF2-40B4-BE49-F238E27FC236}">
                  <a16:creationId xmlns:a16="http://schemas.microsoft.com/office/drawing/2014/main" id="{E707287B-F757-451A-BB3A-FEF69D370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8014" y="5023023"/>
              <a:ext cx="179391" cy="1794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/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D125E282-0DBF-4025-9AE2-DA27B9C6E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3123" y="4133603"/>
              <a:ext cx="179391" cy="1794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/>
            </a:p>
          </p:txBody>
        </p:sp>
        <p:sp>
          <p:nvSpPr>
            <p:cNvPr id="24" name="Oval 9">
              <a:extLst>
                <a:ext uri="{FF2B5EF4-FFF2-40B4-BE49-F238E27FC236}">
                  <a16:creationId xmlns:a16="http://schemas.microsoft.com/office/drawing/2014/main" id="{539BE4AE-90E9-4455-B9F8-009B63E68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7065" y="3495126"/>
              <a:ext cx="179391" cy="18106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/>
            </a:p>
          </p:txBody>
        </p:sp>
        <p:sp>
          <p:nvSpPr>
            <p:cNvPr id="47130" name="TextBox 24"/>
            <p:cNvSpPr txBox="1">
              <a:spLocks noChangeArrowheads="1"/>
            </p:cNvSpPr>
            <p:nvPr/>
          </p:nvSpPr>
          <p:spPr bwMode="auto">
            <a:xfrm>
              <a:off x="5023600" y="3940120"/>
              <a:ext cx="7920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T</a:t>
              </a:r>
            </a:p>
          </p:txBody>
        </p:sp>
        <p:grpSp>
          <p:nvGrpSpPr>
            <p:cNvPr id="47131" name="그룹 25"/>
            <p:cNvGrpSpPr>
              <a:grpSpLocks/>
            </p:cNvGrpSpPr>
            <p:nvPr/>
          </p:nvGrpSpPr>
          <p:grpSpPr bwMode="auto">
            <a:xfrm>
              <a:off x="464172" y="3132539"/>
              <a:ext cx="3708575" cy="2538491"/>
              <a:chOff x="2428799" y="1052736"/>
              <a:chExt cx="3708575" cy="2538491"/>
            </a:xfrm>
          </p:grpSpPr>
          <p:sp>
            <p:nvSpPr>
              <p:cNvPr id="27" name="자유형 25">
                <a:extLst>
                  <a:ext uri="{FF2B5EF4-FFF2-40B4-BE49-F238E27FC236}">
                    <a16:creationId xmlns:a16="http://schemas.microsoft.com/office/drawing/2014/main" id="{98B8ECF4-1913-4990-8283-7094340CF6E9}"/>
                  </a:ext>
                </a:extLst>
              </p:cNvPr>
              <p:cNvSpPr/>
              <p:nvPr/>
            </p:nvSpPr>
            <p:spPr>
              <a:xfrm>
                <a:off x="2428799" y="1294615"/>
                <a:ext cx="1866933" cy="2117140"/>
              </a:xfrm>
              <a:custGeom>
                <a:avLst/>
                <a:gdLst>
                  <a:gd name="connsiteX0" fmla="*/ 71805 w 1866518"/>
                  <a:gd name="connsiteY0" fmla="*/ 2092288 h 2116503"/>
                  <a:gd name="connsiteX1" fmla="*/ 501013 w 1866518"/>
                  <a:gd name="connsiteY1" fmla="*/ 20892 h 2116503"/>
                  <a:gd name="connsiteX2" fmla="*/ 1863283 w 1866518"/>
                  <a:gd name="connsiteY2" fmla="*/ 1084582 h 2116503"/>
                  <a:gd name="connsiteX3" fmla="*/ 71805 w 1866518"/>
                  <a:gd name="connsiteY3" fmla="*/ 2092288 h 211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6518" h="2116503">
                    <a:moveTo>
                      <a:pt x="71805" y="2092288"/>
                    </a:moveTo>
                    <a:cubicBezTo>
                      <a:pt x="-155240" y="1915006"/>
                      <a:pt x="202433" y="188843"/>
                      <a:pt x="501013" y="20892"/>
                    </a:cubicBezTo>
                    <a:cubicBezTo>
                      <a:pt x="799593" y="-147059"/>
                      <a:pt x="1934818" y="742459"/>
                      <a:pt x="1863283" y="1084582"/>
                    </a:cubicBezTo>
                    <a:cubicBezTo>
                      <a:pt x="1791748" y="1426704"/>
                      <a:pt x="298850" y="2269570"/>
                      <a:pt x="71805" y="2092288"/>
                    </a:cubicBezTo>
                    <a:close/>
                  </a:path>
                </a:pathLst>
              </a:custGeom>
              <a:solidFill>
                <a:srgbClr val="DBEEF4">
                  <a:alpha val="6588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135" name="Oval 4"/>
              <p:cNvSpPr>
                <a:spLocks noChangeArrowheads="1"/>
              </p:cNvSpPr>
              <p:nvPr/>
            </p:nvSpPr>
            <p:spPr bwMode="auto">
              <a:xfrm>
                <a:off x="3031722" y="1643894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7136" name="Oval 5"/>
              <p:cNvSpPr>
                <a:spLocks noChangeArrowheads="1"/>
              </p:cNvSpPr>
              <p:nvPr/>
            </p:nvSpPr>
            <p:spPr bwMode="auto">
              <a:xfrm>
                <a:off x="5012923" y="15250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7137" name="Oval 6"/>
              <p:cNvSpPr>
                <a:spLocks noChangeArrowheads="1"/>
              </p:cNvSpPr>
              <p:nvPr/>
            </p:nvSpPr>
            <p:spPr bwMode="auto">
              <a:xfrm>
                <a:off x="3717522" y="2253494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7138" name="Oval 7"/>
              <p:cNvSpPr>
                <a:spLocks noChangeArrowheads="1"/>
              </p:cNvSpPr>
              <p:nvPr/>
            </p:nvSpPr>
            <p:spPr bwMode="auto">
              <a:xfrm>
                <a:off x="2726922" y="2939294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2" name="Oval 9">
                <a:extLst>
                  <a:ext uri="{FF2B5EF4-FFF2-40B4-BE49-F238E27FC236}">
                    <a16:creationId xmlns:a16="http://schemas.microsoft.com/office/drawing/2014/main" id="{A34F4EA2-958F-4863-A303-7AF068172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9525" y="2940044"/>
                <a:ext cx="180978" cy="1794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cxnSp>
            <p:nvCxnSpPr>
              <p:cNvPr id="47140" name="AutoShape 10"/>
              <p:cNvCxnSpPr>
                <a:cxnSpLocks noChangeShapeType="1"/>
                <a:stCxn id="47135" idx="5"/>
                <a:endCxn id="47137" idx="1"/>
              </p:cNvCxnSpPr>
              <p:nvPr/>
            </p:nvCxnSpPr>
            <p:spPr bwMode="auto">
              <a:xfrm>
                <a:off x="3185362" y="1797534"/>
                <a:ext cx="558520" cy="4823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141" name="AutoShape 11"/>
              <p:cNvCxnSpPr>
                <a:cxnSpLocks noChangeShapeType="1"/>
                <a:stCxn id="47137" idx="3"/>
                <a:endCxn id="47138" idx="7"/>
              </p:cNvCxnSpPr>
              <p:nvPr/>
            </p:nvCxnSpPr>
            <p:spPr bwMode="auto">
              <a:xfrm flipH="1">
                <a:off x="2880562" y="2407134"/>
                <a:ext cx="863320" cy="5585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142" name="AutoShape 13"/>
              <p:cNvCxnSpPr>
                <a:cxnSpLocks noChangeShapeType="1"/>
                <a:stCxn id="47137" idx="6"/>
                <a:endCxn id="32" idx="1"/>
              </p:cNvCxnSpPr>
              <p:nvPr/>
            </p:nvCxnSpPr>
            <p:spPr bwMode="auto">
              <a:xfrm>
                <a:off x="3897522" y="2343494"/>
                <a:ext cx="1419223" cy="62216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143" name="AutoShape 14"/>
              <p:cNvCxnSpPr>
                <a:cxnSpLocks noChangeShapeType="1"/>
                <a:stCxn id="47138" idx="6"/>
                <a:endCxn id="32" idx="2"/>
              </p:cNvCxnSpPr>
              <p:nvPr/>
            </p:nvCxnSpPr>
            <p:spPr bwMode="auto">
              <a:xfrm>
                <a:off x="2906922" y="3029294"/>
                <a:ext cx="2383463" cy="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144" name="AutoShape 15"/>
              <p:cNvCxnSpPr>
                <a:cxnSpLocks noChangeShapeType="1"/>
                <a:stCxn id="47135" idx="6"/>
                <a:endCxn id="47136" idx="2"/>
              </p:cNvCxnSpPr>
              <p:nvPr/>
            </p:nvCxnSpPr>
            <p:spPr bwMode="auto">
              <a:xfrm flipV="1">
                <a:off x="3211722" y="1615069"/>
                <a:ext cx="1801201" cy="118825"/>
              </a:xfrm>
              <a:prstGeom prst="straightConnector1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145" name="AutoShape 18"/>
              <p:cNvCxnSpPr>
                <a:cxnSpLocks noChangeShapeType="1"/>
              </p:cNvCxnSpPr>
              <p:nvPr/>
            </p:nvCxnSpPr>
            <p:spPr bwMode="auto">
              <a:xfrm flipV="1">
                <a:off x="3211722" y="1208058"/>
                <a:ext cx="927696" cy="470651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2D728893-0108-41BB-9791-E36208983BA2}"/>
                  </a:ext>
                </a:extLst>
              </p:cNvPr>
              <p:cNvCxnSpPr>
                <a:stCxn id="47138" idx="5"/>
                <a:endCxn id="42" idx="1"/>
              </p:cNvCxnSpPr>
              <p:nvPr/>
            </p:nvCxnSpPr>
            <p:spPr>
              <a:xfrm>
                <a:off x="2881245" y="3092516"/>
                <a:ext cx="1123970" cy="34465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9">
                <a:extLst>
                  <a:ext uri="{FF2B5EF4-FFF2-40B4-BE49-F238E27FC236}">
                    <a16:creationId xmlns:a16="http://schemas.microsoft.com/office/drawing/2014/main" id="{29BC8A93-2E9C-48C2-9BFD-3C87C79EC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9894" y="2215801"/>
                <a:ext cx="180978" cy="1794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cxnSp>
            <p:nvCxnSpPr>
              <p:cNvPr id="47148" name="AutoShape 18"/>
              <p:cNvCxnSpPr>
                <a:cxnSpLocks noChangeShapeType="1"/>
                <a:stCxn id="47137" idx="6"/>
              </p:cNvCxnSpPr>
              <p:nvPr/>
            </p:nvCxnSpPr>
            <p:spPr bwMode="auto">
              <a:xfrm flipV="1">
                <a:off x="3897522" y="1664018"/>
                <a:ext cx="1119258" cy="679476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2" name="Oval 9">
                <a:extLst>
                  <a:ext uri="{FF2B5EF4-FFF2-40B4-BE49-F238E27FC236}">
                    <a16:creationId xmlns:a16="http://schemas.microsoft.com/office/drawing/2014/main" id="{6656DE30-A17E-4482-BF4C-921589354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815" y="3411755"/>
                <a:ext cx="179390" cy="1794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sp>
            <p:nvSpPr>
              <p:cNvPr id="43" name="Oval 9">
                <a:extLst>
                  <a:ext uri="{FF2B5EF4-FFF2-40B4-BE49-F238E27FC236}">
                    <a16:creationId xmlns:a16="http://schemas.microsoft.com/office/drawing/2014/main" id="{60A36224-D9C7-4878-BBD1-182904954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754" y="1053201"/>
                <a:ext cx="180978" cy="1794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sp>
            <p:nvSpPr>
              <p:cNvPr id="44" name="Oval 9">
                <a:extLst>
                  <a:ext uri="{FF2B5EF4-FFF2-40B4-BE49-F238E27FC236}">
                    <a16:creationId xmlns:a16="http://schemas.microsoft.com/office/drawing/2014/main" id="{8CAF4B5E-FE2C-44C6-B811-F30EFE643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8824" y="3079810"/>
                <a:ext cx="179390" cy="1794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sp>
            <p:nvSpPr>
              <p:cNvPr id="45" name="Oval 9">
                <a:extLst>
                  <a:ext uri="{FF2B5EF4-FFF2-40B4-BE49-F238E27FC236}">
                    <a16:creationId xmlns:a16="http://schemas.microsoft.com/office/drawing/2014/main" id="{50BD53A9-4AED-4FDF-9D78-F680B5E95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3933" y="2190389"/>
                <a:ext cx="179390" cy="1794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sp>
            <p:nvSpPr>
              <p:cNvPr id="46" name="Oval 9">
                <a:extLst>
                  <a:ext uri="{FF2B5EF4-FFF2-40B4-BE49-F238E27FC236}">
                    <a16:creationId xmlns:a16="http://schemas.microsoft.com/office/drawing/2014/main" id="{0E64C690-1509-420A-B4CF-3D1AF5E5F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7875" y="1551912"/>
                <a:ext cx="179390" cy="18106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sp>
            <p:nvSpPr>
              <p:cNvPr id="47154" name="TextBox 46"/>
              <p:cNvSpPr txBox="1">
                <a:spLocks noChangeArrowheads="1"/>
              </p:cNvSpPr>
              <p:nvPr/>
            </p:nvSpPr>
            <p:spPr bwMode="auto">
              <a:xfrm>
                <a:off x="2484518" y="1996894"/>
                <a:ext cx="7920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4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T</a:t>
                </a:r>
              </a:p>
            </p:txBody>
          </p:sp>
        </p:grpSp>
        <p:sp>
          <p:nvSpPr>
            <p:cNvPr id="47132" name="TextBox 47"/>
            <p:cNvSpPr txBox="1">
              <a:spLocks noChangeArrowheads="1"/>
            </p:cNvSpPr>
            <p:nvPr/>
          </p:nvSpPr>
          <p:spPr bwMode="auto">
            <a:xfrm>
              <a:off x="5419644" y="3183401"/>
              <a:ext cx="304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u</a:t>
              </a:r>
            </a:p>
          </p:txBody>
        </p:sp>
        <p:sp>
          <p:nvSpPr>
            <p:cNvPr id="47133" name="TextBox 48"/>
            <p:cNvSpPr txBox="1">
              <a:spLocks noChangeArrowheads="1"/>
            </p:cNvSpPr>
            <p:nvPr/>
          </p:nvSpPr>
          <p:spPr bwMode="auto">
            <a:xfrm>
              <a:off x="6822496" y="2924944"/>
              <a:ext cx="304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v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시간복잡도</a:t>
            </a:r>
          </a:p>
        </p:txBody>
      </p:sp>
      <p:sp>
        <p:nvSpPr>
          <p:cNvPr id="4813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while-</a:t>
            </a:r>
            <a:r>
              <a:rPr lang="ko-KR" altLang="en-US" smtClean="0"/>
              <a:t>루프가 </a:t>
            </a:r>
            <a:r>
              <a:rPr lang="en-US" altLang="ko-KR" smtClean="0"/>
              <a:t>(n-1)</a:t>
            </a:r>
            <a:r>
              <a:rPr lang="ko-KR" altLang="en-US" smtClean="0"/>
              <a:t>번 반복되고</a:t>
            </a:r>
            <a:r>
              <a:rPr lang="en-US" altLang="ko-KR" smtClean="0"/>
              <a:t>, </a:t>
            </a:r>
          </a:p>
          <a:p>
            <a:pPr lvl="1"/>
            <a:r>
              <a:rPr lang="en-US" altLang="ko-KR" smtClean="0"/>
              <a:t>1</a:t>
            </a:r>
            <a:r>
              <a:rPr lang="ko-KR" altLang="en-US" smtClean="0"/>
              <a:t>회 반복될 때 </a:t>
            </a:r>
            <a:r>
              <a:rPr lang="en-US" altLang="ko-KR" smtClean="0"/>
              <a:t>line 9</a:t>
            </a:r>
            <a:r>
              <a:rPr lang="ko-KR" altLang="en-US" smtClean="0"/>
              <a:t>에서 </a:t>
            </a:r>
            <a:r>
              <a:rPr lang="en-US" altLang="ko-KR" smtClean="0"/>
              <a:t>T</a:t>
            </a:r>
            <a:r>
              <a:rPr lang="ko-KR" altLang="en-US" smtClean="0"/>
              <a:t>에 속하지 않은 각 점 </a:t>
            </a:r>
            <a:r>
              <a:rPr lang="en-US" altLang="ko-KR" smtClean="0"/>
              <a:t>v</a:t>
            </a:r>
            <a:r>
              <a:rPr lang="ko-KR" altLang="en-US" smtClean="0"/>
              <a:t>에 대하여</a:t>
            </a:r>
            <a:r>
              <a:rPr lang="en-US" altLang="ko-KR" smtClean="0"/>
              <a:t>, D[v]</a:t>
            </a:r>
            <a:r>
              <a:rPr lang="ko-KR" altLang="en-US" smtClean="0"/>
              <a:t>가 최소인 점 </a:t>
            </a:r>
            <a:r>
              <a:rPr lang="en-US" altLang="ko-KR" smtClean="0"/>
              <a:t>v</a:t>
            </a:r>
            <a:r>
              <a:rPr lang="en-US" altLang="ko-KR" baseline="-25000" smtClean="0"/>
              <a:t>min</a:t>
            </a:r>
            <a:r>
              <a:rPr lang="ko-KR" altLang="en-US" smtClean="0"/>
              <a:t>을 찾는데 </a:t>
            </a:r>
            <a:r>
              <a:rPr lang="en-US" altLang="ko-KR" smtClean="0"/>
              <a:t>O(n) </a:t>
            </a:r>
            <a:r>
              <a:rPr lang="ko-KR" altLang="en-US" smtClean="0"/>
              <a:t>시간이 걸린다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왜냐하면 </a:t>
            </a:r>
            <a:r>
              <a:rPr lang="en-US" altLang="ko-KR" smtClean="0"/>
              <a:t>1</a:t>
            </a:r>
            <a:r>
              <a:rPr lang="ko-KR" altLang="en-US" smtClean="0"/>
              <a:t>차원 배열 </a:t>
            </a:r>
            <a:r>
              <a:rPr lang="en-US" altLang="ko-KR" smtClean="0"/>
              <a:t>D</a:t>
            </a:r>
            <a:r>
              <a:rPr lang="ko-KR" altLang="en-US" smtClean="0"/>
              <a:t>에서 </a:t>
            </a:r>
            <a:r>
              <a:rPr lang="en-US" altLang="ko-KR" sz="1600" smtClean="0"/>
              <a:t>(</a:t>
            </a:r>
            <a:r>
              <a:rPr lang="ko-KR" altLang="en-US" sz="1600" smtClean="0"/>
              <a:t>현재 </a:t>
            </a:r>
            <a:r>
              <a:rPr lang="en-US" altLang="ko-KR" sz="1600" smtClean="0"/>
              <a:t>T</a:t>
            </a:r>
            <a:r>
              <a:rPr lang="ko-KR" altLang="en-US" sz="1600" smtClean="0"/>
              <a:t>에 속하지 않은 점들에 대해서</a:t>
            </a:r>
            <a:r>
              <a:rPr lang="en-US" altLang="ko-KR" sz="1600" smtClean="0"/>
              <a:t>) </a:t>
            </a:r>
            <a:r>
              <a:rPr lang="ko-KR" altLang="en-US" smtClean="0"/>
              <a:t>최솟값을 찾는 것이고</a:t>
            </a:r>
            <a:r>
              <a:rPr lang="en-US" altLang="ko-KR" smtClean="0"/>
              <a:t>, </a:t>
            </a:r>
            <a:r>
              <a:rPr lang="ko-KR" altLang="en-US" smtClean="0"/>
              <a:t>배열의 크기는 그래프의 점의 수인 </a:t>
            </a:r>
            <a:r>
              <a:rPr lang="en-US" altLang="ko-KR" smtClean="0"/>
              <a:t>n</a:t>
            </a:r>
            <a:r>
              <a:rPr lang="ko-KR" altLang="en-US" smtClean="0"/>
              <a:t>이기 때문이다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프림 알고리즘의 시간복잡도</a:t>
            </a:r>
            <a:endParaRPr lang="en-US" altLang="ko-KR" smtClean="0"/>
          </a:p>
          <a:p>
            <a:pPr lvl="1"/>
            <a:r>
              <a:rPr lang="en-US" altLang="ko-KR" smtClean="0"/>
              <a:t>(n-1) x O(n) =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O(n</a:t>
            </a:r>
            <a:r>
              <a:rPr lang="en-US" altLang="ko-KR" baseline="30000" smtClean="0">
                <a:solidFill>
                  <a:srgbClr val="FF0000"/>
                </a:solidFill>
              </a:rPr>
              <a:t>2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F8B177-AB05-4A9A-A4F8-A2580B9629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106DF2B3-6AAE-4A97-BD25-71EBECF301F3}" type="slidenum">
              <a:rPr lang="en-US" altLang="ko-KR" smtClean="0"/>
              <a:pPr>
                <a:defRPr/>
              </a:pPr>
              <a:t>35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smtClean="0"/>
              <a:t>Kruskal</a:t>
            </a:r>
            <a:r>
              <a:rPr lang="ko-KR" altLang="en-US" sz="3000" smtClean="0"/>
              <a:t>과 </a:t>
            </a:r>
            <a:r>
              <a:rPr lang="en-US" altLang="ko-KR" sz="3000" smtClean="0"/>
              <a:t>Prim </a:t>
            </a:r>
            <a:r>
              <a:rPr lang="ko-KR" altLang="en-US" sz="3000" smtClean="0"/>
              <a:t>알고리즘의 수행 과정 비교</a:t>
            </a:r>
          </a:p>
        </p:txBody>
      </p:sp>
      <p:sp>
        <p:nvSpPr>
          <p:cNvPr id="4915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크러스컬 알고리즘</a:t>
            </a:r>
            <a:endParaRPr lang="en-US" altLang="ko-KR" smtClean="0"/>
          </a:p>
          <a:p>
            <a:pPr lvl="1"/>
            <a:r>
              <a:rPr lang="ko-KR" altLang="en-US" smtClean="0"/>
              <a:t>선분이 </a:t>
            </a:r>
            <a:r>
              <a:rPr lang="en-US" altLang="ko-KR" smtClean="0"/>
              <a:t>1</a:t>
            </a:r>
            <a:r>
              <a:rPr lang="ko-KR" altLang="en-US" smtClean="0"/>
              <a:t>개씩 </a:t>
            </a:r>
            <a:r>
              <a:rPr lang="en-US" altLang="ko-KR" smtClean="0"/>
              <a:t>T</a:t>
            </a:r>
            <a:r>
              <a:rPr lang="ko-KR" altLang="en-US" smtClean="0"/>
              <a:t>에 추가되는데</a:t>
            </a:r>
            <a:r>
              <a:rPr lang="en-US" altLang="ko-KR" smtClean="0"/>
              <a:t>, </a:t>
            </a:r>
            <a:r>
              <a:rPr lang="ko-KR" altLang="en-US" smtClean="0"/>
              <a:t>이는 마치 </a:t>
            </a:r>
            <a:r>
              <a:rPr lang="en-US" altLang="ko-KR" smtClean="0"/>
              <a:t>n</a:t>
            </a:r>
            <a:r>
              <a:rPr lang="ko-KR" altLang="en-US" smtClean="0"/>
              <a:t>개의 점들이 각각의 트리인 상태에서 선분이 추가되면 </a:t>
            </a:r>
            <a:r>
              <a:rPr lang="en-US" altLang="ko-KR" smtClean="0"/>
              <a:t>2</a:t>
            </a:r>
            <a:r>
              <a:rPr lang="ko-KR" altLang="en-US" smtClean="0"/>
              <a:t>개의 트리가 </a:t>
            </a:r>
            <a:r>
              <a:rPr lang="en-US" altLang="ko-KR" smtClean="0"/>
              <a:t>1</a:t>
            </a:r>
            <a:r>
              <a:rPr lang="ko-KR" altLang="en-US" smtClean="0"/>
              <a:t>개의 트리로 합쳐지는 것과 같다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크러스컬 알고리즘은 이를 반복하여 </a:t>
            </a:r>
            <a:r>
              <a:rPr lang="en-US" altLang="ko-KR" smtClean="0"/>
              <a:t>1</a:t>
            </a:r>
            <a:r>
              <a:rPr lang="ko-KR" altLang="en-US" smtClean="0"/>
              <a:t>개의 트리인 </a:t>
            </a:r>
            <a:r>
              <a:rPr lang="en-US" altLang="ko-KR" smtClean="0"/>
              <a:t>T</a:t>
            </a:r>
            <a:r>
              <a:rPr lang="ko-KR" altLang="en-US" smtClean="0"/>
              <a:t>를 만든다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en-US" altLang="ko-KR" u="sng" smtClean="0">
                <a:solidFill>
                  <a:srgbClr val="0000CC"/>
                </a:solidFill>
              </a:rPr>
              <a:t>n</a:t>
            </a:r>
            <a:r>
              <a:rPr lang="ko-KR" altLang="en-US" u="sng" smtClean="0">
                <a:solidFill>
                  <a:srgbClr val="0000CC"/>
                </a:solidFill>
              </a:rPr>
              <a:t>개의 트리들이 점차 합쳐져서 </a:t>
            </a:r>
            <a:r>
              <a:rPr lang="en-US" altLang="ko-KR" u="sng" smtClean="0">
                <a:solidFill>
                  <a:srgbClr val="0000CC"/>
                </a:solidFill>
              </a:rPr>
              <a:t>1</a:t>
            </a:r>
            <a:r>
              <a:rPr lang="ko-KR" altLang="en-US" u="sng" smtClean="0">
                <a:solidFill>
                  <a:srgbClr val="0000CC"/>
                </a:solidFill>
              </a:rPr>
              <a:t>개의 신장 트리가</a:t>
            </a:r>
            <a:r>
              <a:rPr lang="ko-KR" altLang="en-US" smtClean="0"/>
              <a:t> 만들어진다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프림 알고리즘</a:t>
            </a:r>
            <a:endParaRPr lang="en-US" altLang="ko-KR" smtClean="0"/>
          </a:p>
          <a:p>
            <a:pPr lvl="1"/>
            <a:r>
              <a:rPr lang="en-US" altLang="ko-KR" smtClean="0"/>
              <a:t>T</a:t>
            </a:r>
            <a:r>
              <a:rPr lang="ko-KR" altLang="en-US" smtClean="0"/>
              <a:t>가 점 </a:t>
            </a:r>
            <a:r>
              <a:rPr lang="en-US" altLang="ko-KR" smtClean="0"/>
              <a:t>1</a:t>
            </a:r>
            <a:r>
              <a:rPr lang="ko-KR" altLang="en-US" smtClean="0"/>
              <a:t>개인 트리에서 시작되어 선분을 </a:t>
            </a:r>
            <a:r>
              <a:rPr lang="en-US" altLang="ko-KR" smtClean="0"/>
              <a:t>1</a:t>
            </a:r>
            <a:r>
              <a:rPr lang="ko-KR" altLang="en-US" smtClean="0"/>
              <a:t>개씩 추가시킨다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en-US" altLang="ko-KR" u="sng" smtClean="0">
                <a:solidFill>
                  <a:srgbClr val="0000CC"/>
                </a:solidFill>
              </a:rPr>
              <a:t>1</a:t>
            </a:r>
            <a:r>
              <a:rPr lang="ko-KR" altLang="en-US" u="sng" smtClean="0">
                <a:solidFill>
                  <a:srgbClr val="0000CC"/>
                </a:solidFill>
              </a:rPr>
              <a:t>개의 트리가 자라나서 신장 트리가 </a:t>
            </a:r>
            <a:r>
              <a:rPr lang="ko-KR" altLang="en-US" smtClean="0"/>
              <a:t>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15EFD6-467F-4924-B0A0-CE5B7DBB16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205093E5-44BB-4496-B8CB-1C72F14142C5}" type="slidenum">
              <a:rPr lang="en-US" altLang="ko-KR" smtClean="0"/>
              <a:pPr>
                <a:defRPr/>
              </a:pPr>
              <a:t>36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응용</a:t>
            </a:r>
          </a:p>
        </p:txBody>
      </p:sp>
      <p:sp>
        <p:nvSpPr>
          <p:cNvPr id="5017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최소 비용으로 선로 또는 파이프 네트워크 </a:t>
            </a:r>
            <a:r>
              <a:rPr lang="en-US" altLang="ko-KR" smtClean="0"/>
              <a:t>(</a:t>
            </a:r>
            <a:r>
              <a:rPr lang="ko-KR" altLang="en-US" smtClean="0"/>
              <a:t>인터넷 광 케이블 선로</a:t>
            </a:r>
            <a:r>
              <a:rPr lang="en-US" altLang="ko-KR" smtClean="0"/>
              <a:t>, </a:t>
            </a:r>
            <a:r>
              <a:rPr lang="ko-KR" altLang="en-US" smtClean="0"/>
              <a:t>케이블 </a:t>
            </a:r>
            <a:r>
              <a:rPr lang="en-US" altLang="ko-KR" smtClean="0"/>
              <a:t>TV</a:t>
            </a:r>
            <a:r>
              <a:rPr lang="ko-KR" altLang="en-US" smtClean="0"/>
              <a:t>선로</a:t>
            </a:r>
            <a:r>
              <a:rPr lang="en-US" altLang="ko-KR" smtClean="0"/>
              <a:t>, </a:t>
            </a:r>
            <a:r>
              <a:rPr lang="ko-KR" altLang="en-US" smtClean="0"/>
              <a:t>전화선로</a:t>
            </a:r>
            <a:r>
              <a:rPr lang="en-US" altLang="ko-KR" smtClean="0"/>
              <a:t>, </a:t>
            </a:r>
            <a:r>
              <a:rPr lang="ko-KR" altLang="en-US" smtClean="0"/>
              <a:t>송유관로</a:t>
            </a:r>
            <a:r>
              <a:rPr lang="en-US" altLang="ko-KR" smtClean="0"/>
              <a:t>, </a:t>
            </a:r>
            <a:r>
              <a:rPr lang="ko-KR" altLang="en-US" smtClean="0"/>
              <a:t>가스관로</a:t>
            </a:r>
            <a:r>
              <a:rPr lang="en-US" altLang="ko-KR" smtClean="0"/>
              <a:t>, </a:t>
            </a:r>
            <a:r>
              <a:rPr lang="ko-KR" altLang="en-US" smtClean="0"/>
              <a:t>배수로 등</a:t>
            </a:r>
            <a:r>
              <a:rPr lang="en-US" altLang="ko-KR" smtClean="0"/>
              <a:t>)</a:t>
            </a:r>
            <a:r>
              <a:rPr lang="ko-KR" altLang="en-US" smtClean="0"/>
              <a:t>를 설치하는데 활용</a:t>
            </a:r>
            <a:endParaRPr lang="en-US" altLang="ko-KR" smtClean="0"/>
          </a:p>
          <a:p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C1C37C-B4DF-47E9-8127-3F0A61542B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79511D2F-F7CB-4ADC-99AA-43EE182C54D3}" type="slidenum">
              <a:rPr lang="en-US" altLang="ko-KR" smtClean="0"/>
              <a:pPr>
                <a:defRPr/>
              </a:pPr>
              <a:t>37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그리디알고리즘</a:t>
            </a:r>
            <a:endParaRPr lang="ko-KR" altLang="en-US" dirty="0" smtClean="0"/>
          </a:p>
        </p:txBody>
      </p:sp>
      <p:sp>
        <p:nvSpPr>
          <p:cNvPr id="717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그리디 알고리즘은 일단 한 번 선택하면</a:t>
            </a:r>
            <a:r>
              <a:rPr lang="en-US" altLang="ko-KR" smtClean="0"/>
              <a:t>, </a:t>
            </a:r>
            <a:r>
              <a:rPr lang="ko-KR" altLang="en-US" smtClean="0"/>
              <a:t>이를 절대로 번복하지 않는다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선택한 데이터를 버리고 다른 것을 취하지 않는다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이러한 특성 때문에 대부분의 그리디 알고리즘들은 매우 단순하며</a:t>
            </a:r>
            <a:r>
              <a:rPr lang="en-US" altLang="ko-KR" smtClean="0"/>
              <a:t>, </a:t>
            </a:r>
            <a:r>
              <a:rPr lang="ko-KR" altLang="en-US" smtClean="0"/>
              <a:t>또한 제한적인 문제들만이 그리디 알고리즘으로 해결된다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7CCE2C-F3E9-42CC-BC09-AE85D0454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011035E9-E7AE-4669-B729-B419E4A8F8BC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err="1" smtClean="0"/>
              <a:t>그리디알고리즘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동전 거스름돈 문제</a:t>
            </a:r>
          </a:p>
        </p:txBody>
      </p:sp>
      <p:sp>
        <p:nvSpPr>
          <p:cNvPr id="819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동전 거스름돈 </a:t>
            </a:r>
            <a:r>
              <a:rPr lang="en-US" altLang="ko-KR" smtClean="0"/>
              <a:t>(Coin Change) </a:t>
            </a:r>
            <a:r>
              <a:rPr lang="ko-KR" altLang="en-US" smtClean="0"/>
              <a:t>문제를 해결하는 가장 간단하고 효율적인 방법</a:t>
            </a:r>
            <a:endParaRPr lang="en-US" altLang="ko-KR" smtClean="0"/>
          </a:p>
          <a:p>
            <a:pPr lvl="1"/>
            <a:r>
              <a:rPr lang="ko-KR" altLang="en-US" smtClean="0"/>
              <a:t>남은 액수를 초과하지 않는 조건하에 </a:t>
            </a:r>
            <a:r>
              <a:rPr lang="en-US" altLang="ko-KR" smtClean="0"/>
              <a:t>‘</a:t>
            </a:r>
            <a:r>
              <a:rPr lang="ko-KR" altLang="en-US" smtClean="0"/>
              <a:t>욕심내어</a:t>
            </a:r>
            <a:r>
              <a:rPr lang="en-US" altLang="ko-KR" smtClean="0"/>
              <a:t>’</a:t>
            </a:r>
            <a:r>
              <a:rPr lang="ko-KR" altLang="en-US" smtClean="0"/>
              <a:t> 가장 큰 액면의 동전을 취하는 것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동전 거스름돈 문제의 최소 동전 수를 찾는 그리디 알고리즘</a:t>
            </a:r>
            <a:endParaRPr lang="en-US" altLang="ko-KR" smtClean="0"/>
          </a:p>
          <a:p>
            <a:pPr lvl="1"/>
            <a:r>
              <a:rPr lang="ko-KR" altLang="en-US" smtClean="0"/>
              <a:t>단</a:t>
            </a:r>
            <a:r>
              <a:rPr lang="en-US" altLang="ko-KR" smtClean="0"/>
              <a:t>, </a:t>
            </a:r>
            <a:r>
              <a:rPr lang="ko-KR" altLang="en-US" smtClean="0"/>
              <a:t>동전의 액면은 </a:t>
            </a:r>
            <a:r>
              <a:rPr lang="en-US" altLang="ko-KR" smtClean="0"/>
              <a:t>500</a:t>
            </a:r>
            <a:r>
              <a:rPr lang="ko-KR" altLang="en-US" smtClean="0"/>
              <a:t>원</a:t>
            </a:r>
            <a:r>
              <a:rPr lang="en-US" altLang="ko-KR" smtClean="0"/>
              <a:t>, 100</a:t>
            </a:r>
            <a:r>
              <a:rPr lang="ko-KR" altLang="en-US" smtClean="0"/>
              <a:t>원</a:t>
            </a:r>
            <a:r>
              <a:rPr lang="en-US" altLang="ko-KR" smtClean="0"/>
              <a:t>, 50</a:t>
            </a:r>
            <a:r>
              <a:rPr lang="ko-KR" altLang="en-US" smtClean="0"/>
              <a:t>원</a:t>
            </a:r>
            <a:r>
              <a:rPr lang="en-US" altLang="ko-KR" smtClean="0"/>
              <a:t>, 10</a:t>
            </a:r>
            <a:r>
              <a:rPr lang="ko-KR" altLang="en-US" smtClean="0"/>
              <a:t>원</a:t>
            </a:r>
            <a:r>
              <a:rPr lang="en-US" altLang="ko-KR" smtClean="0"/>
              <a:t>, 1</a:t>
            </a:r>
            <a:r>
              <a:rPr lang="ko-KR" altLang="en-US" smtClean="0"/>
              <a:t>원</a:t>
            </a:r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750EA-CA64-47AA-A577-11BB386811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82133314-B4BF-483D-9212-7176986BF19F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err="1"/>
              <a:t>그리디알고리즘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예</a:t>
            </a:r>
            <a:r>
              <a:rPr lang="en-US" altLang="ko-KR" sz="2400" dirty="0"/>
              <a:t>) </a:t>
            </a:r>
            <a:r>
              <a:rPr lang="ko-KR" altLang="en-US" sz="2400" dirty="0"/>
              <a:t>동전 거스름돈 문제</a:t>
            </a:r>
            <a:endParaRPr lang="ko-KR" altLang="en-US" sz="2400" dirty="0" smtClean="0"/>
          </a:p>
        </p:txBody>
      </p:sp>
      <p:sp>
        <p:nvSpPr>
          <p:cNvPr id="1536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그런데 만일 한국은행에서 </a:t>
            </a:r>
            <a:r>
              <a:rPr lang="en-US" altLang="ko-KR" smtClean="0"/>
              <a:t>160</a:t>
            </a:r>
            <a:r>
              <a:rPr lang="ko-KR" altLang="en-US" smtClean="0"/>
              <a:t>원짜리 동전을 추가로 발행한다면</a:t>
            </a:r>
            <a:r>
              <a:rPr lang="en-US" altLang="ko-KR" smtClean="0"/>
              <a:t>, CoinChange </a:t>
            </a:r>
            <a:r>
              <a:rPr lang="ko-KR" altLang="en-US" smtClean="0"/>
              <a:t>알고리즘이 항상 최소 동전 수를 계산할 수 있을까</a:t>
            </a:r>
            <a:r>
              <a:rPr lang="en-US" altLang="ko-KR" smtClean="0"/>
              <a:t>?</a:t>
            </a:r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거스름돈이 </a:t>
            </a:r>
            <a:r>
              <a:rPr lang="en-US" altLang="ko-KR" smtClean="0"/>
              <a:t>200</a:t>
            </a:r>
            <a:r>
              <a:rPr lang="ko-KR" altLang="en-US" smtClean="0"/>
              <a:t>원이라면</a:t>
            </a:r>
            <a:r>
              <a:rPr lang="en-US" altLang="ko-KR" smtClean="0"/>
              <a:t>, CoinChange </a:t>
            </a:r>
            <a:r>
              <a:rPr lang="ko-KR" altLang="en-US" smtClean="0"/>
              <a:t>알고리즘은 </a:t>
            </a:r>
            <a:r>
              <a:rPr lang="en-US" altLang="ko-KR" smtClean="0"/>
              <a:t>160</a:t>
            </a:r>
            <a:r>
              <a:rPr lang="ko-KR" altLang="en-US" smtClean="0"/>
              <a:t>원짜리 동전 </a:t>
            </a:r>
            <a:r>
              <a:rPr lang="en-US" altLang="ko-KR" smtClean="0"/>
              <a:t>1</a:t>
            </a:r>
            <a:r>
              <a:rPr lang="ko-KR" altLang="en-US" smtClean="0"/>
              <a:t>개와 </a:t>
            </a:r>
            <a:r>
              <a:rPr lang="en-US" altLang="ko-KR" smtClean="0"/>
              <a:t>10</a:t>
            </a:r>
            <a:r>
              <a:rPr lang="ko-KR" altLang="en-US" smtClean="0"/>
              <a:t>원짜리 동전 </a:t>
            </a:r>
            <a:r>
              <a:rPr lang="en-US" altLang="ko-KR" smtClean="0"/>
              <a:t>4</a:t>
            </a:r>
            <a:r>
              <a:rPr lang="ko-KR" altLang="en-US" smtClean="0"/>
              <a:t>개로서 총 </a:t>
            </a:r>
            <a:r>
              <a:rPr lang="en-US" altLang="ko-KR" smtClean="0"/>
              <a:t>5</a:t>
            </a:r>
            <a:r>
              <a:rPr lang="ko-KR" altLang="en-US" smtClean="0"/>
              <a:t>개를 리턴한다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4ABC74-4F85-4062-BD4C-53998AC9F9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91C2A661-C649-4B05-A5B6-3D4779D859D2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 -</a:t>
            </a: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01"/>
          <a:stretch>
            <a:fillRect/>
          </a:stretch>
        </p:blipFill>
        <p:spPr bwMode="auto">
          <a:xfrm>
            <a:off x="2627313" y="4119563"/>
            <a:ext cx="3673475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err="1"/>
              <a:t>그리디알고리즘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예</a:t>
            </a:r>
            <a:r>
              <a:rPr lang="en-US" altLang="ko-KR" sz="2400" dirty="0"/>
              <a:t>) </a:t>
            </a:r>
            <a:r>
              <a:rPr lang="ko-KR" altLang="en-US" sz="2400" dirty="0"/>
              <a:t>동전 거스름돈 문제</a:t>
            </a:r>
            <a:endParaRPr lang="ko-KR" altLang="en-US" sz="2400" dirty="0" smtClean="0"/>
          </a:p>
        </p:txBody>
      </p:sp>
      <p:sp>
        <p:nvSpPr>
          <p:cNvPr id="1638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그러나 </a:t>
            </a:r>
            <a:r>
              <a:rPr lang="en-US" altLang="ko-KR" smtClean="0"/>
              <a:t>200</a:t>
            </a:r>
            <a:r>
              <a:rPr lang="ko-KR" altLang="en-US" smtClean="0"/>
              <a:t>원에 대한 최소 동전 수는 </a:t>
            </a:r>
            <a:r>
              <a:rPr lang="en-US" altLang="ko-KR" smtClean="0"/>
              <a:t>100</a:t>
            </a:r>
            <a:r>
              <a:rPr lang="ko-KR" altLang="en-US" smtClean="0"/>
              <a:t>원짜리 동전 </a:t>
            </a:r>
            <a:r>
              <a:rPr lang="en-US" altLang="ko-KR" smtClean="0"/>
              <a:t>2</a:t>
            </a:r>
            <a:r>
              <a:rPr lang="ko-KR" altLang="en-US" smtClean="0"/>
              <a:t>개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CoinChange </a:t>
            </a:r>
            <a:r>
              <a:rPr lang="ko-KR" altLang="en-US" smtClean="0"/>
              <a:t>알고리즘은 항상 최적의 답을 주지 못함</a:t>
            </a:r>
            <a:endParaRPr lang="en-US" altLang="ko-KR" smtClean="0"/>
          </a:p>
          <a:p>
            <a:pPr lvl="2"/>
            <a:r>
              <a:rPr lang="ko-KR" altLang="en-US" smtClean="0"/>
              <a:t>따라서 실제로는 거스름돈에 대한 그리디 알고리즘이 적용되도록 동전이 발행됨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4ABC74-4F85-4062-BD4C-53998AC9F9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7517C5B9-66C7-491D-907E-0D54F7E505B4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 -</a:t>
            </a: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916113"/>
            <a:ext cx="6192837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 신장 트리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4E217-A0E7-4270-BE42-3082B103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최소 신장 트리 </a:t>
            </a:r>
            <a:r>
              <a:rPr lang="en-US" altLang="ko-KR" dirty="0"/>
              <a:t>(Minimum Spanning Tree)</a:t>
            </a:r>
          </a:p>
          <a:p>
            <a:pPr lvl="1">
              <a:defRPr/>
            </a:pPr>
            <a:r>
              <a:rPr lang="ko-KR" altLang="en-US" dirty="0"/>
              <a:t>주어진</a:t>
            </a:r>
            <a:r>
              <a:rPr lang="en-US" altLang="ko-KR" dirty="0"/>
              <a:t> </a:t>
            </a:r>
            <a:r>
              <a:rPr lang="ko-KR" altLang="en-US" dirty="0"/>
              <a:t>가중치 그래프에서 사이클이 없이 모든 점들을 연결시킨 트리들 중 선분들의 가중치 합이 최소인 트리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r>
              <a:rPr lang="en-US" altLang="ko-KR" dirty="0"/>
              <a:t>				(a) </a:t>
            </a:r>
            <a:r>
              <a:rPr lang="ko-KR" altLang="en-US" dirty="0"/>
              <a:t>주어진 가중치 그래프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r>
              <a:rPr lang="en-US" altLang="ko-KR" dirty="0"/>
              <a:t>  (b) </a:t>
            </a:r>
            <a:r>
              <a:rPr lang="ko-KR" altLang="en-US" dirty="0" err="1"/>
              <a:t>최소신장트리</a:t>
            </a:r>
            <a:r>
              <a:rPr lang="ko-KR" altLang="en-US" dirty="0"/>
              <a:t>           </a:t>
            </a:r>
            <a:r>
              <a:rPr lang="en-US" altLang="ko-KR" dirty="0"/>
              <a:t>(c)</a:t>
            </a:r>
            <a:r>
              <a:rPr lang="ko-KR" altLang="en-US" dirty="0"/>
              <a:t>                   </a:t>
            </a:r>
            <a:r>
              <a:rPr lang="en-US" altLang="ko-KR" dirty="0"/>
              <a:t>(d)</a:t>
            </a:r>
          </a:p>
          <a:p>
            <a:pPr lvl="4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(c)</a:t>
            </a:r>
            <a:r>
              <a:rPr lang="ko-KR" altLang="en-US" dirty="0"/>
              <a:t>는 가중치의 합이 </a:t>
            </a:r>
            <a:r>
              <a:rPr lang="en-US" altLang="ko-KR" dirty="0"/>
              <a:t>(b)</a:t>
            </a:r>
            <a:r>
              <a:rPr lang="ko-KR" altLang="en-US" dirty="0"/>
              <a:t>보다 크고</a:t>
            </a:r>
            <a:r>
              <a:rPr lang="en-US" altLang="ko-KR" dirty="0"/>
              <a:t>, (d)</a:t>
            </a:r>
            <a:r>
              <a:rPr lang="ko-KR" altLang="en-US" dirty="0"/>
              <a:t>는 트리가 주어진 그래프의 모든 노드를 포함하고 있지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E70B23-38F6-4D73-8497-F425659092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0396FC8-0696-452E-ABD3-A966715B02D3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 -</a:t>
            </a: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08"/>
          <a:stretch>
            <a:fillRect/>
          </a:stretch>
        </p:blipFill>
        <p:spPr bwMode="auto">
          <a:xfrm>
            <a:off x="2052638" y="2301875"/>
            <a:ext cx="2303462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2"/>
          <a:stretch>
            <a:fillRect/>
          </a:stretch>
        </p:blipFill>
        <p:spPr bwMode="auto">
          <a:xfrm>
            <a:off x="1308100" y="3644900"/>
            <a:ext cx="6577013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최소 신장 트리</a:t>
            </a:r>
          </a:p>
        </p:txBody>
      </p:sp>
      <p:sp>
        <p:nvSpPr>
          <p:cNvPr id="1843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주어진 그래프의 신장 트리를 찾는 방법</a:t>
            </a:r>
            <a:endParaRPr lang="en-US" altLang="ko-KR" smtClean="0"/>
          </a:p>
          <a:p>
            <a:pPr lvl="1"/>
            <a:r>
              <a:rPr lang="ko-KR" altLang="en-US" smtClean="0"/>
              <a:t>사이클이 없도록 모든 점을 연결시킨다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그래프의 점의 수가 </a:t>
            </a:r>
            <a:r>
              <a:rPr lang="en-US" altLang="ko-KR" smtClean="0"/>
              <a:t>n</a:t>
            </a:r>
          </a:p>
          <a:p>
            <a:pPr lvl="1"/>
            <a:r>
              <a:rPr lang="ko-KR" altLang="en-US" smtClean="0"/>
              <a:t>신장 트리에는 정확히 </a:t>
            </a:r>
            <a:r>
              <a:rPr lang="en-US" altLang="ko-KR" smtClean="0"/>
              <a:t>(n-1)</a:t>
            </a:r>
            <a:r>
              <a:rPr lang="ko-KR" altLang="en-US" smtClean="0"/>
              <a:t>개의 선분이 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트리에 선분을 하나 추가시키면</a:t>
            </a:r>
            <a:r>
              <a:rPr lang="en-US" altLang="ko-KR" smtClean="0"/>
              <a:t>, </a:t>
            </a:r>
            <a:r>
              <a:rPr lang="ko-KR" altLang="en-US" smtClean="0"/>
              <a:t>반드시 사이클이 만들어진다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2A1A4-4B04-4871-A4FF-C1223E2263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E8B383E3-0847-4AA9-B554-9337FD17323E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 -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4175125"/>
            <a:ext cx="8893175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국가지정발표">
  <a:themeElements>
    <a:clrScheme name="국가지정발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국가지정발표">
      <a:majorFont>
        <a:latin typeface="HY크리스탈M"/>
        <a:ea typeface="HY크리스탈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국가지정발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국가지정발표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Settings\archkiwh\My Documents\1단계\국가지정발표.ppt</Template>
  <TotalTime>21242</TotalTime>
  <Words>2309</Words>
  <Application>Microsoft Office PowerPoint</Application>
  <PresentationFormat>화면 슬라이드 쇼(4:3)</PresentationFormat>
  <Paragraphs>674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HY크리스탈M</vt:lpstr>
      <vt:lpstr>굴림</vt:lpstr>
      <vt:lpstr>맑은 고딕</vt:lpstr>
      <vt:lpstr>바탕</vt:lpstr>
      <vt:lpstr>Tahoma</vt:lpstr>
      <vt:lpstr>Times New Roman</vt:lpstr>
      <vt:lpstr>Wingdings</vt:lpstr>
      <vt:lpstr>국가지정발표</vt:lpstr>
      <vt:lpstr>최소신장트리 그리디 알고리즘(Greedy Algorithm)</vt:lpstr>
      <vt:lpstr>그리디알고리즘</vt:lpstr>
      <vt:lpstr>그리디알고리즘</vt:lpstr>
      <vt:lpstr>그리디알고리즘</vt:lpstr>
      <vt:lpstr>그리디알고리즘 예) 동전 거스름돈 문제</vt:lpstr>
      <vt:lpstr>그리디알고리즘 예) 동전 거스름돈 문제</vt:lpstr>
      <vt:lpstr>그리디알고리즘 예) 동전 거스름돈 문제</vt:lpstr>
      <vt:lpstr>최소 신장 트리</vt:lpstr>
      <vt:lpstr>최소 신장 트리</vt:lpstr>
      <vt:lpstr>최소 신장 트리 알고리즘</vt:lpstr>
      <vt:lpstr>KruskalMST 알고리즘의 수행 과정</vt:lpstr>
      <vt:lpstr>KruskalMST 알고리즘의 수행 과정</vt:lpstr>
      <vt:lpstr>KruskalMST 알고리즘의 수행 과정</vt:lpstr>
      <vt:lpstr>KruskalMST 알고리즘의 수행 과정</vt:lpstr>
      <vt:lpstr>KruskalMST 알고리즘의 수행 과정</vt:lpstr>
      <vt:lpstr>KruskalMST 알고리즘의 수행 과정</vt:lpstr>
      <vt:lpstr>KruskalMST 알고리즘의 수행 과정</vt:lpstr>
      <vt:lpstr>KruskalMST 알고리즘의 수행 과정</vt:lpstr>
      <vt:lpstr>시간복잡도</vt:lpstr>
      <vt:lpstr>프림 (Prim)의 최소 신장 트리 알고리즘</vt:lpstr>
      <vt:lpstr>Prim의 최소신장트리 알고리즘</vt:lpstr>
      <vt:lpstr>Prim의 최소신장트리 알고리즘</vt:lpstr>
      <vt:lpstr>Prim의 최소신장트리 알고리즘</vt:lpstr>
      <vt:lpstr>Prim의 최소신장트리 알고리즘</vt:lpstr>
      <vt:lpstr>Prim의 최소신장트리 알고리즘</vt:lpstr>
      <vt:lpstr>PrimMST 알고리즘의 수행 과정</vt:lpstr>
      <vt:lpstr>PrimMST 알고리즘의 수행 과정</vt:lpstr>
      <vt:lpstr>PrimMST 알고리즘의 수행 과정</vt:lpstr>
      <vt:lpstr>PrimMST 알고리즘의 수행 과정</vt:lpstr>
      <vt:lpstr>PrimMST 알고리즘의 수행 과정</vt:lpstr>
      <vt:lpstr>PrimMST 알고리즘의 수행 과정</vt:lpstr>
      <vt:lpstr>PrimMST 알고리즘의 수행 과정</vt:lpstr>
      <vt:lpstr>PrimMST 알고리즘의 수행 과정</vt:lpstr>
      <vt:lpstr>PrimMST 알고리즘의 수행 과정</vt:lpstr>
      <vt:lpstr>시간복잡도</vt:lpstr>
      <vt:lpstr>Kruskal과 Prim 알고리즘의 수행 과정 비교</vt:lpstr>
      <vt:lpstr>응용</vt:lpstr>
    </vt:vector>
  </TitlesOfParts>
  <Company>Yonsei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개인화 서비스</dc:title>
  <dc:creator>cycho</dc:creator>
  <cp:lastModifiedBy>cycho</cp:lastModifiedBy>
  <cp:revision>1845</cp:revision>
  <cp:lastPrinted>2016-02-29T07:25:24Z</cp:lastPrinted>
  <dcterms:created xsi:type="dcterms:W3CDTF">1999-06-08T06:08:29Z</dcterms:created>
  <dcterms:modified xsi:type="dcterms:W3CDTF">2022-05-19T16:13:07Z</dcterms:modified>
</cp:coreProperties>
</file>