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7" showSpecialPlsOnTitleSld="0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522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10" r:id="rId34"/>
    <p:sldId id="52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7457" autoAdjust="0"/>
  </p:normalViewPr>
  <p:slideViewPr>
    <p:cSldViewPr>
      <p:cViewPr varScale="1">
        <p:scale>
          <a:sx n="163" d="100"/>
          <a:sy n="163" d="100"/>
        </p:scale>
        <p:origin x="1656" y="120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86C2B187-827D-46CD-A514-2095C70E6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733EA0A8-F416-43D8-BE5F-017ACAF59B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E2F2CC8-1EB1-4441-ABE9-4C6CA37418F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9058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1F99115-35B3-460D-94AE-335EBAB1B4A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4469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BBAD773-B242-4AE2-AEEB-378906BE419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9788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125538"/>
            <a:ext cx="7772400" cy="51831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5373A54-5AFA-407B-B2A0-5D3C5B717F5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432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041B7B3-13A7-44B7-9EB0-EC732EBDDA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770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FB6F36E-DAB9-46F5-ADFA-D64FE556A44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634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C725E32-77FA-4E32-8A2D-23CA557D6BF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415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AB510DEB-ADCE-46B1-8445-20ADFCDD348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908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3392EA9-09F4-4789-838F-3780153CB25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3876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095F0A5-194F-4D81-A6D3-889C9FE238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991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CD5E7EEA-E4F6-4776-8636-023CB5E93E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987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550EBDD-2B15-4976-9ECB-17F74771712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7208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.ABC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8A39BBC4-AA65-454C-96C1-8BF3C292C98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373FF"/>
        </a:buClr>
        <a:buFont typeface="Wingdings" panose="05000000000000000000" pitchFamily="2" charset="2"/>
        <a:buChar char="q"/>
        <a:defRPr kumimoji="1" sz="2800">
          <a:solidFill>
            <a:srgbClr val="00206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최단경로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다익스트라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그래프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집합커버</a:t>
            </a:r>
            <a:endParaRPr lang="en-US" altLang="ko-KR" dirty="0" smtClean="0"/>
          </a:p>
          <a:p>
            <a:r>
              <a:rPr lang="ko-KR" altLang="en-US" dirty="0" smtClean="0"/>
              <a:t>그래프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허프만코딩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7041B7B3-13A7-44B7-9EB0-EC732EBDDA58}" type="slidenum">
              <a:rPr lang="en-US" altLang="ko-KR" smtClean="0"/>
              <a:pPr>
                <a:defRPr/>
              </a:pPr>
              <a:t>47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19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E1FE2-A94C-46E0-8055-9018396C3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81EE13C-F64F-40D5-ACCD-8D05D374C035}" type="slidenum">
              <a:rPr lang="en-US" altLang="ko-KR" smtClean="0"/>
              <a:pPr>
                <a:defRPr/>
              </a:pPr>
              <a:t>56</a:t>
            </a:fld>
            <a:r>
              <a:rPr lang="en-US" altLang="ko-KR"/>
              <a:t> -</a:t>
            </a:r>
          </a:p>
        </p:txBody>
      </p:sp>
      <p:grpSp>
        <p:nvGrpSpPr>
          <p:cNvPr id="12292" name="그룹 1"/>
          <p:cNvGrpSpPr>
            <a:grpSpLocks/>
          </p:cNvGrpSpPr>
          <p:nvPr/>
        </p:nvGrpSpPr>
        <p:grpSpPr bwMode="auto">
          <a:xfrm>
            <a:off x="1403350" y="1052513"/>
            <a:ext cx="6084888" cy="5540375"/>
            <a:chOff x="1763688" y="444094"/>
            <a:chExt cx="6084676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B45FD3-E116-47C3-A6BA-55C42103A1DD}"/>
                </a:ext>
              </a:extLst>
            </p:cNvPr>
            <p:cNvSpPr/>
            <p:nvPr/>
          </p:nvSpPr>
          <p:spPr>
            <a:xfrm>
              <a:off x="2995545" y="2348967"/>
              <a:ext cx="21748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687A0A4-0171-499F-8C92-2BAA843FE04B}"/>
                </a:ext>
              </a:extLst>
            </p:cNvPr>
            <p:cNvSpPr/>
            <p:nvPr/>
          </p:nvSpPr>
          <p:spPr>
            <a:xfrm>
              <a:off x="6438713" y="1477487"/>
              <a:ext cx="21589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AC5EB22-30EB-462D-B3FD-995B2AD6464D}"/>
                </a:ext>
              </a:extLst>
            </p:cNvPr>
            <p:cNvSpPr/>
            <p:nvPr/>
          </p:nvSpPr>
          <p:spPr>
            <a:xfrm>
              <a:off x="3573375" y="598071"/>
              <a:ext cx="215892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EFE70A6-3CCF-477D-9964-523959CBEC40}"/>
                </a:ext>
              </a:extLst>
            </p:cNvPr>
            <p:cNvSpPr/>
            <p:nvPr/>
          </p:nvSpPr>
          <p:spPr>
            <a:xfrm>
              <a:off x="6362516" y="5661859"/>
              <a:ext cx="21589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A18642-633A-4805-B7AF-8E6B0788FE02}"/>
                </a:ext>
              </a:extLst>
            </p:cNvPr>
            <p:cNvSpPr/>
            <p:nvPr/>
          </p:nvSpPr>
          <p:spPr>
            <a:xfrm>
              <a:off x="2814576" y="3644281"/>
              <a:ext cx="215892" cy="217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C1E2B8-589B-4A09-8524-8C9EF46FD4CF}"/>
                </a:ext>
              </a:extLst>
            </p:cNvPr>
            <p:cNvSpPr/>
            <p:nvPr/>
          </p:nvSpPr>
          <p:spPr>
            <a:xfrm>
              <a:off x="2720918" y="5109446"/>
              <a:ext cx="21589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4A32866-77B2-4A61-ABBA-3EA9EA46BEF9}"/>
                </a:ext>
              </a:extLst>
            </p:cNvPr>
            <p:cNvSpPr/>
            <p:nvPr/>
          </p:nvSpPr>
          <p:spPr>
            <a:xfrm>
              <a:off x="3563850" y="3325215"/>
              <a:ext cx="215892" cy="21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35E4D6-254B-4878-83AA-09A4A2F5D0E8}"/>
                </a:ext>
              </a:extLst>
            </p:cNvPr>
            <p:cNvSpPr/>
            <p:nvPr/>
          </p:nvSpPr>
          <p:spPr>
            <a:xfrm>
              <a:off x="5741824" y="4293525"/>
              <a:ext cx="21589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6B2DFF3-7585-4854-A303-CEE262CF5E6A}"/>
                </a:ext>
              </a:extLst>
            </p:cNvPr>
            <p:cNvSpPr/>
            <p:nvPr/>
          </p:nvSpPr>
          <p:spPr>
            <a:xfrm>
              <a:off x="7019718" y="3861754"/>
              <a:ext cx="21589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8C8EE2D-58D3-4409-A0A3-1ED639DBCDD1}"/>
                </a:ext>
              </a:extLst>
            </p:cNvPr>
            <p:cNvSpPr/>
            <p:nvPr/>
          </p:nvSpPr>
          <p:spPr>
            <a:xfrm>
              <a:off x="5003663" y="1764806"/>
              <a:ext cx="215892" cy="2158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E44D92D-8C67-44DF-B3BE-0B3CB80F0178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491" y="813956"/>
              <a:ext cx="577830" cy="1535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504440-E6D9-44F0-892A-06B8D064CDBD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3747994" y="3510940"/>
              <a:ext cx="1993831" cy="890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2BE679-1B28-48CC-871E-60248367AE92}"/>
                </a:ext>
              </a:extLst>
            </p:cNvPr>
            <p:cNvCxnSpPr>
              <a:stCxn id="12" idx="0"/>
              <a:endCxn id="14" idx="5"/>
            </p:cNvCxnSpPr>
            <p:nvPr/>
          </p:nvCxnSpPr>
          <p:spPr>
            <a:xfrm flipH="1" flipV="1">
              <a:off x="5187807" y="1948944"/>
              <a:ext cx="661964" cy="2344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0AD6437-B2A3-4BC9-8CBF-AC39447B896F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5957717" y="3969697"/>
              <a:ext cx="1062001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C413A8E-C861-4C8A-BC81-4B7E81BD0D81}"/>
                </a:ext>
              </a:extLst>
            </p:cNvPr>
            <p:cNvCxnSpPr>
              <a:stCxn id="8" idx="0"/>
              <a:endCxn id="12" idx="5"/>
            </p:cNvCxnSpPr>
            <p:nvPr/>
          </p:nvCxnSpPr>
          <p:spPr>
            <a:xfrm flipH="1" flipV="1">
              <a:off x="5925968" y="4477663"/>
              <a:ext cx="544494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15D5260-7DEC-4933-AF88-AEC4EAB4CE85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810" y="5217389"/>
              <a:ext cx="3425706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CF1BE88-FF11-47E9-8E79-F28F612F25C5}"/>
                </a:ext>
              </a:extLst>
            </p:cNvPr>
            <p:cNvCxnSpPr>
              <a:stCxn id="11" idx="0"/>
              <a:endCxn id="5" idx="5"/>
            </p:cNvCxnSpPr>
            <p:nvPr/>
          </p:nvCxnSpPr>
          <p:spPr>
            <a:xfrm flipH="1" flipV="1">
              <a:off x="3181277" y="2533105"/>
              <a:ext cx="490520" cy="7921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4CE4E06-4202-4C2A-AAC4-A7F008BE2D7D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2998720" y="3510940"/>
              <a:ext cx="596879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DED7D5B-1B3C-4D4F-93AD-2DE2BA586931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864" y="3861754"/>
              <a:ext cx="93659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CC2AD5F-3D09-4D1A-93D7-3E410EB0B121}"/>
                </a:ext>
              </a:extLst>
            </p:cNvPr>
            <p:cNvCxnSpPr>
              <a:stCxn id="6" idx="2"/>
              <a:endCxn id="14" idx="6"/>
            </p:cNvCxnSpPr>
            <p:nvPr/>
          </p:nvCxnSpPr>
          <p:spPr>
            <a:xfrm flipH="1">
              <a:off x="5219556" y="1585430"/>
              <a:ext cx="1219158" cy="287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B424A-59F7-4BC2-B212-356BBEADE564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523" y="2564853"/>
              <a:ext cx="180969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77D224-50D6-4A10-A2B2-79EC4087E9D5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3757519" y="782209"/>
              <a:ext cx="1277893" cy="1014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BCAD84-A7D0-4DD0-ACF9-A3D6E8634B38}"/>
                </a:ext>
              </a:extLst>
            </p:cNvPr>
            <p:cNvCxnSpPr>
              <a:stCxn id="13" idx="0"/>
              <a:endCxn id="6" idx="4"/>
            </p:cNvCxnSpPr>
            <p:nvPr/>
          </p:nvCxnSpPr>
          <p:spPr>
            <a:xfrm flipH="1" flipV="1">
              <a:off x="6546659" y="1693373"/>
              <a:ext cx="581005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AA8DF7-16E8-40AF-B366-44761F737C72}"/>
                </a:ext>
              </a:extLst>
            </p:cNvPr>
            <p:cNvCxnSpPr>
              <a:stCxn id="8" idx="7"/>
              <a:endCxn id="13" idx="4"/>
            </p:cNvCxnSpPr>
            <p:nvPr/>
          </p:nvCxnSpPr>
          <p:spPr>
            <a:xfrm flipV="1">
              <a:off x="6546659" y="4077640"/>
              <a:ext cx="581005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8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18" name="TextBox 29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20" name="TextBox 31"/>
            <p:cNvSpPr txBox="1">
              <a:spLocks noChangeArrowheads="1"/>
            </p:cNvSpPr>
            <p:nvPr/>
          </p:nvSpPr>
          <p:spPr bwMode="auto">
            <a:xfrm>
              <a:off x="2094884" y="356837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21" name="TextBox 32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22" name="TextBox 33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23" name="TextBox 34"/>
            <p:cNvSpPr txBox="1">
              <a:spLocks noChangeArrowheads="1"/>
            </p:cNvSpPr>
            <p:nvPr/>
          </p:nvSpPr>
          <p:spPr bwMode="auto">
            <a:xfrm>
              <a:off x="3799981" y="317029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24" name="TextBox 35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2325" name="TextBox 36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66EDB9-4510-4BCA-8D70-3D6EC70864B8}"/>
                </a:ext>
              </a:extLst>
            </p:cNvPr>
            <p:cNvSpPr txBox="1"/>
            <p:nvPr/>
          </p:nvSpPr>
          <p:spPr>
            <a:xfrm>
              <a:off x="4289313" y="1685437"/>
              <a:ext cx="720700" cy="5857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원주 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 </a:t>
              </a:r>
            </a:p>
          </p:txBody>
        </p:sp>
        <p:sp>
          <p:nvSpPr>
            <p:cNvPr id="12327" name="TextBox 38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2328" name="TextBox 39"/>
            <p:cNvSpPr txBox="1">
              <a:spLocks noChangeArrowheads="1"/>
            </p:cNvSpPr>
            <p:nvPr/>
          </p:nvSpPr>
          <p:spPr bwMode="auto">
            <a:xfrm>
              <a:off x="4574501" y="361185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2329" name="TextBox 40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2330" name="TextBox 41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2331" name="TextBox 42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2332" name="TextBox 43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2333" name="TextBox 44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2334" name="TextBox 45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2335" name="TextBox 46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2336" name="TextBox 47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2337" name="TextBox 48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2338" name="TextBox 49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2339" name="TextBox 50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2340" name="TextBox 51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1" name="TextBox 52"/>
            <p:cNvSpPr txBox="1">
              <a:spLocks noChangeArrowheads="1"/>
            </p:cNvSpPr>
            <p:nvPr/>
          </p:nvSpPr>
          <p:spPr bwMode="auto">
            <a:xfrm>
              <a:off x="6672433" y="130129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2" name="TextBox 53"/>
            <p:cNvSpPr txBox="1">
              <a:spLocks noChangeArrowheads="1"/>
            </p:cNvSpPr>
            <p:nvPr/>
          </p:nvSpPr>
          <p:spPr bwMode="auto">
            <a:xfrm>
              <a:off x="3779912" y="2924944"/>
              <a:ext cx="1408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3" name="TextBox 54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4" name="TextBox 55"/>
            <p:cNvSpPr txBox="1">
              <a:spLocks noChangeArrowheads="1"/>
            </p:cNvSpPr>
            <p:nvPr/>
          </p:nvSpPr>
          <p:spPr bwMode="auto">
            <a:xfrm>
              <a:off x="1763688" y="3861048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5" name="TextBox 56"/>
            <p:cNvSpPr txBox="1">
              <a:spLocks noChangeArrowheads="1"/>
            </p:cNvSpPr>
            <p:nvPr/>
          </p:nvSpPr>
          <p:spPr bwMode="auto">
            <a:xfrm>
              <a:off x="2937398" y="47494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6" name="TextBox 57"/>
            <p:cNvSpPr txBox="1">
              <a:spLocks noChangeArrowheads="1"/>
            </p:cNvSpPr>
            <p:nvPr/>
          </p:nvSpPr>
          <p:spPr bwMode="auto">
            <a:xfrm>
              <a:off x="5230648" y="4487143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7" name="TextBox 58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8" name="TextBox 59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49" name="TextBox 60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350" name="TextBox 61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58F29-250C-49E1-93E5-8A912A5FC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3527A53-48EE-4C07-9043-713EC4BB7677}" type="slidenum">
              <a:rPr lang="en-US" altLang="ko-KR" smtClean="0"/>
              <a:pPr>
                <a:defRPr/>
              </a:pPr>
              <a:t>57</a:t>
            </a:fld>
            <a:r>
              <a:rPr lang="en-US" altLang="ko-KR"/>
              <a:t> -</a:t>
            </a:r>
          </a:p>
        </p:txBody>
      </p:sp>
      <p:grpSp>
        <p:nvGrpSpPr>
          <p:cNvPr id="13316" name="그룹 1"/>
          <p:cNvGrpSpPr>
            <a:grpSpLocks/>
          </p:cNvGrpSpPr>
          <p:nvPr/>
        </p:nvGrpSpPr>
        <p:grpSpPr bwMode="auto">
          <a:xfrm>
            <a:off x="1403350" y="1057275"/>
            <a:ext cx="6326188" cy="5540375"/>
            <a:chOff x="1763688" y="444094"/>
            <a:chExt cx="6325573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5A0AEC-E30C-4776-9C66-B75D03631A66}"/>
                </a:ext>
              </a:extLst>
            </p:cNvPr>
            <p:cNvSpPr/>
            <p:nvPr/>
          </p:nvSpPr>
          <p:spPr>
            <a:xfrm>
              <a:off x="2995468" y="2348967"/>
              <a:ext cx="217467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4F49345-835E-4EE4-8E97-669BBC64B805}"/>
                </a:ext>
              </a:extLst>
            </p:cNvPr>
            <p:cNvSpPr/>
            <p:nvPr/>
          </p:nvSpPr>
          <p:spPr>
            <a:xfrm>
              <a:off x="6438422" y="1477488"/>
              <a:ext cx="217466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4E6CA5C-6918-4D29-8358-FEBD20119721}"/>
                </a:ext>
              </a:extLst>
            </p:cNvPr>
            <p:cNvSpPr/>
            <p:nvPr/>
          </p:nvSpPr>
          <p:spPr>
            <a:xfrm>
              <a:off x="3573262" y="598072"/>
              <a:ext cx="215879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33C4624-FA76-40A1-BC3D-DC89802D38A1}"/>
                </a:ext>
              </a:extLst>
            </p:cNvPr>
            <p:cNvSpPr/>
            <p:nvPr/>
          </p:nvSpPr>
          <p:spPr>
            <a:xfrm>
              <a:off x="6362229" y="5661860"/>
              <a:ext cx="215879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3147280-56D2-4567-8D61-3131E6AE42FD}"/>
                </a:ext>
              </a:extLst>
            </p:cNvPr>
            <p:cNvSpPr/>
            <p:nvPr/>
          </p:nvSpPr>
          <p:spPr>
            <a:xfrm>
              <a:off x="2814511" y="3644281"/>
              <a:ext cx="215879" cy="21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8E5469-1568-4618-BF1E-71783F7F5F25}"/>
                </a:ext>
              </a:extLst>
            </p:cNvPr>
            <p:cNvSpPr/>
            <p:nvPr/>
          </p:nvSpPr>
          <p:spPr>
            <a:xfrm>
              <a:off x="2720858" y="5109447"/>
              <a:ext cx="215879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3B43120-68B6-4A45-B4DD-5618867BD220}"/>
                </a:ext>
              </a:extLst>
            </p:cNvPr>
            <p:cNvSpPr/>
            <p:nvPr/>
          </p:nvSpPr>
          <p:spPr>
            <a:xfrm>
              <a:off x="3563738" y="3325216"/>
              <a:ext cx="215879" cy="217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1E2F3E-86C4-4550-839C-8330728CF20E}"/>
                </a:ext>
              </a:extLst>
            </p:cNvPr>
            <p:cNvSpPr/>
            <p:nvPr/>
          </p:nvSpPr>
          <p:spPr>
            <a:xfrm>
              <a:off x="5741576" y="4293526"/>
              <a:ext cx="215879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1C07F4A-3B09-4813-AB28-CB1FB5750200}"/>
                </a:ext>
              </a:extLst>
            </p:cNvPr>
            <p:cNvSpPr/>
            <p:nvPr/>
          </p:nvSpPr>
          <p:spPr>
            <a:xfrm>
              <a:off x="7020977" y="3861755"/>
              <a:ext cx="215879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7B70954-E611-4CB8-9132-32A8924B09E4}"/>
                </a:ext>
              </a:extLst>
            </p:cNvPr>
            <p:cNvSpPr/>
            <p:nvPr/>
          </p:nvSpPr>
          <p:spPr>
            <a:xfrm>
              <a:off x="5003461" y="1764806"/>
              <a:ext cx="215879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46D44C-27C1-41E6-8ECB-A8BAF3EF03AD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96" y="813957"/>
              <a:ext cx="576206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86543DC-4B2C-4D60-AD8A-48D2F42EDA27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3747870" y="3510940"/>
              <a:ext cx="1993706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9F7BE4-8CB7-4875-9BA3-1FC290453148}"/>
                </a:ext>
              </a:extLst>
            </p:cNvPr>
            <p:cNvCxnSpPr>
              <a:stCxn id="12" idx="0"/>
              <a:endCxn id="14" idx="5"/>
            </p:cNvCxnSpPr>
            <p:nvPr/>
          </p:nvCxnSpPr>
          <p:spPr>
            <a:xfrm flipH="1" flipV="1">
              <a:off x="5189180" y="1948944"/>
              <a:ext cx="660336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7C3E71-DF3C-4B03-9F3B-01E6E1BCB71A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5957455" y="3969698"/>
              <a:ext cx="1063522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3C6CA-0164-4F35-9E1B-CC2EB6DCAFCB}"/>
                </a:ext>
              </a:extLst>
            </p:cNvPr>
            <p:cNvCxnSpPr>
              <a:stCxn id="8" idx="0"/>
              <a:endCxn id="12" idx="5"/>
            </p:cNvCxnSpPr>
            <p:nvPr/>
          </p:nvCxnSpPr>
          <p:spPr>
            <a:xfrm flipH="1" flipV="1">
              <a:off x="5925708" y="4477664"/>
              <a:ext cx="544460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D57D6B5-2EF1-4F99-A412-275188A7D343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737" y="5217390"/>
              <a:ext cx="3425492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A8C907-F953-4E88-9040-3691A8D4F16B}"/>
                </a:ext>
              </a:extLst>
            </p:cNvPr>
            <p:cNvCxnSpPr>
              <a:stCxn id="11" idx="0"/>
              <a:endCxn id="5" idx="5"/>
            </p:cNvCxnSpPr>
            <p:nvPr/>
          </p:nvCxnSpPr>
          <p:spPr>
            <a:xfrm flipH="1" flipV="1">
              <a:off x="3181188" y="2533105"/>
              <a:ext cx="490489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ACBDA8A-EDB5-400E-977C-1C268BE3EDE3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2998643" y="3510940"/>
              <a:ext cx="596842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3FE81B3-2E65-4B7C-934C-13BCB32658B3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97" y="3861755"/>
              <a:ext cx="93653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346C7AA-FC5E-45E6-8D46-324192F813DD}"/>
                </a:ext>
              </a:extLst>
            </p:cNvPr>
            <p:cNvCxnSpPr>
              <a:stCxn id="6" idx="2"/>
              <a:endCxn id="14" idx="6"/>
            </p:cNvCxnSpPr>
            <p:nvPr/>
          </p:nvCxnSpPr>
          <p:spPr>
            <a:xfrm flipH="1">
              <a:off x="5219340" y="1585431"/>
              <a:ext cx="1219081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23B9335-D3F0-4300-88CB-916EE3008EAC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450" y="2564853"/>
              <a:ext cx="182545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EC17792-5B70-48D6-9651-00EC741956EC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3757394" y="782210"/>
              <a:ext cx="1277814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D5D8C29-07EC-4C05-BE14-BBB8853BFEFF}"/>
                </a:ext>
              </a:extLst>
            </p:cNvPr>
            <p:cNvCxnSpPr>
              <a:stCxn id="13" idx="0"/>
              <a:endCxn id="6" idx="4"/>
            </p:cNvCxnSpPr>
            <p:nvPr/>
          </p:nvCxnSpPr>
          <p:spPr>
            <a:xfrm flipH="1" flipV="1">
              <a:off x="6547948" y="1693374"/>
              <a:ext cx="580969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1E25F4A-FFB2-488E-92DF-D2057D19C9FA}"/>
                </a:ext>
              </a:extLst>
            </p:cNvPr>
            <p:cNvCxnSpPr>
              <a:stCxn id="8" idx="7"/>
              <a:endCxn id="13" idx="4"/>
            </p:cNvCxnSpPr>
            <p:nvPr/>
          </p:nvCxnSpPr>
          <p:spPr>
            <a:xfrm flipV="1">
              <a:off x="6547948" y="4077641"/>
              <a:ext cx="580969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1" name="TextBox 28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2" name="TextBox 29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3" name="TextBox 30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4" name="TextBox 31"/>
            <p:cNvSpPr txBox="1">
              <a:spLocks noChangeArrowheads="1"/>
            </p:cNvSpPr>
            <p:nvPr/>
          </p:nvSpPr>
          <p:spPr bwMode="auto">
            <a:xfrm>
              <a:off x="2094884" y="356837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5" name="TextBox 32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6" name="TextBox 33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7" name="TextBox 34"/>
            <p:cNvSpPr txBox="1">
              <a:spLocks noChangeArrowheads="1"/>
            </p:cNvSpPr>
            <p:nvPr/>
          </p:nvSpPr>
          <p:spPr bwMode="auto">
            <a:xfrm>
              <a:off x="3799981" y="317029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8" name="TextBox 35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3349" name="TextBox 36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C13C8C-02CE-42B2-8420-AB40086629FF}"/>
                </a:ext>
              </a:extLst>
            </p:cNvPr>
            <p:cNvSpPr txBox="1"/>
            <p:nvPr/>
          </p:nvSpPr>
          <p:spPr>
            <a:xfrm>
              <a:off x="4290742" y="1685437"/>
              <a:ext cx="719068" cy="585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원주 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 </a:t>
              </a:r>
            </a:p>
          </p:txBody>
        </p:sp>
        <p:sp>
          <p:nvSpPr>
            <p:cNvPr id="13351" name="TextBox 38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3352" name="TextBox 39"/>
            <p:cNvSpPr txBox="1">
              <a:spLocks noChangeArrowheads="1"/>
            </p:cNvSpPr>
            <p:nvPr/>
          </p:nvSpPr>
          <p:spPr bwMode="auto">
            <a:xfrm>
              <a:off x="4574501" y="361185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3353" name="TextBox 40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3354" name="TextBox 41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3355" name="TextBox 42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3356" name="TextBox 43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357" name="TextBox 44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3358" name="TextBox 45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3359" name="TextBox 46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3360" name="TextBox 47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3361" name="TextBox 48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3362" name="TextBox 49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3363" name="TextBox 50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3364" name="TextBox 51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65" name="TextBox 52"/>
            <p:cNvSpPr txBox="1">
              <a:spLocks noChangeArrowheads="1"/>
            </p:cNvSpPr>
            <p:nvPr/>
          </p:nvSpPr>
          <p:spPr bwMode="auto">
            <a:xfrm>
              <a:off x="3481801" y="2962443"/>
              <a:ext cx="1408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66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67" name="TextBox 54"/>
            <p:cNvSpPr txBox="1">
              <a:spLocks noChangeArrowheads="1"/>
            </p:cNvSpPr>
            <p:nvPr/>
          </p:nvSpPr>
          <p:spPr bwMode="auto">
            <a:xfrm>
              <a:off x="1763688" y="3861048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68" name="TextBox 55"/>
            <p:cNvSpPr txBox="1">
              <a:spLocks noChangeArrowheads="1"/>
            </p:cNvSpPr>
            <p:nvPr/>
          </p:nvSpPr>
          <p:spPr bwMode="auto">
            <a:xfrm>
              <a:off x="2937398" y="47494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69" name="TextBox 56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70" name="TextBox 57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71" name="TextBox 58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72" name="TextBox 59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13373" name="TextBox 60"/>
            <p:cNvSpPr txBox="1">
              <a:spLocks noChangeArrowheads="1"/>
            </p:cNvSpPr>
            <p:nvPr/>
          </p:nvSpPr>
          <p:spPr bwMode="auto">
            <a:xfrm>
              <a:off x="6661302" y="1174388"/>
              <a:ext cx="14279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15+21=36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74" name="TextBox 61"/>
            <p:cNvSpPr txBox="1">
              <a:spLocks noChangeArrowheads="1"/>
            </p:cNvSpPr>
            <p:nvPr/>
          </p:nvSpPr>
          <p:spPr bwMode="auto">
            <a:xfrm>
              <a:off x="4745106" y="4487143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15+7=22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65BF9-223E-4F27-8DFD-760CF2AEF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5A5FBAC-828E-44AD-9318-17CDB8CE3C78}" type="slidenum">
              <a:rPr lang="en-US" altLang="ko-KR" smtClean="0"/>
              <a:pPr>
                <a:defRPr/>
              </a:pPr>
              <a:t>58</a:t>
            </a:fld>
            <a:r>
              <a:rPr lang="en-US" altLang="ko-KR"/>
              <a:t> -</a:t>
            </a:r>
          </a:p>
        </p:txBody>
      </p:sp>
      <p:grpSp>
        <p:nvGrpSpPr>
          <p:cNvPr id="14340" name="그룹 1"/>
          <p:cNvGrpSpPr>
            <a:grpSpLocks/>
          </p:cNvGrpSpPr>
          <p:nvPr/>
        </p:nvGrpSpPr>
        <p:grpSpPr bwMode="auto">
          <a:xfrm>
            <a:off x="1187450" y="1057275"/>
            <a:ext cx="6300788" cy="5540375"/>
            <a:chOff x="1547665" y="444094"/>
            <a:chExt cx="6300699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48BD290-F67B-410D-9CD8-FB2A57D3E702}"/>
                </a:ext>
              </a:extLst>
            </p:cNvPr>
            <p:cNvSpPr/>
            <p:nvPr/>
          </p:nvSpPr>
          <p:spPr>
            <a:xfrm>
              <a:off x="2995445" y="2348967"/>
              <a:ext cx="21748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36E0FF4-A108-4A63-BE4D-220315BCBA08}"/>
                </a:ext>
              </a:extLst>
            </p:cNvPr>
            <p:cNvSpPr/>
            <p:nvPr/>
          </p:nvSpPr>
          <p:spPr>
            <a:xfrm>
              <a:off x="6438684" y="1477488"/>
              <a:ext cx="215897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209F5EF-B921-4483-BFED-836D39EC2EBE}"/>
                </a:ext>
              </a:extLst>
            </p:cNvPr>
            <p:cNvSpPr/>
            <p:nvPr/>
          </p:nvSpPr>
          <p:spPr>
            <a:xfrm>
              <a:off x="3573286" y="598072"/>
              <a:ext cx="215897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1CC3818-7C8B-4E5D-B88C-1F1ED82597E8}"/>
                </a:ext>
              </a:extLst>
            </p:cNvPr>
            <p:cNvSpPr/>
            <p:nvPr/>
          </p:nvSpPr>
          <p:spPr>
            <a:xfrm>
              <a:off x="6362485" y="5661860"/>
              <a:ext cx="215897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21CED1-F906-4513-B6C9-B6429B372DB8}"/>
                </a:ext>
              </a:extLst>
            </p:cNvPr>
            <p:cNvSpPr/>
            <p:nvPr/>
          </p:nvSpPr>
          <p:spPr>
            <a:xfrm>
              <a:off x="2814472" y="3644281"/>
              <a:ext cx="215897" cy="2174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441DAB-15FE-45D1-9CFC-FC70E80BF925}"/>
                </a:ext>
              </a:extLst>
            </p:cNvPr>
            <p:cNvSpPr/>
            <p:nvPr/>
          </p:nvSpPr>
          <p:spPr>
            <a:xfrm>
              <a:off x="2720811" y="5109447"/>
              <a:ext cx="215897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E744C6D-D3CC-4773-BECD-A932059E94F9}"/>
                </a:ext>
              </a:extLst>
            </p:cNvPr>
            <p:cNvSpPr/>
            <p:nvPr/>
          </p:nvSpPr>
          <p:spPr>
            <a:xfrm>
              <a:off x="5741781" y="4293526"/>
              <a:ext cx="215897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FB6E57-4D92-4192-9BE2-5387328FB700}"/>
                </a:ext>
              </a:extLst>
            </p:cNvPr>
            <p:cNvSpPr/>
            <p:nvPr/>
          </p:nvSpPr>
          <p:spPr>
            <a:xfrm>
              <a:off x="7019701" y="3861755"/>
              <a:ext cx="215897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434E44-CE49-4FA6-A307-F9D456AD5BAF}"/>
                </a:ext>
              </a:extLst>
            </p:cNvPr>
            <p:cNvSpPr/>
            <p:nvPr/>
          </p:nvSpPr>
          <p:spPr>
            <a:xfrm>
              <a:off x="5003604" y="1764806"/>
              <a:ext cx="215897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9B8A446-B789-48C8-A9BE-CB2B1C2C6DED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81" y="813957"/>
              <a:ext cx="576254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08F7C17-5CF3-4095-A283-22C3DCA4250D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909" y="3510940"/>
              <a:ext cx="1993872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92218CC-D745-494B-90BD-F5D8B87CA183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7752" y="1948944"/>
              <a:ext cx="661978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E539C7-9AE6-422F-9CC0-42A8573842C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678" y="3969698"/>
              <a:ext cx="1062023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061BD36-6F4E-4584-A893-62F66AE88148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928" y="4477664"/>
              <a:ext cx="544505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5F4732-0AA3-4035-A534-E4C9BC7A86C0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708" y="5217390"/>
              <a:ext cx="3425777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CE57B5-215B-4A21-AE99-5A353EDCEA6E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180" y="2533105"/>
              <a:ext cx="490530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15214F5-A5C2-4162-92B2-7C210785C5E4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620" y="3510940"/>
              <a:ext cx="596892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8110D4-C6DE-49D8-99E8-38B959039E53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60" y="3861755"/>
              <a:ext cx="93661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87E501-9E52-45FD-8EB0-F5783BE06059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501" y="1585431"/>
              <a:ext cx="1219183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1DB467A-432F-4C8D-A641-CB0B8736268C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421" y="2564853"/>
              <a:ext cx="182560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92E2735-6EA0-457B-A46F-CE33C84A80A8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434" y="782210"/>
              <a:ext cx="1277920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FC03D8-2527-437C-971D-F89EEAD134C8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632" y="1693374"/>
              <a:ext cx="581017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C08E18D-2C27-4B02-8C0C-E7CCBD37733A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632" y="4077641"/>
              <a:ext cx="581017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4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65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66" name="TextBox 29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5BBCF7-61CE-4BEB-9B17-980F6E4A4B87}"/>
                </a:ext>
              </a:extLst>
            </p:cNvPr>
            <p:cNvSpPr txBox="1"/>
            <p:nvPr/>
          </p:nvSpPr>
          <p:spPr>
            <a:xfrm>
              <a:off x="1908023" y="3568086"/>
              <a:ext cx="906449" cy="338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논산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 </a:t>
              </a:r>
            </a:p>
          </p:txBody>
        </p:sp>
        <p:sp>
          <p:nvSpPr>
            <p:cNvPr id="14368" name="TextBox 31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69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70" name="TextBox 33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71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72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73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4374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4375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4376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4377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4378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4379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4380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4381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4382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4383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4384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4385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4386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4387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88" name="TextBox 51"/>
            <p:cNvSpPr txBox="1">
              <a:spLocks noChangeArrowheads="1"/>
            </p:cNvSpPr>
            <p:nvPr/>
          </p:nvSpPr>
          <p:spPr bwMode="auto">
            <a:xfrm>
              <a:off x="6661303" y="1174388"/>
              <a:ext cx="8270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89" name="TextBox 52"/>
            <p:cNvSpPr txBox="1">
              <a:spLocks noChangeArrowheads="1"/>
            </p:cNvSpPr>
            <p:nvPr/>
          </p:nvSpPr>
          <p:spPr bwMode="auto">
            <a:xfrm>
              <a:off x="3870292" y="3188697"/>
              <a:ext cx="765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  <a:sym typeface="Wingdings 3" panose="05040102010807070707" pitchFamily="18" charset="2"/>
              </a:endParaRPr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1547665" y="3861048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2937398" y="47494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4886911" y="4436031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94" name="TextBox 57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95" name="TextBox 58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96" name="TextBox 59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397" name="TextBox 60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59B6F18-1062-46EC-8271-E548FDC5937F}"/>
                </a:ext>
              </a:extLst>
            </p:cNvPr>
            <p:cNvSpPr/>
            <p:nvPr/>
          </p:nvSpPr>
          <p:spPr>
            <a:xfrm>
              <a:off x="3573286" y="3325216"/>
              <a:ext cx="215897" cy="217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D897B-8C3B-437A-A5D8-565D8192B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75DDFA2-1623-44FF-BF77-0BCFCDC40834}" type="slidenum">
              <a:rPr lang="en-US" altLang="ko-KR" smtClean="0"/>
              <a:pPr>
                <a:defRPr/>
              </a:pPr>
              <a:t>59</a:t>
            </a:fld>
            <a:r>
              <a:rPr lang="en-US" altLang="ko-KR"/>
              <a:t> -</a:t>
            </a:r>
          </a:p>
        </p:txBody>
      </p:sp>
      <p:grpSp>
        <p:nvGrpSpPr>
          <p:cNvPr id="15364" name="그룹 1"/>
          <p:cNvGrpSpPr>
            <a:grpSpLocks/>
          </p:cNvGrpSpPr>
          <p:nvPr/>
        </p:nvGrpSpPr>
        <p:grpSpPr bwMode="auto">
          <a:xfrm>
            <a:off x="1427163" y="1057275"/>
            <a:ext cx="6384925" cy="5540375"/>
            <a:chOff x="1789401" y="444094"/>
            <a:chExt cx="6384638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4FF485A-8571-4839-92A5-1AB551ED5B52}"/>
                </a:ext>
              </a:extLst>
            </p:cNvPr>
            <p:cNvSpPr/>
            <p:nvPr/>
          </p:nvSpPr>
          <p:spPr>
            <a:xfrm>
              <a:off x="2995847" y="2348967"/>
              <a:ext cx="21589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E004E0F-1E2A-4699-AF16-D5ED83805F87}"/>
                </a:ext>
              </a:extLst>
            </p:cNvPr>
            <p:cNvSpPr/>
            <p:nvPr/>
          </p:nvSpPr>
          <p:spPr>
            <a:xfrm>
              <a:off x="6438979" y="1477488"/>
              <a:ext cx="215890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1872C81-C35F-4445-9FF5-6F53B5A78634}"/>
                </a:ext>
              </a:extLst>
            </p:cNvPr>
            <p:cNvSpPr/>
            <p:nvPr/>
          </p:nvSpPr>
          <p:spPr>
            <a:xfrm>
              <a:off x="3573671" y="598072"/>
              <a:ext cx="21589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44BA844-B2E8-4D43-AA96-B78EDB22D6D0}"/>
                </a:ext>
              </a:extLst>
            </p:cNvPr>
            <p:cNvSpPr/>
            <p:nvPr/>
          </p:nvSpPr>
          <p:spPr>
            <a:xfrm>
              <a:off x="6362782" y="5661860"/>
              <a:ext cx="215890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283A157-04C2-4BFB-986C-077A1C13E5A0}"/>
                </a:ext>
              </a:extLst>
            </p:cNvPr>
            <p:cNvSpPr/>
            <p:nvPr/>
          </p:nvSpPr>
          <p:spPr>
            <a:xfrm>
              <a:off x="2814880" y="3644281"/>
              <a:ext cx="215890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0C7136E-D0DE-44E8-A4F0-4412D006F7C4}"/>
                </a:ext>
              </a:extLst>
            </p:cNvPr>
            <p:cNvSpPr/>
            <p:nvPr/>
          </p:nvSpPr>
          <p:spPr>
            <a:xfrm>
              <a:off x="2721221" y="5109447"/>
              <a:ext cx="215890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CE2DBC-2CD1-44F2-98CC-6A6A897EBA8D}"/>
                </a:ext>
              </a:extLst>
            </p:cNvPr>
            <p:cNvSpPr/>
            <p:nvPr/>
          </p:nvSpPr>
          <p:spPr>
            <a:xfrm>
              <a:off x="5742098" y="4293526"/>
              <a:ext cx="215890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DDE262E-204D-4C24-8CDC-6EF7F18C8D18}"/>
                </a:ext>
              </a:extLst>
            </p:cNvPr>
            <p:cNvSpPr/>
            <p:nvPr/>
          </p:nvSpPr>
          <p:spPr>
            <a:xfrm>
              <a:off x="7019978" y="3861755"/>
              <a:ext cx="215890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8382AB-8E12-4553-B951-7C9A49001481}"/>
                </a:ext>
              </a:extLst>
            </p:cNvPr>
            <p:cNvSpPr/>
            <p:nvPr/>
          </p:nvSpPr>
          <p:spPr>
            <a:xfrm>
              <a:off x="5003944" y="1764806"/>
              <a:ext cx="21589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A18177F-0EB7-49A7-A55D-990602DCFEE3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792" y="813957"/>
              <a:ext cx="577824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47DB0A-9598-4E68-B1FF-F39E12B470A8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8288" y="3510940"/>
              <a:ext cx="1993810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F9EF85-FA2D-464B-A69E-25A9C93E14A6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8085" y="1948944"/>
              <a:ext cx="661958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2D19C2-2BFB-4393-9EBA-159DE0A9CF8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989" y="3969698"/>
              <a:ext cx="1061989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A07AA00-03CB-489B-B42A-B2A6AE4FCA40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6240" y="4477664"/>
              <a:ext cx="544488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D97C2E-1EB1-4D1E-81A4-57C88C63416C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7111" y="5217390"/>
              <a:ext cx="3425671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C061DB-3378-4667-8799-6CB87FD1C225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79988" y="2533105"/>
              <a:ext cx="492103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1D20C7-7540-4E24-825C-B29ADB708DC4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9022" y="3510940"/>
              <a:ext cx="596873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8252CB-FA35-4C01-9B2A-35CF08E819F1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9166" y="3861755"/>
              <a:ext cx="93659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AA699D0-5A2C-4BF0-9702-D1C82BEC0B3C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834" y="1585431"/>
              <a:ext cx="1219145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981CDD1-2A4B-497C-BF89-806AD845DF48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825" y="2564853"/>
              <a:ext cx="180967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B9111CD-662B-4E1C-9C0E-65320BDA013C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813" y="782210"/>
              <a:ext cx="1277880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0EA8755-66A6-4618-BFC7-ADFCCF995AE3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924" y="1693374"/>
              <a:ext cx="580999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D3378FC-86CC-4B18-BCF7-ED07AB7205E0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924" y="4077641"/>
              <a:ext cx="580999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8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89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0" name="TextBox 29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827F94-5DA9-4A52-8F23-77F0A58CE025}"/>
                </a:ext>
              </a:extLst>
            </p:cNvPr>
            <p:cNvSpPr txBox="1"/>
            <p:nvPr/>
          </p:nvSpPr>
          <p:spPr>
            <a:xfrm>
              <a:off x="1908458" y="3568086"/>
              <a:ext cx="906422" cy="338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논산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 </a:t>
              </a:r>
            </a:p>
          </p:txBody>
        </p:sp>
        <p:sp>
          <p:nvSpPr>
            <p:cNvPr id="15392" name="TextBox 31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3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4" name="TextBox 33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5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6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7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5398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5399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5400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5401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5402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5403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404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5405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5406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5407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5408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5409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5410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5411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2" name="TextBox 51"/>
            <p:cNvSpPr txBox="1">
              <a:spLocks noChangeArrowheads="1"/>
            </p:cNvSpPr>
            <p:nvPr/>
          </p:nvSpPr>
          <p:spPr bwMode="auto">
            <a:xfrm>
              <a:off x="6746080" y="1175104"/>
              <a:ext cx="14279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3" name="TextBox 52"/>
            <p:cNvSpPr txBox="1">
              <a:spLocks noChangeArrowheads="1"/>
            </p:cNvSpPr>
            <p:nvPr/>
          </p:nvSpPr>
          <p:spPr bwMode="auto">
            <a:xfrm>
              <a:off x="3884687" y="2985730"/>
              <a:ext cx="161701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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D=16+3=19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4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5" name="TextBox 54"/>
            <p:cNvSpPr txBox="1">
              <a:spLocks noChangeArrowheads="1"/>
            </p:cNvSpPr>
            <p:nvPr/>
          </p:nvSpPr>
          <p:spPr bwMode="auto">
            <a:xfrm>
              <a:off x="1789401" y="3861048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15416" name="TextBox 55"/>
            <p:cNvSpPr txBox="1">
              <a:spLocks noChangeArrowheads="1"/>
            </p:cNvSpPr>
            <p:nvPr/>
          </p:nvSpPr>
          <p:spPr bwMode="auto">
            <a:xfrm>
              <a:off x="5112060" y="4477484"/>
              <a:ext cx="9968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7" name="TextBox 56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8" name="TextBox 57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19" name="TextBox 58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420" name="TextBox 59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1" name="자유형 1">
              <a:extLst>
                <a:ext uri="{FF2B5EF4-FFF2-40B4-BE49-F238E27FC236}">
                  <a16:creationId xmlns:a16="http://schemas.microsoft.com/office/drawing/2014/main" id="{393953A9-B596-4B77-8078-312312703CA1}"/>
                </a:ext>
              </a:extLst>
            </p:cNvPr>
            <p:cNvSpPr/>
            <p:nvPr/>
          </p:nvSpPr>
          <p:spPr>
            <a:xfrm>
              <a:off x="3033945" y="2855347"/>
              <a:ext cx="419081" cy="641307"/>
            </a:xfrm>
            <a:custGeom>
              <a:avLst/>
              <a:gdLst>
                <a:gd name="connsiteX0" fmla="*/ 110607 w 418518"/>
                <a:gd name="connsiteY0" fmla="*/ 0 h 641737"/>
                <a:gd name="connsiteX1" fmla="*/ 17301 w 418518"/>
                <a:gd name="connsiteY1" fmla="*/ 606490 h 641737"/>
                <a:gd name="connsiteX2" fmla="*/ 418518 w 418518"/>
                <a:gd name="connsiteY2" fmla="*/ 569168 h 64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518" h="641737">
                  <a:moveTo>
                    <a:pt x="110607" y="0"/>
                  </a:moveTo>
                  <a:cubicBezTo>
                    <a:pt x="38295" y="255814"/>
                    <a:pt x="-34017" y="511629"/>
                    <a:pt x="17301" y="606490"/>
                  </a:cubicBezTo>
                  <a:cubicBezTo>
                    <a:pt x="68619" y="701351"/>
                    <a:pt x="351649" y="575388"/>
                    <a:pt x="418518" y="569168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2" name="웃는 얼굴 61">
              <a:extLst>
                <a:ext uri="{FF2B5EF4-FFF2-40B4-BE49-F238E27FC236}">
                  <a16:creationId xmlns:a16="http://schemas.microsoft.com/office/drawing/2014/main" id="{67D5F12E-6C22-4D54-B56C-5DEAF39D0767}"/>
                </a:ext>
              </a:extLst>
            </p:cNvPr>
            <p:cNvSpPr/>
            <p:nvPr/>
          </p:nvSpPr>
          <p:spPr>
            <a:xfrm>
              <a:off x="3540334" y="3309342"/>
              <a:ext cx="260338" cy="25239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5423" name="TextBox 62"/>
            <p:cNvSpPr txBox="1">
              <a:spLocks noChangeArrowheads="1"/>
            </p:cNvSpPr>
            <p:nvPr/>
          </p:nvSpPr>
          <p:spPr bwMode="auto">
            <a:xfrm>
              <a:off x="2889511" y="4834079"/>
              <a:ext cx="1487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16+13=29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35369-F2D2-4518-9750-D1651B5BB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703591C-EE35-4BDA-92D9-214440B1390A}" type="slidenum">
              <a:rPr lang="en-US" altLang="ko-KR" smtClean="0"/>
              <a:pPr>
                <a:defRPr/>
              </a:pPr>
              <a:t>60</a:t>
            </a:fld>
            <a:r>
              <a:rPr lang="en-US" altLang="ko-KR"/>
              <a:t> -</a:t>
            </a:r>
          </a:p>
        </p:txBody>
      </p:sp>
      <p:grpSp>
        <p:nvGrpSpPr>
          <p:cNvPr id="16388" name="그룹 1"/>
          <p:cNvGrpSpPr>
            <a:grpSpLocks/>
          </p:cNvGrpSpPr>
          <p:nvPr/>
        </p:nvGrpSpPr>
        <p:grpSpPr bwMode="auto">
          <a:xfrm>
            <a:off x="1374775" y="1057275"/>
            <a:ext cx="6118225" cy="5540375"/>
            <a:chOff x="1730186" y="444094"/>
            <a:chExt cx="6118178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653348C-B52E-4972-AE30-CB15CD50147A}"/>
                </a:ext>
              </a:extLst>
            </p:cNvPr>
            <p:cNvSpPr/>
            <p:nvPr/>
          </p:nvSpPr>
          <p:spPr>
            <a:xfrm>
              <a:off x="2997001" y="2348967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8BD2581-4AFA-43CC-AB75-8C56AA4862FF}"/>
                </a:ext>
              </a:extLst>
            </p:cNvPr>
            <p:cNvSpPr/>
            <p:nvPr/>
          </p:nvSpPr>
          <p:spPr>
            <a:xfrm>
              <a:off x="6438675" y="1477488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00011A7-5B6F-4E70-8699-4153605F92AD}"/>
                </a:ext>
              </a:extLst>
            </p:cNvPr>
            <p:cNvSpPr/>
            <p:nvPr/>
          </p:nvSpPr>
          <p:spPr>
            <a:xfrm>
              <a:off x="3573260" y="598072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1BCAAB-B7AB-4B68-BD51-55B3AE7936D4}"/>
                </a:ext>
              </a:extLst>
            </p:cNvPr>
            <p:cNvSpPr/>
            <p:nvPr/>
          </p:nvSpPr>
          <p:spPr>
            <a:xfrm>
              <a:off x="6362475" y="5661860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8EE6731-335E-49C5-B8D3-7376235AC34E}"/>
                </a:ext>
              </a:extLst>
            </p:cNvPr>
            <p:cNvSpPr/>
            <p:nvPr/>
          </p:nvSpPr>
          <p:spPr>
            <a:xfrm>
              <a:off x="2814441" y="3644281"/>
              <a:ext cx="215898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E7E80F-4E57-4D17-BE61-5643FAF0CEE6}"/>
                </a:ext>
              </a:extLst>
            </p:cNvPr>
            <p:cNvSpPr/>
            <p:nvPr/>
          </p:nvSpPr>
          <p:spPr>
            <a:xfrm>
              <a:off x="2720778" y="5109447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D02DAA-0DCD-4523-AC06-D614E4D61734}"/>
                </a:ext>
              </a:extLst>
            </p:cNvPr>
            <p:cNvSpPr/>
            <p:nvPr/>
          </p:nvSpPr>
          <p:spPr>
            <a:xfrm>
              <a:off x="5741768" y="4293526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5529F58-4F82-4D98-B4A1-706E9C3B703B}"/>
                </a:ext>
              </a:extLst>
            </p:cNvPr>
            <p:cNvSpPr/>
            <p:nvPr/>
          </p:nvSpPr>
          <p:spPr>
            <a:xfrm>
              <a:off x="7019695" y="3861755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FA5DD25-235E-4B31-BCBD-7104590ADCD1}"/>
                </a:ext>
              </a:extLst>
            </p:cNvPr>
            <p:cNvSpPr/>
            <p:nvPr/>
          </p:nvSpPr>
          <p:spPr>
            <a:xfrm>
              <a:off x="5003586" y="1764806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79251B8-AD29-42E2-89DE-A4384983F5A7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50" y="813957"/>
              <a:ext cx="576259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14F2D1E-08FB-4214-80BE-F1267CEA3A2B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883" y="3510940"/>
              <a:ext cx="1993885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1D5B10B-7950-4EAE-8CF2-AF3149EA1014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7734" y="1948944"/>
              <a:ext cx="661983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5FA971-7123-4AD0-8B93-74F7BC30D9D5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667" y="3969698"/>
              <a:ext cx="1062029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4B01321-864E-47F4-AF0C-44CFBB85CAB1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917" y="4477664"/>
              <a:ext cx="544508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EF33291-4011-45BB-A6B3-21AA1EEA0523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677" y="5217390"/>
              <a:ext cx="3425799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5E45A4E-8B3C-42DE-8C3C-CB38503968E3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150" y="2533105"/>
              <a:ext cx="490534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7E4582F-B8E0-44BD-92DA-E1F97C470AE5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589" y="3510940"/>
              <a:ext cx="596895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E4BC118-21B2-4575-9DDF-645E4A79739E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28" y="3861755"/>
              <a:ext cx="93662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0136F91-2BDA-4CE6-AEDA-6632152D76E8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484" y="1585431"/>
              <a:ext cx="1219191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1615147-8762-41F0-A75C-6EF5A38F553D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390" y="2564853"/>
              <a:ext cx="182561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4607E5-9B66-4F54-AE50-A1707BF4124D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408" y="782210"/>
              <a:ext cx="1277927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446EA27-6DF7-4C54-8381-AE7063C902D7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624" y="1693374"/>
              <a:ext cx="581021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976E1AD-D465-4864-B5D5-5A4C8A214327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624" y="4077641"/>
              <a:ext cx="581021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2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13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14" name="TextBox 29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15" name="TextBox 30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16" name="TextBox 31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17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5A7BF2-844A-473C-A8BA-569CD805D84A}"/>
                </a:ext>
              </a:extLst>
            </p:cNvPr>
            <p:cNvSpPr txBox="1"/>
            <p:nvPr/>
          </p:nvSpPr>
          <p:spPr>
            <a:xfrm>
              <a:off x="3439911" y="3612534"/>
              <a:ext cx="720719" cy="584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대전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 </a:t>
              </a:r>
              <a:r>
                <a:rPr lang="ko-KR" altLang="en-US" sz="1600" dirty="0"/>
                <a:t> </a:t>
              </a:r>
              <a:r>
                <a:rPr lang="en-US" sz="1600" dirty="0"/>
                <a:t> </a:t>
              </a:r>
            </a:p>
          </p:txBody>
        </p:sp>
        <p:sp>
          <p:nvSpPr>
            <p:cNvPr id="16419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20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21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6422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6423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6424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6425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6426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6427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6428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6429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6430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6431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6432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433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6434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6435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36" name="TextBox 51"/>
            <p:cNvSpPr txBox="1">
              <a:spLocks noChangeArrowheads="1"/>
            </p:cNvSpPr>
            <p:nvPr/>
          </p:nvSpPr>
          <p:spPr bwMode="auto">
            <a:xfrm>
              <a:off x="6661303" y="1174388"/>
              <a:ext cx="827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37" name="TextBox 52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38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39" name="TextBox 54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16440" name="TextBox 55"/>
            <p:cNvSpPr txBox="1">
              <a:spLocks noChangeArrowheads="1"/>
            </p:cNvSpPr>
            <p:nvPr/>
          </p:nvSpPr>
          <p:spPr bwMode="auto">
            <a:xfrm>
              <a:off x="2996208" y="4848596"/>
              <a:ext cx="1487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41" name="TextBox 56"/>
            <p:cNvSpPr txBox="1">
              <a:spLocks noChangeArrowheads="1"/>
            </p:cNvSpPr>
            <p:nvPr/>
          </p:nvSpPr>
          <p:spPr bwMode="auto">
            <a:xfrm>
              <a:off x="4829451" y="4526793"/>
              <a:ext cx="15497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42" name="TextBox 57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43" name="TextBox 58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44" name="TextBox 59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445" name="TextBox 60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F47152-46A7-4715-86A4-7729B44A8A5F}"/>
                </a:ext>
              </a:extLst>
            </p:cNvPr>
            <p:cNvSpPr/>
            <p:nvPr/>
          </p:nvSpPr>
          <p:spPr>
            <a:xfrm>
              <a:off x="3578022" y="3325216"/>
              <a:ext cx="215898" cy="21747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F889C-5C8A-431C-8B78-3596B0077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DD4C273-60B2-4E84-9C6D-5191E9563513}" type="slidenum">
              <a:rPr lang="en-US" altLang="ko-KR" smtClean="0"/>
              <a:pPr>
                <a:defRPr/>
              </a:pPr>
              <a:t>61</a:t>
            </a:fld>
            <a:r>
              <a:rPr lang="en-US" altLang="ko-KR"/>
              <a:t> -</a:t>
            </a:r>
          </a:p>
        </p:txBody>
      </p:sp>
      <p:grpSp>
        <p:nvGrpSpPr>
          <p:cNvPr id="17412" name="그룹 1"/>
          <p:cNvGrpSpPr>
            <a:grpSpLocks/>
          </p:cNvGrpSpPr>
          <p:nvPr/>
        </p:nvGrpSpPr>
        <p:grpSpPr bwMode="auto">
          <a:xfrm>
            <a:off x="1331913" y="1057275"/>
            <a:ext cx="6118225" cy="5540375"/>
            <a:chOff x="1730186" y="444094"/>
            <a:chExt cx="6118178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35F8FA-E5A2-43C8-8EF5-04F6B647C3C6}"/>
                </a:ext>
              </a:extLst>
            </p:cNvPr>
            <p:cNvSpPr/>
            <p:nvPr/>
          </p:nvSpPr>
          <p:spPr>
            <a:xfrm>
              <a:off x="2997001" y="2348967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5B94DB-5D33-46A4-AC88-2C66C788C515}"/>
                </a:ext>
              </a:extLst>
            </p:cNvPr>
            <p:cNvSpPr/>
            <p:nvPr/>
          </p:nvSpPr>
          <p:spPr>
            <a:xfrm>
              <a:off x="6438675" y="1477488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7D440EA-A83A-4353-823F-BDACE3C7F07E}"/>
                </a:ext>
              </a:extLst>
            </p:cNvPr>
            <p:cNvSpPr/>
            <p:nvPr/>
          </p:nvSpPr>
          <p:spPr>
            <a:xfrm>
              <a:off x="3573259" y="598072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B8C6020-F822-40A7-980B-09695915E8AD}"/>
                </a:ext>
              </a:extLst>
            </p:cNvPr>
            <p:cNvSpPr/>
            <p:nvPr/>
          </p:nvSpPr>
          <p:spPr>
            <a:xfrm>
              <a:off x="6362475" y="5661860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AE494FF-F814-496A-81C9-8D68DFC6841B}"/>
                </a:ext>
              </a:extLst>
            </p:cNvPr>
            <p:cNvSpPr/>
            <p:nvPr/>
          </p:nvSpPr>
          <p:spPr>
            <a:xfrm>
              <a:off x="2814440" y="3644281"/>
              <a:ext cx="215898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EE085D-D674-4A89-8211-D957E7EA4C51}"/>
                </a:ext>
              </a:extLst>
            </p:cNvPr>
            <p:cNvSpPr/>
            <p:nvPr/>
          </p:nvSpPr>
          <p:spPr>
            <a:xfrm>
              <a:off x="2720778" y="5109447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C1AB16-D833-4738-B651-FDBBE35C9063}"/>
                </a:ext>
              </a:extLst>
            </p:cNvPr>
            <p:cNvSpPr/>
            <p:nvPr/>
          </p:nvSpPr>
          <p:spPr>
            <a:xfrm>
              <a:off x="5741767" y="4293526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E0DCE6-9265-49F8-AA82-9ADDE4882E86}"/>
                </a:ext>
              </a:extLst>
            </p:cNvPr>
            <p:cNvSpPr/>
            <p:nvPr/>
          </p:nvSpPr>
          <p:spPr>
            <a:xfrm>
              <a:off x="7019695" y="3861755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28F304-EC8C-4180-A16F-7F86DB55253A}"/>
                </a:ext>
              </a:extLst>
            </p:cNvPr>
            <p:cNvSpPr/>
            <p:nvPr/>
          </p:nvSpPr>
          <p:spPr>
            <a:xfrm>
              <a:off x="5003586" y="1764806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2822BC-928E-4F4A-9411-AC11C515533A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50" y="813957"/>
              <a:ext cx="576258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ECD6353-6B64-4404-B7F6-1290A8C2C9AD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883" y="3510940"/>
              <a:ext cx="1993885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2CAA324-AA4E-4DB8-8D4F-BA4C84A9D4D6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7734" y="1948944"/>
              <a:ext cx="661982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557448-4C3D-4C8D-9391-46340C618B70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666" y="3969698"/>
              <a:ext cx="1062030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A647021-CB5E-458A-B35E-788CB3A86710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916" y="4477664"/>
              <a:ext cx="544509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8EC97C-4FC2-4DF3-A652-662D53773FC7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677" y="5217390"/>
              <a:ext cx="3425799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F6A185-8D7B-40BB-A95F-93EDADC23BE3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150" y="2533105"/>
              <a:ext cx="490533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138EA58-5A85-4759-9FD3-BD8B51071215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588" y="3510940"/>
              <a:ext cx="596895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7B2214-5120-4442-9957-F7C7CE597758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28" y="3861755"/>
              <a:ext cx="93661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DC1BE81-61DE-4382-A592-24CB8DBF1F56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484" y="1585431"/>
              <a:ext cx="1219191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EE2125D-2DC0-4BD5-A702-FB8312B1695B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389" y="2564853"/>
              <a:ext cx="182562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972964-9A22-4D57-AF15-BC021E76637C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407" y="782210"/>
              <a:ext cx="1277928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6A61761-46FD-4988-BF1D-DA412EEFAA98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624" y="1693374"/>
              <a:ext cx="581021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A68CC1A-E017-4A94-A3A2-C95A6BAE1EE8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624" y="4077641"/>
              <a:ext cx="581021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6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7437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7438" name="TextBox 29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7439" name="TextBox 30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40" name="TextBox 31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41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EC66DB-2492-491E-B183-07A430C77840}"/>
                </a:ext>
              </a:extLst>
            </p:cNvPr>
            <p:cNvSpPr txBox="1"/>
            <p:nvPr/>
          </p:nvSpPr>
          <p:spPr>
            <a:xfrm>
              <a:off x="3439910" y="3612534"/>
              <a:ext cx="720719" cy="584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대전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 </a:t>
              </a:r>
              <a:r>
                <a:rPr lang="en-US" sz="1600" dirty="0"/>
                <a:t> </a:t>
              </a:r>
            </a:p>
          </p:txBody>
        </p:sp>
        <p:sp>
          <p:nvSpPr>
            <p:cNvPr id="17443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7444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7445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7446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7447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7448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7449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7450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7451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452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7453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7454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7455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7456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7457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7458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7459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0" name="TextBox 51"/>
            <p:cNvSpPr txBox="1">
              <a:spLocks noChangeArrowheads="1"/>
            </p:cNvSpPr>
            <p:nvPr/>
          </p:nvSpPr>
          <p:spPr bwMode="auto">
            <a:xfrm>
              <a:off x="6661303" y="1174388"/>
              <a:ext cx="9350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1" name="TextBox 52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2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3" name="TextBox 54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17464" name="TextBox 55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5" name="TextBox 56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&lt; (19+10)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6" name="TextBox 57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7" name="TextBox 58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8" name="TextBox 59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469" name="TextBox 60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C2190A4-A9C9-4AB1-BBAF-26DF1D3A21DD}"/>
                </a:ext>
              </a:extLst>
            </p:cNvPr>
            <p:cNvSpPr/>
            <p:nvPr/>
          </p:nvSpPr>
          <p:spPr>
            <a:xfrm>
              <a:off x="3578022" y="3325216"/>
              <a:ext cx="215898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5D25F-B6ED-41C1-88EE-7C6082CB4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8AA98DA-EB3A-4E65-A6BA-6511615B3602}" type="slidenum">
              <a:rPr lang="en-US" altLang="ko-KR" smtClean="0"/>
              <a:pPr>
                <a:defRPr/>
              </a:pPr>
              <a:t>62</a:t>
            </a:fld>
            <a:r>
              <a:rPr lang="en-US" altLang="ko-KR"/>
              <a:t> -</a:t>
            </a:r>
          </a:p>
        </p:txBody>
      </p:sp>
      <p:grpSp>
        <p:nvGrpSpPr>
          <p:cNvPr id="18436" name="그룹 1"/>
          <p:cNvGrpSpPr>
            <a:grpSpLocks/>
          </p:cNvGrpSpPr>
          <p:nvPr/>
        </p:nvGrpSpPr>
        <p:grpSpPr bwMode="auto">
          <a:xfrm>
            <a:off x="1331913" y="1057275"/>
            <a:ext cx="6118225" cy="5540375"/>
            <a:chOff x="1730186" y="444094"/>
            <a:chExt cx="6118178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4E4513C-C2FB-43C4-AB98-EA44515A8BF9}"/>
                </a:ext>
              </a:extLst>
            </p:cNvPr>
            <p:cNvSpPr/>
            <p:nvPr/>
          </p:nvSpPr>
          <p:spPr>
            <a:xfrm>
              <a:off x="2997001" y="2348967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6E5E317-ED9B-40B6-AFED-92B35BDE7C66}"/>
                </a:ext>
              </a:extLst>
            </p:cNvPr>
            <p:cNvSpPr/>
            <p:nvPr/>
          </p:nvSpPr>
          <p:spPr>
            <a:xfrm>
              <a:off x="6438675" y="1477488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C8DE596-0F60-4F97-A87E-1DD99369C77A}"/>
                </a:ext>
              </a:extLst>
            </p:cNvPr>
            <p:cNvSpPr/>
            <p:nvPr/>
          </p:nvSpPr>
          <p:spPr>
            <a:xfrm>
              <a:off x="3573259" y="598072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C988743-CCC6-42C1-A64C-7DDDB94AC687}"/>
                </a:ext>
              </a:extLst>
            </p:cNvPr>
            <p:cNvSpPr/>
            <p:nvPr/>
          </p:nvSpPr>
          <p:spPr>
            <a:xfrm>
              <a:off x="6362475" y="5661860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862F96-CFD9-4BBE-BCE0-FA6BBA9DC3DB}"/>
                </a:ext>
              </a:extLst>
            </p:cNvPr>
            <p:cNvSpPr/>
            <p:nvPr/>
          </p:nvSpPr>
          <p:spPr>
            <a:xfrm>
              <a:off x="2814440" y="3644281"/>
              <a:ext cx="215898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1BEA880-B28E-4B66-99EE-E652EA462398}"/>
                </a:ext>
              </a:extLst>
            </p:cNvPr>
            <p:cNvSpPr/>
            <p:nvPr/>
          </p:nvSpPr>
          <p:spPr>
            <a:xfrm>
              <a:off x="2720778" y="5109447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BA101B-28E5-429E-B55B-D2A201ED278A}"/>
                </a:ext>
              </a:extLst>
            </p:cNvPr>
            <p:cNvSpPr/>
            <p:nvPr/>
          </p:nvSpPr>
          <p:spPr>
            <a:xfrm>
              <a:off x="5741767" y="4293526"/>
              <a:ext cx="215898" cy="2158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7477D4-9AE6-466C-B011-BA7411E9D339}"/>
                </a:ext>
              </a:extLst>
            </p:cNvPr>
            <p:cNvSpPr/>
            <p:nvPr/>
          </p:nvSpPr>
          <p:spPr>
            <a:xfrm>
              <a:off x="7019695" y="3861755"/>
              <a:ext cx="215898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86CE582-13FB-447F-923A-929B35A69160}"/>
                </a:ext>
              </a:extLst>
            </p:cNvPr>
            <p:cNvSpPr/>
            <p:nvPr/>
          </p:nvSpPr>
          <p:spPr>
            <a:xfrm>
              <a:off x="5003586" y="1764806"/>
              <a:ext cx="215898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9C3A3E-94A2-4350-A1E7-3DAFE8E858E7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50" y="813957"/>
              <a:ext cx="576258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DF3BBC-B8BB-482A-8728-2318BEA6857C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883" y="3510940"/>
              <a:ext cx="1993885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62E3C36-97EB-4E21-9FF7-F96DB3B590B0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7734" y="1948944"/>
              <a:ext cx="661982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B04128C-61CD-4099-9E4F-2D0C536379DB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666" y="3969698"/>
              <a:ext cx="1062030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C8C393-6B3C-4C78-8BF7-7DD6CD59B690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916" y="4477664"/>
              <a:ext cx="544509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1B12586-8117-4412-A66D-08F48254E604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677" y="5217390"/>
              <a:ext cx="3425799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8D2AAEF-D324-4BE8-90F5-36401AEF9884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150" y="2533105"/>
              <a:ext cx="490533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50AC6AC-916A-4D26-BB56-0AECE884F714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588" y="3510940"/>
              <a:ext cx="596895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5803897-4DCE-4517-B188-22A085C32440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28" y="3861755"/>
              <a:ext cx="93661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4F3AF65-86C1-4CB1-8F3A-DCAAF04EA82B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484" y="1585431"/>
              <a:ext cx="1219191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B3F13F9-8E28-4DCB-8B2B-C90EC055B9B4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389" y="2564853"/>
              <a:ext cx="182562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C320DF-A62F-4BE8-9569-BBFB7037C0CB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407" y="782210"/>
              <a:ext cx="1277928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CCCD180-2B5C-4895-AC13-6F567A6855C0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624" y="1693374"/>
              <a:ext cx="581021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2FC8FBF-A36C-40E6-9A30-9FD6D4ACF74A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624" y="4077641"/>
              <a:ext cx="581021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0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1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2" name="TextBox 29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3" name="TextBox 30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6005D6-49A6-418A-9795-A8B09733236A}"/>
                </a:ext>
              </a:extLst>
            </p:cNvPr>
            <p:cNvSpPr txBox="1"/>
            <p:nvPr/>
          </p:nvSpPr>
          <p:spPr>
            <a:xfrm>
              <a:off x="6016403" y="4325274"/>
              <a:ext cx="719131" cy="584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대구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 </a:t>
              </a:r>
              <a:r>
                <a:rPr lang="en-US" sz="1600" dirty="0"/>
                <a:t> </a:t>
              </a:r>
            </a:p>
          </p:txBody>
        </p:sp>
        <p:sp>
          <p:nvSpPr>
            <p:cNvPr id="18465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6" name="TextBox 33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67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8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9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70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8471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8472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8473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8474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8475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8476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8477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8478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8479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8480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481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8482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8483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84" name="TextBox 51"/>
            <p:cNvSpPr txBox="1">
              <a:spLocks noChangeArrowheads="1"/>
            </p:cNvSpPr>
            <p:nvPr/>
          </p:nvSpPr>
          <p:spPr bwMode="auto">
            <a:xfrm>
              <a:off x="6661303" y="1174388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85" name="TextBox 52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86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87" name="TextBox 54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18488" name="TextBox 55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89" name="TextBox 56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18490" name="TextBox 57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91" name="TextBox 58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92" name="TextBox 59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493" name="TextBox 60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4D65B8B-D429-4811-BAED-11FF6497FC80}"/>
                </a:ext>
              </a:extLst>
            </p:cNvPr>
            <p:cNvSpPr/>
            <p:nvPr/>
          </p:nvSpPr>
          <p:spPr>
            <a:xfrm>
              <a:off x="3578022" y="3325216"/>
              <a:ext cx="215898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9F7C5-C5FF-4A5A-AEB8-2CF9D33D8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D53D6C7-F64C-4D2D-93DE-DBBCAF4BF1DC}" type="slidenum">
              <a:rPr lang="en-US" altLang="ko-KR" smtClean="0"/>
              <a:pPr>
                <a:defRPr/>
              </a:pPr>
              <a:t>63</a:t>
            </a:fld>
            <a:r>
              <a:rPr lang="en-US" altLang="ko-KR"/>
              <a:t> -</a:t>
            </a:r>
          </a:p>
        </p:txBody>
      </p:sp>
      <p:grpSp>
        <p:nvGrpSpPr>
          <p:cNvPr id="19460" name="그룹 1"/>
          <p:cNvGrpSpPr>
            <a:grpSpLocks/>
          </p:cNvGrpSpPr>
          <p:nvPr/>
        </p:nvGrpSpPr>
        <p:grpSpPr bwMode="auto">
          <a:xfrm>
            <a:off x="1331913" y="1057275"/>
            <a:ext cx="6513512" cy="5540375"/>
            <a:chOff x="1730186" y="444094"/>
            <a:chExt cx="6514222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32120E6-42DA-4876-9D4F-518EEB5E6CEA}"/>
                </a:ext>
              </a:extLst>
            </p:cNvPr>
            <p:cNvSpPr/>
            <p:nvPr/>
          </p:nvSpPr>
          <p:spPr>
            <a:xfrm>
              <a:off x="2995561" y="2348967"/>
              <a:ext cx="215924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C56672-AC4E-4A90-9AFD-55280BA9176D}"/>
                </a:ext>
              </a:extLst>
            </p:cNvPr>
            <p:cNvSpPr/>
            <p:nvPr/>
          </p:nvSpPr>
          <p:spPr>
            <a:xfrm>
              <a:off x="6439224" y="1477488"/>
              <a:ext cx="215924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EDC0A3-1A3E-4083-9B18-61FB0A6D9442}"/>
                </a:ext>
              </a:extLst>
            </p:cNvPr>
            <p:cNvSpPr/>
            <p:nvPr/>
          </p:nvSpPr>
          <p:spPr>
            <a:xfrm>
              <a:off x="3573474" y="598072"/>
              <a:ext cx="215924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B334F89-2120-449F-A076-055F85277CAC}"/>
                </a:ext>
              </a:extLst>
            </p:cNvPr>
            <p:cNvSpPr/>
            <p:nvPr/>
          </p:nvSpPr>
          <p:spPr>
            <a:xfrm>
              <a:off x="6363016" y="5661860"/>
              <a:ext cx="215924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37226E4-5535-491D-B97B-59C6FA77D447}"/>
                </a:ext>
              </a:extLst>
            </p:cNvPr>
            <p:cNvSpPr/>
            <p:nvPr/>
          </p:nvSpPr>
          <p:spPr>
            <a:xfrm>
              <a:off x="2814566" y="3644281"/>
              <a:ext cx="215924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69D13C-44FD-44BC-A218-1B8E99B1DE8E}"/>
                </a:ext>
              </a:extLst>
            </p:cNvPr>
            <p:cNvSpPr/>
            <p:nvPr/>
          </p:nvSpPr>
          <p:spPr>
            <a:xfrm>
              <a:off x="2720894" y="5109447"/>
              <a:ext cx="215924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BA6622A-D2C1-47DC-BB30-5751C5966F63}"/>
                </a:ext>
              </a:extLst>
            </p:cNvPr>
            <p:cNvSpPr/>
            <p:nvPr/>
          </p:nvSpPr>
          <p:spPr>
            <a:xfrm>
              <a:off x="5742235" y="4293526"/>
              <a:ext cx="215924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6F33B69-A8FC-46D3-B274-BA791D27932B}"/>
                </a:ext>
              </a:extLst>
            </p:cNvPr>
            <p:cNvSpPr/>
            <p:nvPr/>
          </p:nvSpPr>
          <p:spPr>
            <a:xfrm>
              <a:off x="7020313" y="3861755"/>
              <a:ext cx="215924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FF666B-4626-48F0-9161-7A40EB2F6869}"/>
                </a:ext>
              </a:extLst>
            </p:cNvPr>
            <p:cNvSpPr/>
            <p:nvPr/>
          </p:nvSpPr>
          <p:spPr>
            <a:xfrm>
              <a:off x="5003968" y="1764806"/>
              <a:ext cx="215924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65FE237-8A83-4E71-8614-10D4DEFACD3E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523" y="813957"/>
              <a:ext cx="577913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E95D7D-2E3D-45F9-8EB9-1DCF55DCDDCC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8118" y="3510940"/>
              <a:ext cx="1994117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C9502F2-4289-40F8-A438-A3D1A766F674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8138" y="1948944"/>
              <a:ext cx="662059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B777FE2-1D6F-46F1-9CC9-2B58CC0C786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8159" y="3969698"/>
              <a:ext cx="1062154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707FE5C-E1D0-4D7E-8991-992057C8DB0F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6405" y="4477664"/>
              <a:ext cx="544572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618CE53-1FD5-47C4-99F5-3DEF09B72597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818" y="5217390"/>
              <a:ext cx="3426198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8F8299-DF09-4434-9442-0AE4AF767A32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319" y="2533105"/>
              <a:ext cx="490590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9FB714-99D9-4E65-AF06-B0FFB6B5843D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736" y="3510940"/>
              <a:ext cx="596965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8AC6942-5547-444F-BE4F-F117008B6E7E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856" y="3861755"/>
              <a:ext cx="93672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0B795E-58D2-424B-884B-2F42DAA2E18F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891" y="1585431"/>
              <a:ext cx="1219333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9E92188-06BE-424F-AFAA-5D4410020385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528" y="2564853"/>
              <a:ext cx="180995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D74C624-CB1D-4602-8BB6-2E42AF051FAB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644" y="782210"/>
              <a:ext cx="1278077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1AEC4C-62CC-4EA3-9CED-AEC967B1B296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7186" y="1693374"/>
              <a:ext cx="581088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1A6ADF5-5798-4D62-9A4D-CA810BD61005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7186" y="4077641"/>
              <a:ext cx="581088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4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85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86" name="TextBox 29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87" name="TextBox 30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E2BE0-E97D-4466-B04C-D9A4365E115C}"/>
                </a:ext>
              </a:extLst>
            </p:cNvPr>
            <p:cNvSpPr txBox="1"/>
            <p:nvPr/>
          </p:nvSpPr>
          <p:spPr>
            <a:xfrm>
              <a:off x="6015315" y="4325274"/>
              <a:ext cx="720804" cy="584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대구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 </a:t>
              </a:r>
              <a:r>
                <a:rPr lang="en-US" sz="1600" dirty="0"/>
                <a:t> </a:t>
              </a:r>
            </a:p>
          </p:txBody>
        </p:sp>
        <p:sp>
          <p:nvSpPr>
            <p:cNvPr id="19489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90" name="TextBox 33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491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92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93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94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9495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9496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9497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9498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9499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9500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9501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9502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9503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9504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9505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9506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9507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08" name="TextBox 51"/>
            <p:cNvSpPr txBox="1">
              <a:spLocks noChangeArrowheads="1"/>
            </p:cNvSpPr>
            <p:nvPr/>
          </p:nvSpPr>
          <p:spPr bwMode="auto">
            <a:xfrm>
              <a:off x="6661303" y="1174388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09" name="TextBox 52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10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11" name="TextBox 54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19512" name="TextBox 55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13" name="TextBox 56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19514" name="TextBox 57"/>
            <p:cNvSpPr txBox="1">
              <a:spLocks noChangeArrowheads="1"/>
            </p:cNvSpPr>
            <p:nvPr/>
          </p:nvSpPr>
          <p:spPr bwMode="auto">
            <a:xfrm>
              <a:off x="7200089" y="3401129"/>
              <a:ext cx="10443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22+19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=41</a:t>
              </a:r>
            </a:p>
          </p:txBody>
        </p:sp>
        <p:sp>
          <p:nvSpPr>
            <p:cNvPr id="19515" name="TextBox 58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9516" name="TextBox 59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29397B4-268F-4A2D-B8D0-95FD6E21F570}"/>
                </a:ext>
              </a:extLst>
            </p:cNvPr>
            <p:cNvSpPr/>
            <p:nvPr/>
          </p:nvSpPr>
          <p:spPr>
            <a:xfrm>
              <a:off x="3578237" y="3325216"/>
              <a:ext cx="215924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9518" name="TextBox 61"/>
            <p:cNvSpPr txBox="1">
              <a:spLocks noChangeArrowheads="1"/>
            </p:cNvSpPr>
            <p:nvPr/>
          </p:nvSpPr>
          <p:spPr bwMode="auto">
            <a:xfrm>
              <a:off x="6661303" y="5170428"/>
              <a:ext cx="10443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22+9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=31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66AE5-0258-489F-8046-F0F29D41B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902C0E8-19A8-49D5-83DB-A8F8218E0924}" type="slidenum">
              <a:rPr lang="en-US" altLang="ko-KR" smtClean="0"/>
              <a:pPr>
                <a:defRPr/>
              </a:pPr>
              <a:t>64</a:t>
            </a:fld>
            <a:r>
              <a:rPr lang="en-US" altLang="ko-KR"/>
              <a:t> -</a:t>
            </a:r>
          </a:p>
        </p:txBody>
      </p:sp>
      <p:grpSp>
        <p:nvGrpSpPr>
          <p:cNvPr id="20484" name="그룹 1"/>
          <p:cNvGrpSpPr>
            <a:grpSpLocks/>
          </p:cNvGrpSpPr>
          <p:nvPr/>
        </p:nvGrpSpPr>
        <p:grpSpPr bwMode="auto">
          <a:xfrm>
            <a:off x="1331913" y="1057275"/>
            <a:ext cx="6411912" cy="5540375"/>
            <a:chOff x="1730186" y="444094"/>
            <a:chExt cx="6411789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533EF4-C5B8-4D82-A0B5-AC9EEF894E0F}"/>
                </a:ext>
              </a:extLst>
            </p:cNvPr>
            <p:cNvSpPr/>
            <p:nvPr/>
          </p:nvSpPr>
          <p:spPr>
            <a:xfrm>
              <a:off x="2996987" y="2348967"/>
              <a:ext cx="215896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5CA7A4-012C-4C90-9C16-A7B8F331052B}"/>
                </a:ext>
              </a:extLst>
            </p:cNvPr>
            <p:cNvSpPr/>
            <p:nvPr/>
          </p:nvSpPr>
          <p:spPr>
            <a:xfrm>
              <a:off x="6438621" y="1477488"/>
              <a:ext cx="215896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F98DD33-29EC-4A7E-849B-2236696341CD}"/>
                </a:ext>
              </a:extLst>
            </p:cNvPr>
            <p:cNvSpPr/>
            <p:nvPr/>
          </p:nvSpPr>
          <p:spPr>
            <a:xfrm>
              <a:off x="3573238" y="598072"/>
              <a:ext cx="215896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C117BE7-8E8F-448E-BC06-1DCF4200FB4B}"/>
                </a:ext>
              </a:extLst>
            </p:cNvPr>
            <p:cNvSpPr/>
            <p:nvPr/>
          </p:nvSpPr>
          <p:spPr>
            <a:xfrm>
              <a:off x="6362422" y="5661860"/>
              <a:ext cx="215896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C6CA3A0-1C10-4DBA-AAF5-CADE15D242F7}"/>
                </a:ext>
              </a:extLst>
            </p:cNvPr>
            <p:cNvSpPr/>
            <p:nvPr/>
          </p:nvSpPr>
          <p:spPr>
            <a:xfrm>
              <a:off x="2814427" y="3644281"/>
              <a:ext cx="215896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5C9977D-6389-49BD-91A3-D03958317484}"/>
                </a:ext>
              </a:extLst>
            </p:cNvPr>
            <p:cNvSpPr/>
            <p:nvPr/>
          </p:nvSpPr>
          <p:spPr>
            <a:xfrm>
              <a:off x="2720767" y="5109447"/>
              <a:ext cx="215896" cy="2158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BE8571B-79D5-4424-B9FE-E0043540AC78}"/>
                </a:ext>
              </a:extLst>
            </p:cNvPr>
            <p:cNvSpPr/>
            <p:nvPr/>
          </p:nvSpPr>
          <p:spPr>
            <a:xfrm>
              <a:off x="5741721" y="4293526"/>
              <a:ext cx="215896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BA2D9EC-4720-42CC-B7E9-8D9917A957AC}"/>
                </a:ext>
              </a:extLst>
            </p:cNvPr>
            <p:cNvSpPr/>
            <p:nvPr/>
          </p:nvSpPr>
          <p:spPr>
            <a:xfrm>
              <a:off x="7019635" y="3861755"/>
              <a:ext cx="215896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ED725B7-EAB6-4AD6-9A7A-2E5EA9E7985A}"/>
                </a:ext>
              </a:extLst>
            </p:cNvPr>
            <p:cNvSpPr/>
            <p:nvPr/>
          </p:nvSpPr>
          <p:spPr>
            <a:xfrm>
              <a:off x="5003548" y="1764806"/>
              <a:ext cx="215896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4EAE66B-80EB-4E92-960C-29C87D4A46E6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35" y="813957"/>
              <a:ext cx="576251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30ACA0-A0EB-4E62-A301-7981ACA62490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859" y="3510940"/>
              <a:ext cx="1993862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BDD70B-F835-4E4F-9E8B-5EB0D74F75C8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7695" y="1948944"/>
              <a:ext cx="661974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4E46784-5935-426F-AD8C-E55DD89CB5EE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617" y="3969698"/>
              <a:ext cx="1062018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4E61962-8B66-4829-8E6B-C70FAC63589D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868" y="4477664"/>
              <a:ext cx="544503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F31032-AE3C-457E-8A36-F02AB29A2E2C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663" y="5217390"/>
              <a:ext cx="3425759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A5B2776-DA06-4BA5-8681-D881269E2815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133" y="2533105"/>
              <a:ext cx="490528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5F9B436-1C23-43FF-8635-DC8A6EC0F1B1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574" y="3510940"/>
              <a:ext cx="596889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96C9AAC-93EF-48CE-8B23-332E9B02759C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15" y="3861755"/>
              <a:ext cx="93660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2B86345-F3C0-4C51-AEA1-D2AF47921F0A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444" y="1585431"/>
              <a:ext cx="1219177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5406092-34BB-46F7-8623-EC0D99037A27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375" y="2564853"/>
              <a:ext cx="182559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D0E088-011C-4874-AAA1-C5F720EE6814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384" y="782210"/>
              <a:ext cx="1277913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FDE6E3C-C9D8-4660-AA1D-0FBA68849323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569" y="1693374"/>
              <a:ext cx="581014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AC19760-D83C-4689-8986-A176054D18F3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569" y="4077641"/>
              <a:ext cx="581014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8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0509" name="TextBox 28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C16EAF-88A4-48A6-B189-347433517ECD}"/>
                </a:ext>
              </a:extLst>
            </p:cNvPr>
            <p:cNvSpPr txBox="1"/>
            <p:nvPr/>
          </p:nvSpPr>
          <p:spPr>
            <a:xfrm>
              <a:off x="2269926" y="5328508"/>
              <a:ext cx="1212827" cy="3397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광주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 </a:t>
              </a:r>
              <a:r>
                <a:rPr lang="en-US" sz="1600" dirty="0"/>
                <a:t> </a:t>
              </a:r>
            </a:p>
          </p:txBody>
        </p:sp>
        <p:sp>
          <p:nvSpPr>
            <p:cNvPr id="20511" name="TextBox 30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12" name="TextBox 31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13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0514" name="TextBox 33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15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0516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0517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0518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0519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520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0521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20522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20523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524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0525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0526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0527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528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529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0530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20531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32" name="TextBox 51"/>
            <p:cNvSpPr txBox="1">
              <a:spLocks noChangeArrowheads="1"/>
            </p:cNvSpPr>
            <p:nvPr/>
          </p:nvSpPr>
          <p:spPr bwMode="auto">
            <a:xfrm>
              <a:off x="6533573" y="1289045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33" name="TextBox 52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34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35" name="TextBox 54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20536" name="TextBox 55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37" name="TextBox 56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0538" name="TextBox 57"/>
            <p:cNvSpPr txBox="1">
              <a:spLocks noChangeArrowheads="1"/>
            </p:cNvSpPr>
            <p:nvPr/>
          </p:nvSpPr>
          <p:spPr bwMode="auto">
            <a:xfrm>
              <a:off x="7097656" y="3569751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41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39" name="TextBox 58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0540" name="TextBox 59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8F27813-AB04-4B43-B78F-7ACD5A403BEA}"/>
                </a:ext>
              </a:extLst>
            </p:cNvPr>
            <p:cNvSpPr/>
            <p:nvPr/>
          </p:nvSpPr>
          <p:spPr>
            <a:xfrm>
              <a:off x="3578001" y="3325216"/>
              <a:ext cx="215896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0542" name="TextBox 61"/>
            <p:cNvSpPr txBox="1">
              <a:spLocks noChangeArrowheads="1"/>
            </p:cNvSpPr>
            <p:nvPr/>
          </p:nvSpPr>
          <p:spPr bwMode="auto">
            <a:xfrm>
              <a:off x="6513282" y="5323552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31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61CE0-862D-4A0F-A624-4000F38D2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1D1801E-BBA8-4C69-A3CB-7B2E46473B56}" type="slidenum">
              <a:rPr lang="en-US" altLang="ko-KR" smtClean="0"/>
              <a:pPr>
                <a:defRPr/>
              </a:pPr>
              <a:t>65</a:t>
            </a:fld>
            <a:r>
              <a:rPr lang="en-US" altLang="ko-KR"/>
              <a:t> -</a:t>
            </a:r>
          </a:p>
        </p:txBody>
      </p:sp>
      <p:grpSp>
        <p:nvGrpSpPr>
          <p:cNvPr id="21508" name="그룹 1"/>
          <p:cNvGrpSpPr>
            <a:grpSpLocks/>
          </p:cNvGrpSpPr>
          <p:nvPr/>
        </p:nvGrpSpPr>
        <p:grpSpPr bwMode="auto">
          <a:xfrm>
            <a:off x="1331913" y="1057275"/>
            <a:ext cx="6411912" cy="5540375"/>
            <a:chOff x="1730186" y="444094"/>
            <a:chExt cx="6411789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CF4EB11-2C87-4A0A-9285-010F5A464EB2}"/>
                </a:ext>
              </a:extLst>
            </p:cNvPr>
            <p:cNvSpPr/>
            <p:nvPr/>
          </p:nvSpPr>
          <p:spPr>
            <a:xfrm>
              <a:off x="2996987" y="2348967"/>
              <a:ext cx="215896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A4894F-8655-4103-9D67-25B5B763B2D7}"/>
                </a:ext>
              </a:extLst>
            </p:cNvPr>
            <p:cNvSpPr/>
            <p:nvPr/>
          </p:nvSpPr>
          <p:spPr>
            <a:xfrm>
              <a:off x="6438621" y="1477488"/>
              <a:ext cx="215896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527EB68-9E50-4347-B994-810FAE664730}"/>
                </a:ext>
              </a:extLst>
            </p:cNvPr>
            <p:cNvSpPr/>
            <p:nvPr/>
          </p:nvSpPr>
          <p:spPr>
            <a:xfrm>
              <a:off x="3573238" y="598072"/>
              <a:ext cx="215896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A3E97E4-A257-47DD-A63D-442E3EFBFBEA}"/>
                </a:ext>
              </a:extLst>
            </p:cNvPr>
            <p:cNvSpPr/>
            <p:nvPr/>
          </p:nvSpPr>
          <p:spPr>
            <a:xfrm>
              <a:off x="6362422" y="5661860"/>
              <a:ext cx="215896" cy="2158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E812324-00D4-421A-A518-B8F98935B2EA}"/>
                </a:ext>
              </a:extLst>
            </p:cNvPr>
            <p:cNvSpPr/>
            <p:nvPr/>
          </p:nvSpPr>
          <p:spPr>
            <a:xfrm>
              <a:off x="2814427" y="3644281"/>
              <a:ext cx="215896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8CF0E9-25F3-461C-89FC-18296CA157D1}"/>
                </a:ext>
              </a:extLst>
            </p:cNvPr>
            <p:cNvSpPr/>
            <p:nvPr/>
          </p:nvSpPr>
          <p:spPr>
            <a:xfrm>
              <a:off x="2720767" y="5109447"/>
              <a:ext cx="215896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1BD80C-9167-4ADA-905E-0E001BC9F09D}"/>
                </a:ext>
              </a:extLst>
            </p:cNvPr>
            <p:cNvSpPr/>
            <p:nvPr/>
          </p:nvSpPr>
          <p:spPr>
            <a:xfrm>
              <a:off x="5741721" y="4293526"/>
              <a:ext cx="215896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A0CC078-70CA-4F00-B2B5-083CB0BF90C9}"/>
                </a:ext>
              </a:extLst>
            </p:cNvPr>
            <p:cNvSpPr/>
            <p:nvPr/>
          </p:nvSpPr>
          <p:spPr>
            <a:xfrm>
              <a:off x="7019635" y="3861755"/>
              <a:ext cx="215896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960664F-77A7-4BF8-9578-65BDBB2F7291}"/>
                </a:ext>
              </a:extLst>
            </p:cNvPr>
            <p:cNvSpPr/>
            <p:nvPr/>
          </p:nvSpPr>
          <p:spPr>
            <a:xfrm>
              <a:off x="5003548" y="1764806"/>
              <a:ext cx="215896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E3D1643-51DA-4811-A297-7874594DE71F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935" y="813957"/>
              <a:ext cx="576251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25CC38E-A7E9-4553-ABAA-6AB2E9057F4E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859" y="3510940"/>
              <a:ext cx="1993862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E32D0-562C-4A16-9461-3E3739741D6E}"/>
                </a:ext>
              </a:extLst>
            </p:cNvPr>
            <p:cNvCxnSpPr>
              <a:stCxn id="11" idx="0"/>
              <a:endCxn id="13" idx="5"/>
            </p:cNvCxnSpPr>
            <p:nvPr/>
          </p:nvCxnSpPr>
          <p:spPr>
            <a:xfrm flipH="1" flipV="1">
              <a:off x="5187695" y="1948944"/>
              <a:ext cx="661974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09DE6B-93B1-4EAD-98AF-4C27D243E48C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957617" y="3969698"/>
              <a:ext cx="1062018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0177A12-62C8-42CB-8D11-8B9E7CF8CF47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868" y="4477664"/>
              <a:ext cx="544503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6F0DF9-87DD-4C6B-B188-1B2F2E630C66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663" y="5217390"/>
              <a:ext cx="3425759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7DF4E49-56C9-4FC4-8C97-59031DFBEFA8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133" y="2533105"/>
              <a:ext cx="490528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4E7F6D9-2F18-46AC-AD08-FD9AB9DE256A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574" y="3510940"/>
              <a:ext cx="596889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B221B5A-ACA2-4A6A-A4B9-04D2A12C2243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715" y="3861755"/>
              <a:ext cx="93660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E608278-BC2B-4A2E-9DE9-D15295B87298}"/>
                </a:ext>
              </a:extLst>
            </p:cNvPr>
            <p:cNvCxnSpPr>
              <a:stCxn id="6" idx="2"/>
              <a:endCxn id="13" idx="6"/>
            </p:cNvCxnSpPr>
            <p:nvPr/>
          </p:nvCxnSpPr>
          <p:spPr>
            <a:xfrm flipH="1">
              <a:off x="5219444" y="1585431"/>
              <a:ext cx="1219177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B5EE109-678A-447C-AE28-6B407426ADC1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375" y="2564853"/>
              <a:ext cx="182559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32B6638-DE32-41D9-AA60-3C023E3C139F}"/>
                </a:ext>
              </a:extLst>
            </p:cNvPr>
            <p:cNvCxnSpPr>
              <a:stCxn id="13" idx="1"/>
              <a:endCxn id="7" idx="5"/>
            </p:cNvCxnSpPr>
            <p:nvPr/>
          </p:nvCxnSpPr>
          <p:spPr>
            <a:xfrm flipH="1" flipV="1">
              <a:off x="3757384" y="782210"/>
              <a:ext cx="1277913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C404739-6AE1-4267-B719-B3A6995422AD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flipH="1" flipV="1">
              <a:off x="6546569" y="1693374"/>
              <a:ext cx="581014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3D7D02F-72AC-4DAF-99BF-9E5BCE22BEEA}"/>
                </a:ext>
              </a:extLst>
            </p:cNvPr>
            <p:cNvCxnSpPr>
              <a:stCxn id="8" idx="7"/>
              <a:endCxn id="12" idx="4"/>
            </p:cNvCxnSpPr>
            <p:nvPr/>
          </p:nvCxnSpPr>
          <p:spPr>
            <a:xfrm flipV="1">
              <a:off x="6546569" y="4077641"/>
              <a:ext cx="581014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2" name="TextBox 27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9C8901-4261-49CB-9CF1-58868C87D198}"/>
                </a:ext>
              </a:extLst>
            </p:cNvPr>
            <p:cNvSpPr txBox="1"/>
            <p:nvPr/>
          </p:nvSpPr>
          <p:spPr>
            <a:xfrm>
              <a:off x="6602130" y="5645986"/>
              <a:ext cx="885808" cy="3381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부산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</a:t>
              </a:r>
            </a:p>
          </p:txBody>
        </p:sp>
        <p:sp>
          <p:nvSpPr>
            <p:cNvPr id="21534" name="TextBox 29"/>
            <p:cNvSpPr txBox="1">
              <a:spLocks noChangeArrowheads="1"/>
            </p:cNvSpPr>
            <p:nvPr/>
          </p:nvSpPr>
          <p:spPr bwMode="auto">
            <a:xfrm>
              <a:off x="2269322" y="5328882"/>
              <a:ext cx="1213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35" name="TextBox 30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36" name="TextBox 31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37" name="TextBox 32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1538" name="TextBox 33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39" name="TextBox 34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1540" name="TextBox 35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1541" name="TextBox 36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1542" name="TextBox 37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1543" name="TextBox 38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1544" name="TextBox 39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1545" name="TextBox 40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21546" name="TextBox 41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21547" name="TextBox 42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1548" name="TextBox 43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1549" name="TextBox 44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1550" name="TextBox 45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1551" name="TextBox 46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1552" name="TextBox 47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1553" name="TextBox 48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1554" name="TextBox 49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21555" name="TextBox 50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56" name="TextBox 51"/>
            <p:cNvSpPr txBox="1">
              <a:spLocks noChangeArrowheads="1"/>
            </p:cNvSpPr>
            <p:nvPr/>
          </p:nvSpPr>
          <p:spPr bwMode="auto">
            <a:xfrm>
              <a:off x="6533573" y="1289045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57" name="TextBox 52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58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59" name="TextBox 54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21560" name="TextBox 55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61" name="TextBox 56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1562" name="TextBox 57"/>
            <p:cNvSpPr txBox="1">
              <a:spLocks noChangeArrowheads="1"/>
            </p:cNvSpPr>
            <p:nvPr/>
          </p:nvSpPr>
          <p:spPr bwMode="auto">
            <a:xfrm>
              <a:off x="7097656" y="3569751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41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63" name="TextBox 58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1564" name="TextBox 59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DB5DE80-2EED-46C9-85DE-EA122E885DB9}"/>
                </a:ext>
              </a:extLst>
            </p:cNvPr>
            <p:cNvSpPr/>
            <p:nvPr/>
          </p:nvSpPr>
          <p:spPr>
            <a:xfrm>
              <a:off x="3578001" y="3325216"/>
              <a:ext cx="215896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1566" name="TextBox 61"/>
            <p:cNvSpPr txBox="1">
              <a:spLocks noChangeArrowheads="1"/>
            </p:cNvSpPr>
            <p:nvPr/>
          </p:nvSpPr>
          <p:spPr bwMode="auto">
            <a:xfrm>
              <a:off x="6513282" y="5323552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31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최단 경로 찾기</a:t>
            </a:r>
          </a:p>
        </p:txBody>
      </p:sp>
      <p:sp>
        <p:nvSpPr>
          <p:cNvPr id="40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최단 경로 </a:t>
            </a:r>
            <a:r>
              <a:rPr lang="en-US" altLang="ko-KR" smtClean="0"/>
              <a:t>(Shortest Path) </a:t>
            </a:r>
            <a:r>
              <a:rPr lang="ko-KR" altLang="en-US" smtClean="0"/>
              <a:t>문제</a:t>
            </a:r>
            <a:endParaRPr lang="en-US" altLang="ko-KR" smtClean="0"/>
          </a:p>
          <a:p>
            <a:pPr lvl="1"/>
            <a:r>
              <a:rPr lang="ko-KR" altLang="en-US" smtClean="0"/>
              <a:t>주어진 가중치 그래프에서 어느 한 출발점에서 또 다른 도착점까지의 최단 경로를 찾는 문제이다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최단 경로를 찾는 가장 대표적인 알고리즘</a:t>
            </a:r>
            <a:endParaRPr lang="en-US" altLang="ko-KR" smtClean="0"/>
          </a:p>
          <a:p>
            <a:pPr lvl="1"/>
            <a:r>
              <a:rPr lang="ko-KR" altLang="en-US" smtClean="0"/>
              <a:t>다익스트라 </a:t>
            </a:r>
            <a:r>
              <a:rPr lang="en-US" altLang="ko-KR" smtClean="0"/>
              <a:t>(Dijkstra) </a:t>
            </a:r>
            <a:r>
              <a:rPr lang="ko-KR" altLang="en-US" smtClean="0"/>
              <a:t>최단 경로 알고리즘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다익스트라 알고리즘</a:t>
            </a:r>
            <a:endParaRPr lang="en-US" altLang="ko-KR" smtClean="0"/>
          </a:p>
          <a:p>
            <a:pPr lvl="1"/>
            <a:r>
              <a:rPr lang="ko-KR" altLang="en-US" smtClean="0"/>
              <a:t>주어진 출발점에서 시작</a:t>
            </a:r>
            <a:endParaRPr lang="en-US" altLang="ko-KR" smtClean="0"/>
          </a:p>
          <a:p>
            <a:pPr lvl="1"/>
            <a:r>
              <a:rPr lang="ko-KR" altLang="en-US" smtClean="0"/>
              <a:t>출발점으로부터 최단 거리가 확정되지 않은 점들 중에서 출발점으로부터 가장 가까운 점을 추가하고</a:t>
            </a:r>
            <a:r>
              <a:rPr lang="en-US" altLang="ko-KR" smtClean="0"/>
              <a:t>, </a:t>
            </a:r>
            <a:r>
              <a:rPr lang="ko-KR" altLang="en-US" smtClean="0"/>
              <a:t>그 점의 최단 거리를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ADF505-0433-4D58-ABB9-AD6CDAADA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128B5B0-A9D2-4755-91D8-B373580FB6E0}" type="slidenum">
              <a:rPr lang="en-US" altLang="ko-KR" smtClean="0"/>
              <a:pPr>
                <a:defRPr/>
              </a:pPr>
              <a:t>48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0B9F9-CDB0-4E5E-9B35-59FBCEB92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630C894-8C14-4519-A58B-4537332D44A0}" type="slidenum">
              <a:rPr lang="en-US" altLang="ko-KR" smtClean="0"/>
              <a:pPr>
                <a:defRPr/>
              </a:pPr>
              <a:t>66</a:t>
            </a:fld>
            <a:r>
              <a:rPr lang="en-US" altLang="ko-KR"/>
              <a:t> -</a:t>
            </a:r>
          </a:p>
        </p:txBody>
      </p:sp>
      <p:grpSp>
        <p:nvGrpSpPr>
          <p:cNvPr id="22532" name="그룹 1"/>
          <p:cNvGrpSpPr>
            <a:grpSpLocks/>
          </p:cNvGrpSpPr>
          <p:nvPr/>
        </p:nvGrpSpPr>
        <p:grpSpPr bwMode="auto">
          <a:xfrm>
            <a:off x="1331913" y="1057275"/>
            <a:ext cx="6945312" cy="5540375"/>
            <a:chOff x="1730186" y="444094"/>
            <a:chExt cx="6944986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1F29E49-5866-409D-821F-D9287D19928C}"/>
                </a:ext>
              </a:extLst>
            </p:cNvPr>
            <p:cNvSpPr/>
            <p:nvPr/>
          </p:nvSpPr>
          <p:spPr>
            <a:xfrm>
              <a:off x="2996952" y="2348967"/>
              <a:ext cx="21589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125F48C-9761-4DFF-988A-5FCE6DF71B65}"/>
                </a:ext>
              </a:extLst>
            </p:cNvPr>
            <p:cNvSpPr/>
            <p:nvPr/>
          </p:nvSpPr>
          <p:spPr>
            <a:xfrm>
              <a:off x="6438490" y="1477488"/>
              <a:ext cx="217477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E6FC86-5091-41EF-BF5F-0B77EBAB5C6F}"/>
                </a:ext>
              </a:extLst>
            </p:cNvPr>
            <p:cNvSpPr/>
            <p:nvPr/>
          </p:nvSpPr>
          <p:spPr>
            <a:xfrm>
              <a:off x="3573186" y="598072"/>
              <a:ext cx="21589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524B50D-4431-43A5-8643-B771391EB64E}"/>
                </a:ext>
              </a:extLst>
            </p:cNvPr>
            <p:cNvSpPr/>
            <p:nvPr/>
          </p:nvSpPr>
          <p:spPr>
            <a:xfrm>
              <a:off x="6362294" y="5661860"/>
              <a:ext cx="215890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D766F8-8A1E-4591-9DB0-2969EF77D47B}"/>
                </a:ext>
              </a:extLst>
            </p:cNvPr>
            <p:cNvSpPr/>
            <p:nvPr/>
          </p:nvSpPr>
          <p:spPr>
            <a:xfrm>
              <a:off x="2814397" y="3644281"/>
              <a:ext cx="215890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8C730B-1072-4DFC-9304-11AB70835574}"/>
                </a:ext>
              </a:extLst>
            </p:cNvPr>
            <p:cNvSpPr/>
            <p:nvPr/>
          </p:nvSpPr>
          <p:spPr>
            <a:xfrm>
              <a:off x="2720740" y="5109447"/>
              <a:ext cx="215890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5659A5D-B9EF-4BD3-8A25-A1A2CDA0062B}"/>
                </a:ext>
              </a:extLst>
            </p:cNvPr>
            <p:cNvSpPr/>
            <p:nvPr/>
          </p:nvSpPr>
          <p:spPr>
            <a:xfrm>
              <a:off x="5741610" y="4293526"/>
              <a:ext cx="215890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FA39C5F-C5CB-4B32-A833-E648DDFF2807}"/>
                </a:ext>
              </a:extLst>
            </p:cNvPr>
            <p:cNvSpPr/>
            <p:nvPr/>
          </p:nvSpPr>
          <p:spPr>
            <a:xfrm>
              <a:off x="5003457" y="1764806"/>
              <a:ext cx="215890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8A9CE03-98D5-4664-B54F-6BBF953BB129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896" y="813957"/>
              <a:ext cx="576235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A92F8E3-23BA-4CF4-8EC9-3AD115591531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7803" y="3510940"/>
              <a:ext cx="1993806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49A79C9-8082-4C33-A9D1-BE962EE974EF}"/>
                </a:ext>
              </a:extLst>
            </p:cNvPr>
            <p:cNvCxnSpPr>
              <a:stCxn id="11" idx="0"/>
              <a:endCxn id="12" idx="5"/>
            </p:cNvCxnSpPr>
            <p:nvPr/>
          </p:nvCxnSpPr>
          <p:spPr>
            <a:xfrm flipH="1" flipV="1">
              <a:off x="5189186" y="1948944"/>
              <a:ext cx="660369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AD98D7-0C8D-4407-9784-208BFB027707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957500" y="3969698"/>
              <a:ext cx="1061988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2F0FA2-4EBC-46A9-82A3-404D2AFE1275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5751" y="4477664"/>
              <a:ext cx="544487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13B5F0A-8510-40FD-8C27-229455D61467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629" y="5217390"/>
              <a:ext cx="3425664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C54C52-0625-4248-B984-A55C5E6FACD9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093" y="2533105"/>
              <a:ext cx="490514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4CF9D4F-1A76-42ED-A743-CB30207DDF9D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3000126" y="3510940"/>
              <a:ext cx="595284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D45B479-20AF-47F3-B391-ECDD5CF55005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684" y="3861755"/>
              <a:ext cx="93658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49528B2-7D6C-4952-B910-D067080ED129}"/>
                </a:ext>
              </a:extLst>
            </p:cNvPr>
            <p:cNvCxnSpPr>
              <a:stCxn id="6" idx="2"/>
              <a:endCxn id="12" idx="6"/>
            </p:cNvCxnSpPr>
            <p:nvPr/>
          </p:nvCxnSpPr>
          <p:spPr>
            <a:xfrm flipH="1">
              <a:off x="5219347" y="1585431"/>
              <a:ext cx="1219143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CE7160E-AC4B-456C-AFD8-DB8BADD0629B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342" y="2564853"/>
              <a:ext cx="182554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4B80FE-C05E-4E3D-8E29-0E260752D52A}"/>
                </a:ext>
              </a:extLst>
            </p:cNvPr>
            <p:cNvCxnSpPr>
              <a:stCxn id="12" idx="1"/>
              <a:endCxn id="7" idx="5"/>
            </p:cNvCxnSpPr>
            <p:nvPr/>
          </p:nvCxnSpPr>
          <p:spPr>
            <a:xfrm flipH="1" flipV="1">
              <a:off x="3757328" y="782210"/>
              <a:ext cx="1277878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E3235F7-432C-4007-82EE-9ECBB630F19C}"/>
                </a:ext>
              </a:extLst>
            </p:cNvPr>
            <p:cNvCxnSpPr>
              <a:endCxn id="6" idx="4"/>
            </p:cNvCxnSpPr>
            <p:nvPr/>
          </p:nvCxnSpPr>
          <p:spPr>
            <a:xfrm flipH="1" flipV="1">
              <a:off x="6546435" y="1693374"/>
              <a:ext cx="582585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CB202E-E871-4406-85A2-1B1056852BD6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6546435" y="4077641"/>
              <a:ext cx="582585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55" name="TextBox 26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2556" name="TextBox 27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8860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57" name="TextBox 28"/>
            <p:cNvSpPr txBox="1">
              <a:spLocks noChangeArrowheads="1"/>
            </p:cNvSpPr>
            <p:nvPr/>
          </p:nvSpPr>
          <p:spPr bwMode="auto">
            <a:xfrm>
              <a:off x="2269322" y="5328882"/>
              <a:ext cx="1213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58" name="TextBox 29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59" name="TextBox 30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60" name="TextBox 31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61" name="TextBox 32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62" name="TextBox 33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2563" name="TextBox 34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2564" name="TextBox 35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2565" name="TextBox 36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2566" name="TextBox 37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2567" name="TextBox 38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2568" name="TextBox 39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22569" name="TextBox 40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22570" name="TextBox 41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2571" name="TextBox 42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2572" name="TextBox 43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2573" name="TextBox 44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2574" name="TextBox 45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2575" name="TextBox 46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2576" name="TextBox 47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2577" name="TextBox 48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22578" name="TextBox 49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79" name="TextBox 50"/>
            <p:cNvSpPr txBox="1">
              <a:spLocks noChangeArrowheads="1"/>
            </p:cNvSpPr>
            <p:nvPr/>
          </p:nvSpPr>
          <p:spPr bwMode="auto">
            <a:xfrm>
              <a:off x="6533573" y="1289045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80" name="TextBox 51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81" name="TextBox 52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82" name="TextBox 53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22583" name="TextBox 54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84" name="TextBox 55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2585" name="TextBox 56"/>
            <p:cNvSpPr txBox="1">
              <a:spLocks noChangeArrowheads="1"/>
            </p:cNvSpPr>
            <p:nvPr/>
          </p:nvSpPr>
          <p:spPr bwMode="auto">
            <a:xfrm>
              <a:off x="7240388" y="3371472"/>
              <a:ext cx="143478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41 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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D=31+5=36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86" name="TextBox 57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2587" name="TextBox 58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5E5085F-C969-4534-A2DC-B6F14454F744}"/>
                </a:ext>
              </a:extLst>
            </p:cNvPr>
            <p:cNvSpPr/>
            <p:nvPr/>
          </p:nvSpPr>
          <p:spPr>
            <a:xfrm>
              <a:off x="3577949" y="3325216"/>
              <a:ext cx="215890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2589" name="TextBox 60"/>
            <p:cNvSpPr txBox="1">
              <a:spLocks noChangeArrowheads="1"/>
            </p:cNvSpPr>
            <p:nvPr/>
          </p:nvSpPr>
          <p:spPr bwMode="auto">
            <a:xfrm>
              <a:off x="6513282" y="5323552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31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웃는 얼굴 61">
              <a:extLst>
                <a:ext uri="{FF2B5EF4-FFF2-40B4-BE49-F238E27FC236}">
                  <a16:creationId xmlns:a16="http://schemas.microsoft.com/office/drawing/2014/main" id="{F27C6373-BC25-4801-9328-2713B6ACD7FA}"/>
                </a:ext>
              </a:extLst>
            </p:cNvPr>
            <p:cNvSpPr/>
            <p:nvPr/>
          </p:nvSpPr>
          <p:spPr>
            <a:xfrm>
              <a:off x="6992501" y="3842706"/>
              <a:ext cx="258751" cy="25239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3" name="자유형 1">
              <a:extLst>
                <a:ext uri="{FF2B5EF4-FFF2-40B4-BE49-F238E27FC236}">
                  <a16:creationId xmlns:a16="http://schemas.microsoft.com/office/drawing/2014/main" id="{1D10B4C1-6991-4089-A09D-D1B73AF7067A}"/>
                </a:ext>
              </a:extLst>
            </p:cNvPr>
            <p:cNvSpPr/>
            <p:nvPr/>
          </p:nvSpPr>
          <p:spPr>
            <a:xfrm>
              <a:off x="6344831" y="4207807"/>
              <a:ext cx="625446" cy="1188958"/>
            </a:xfrm>
            <a:custGeom>
              <a:avLst/>
              <a:gdLst>
                <a:gd name="connsiteX0" fmla="*/ 0 w 625151"/>
                <a:gd name="connsiteY0" fmla="*/ 877078 h 1187966"/>
                <a:gd name="connsiteX1" fmla="*/ 167951 w 625151"/>
                <a:gd name="connsiteY1" fmla="*/ 1138335 h 1187966"/>
                <a:gd name="connsiteX2" fmla="*/ 625151 w 625151"/>
                <a:gd name="connsiteY2" fmla="*/ 0 h 118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5151" h="1187966">
                  <a:moveTo>
                    <a:pt x="0" y="877078"/>
                  </a:moveTo>
                  <a:cubicBezTo>
                    <a:pt x="31879" y="1080796"/>
                    <a:pt x="63759" y="1284515"/>
                    <a:pt x="167951" y="1138335"/>
                  </a:cubicBezTo>
                  <a:cubicBezTo>
                    <a:pt x="272143" y="992155"/>
                    <a:pt x="448647" y="496077"/>
                    <a:pt x="62515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2111F-5099-482F-9573-4FD814DD1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9FF9F1B-DFEA-4EE2-A8F7-9C4031B3BDC6}" type="slidenum">
              <a:rPr lang="en-US" altLang="ko-KR" smtClean="0"/>
              <a:pPr>
                <a:defRPr/>
              </a:pPr>
              <a:t>67</a:t>
            </a:fld>
            <a:r>
              <a:rPr lang="en-US" altLang="ko-KR"/>
              <a:t> -</a:t>
            </a:r>
          </a:p>
        </p:txBody>
      </p:sp>
      <p:grpSp>
        <p:nvGrpSpPr>
          <p:cNvPr id="23556" name="그룹 1"/>
          <p:cNvGrpSpPr>
            <a:grpSpLocks/>
          </p:cNvGrpSpPr>
          <p:nvPr/>
        </p:nvGrpSpPr>
        <p:grpSpPr bwMode="auto">
          <a:xfrm>
            <a:off x="1331913" y="1057275"/>
            <a:ext cx="6975475" cy="5540375"/>
            <a:chOff x="1730186" y="444094"/>
            <a:chExt cx="6975956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61E809E-EBBE-4EDB-9482-01981637D199}"/>
                </a:ext>
              </a:extLst>
            </p:cNvPr>
            <p:cNvSpPr/>
            <p:nvPr/>
          </p:nvSpPr>
          <p:spPr>
            <a:xfrm>
              <a:off x="2995510" y="2348967"/>
              <a:ext cx="217503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CF9C9CF-DFD4-4858-911E-30D3B883114D}"/>
                </a:ext>
              </a:extLst>
            </p:cNvPr>
            <p:cNvSpPr/>
            <p:nvPr/>
          </p:nvSpPr>
          <p:spPr>
            <a:xfrm>
              <a:off x="6439036" y="1477488"/>
              <a:ext cx="215915" cy="2158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4500748-A441-4F50-83D2-28DF28A78E53}"/>
                </a:ext>
              </a:extLst>
            </p:cNvPr>
            <p:cNvSpPr/>
            <p:nvPr/>
          </p:nvSpPr>
          <p:spPr>
            <a:xfrm>
              <a:off x="3573400" y="598072"/>
              <a:ext cx="21591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D40903-D428-438E-A214-864B4DDC7A5D}"/>
                </a:ext>
              </a:extLst>
            </p:cNvPr>
            <p:cNvSpPr/>
            <p:nvPr/>
          </p:nvSpPr>
          <p:spPr>
            <a:xfrm>
              <a:off x="6362830" y="5661860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0CDC3D4-8248-4417-BCB3-25707501B797}"/>
                </a:ext>
              </a:extLst>
            </p:cNvPr>
            <p:cNvSpPr/>
            <p:nvPr/>
          </p:nvSpPr>
          <p:spPr>
            <a:xfrm>
              <a:off x="2814523" y="3644281"/>
              <a:ext cx="215915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F05EC2-44DE-4166-A199-ED0487EF8451}"/>
                </a:ext>
              </a:extLst>
            </p:cNvPr>
            <p:cNvSpPr/>
            <p:nvPr/>
          </p:nvSpPr>
          <p:spPr>
            <a:xfrm>
              <a:off x="2720854" y="5109447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B30FB54-FC53-4226-9D8A-EC8361193EC4}"/>
                </a:ext>
              </a:extLst>
            </p:cNvPr>
            <p:cNvSpPr/>
            <p:nvPr/>
          </p:nvSpPr>
          <p:spPr>
            <a:xfrm>
              <a:off x="5742075" y="4293526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BD1BDEE-BA3C-4CF3-BDFF-11944D8C3B85}"/>
                </a:ext>
              </a:extLst>
            </p:cNvPr>
            <p:cNvSpPr/>
            <p:nvPr/>
          </p:nvSpPr>
          <p:spPr>
            <a:xfrm>
              <a:off x="5003837" y="1764806"/>
              <a:ext cx="21591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6A6AAE1-C846-4613-A38A-7129A0EFF03D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468" y="813957"/>
              <a:ext cx="577890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89E25D-68B7-45D7-89CE-4F9880828A7A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8037" y="3510940"/>
              <a:ext cx="1994037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118F806-9B38-492F-9F3D-A8FB428B1D70}"/>
                </a:ext>
              </a:extLst>
            </p:cNvPr>
            <p:cNvCxnSpPr>
              <a:stCxn id="11" idx="0"/>
              <a:endCxn id="12" idx="5"/>
            </p:cNvCxnSpPr>
            <p:nvPr/>
          </p:nvCxnSpPr>
          <p:spPr>
            <a:xfrm flipH="1" flipV="1">
              <a:off x="5187999" y="1948944"/>
              <a:ext cx="662033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1DCBB71-1DC1-4BFF-9486-D270312DED5B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957990" y="3969698"/>
              <a:ext cx="1062111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0D5A944-678C-4926-AC6D-5E2F371EF75D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6237" y="4477664"/>
              <a:ext cx="544551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3A22D7-C835-4E80-9828-F2BD02A5728A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769" y="5217390"/>
              <a:ext cx="3426061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9579FB1-1D3C-4B51-BA9A-FA8C55F513FF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261" y="2533105"/>
              <a:ext cx="490571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9DC7F-9B0F-433F-AC3C-E97491673E5A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685" y="3510940"/>
              <a:ext cx="596941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9BD8A96-8FFB-4419-B5BF-0F663A0F9A54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812" y="3861755"/>
              <a:ext cx="93668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F262307-8570-4E0E-9714-0A4630D249C5}"/>
                </a:ext>
              </a:extLst>
            </p:cNvPr>
            <p:cNvCxnSpPr>
              <a:stCxn id="6" idx="2"/>
              <a:endCxn id="12" idx="6"/>
            </p:cNvCxnSpPr>
            <p:nvPr/>
          </p:nvCxnSpPr>
          <p:spPr>
            <a:xfrm flipH="1">
              <a:off x="5219752" y="1585431"/>
              <a:ext cx="1219284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E55D88C-621D-4248-87C9-CC45167F06AD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480" y="2564853"/>
              <a:ext cx="180987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E22CEB7-0D8B-4131-8733-3215E41F3998}"/>
                </a:ext>
              </a:extLst>
            </p:cNvPr>
            <p:cNvCxnSpPr>
              <a:stCxn id="12" idx="1"/>
              <a:endCxn id="7" idx="5"/>
            </p:cNvCxnSpPr>
            <p:nvPr/>
          </p:nvCxnSpPr>
          <p:spPr>
            <a:xfrm flipH="1" flipV="1">
              <a:off x="3757563" y="782210"/>
              <a:ext cx="1278026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790B594-3E78-429F-9F8E-1E6722631164}"/>
                </a:ext>
              </a:extLst>
            </p:cNvPr>
            <p:cNvCxnSpPr>
              <a:endCxn id="6" idx="4"/>
            </p:cNvCxnSpPr>
            <p:nvPr/>
          </p:nvCxnSpPr>
          <p:spPr>
            <a:xfrm flipH="1" flipV="1">
              <a:off x="6546993" y="1693374"/>
              <a:ext cx="581065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42B59B-A8F3-4A44-80B8-1AC84B0CE56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6546993" y="4077641"/>
              <a:ext cx="581065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9" name="TextBox 26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3580" name="TextBox 27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8860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81" name="TextBox 28"/>
            <p:cNvSpPr txBox="1">
              <a:spLocks noChangeArrowheads="1"/>
            </p:cNvSpPr>
            <p:nvPr/>
          </p:nvSpPr>
          <p:spPr bwMode="auto">
            <a:xfrm>
              <a:off x="2269322" y="5328882"/>
              <a:ext cx="1213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82" name="TextBox 29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83" name="TextBox 30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84" name="TextBox 31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85" name="TextBox 32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86" name="TextBox 33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1E7194-5CFC-4E48-BE92-58FF19FE95D3}"/>
                </a:ext>
              </a:extLst>
            </p:cNvPr>
            <p:cNvSpPr txBox="1"/>
            <p:nvPr/>
          </p:nvSpPr>
          <p:spPr>
            <a:xfrm>
              <a:off x="6019907" y="1044129"/>
              <a:ext cx="981143" cy="338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강릉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 </a:t>
              </a:r>
              <a:r>
                <a:rPr lang="en-US" sz="1600" dirty="0"/>
                <a:t> </a:t>
              </a:r>
            </a:p>
          </p:txBody>
        </p:sp>
        <p:sp>
          <p:nvSpPr>
            <p:cNvPr id="23588" name="TextBox 35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3589" name="TextBox 36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3590" name="TextBox 37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3591" name="TextBox 38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3592" name="TextBox 39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23593" name="TextBox 40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23594" name="TextBox 41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3595" name="TextBox 42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3596" name="TextBox 43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3597" name="TextBox 44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3598" name="TextBox 45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3599" name="TextBox 46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3600" name="TextBox 47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3601" name="TextBox 48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23602" name="TextBox 49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03" name="TextBox 50"/>
            <p:cNvSpPr txBox="1">
              <a:spLocks noChangeArrowheads="1"/>
            </p:cNvSpPr>
            <p:nvPr/>
          </p:nvSpPr>
          <p:spPr bwMode="auto">
            <a:xfrm>
              <a:off x="6533573" y="1289045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04" name="TextBox 51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05" name="TextBox 52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06" name="TextBox 53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23607" name="TextBox 54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08" name="TextBox 55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3609" name="TextBox 56"/>
            <p:cNvSpPr txBox="1">
              <a:spLocks noChangeArrowheads="1"/>
            </p:cNvSpPr>
            <p:nvPr/>
          </p:nvSpPr>
          <p:spPr bwMode="auto">
            <a:xfrm>
              <a:off x="7271358" y="3586404"/>
              <a:ext cx="14347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10" name="TextBox 57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611" name="TextBox 58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F68DF2-6928-497D-8321-8C83B73B5D90}"/>
                </a:ext>
              </a:extLst>
            </p:cNvPr>
            <p:cNvSpPr/>
            <p:nvPr/>
          </p:nvSpPr>
          <p:spPr>
            <a:xfrm>
              <a:off x="3578163" y="3325216"/>
              <a:ext cx="215915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3613" name="TextBox 60"/>
            <p:cNvSpPr txBox="1">
              <a:spLocks noChangeArrowheads="1"/>
            </p:cNvSpPr>
            <p:nvPr/>
          </p:nvSpPr>
          <p:spPr bwMode="auto">
            <a:xfrm>
              <a:off x="6513282" y="5323552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31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451F80B-8FE7-46AE-9595-6A3351BB16CD}"/>
                </a:ext>
              </a:extLst>
            </p:cNvPr>
            <p:cNvSpPr/>
            <p:nvPr/>
          </p:nvSpPr>
          <p:spPr>
            <a:xfrm>
              <a:off x="7020101" y="3847468"/>
              <a:ext cx="215915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0E18F-D1DF-4C45-AA99-DD8D629B3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F174970-A5FE-4276-B20E-5E5FA4434EEF}" type="slidenum">
              <a:rPr lang="en-US" altLang="ko-KR" smtClean="0"/>
              <a:pPr>
                <a:defRPr/>
              </a:pPr>
              <a:t>68</a:t>
            </a:fld>
            <a:r>
              <a:rPr lang="en-US" altLang="ko-KR"/>
              <a:t> -</a:t>
            </a:r>
          </a:p>
        </p:txBody>
      </p:sp>
      <p:grpSp>
        <p:nvGrpSpPr>
          <p:cNvPr id="24580" name="그룹 1"/>
          <p:cNvGrpSpPr>
            <a:grpSpLocks/>
          </p:cNvGrpSpPr>
          <p:nvPr/>
        </p:nvGrpSpPr>
        <p:grpSpPr bwMode="auto">
          <a:xfrm>
            <a:off x="1331913" y="1057275"/>
            <a:ext cx="6975475" cy="5540375"/>
            <a:chOff x="1730186" y="444094"/>
            <a:chExt cx="6975956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28116E-A103-4C31-932C-F2A7959D34A2}"/>
                </a:ext>
              </a:extLst>
            </p:cNvPr>
            <p:cNvSpPr/>
            <p:nvPr/>
          </p:nvSpPr>
          <p:spPr>
            <a:xfrm>
              <a:off x="2995510" y="2348967"/>
              <a:ext cx="217503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1235904-3856-4C99-A280-10F2A862E45F}"/>
                </a:ext>
              </a:extLst>
            </p:cNvPr>
            <p:cNvSpPr/>
            <p:nvPr/>
          </p:nvSpPr>
          <p:spPr>
            <a:xfrm>
              <a:off x="6439036" y="1477488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2389E3-F998-4E00-8EA9-F0AFA5377BF1}"/>
                </a:ext>
              </a:extLst>
            </p:cNvPr>
            <p:cNvSpPr/>
            <p:nvPr/>
          </p:nvSpPr>
          <p:spPr>
            <a:xfrm>
              <a:off x="3573400" y="598072"/>
              <a:ext cx="21591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A03613B-DA59-4B66-96E0-3CF299D78C4D}"/>
                </a:ext>
              </a:extLst>
            </p:cNvPr>
            <p:cNvSpPr/>
            <p:nvPr/>
          </p:nvSpPr>
          <p:spPr>
            <a:xfrm>
              <a:off x="6362830" y="5661860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A094CE-1556-4232-BC31-24345369EF92}"/>
                </a:ext>
              </a:extLst>
            </p:cNvPr>
            <p:cNvSpPr/>
            <p:nvPr/>
          </p:nvSpPr>
          <p:spPr>
            <a:xfrm>
              <a:off x="2814523" y="3644281"/>
              <a:ext cx="215915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5E6E5A-CC4A-4CC5-8C1C-4895675738EE}"/>
                </a:ext>
              </a:extLst>
            </p:cNvPr>
            <p:cNvSpPr/>
            <p:nvPr/>
          </p:nvSpPr>
          <p:spPr>
            <a:xfrm>
              <a:off x="2720854" y="5109447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3F648F-C9E0-4E35-89C4-5024E7C82B69}"/>
                </a:ext>
              </a:extLst>
            </p:cNvPr>
            <p:cNvSpPr/>
            <p:nvPr/>
          </p:nvSpPr>
          <p:spPr>
            <a:xfrm>
              <a:off x="5742075" y="4293526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B42A953-4E4C-426E-9E47-FAA75BD7B619}"/>
                </a:ext>
              </a:extLst>
            </p:cNvPr>
            <p:cNvSpPr/>
            <p:nvPr/>
          </p:nvSpPr>
          <p:spPr>
            <a:xfrm>
              <a:off x="5003837" y="1764806"/>
              <a:ext cx="21591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61E5AD3-F0F5-4FC9-9A41-095A80010637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468" y="813957"/>
              <a:ext cx="577890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3586BE-C571-4C56-A08C-4D4732D7D052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8037" y="3510940"/>
              <a:ext cx="1994037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FB08CE4-9454-4C8E-B20E-19B15C778A53}"/>
                </a:ext>
              </a:extLst>
            </p:cNvPr>
            <p:cNvCxnSpPr>
              <a:stCxn id="11" idx="0"/>
              <a:endCxn id="12" idx="5"/>
            </p:cNvCxnSpPr>
            <p:nvPr/>
          </p:nvCxnSpPr>
          <p:spPr>
            <a:xfrm flipH="1" flipV="1">
              <a:off x="5187999" y="1948944"/>
              <a:ext cx="662033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55C66D2-EC5B-49FC-AB85-85D9D3794D71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957990" y="3969698"/>
              <a:ext cx="1062111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8B87A5A-7BD9-4BDF-BCC8-BA6C858E139B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6237" y="4477664"/>
              <a:ext cx="544551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929E337-A552-4297-9631-06D2F7E19875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769" y="5217390"/>
              <a:ext cx="3426061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9936E9B-02E0-4535-9C48-37522933BCD2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261" y="2533105"/>
              <a:ext cx="490571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EB9A89-7951-427B-8220-2941C612C14A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685" y="3510940"/>
              <a:ext cx="596941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FA4F67E-7BFC-42C5-B167-763B6BF03EFD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812" y="3861755"/>
              <a:ext cx="93668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DAD37C-677E-48D0-829A-F2D26CF0C093}"/>
                </a:ext>
              </a:extLst>
            </p:cNvPr>
            <p:cNvCxnSpPr>
              <a:stCxn id="6" idx="2"/>
              <a:endCxn id="12" idx="6"/>
            </p:cNvCxnSpPr>
            <p:nvPr/>
          </p:nvCxnSpPr>
          <p:spPr>
            <a:xfrm flipH="1">
              <a:off x="5219752" y="1585431"/>
              <a:ext cx="1219284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D21D57-E551-4297-AC64-4752574EA52A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480" y="2564853"/>
              <a:ext cx="180987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E49B490-A20C-47E7-AFFA-50704880AF71}"/>
                </a:ext>
              </a:extLst>
            </p:cNvPr>
            <p:cNvCxnSpPr>
              <a:stCxn id="12" idx="1"/>
              <a:endCxn id="7" idx="5"/>
            </p:cNvCxnSpPr>
            <p:nvPr/>
          </p:nvCxnSpPr>
          <p:spPr>
            <a:xfrm flipH="1" flipV="1">
              <a:off x="3757563" y="782210"/>
              <a:ext cx="1278026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D4C9AC-E04A-4EF2-902A-E1CF9A594C14}"/>
                </a:ext>
              </a:extLst>
            </p:cNvPr>
            <p:cNvCxnSpPr>
              <a:endCxn id="6" idx="4"/>
            </p:cNvCxnSpPr>
            <p:nvPr/>
          </p:nvCxnSpPr>
          <p:spPr>
            <a:xfrm flipH="1" flipV="1">
              <a:off x="6546993" y="1693374"/>
              <a:ext cx="581065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CD076DA-F955-4F72-9F12-D91D8405802F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6546993" y="4077641"/>
              <a:ext cx="581065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3" name="TextBox 26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4604" name="TextBox 27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8860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05" name="TextBox 28"/>
            <p:cNvSpPr txBox="1">
              <a:spLocks noChangeArrowheads="1"/>
            </p:cNvSpPr>
            <p:nvPr/>
          </p:nvSpPr>
          <p:spPr bwMode="auto">
            <a:xfrm>
              <a:off x="2269322" y="5328882"/>
              <a:ext cx="1213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06" name="TextBox 29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07" name="TextBox 30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FCB465-7E61-46D9-9D98-FD0AB75F144C}"/>
                </a:ext>
              </a:extLst>
            </p:cNvPr>
            <p:cNvSpPr txBox="1"/>
            <p:nvPr/>
          </p:nvSpPr>
          <p:spPr>
            <a:xfrm>
              <a:off x="7128058" y="3923663"/>
              <a:ext cx="720775" cy="584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포항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endParaRPr lang="en-US" sz="1600" dirty="0"/>
            </a:p>
          </p:txBody>
        </p:sp>
        <p:sp>
          <p:nvSpPr>
            <p:cNvPr id="24609" name="TextBox 32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10" name="TextBox 33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4611" name="TextBox 34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981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12" name="TextBox 35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4613" name="TextBox 36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4614" name="TextBox 37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4615" name="TextBox 38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4616" name="TextBox 39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24617" name="TextBox 40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24618" name="TextBox 41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4619" name="TextBox 42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4620" name="TextBox 43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4621" name="TextBox 44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4622" name="TextBox 45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4623" name="TextBox 46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4624" name="TextBox 47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4625" name="TextBox 48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24626" name="TextBox 49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27" name="TextBox 50"/>
            <p:cNvSpPr txBox="1">
              <a:spLocks noChangeArrowheads="1"/>
            </p:cNvSpPr>
            <p:nvPr/>
          </p:nvSpPr>
          <p:spPr bwMode="auto">
            <a:xfrm>
              <a:off x="6533573" y="1289045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28" name="TextBox 51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29" name="TextBox 52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30" name="TextBox 53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24631" name="TextBox 54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32" name="TextBox 55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4633" name="TextBox 56"/>
            <p:cNvSpPr txBox="1">
              <a:spLocks noChangeArrowheads="1"/>
            </p:cNvSpPr>
            <p:nvPr/>
          </p:nvSpPr>
          <p:spPr bwMode="auto">
            <a:xfrm>
              <a:off x="7271358" y="3586404"/>
              <a:ext cx="14347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36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34" name="TextBox 57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4635" name="TextBox 58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03C7DCD-B166-437D-B4BC-1FC3B89F8F03}"/>
                </a:ext>
              </a:extLst>
            </p:cNvPr>
            <p:cNvSpPr/>
            <p:nvPr/>
          </p:nvSpPr>
          <p:spPr>
            <a:xfrm>
              <a:off x="3578163" y="3325216"/>
              <a:ext cx="215915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4637" name="TextBox 60"/>
            <p:cNvSpPr txBox="1">
              <a:spLocks noChangeArrowheads="1"/>
            </p:cNvSpPr>
            <p:nvPr/>
          </p:nvSpPr>
          <p:spPr bwMode="auto">
            <a:xfrm>
              <a:off x="6513282" y="5323552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31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0DEFA8E-4DCD-45DF-84B2-63C6E6BC38D8}"/>
                </a:ext>
              </a:extLst>
            </p:cNvPr>
            <p:cNvSpPr/>
            <p:nvPr/>
          </p:nvSpPr>
          <p:spPr>
            <a:xfrm>
              <a:off x="7020101" y="3847468"/>
              <a:ext cx="215915" cy="2158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A3D4-BB98-405A-8CA8-72DE24A9C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B994B66-552E-4A1D-B8C6-0D6DB74F7A9F}" type="slidenum">
              <a:rPr lang="en-US" altLang="ko-KR" smtClean="0"/>
              <a:pPr>
                <a:defRPr/>
              </a:pPr>
              <a:t>69</a:t>
            </a:fld>
            <a:r>
              <a:rPr lang="en-US" altLang="ko-KR"/>
              <a:t> -</a:t>
            </a:r>
          </a:p>
        </p:txBody>
      </p:sp>
      <p:grpSp>
        <p:nvGrpSpPr>
          <p:cNvPr id="25604" name="그룹 1"/>
          <p:cNvGrpSpPr>
            <a:grpSpLocks/>
          </p:cNvGrpSpPr>
          <p:nvPr/>
        </p:nvGrpSpPr>
        <p:grpSpPr bwMode="auto">
          <a:xfrm>
            <a:off x="1331913" y="1057275"/>
            <a:ext cx="6975475" cy="5540375"/>
            <a:chOff x="1730186" y="444094"/>
            <a:chExt cx="6975956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3A7948-98CE-4502-90C3-D180208BE4C9}"/>
                </a:ext>
              </a:extLst>
            </p:cNvPr>
            <p:cNvSpPr/>
            <p:nvPr/>
          </p:nvSpPr>
          <p:spPr>
            <a:xfrm>
              <a:off x="2995510" y="2348967"/>
              <a:ext cx="217503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BBF45B-79E4-4FCD-8AE2-AC1049932AC3}"/>
                </a:ext>
              </a:extLst>
            </p:cNvPr>
            <p:cNvSpPr/>
            <p:nvPr/>
          </p:nvSpPr>
          <p:spPr>
            <a:xfrm>
              <a:off x="6439036" y="1477488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3828B1C-F83C-456B-9846-A7620D579FF7}"/>
                </a:ext>
              </a:extLst>
            </p:cNvPr>
            <p:cNvSpPr/>
            <p:nvPr/>
          </p:nvSpPr>
          <p:spPr>
            <a:xfrm>
              <a:off x="3573400" y="598072"/>
              <a:ext cx="21591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68363B5-E420-4693-9CAA-451A1CD1EBCB}"/>
                </a:ext>
              </a:extLst>
            </p:cNvPr>
            <p:cNvSpPr/>
            <p:nvPr/>
          </p:nvSpPr>
          <p:spPr>
            <a:xfrm>
              <a:off x="6362830" y="5661860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3B22B3E-D427-4229-8AB4-8AD26A3961D6}"/>
                </a:ext>
              </a:extLst>
            </p:cNvPr>
            <p:cNvSpPr/>
            <p:nvPr/>
          </p:nvSpPr>
          <p:spPr>
            <a:xfrm>
              <a:off x="2814523" y="3644281"/>
              <a:ext cx="215915" cy="217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1078B6-90A2-4E04-B479-335EF9A50E0E}"/>
                </a:ext>
              </a:extLst>
            </p:cNvPr>
            <p:cNvSpPr/>
            <p:nvPr/>
          </p:nvSpPr>
          <p:spPr>
            <a:xfrm>
              <a:off x="2720854" y="5109447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E9D883-E383-4009-ADEC-17762BAA5457}"/>
                </a:ext>
              </a:extLst>
            </p:cNvPr>
            <p:cNvSpPr/>
            <p:nvPr/>
          </p:nvSpPr>
          <p:spPr>
            <a:xfrm>
              <a:off x="5742075" y="4293526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6BBC96E-37FA-491C-9355-0F3807338A94}"/>
                </a:ext>
              </a:extLst>
            </p:cNvPr>
            <p:cNvSpPr/>
            <p:nvPr/>
          </p:nvSpPr>
          <p:spPr>
            <a:xfrm>
              <a:off x="5003837" y="1764806"/>
              <a:ext cx="215915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C1D9EDB-FB1F-41FA-8846-BF3AA0E2A244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468" y="813957"/>
              <a:ext cx="577890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8CDE23A-57D4-419B-9A27-D5B739981F8F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3748037" y="3510940"/>
              <a:ext cx="1994037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16B5CAE-A799-4D64-B82A-9B71094EF73B}"/>
                </a:ext>
              </a:extLst>
            </p:cNvPr>
            <p:cNvCxnSpPr>
              <a:stCxn id="11" idx="0"/>
              <a:endCxn id="12" idx="5"/>
            </p:cNvCxnSpPr>
            <p:nvPr/>
          </p:nvCxnSpPr>
          <p:spPr>
            <a:xfrm flipH="1" flipV="1">
              <a:off x="5187999" y="1948944"/>
              <a:ext cx="662033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392D43C-2D4F-444E-A525-AC99752268E2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957990" y="3969698"/>
              <a:ext cx="1062111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78E9BA1-3EEB-4A31-AE8D-620D47A98DED}"/>
                </a:ext>
              </a:extLst>
            </p:cNvPr>
            <p:cNvCxnSpPr>
              <a:stCxn id="8" idx="0"/>
              <a:endCxn id="11" idx="5"/>
            </p:cNvCxnSpPr>
            <p:nvPr/>
          </p:nvCxnSpPr>
          <p:spPr>
            <a:xfrm flipH="1" flipV="1">
              <a:off x="5926237" y="4477664"/>
              <a:ext cx="544551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A17EC1D-2335-41C0-9D8D-6C810E17A924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769" y="5217390"/>
              <a:ext cx="3426061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8DFC36E-7C34-430A-84C4-61890F72E62D}"/>
                </a:ext>
              </a:extLst>
            </p:cNvPr>
            <p:cNvCxnSpPr>
              <a:endCxn id="5" idx="5"/>
            </p:cNvCxnSpPr>
            <p:nvPr/>
          </p:nvCxnSpPr>
          <p:spPr>
            <a:xfrm flipH="1" flipV="1">
              <a:off x="3181261" y="2533105"/>
              <a:ext cx="490571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0A9218-527A-444E-91EC-EED6B1DF46DA}"/>
                </a:ext>
              </a:extLst>
            </p:cNvPr>
            <p:cNvCxnSpPr>
              <a:endCxn id="9" idx="7"/>
            </p:cNvCxnSpPr>
            <p:nvPr/>
          </p:nvCxnSpPr>
          <p:spPr>
            <a:xfrm flipH="1">
              <a:off x="2998685" y="3510940"/>
              <a:ext cx="596941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C38690-8D13-4869-B544-35C06A6AE62B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812" y="3861755"/>
              <a:ext cx="93668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1E0FBF0-85E6-495F-AF42-D9353C053F58}"/>
                </a:ext>
              </a:extLst>
            </p:cNvPr>
            <p:cNvCxnSpPr>
              <a:stCxn id="6" idx="2"/>
              <a:endCxn id="12" idx="6"/>
            </p:cNvCxnSpPr>
            <p:nvPr/>
          </p:nvCxnSpPr>
          <p:spPr>
            <a:xfrm flipH="1">
              <a:off x="5219752" y="1585431"/>
              <a:ext cx="1219284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C4F9F28-E850-4F9D-90CF-58C5A9E5E093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480" y="2564853"/>
              <a:ext cx="180987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E06D91-4153-4EBC-A613-ED0686E145D2}"/>
                </a:ext>
              </a:extLst>
            </p:cNvPr>
            <p:cNvCxnSpPr>
              <a:stCxn id="12" idx="1"/>
              <a:endCxn id="7" idx="5"/>
            </p:cNvCxnSpPr>
            <p:nvPr/>
          </p:nvCxnSpPr>
          <p:spPr>
            <a:xfrm flipH="1" flipV="1">
              <a:off x="3757563" y="782210"/>
              <a:ext cx="1278026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42EC44B-249D-4CB9-9F00-9F8656C277A2}"/>
                </a:ext>
              </a:extLst>
            </p:cNvPr>
            <p:cNvCxnSpPr>
              <a:endCxn id="6" idx="4"/>
            </p:cNvCxnSpPr>
            <p:nvPr/>
          </p:nvCxnSpPr>
          <p:spPr>
            <a:xfrm flipH="1" flipV="1">
              <a:off x="6546993" y="1693374"/>
              <a:ext cx="581065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CF82969-D5B0-4AF2-9918-C99EF71D7A89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6546993" y="4077641"/>
              <a:ext cx="581065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7" name="TextBox 26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5628" name="TextBox 27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8860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29" name="TextBox 28"/>
            <p:cNvSpPr txBox="1">
              <a:spLocks noChangeArrowheads="1"/>
            </p:cNvSpPr>
            <p:nvPr/>
          </p:nvSpPr>
          <p:spPr bwMode="auto">
            <a:xfrm>
              <a:off x="2269322" y="5328882"/>
              <a:ext cx="12137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30" name="TextBox 29"/>
            <p:cNvSpPr txBox="1">
              <a:spLocks noChangeArrowheads="1"/>
            </p:cNvSpPr>
            <p:nvPr/>
          </p:nvSpPr>
          <p:spPr bwMode="auto">
            <a:xfrm>
              <a:off x="1907704" y="3568370"/>
              <a:ext cx="907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31" name="TextBox 30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32" name="TextBox 31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33" name="TextBox 32"/>
            <p:cNvSpPr txBox="1">
              <a:spLocks noChangeArrowheads="1"/>
            </p:cNvSpPr>
            <p:nvPr/>
          </p:nvSpPr>
          <p:spPr bwMode="auto">
            <a:xfrm>
              <a:off x="3439940" y="3611858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34" name="TextBox 33"/>
            <p:cNvSpPr txBox="1">
              <a:spLocks noChangeArrowheads="1"/>
            </p:cNvSpPr>
            <p:nvPr/>
          </p:nvSpPr>
          <p:spPr bwMode="auto">
            <a:xfrm>
              <a:off x="2369454" y="1970655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5635" name="TextBox 34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981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36" name="TextBox 35"/>
            <p:cNvSpPr txBox="1">
              <a:spLocks noChangeArrowheads="1"/>
            </p:cNvSpPr>
            <p:nvPr/>
          </p:nvSpPr>
          <p:spPr bwMode="auto">
            <a:xfrm>
              <a:off x="4290046" y="1685849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5637" name="TextBox 36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5638" name="TextBox 37"/>
            <p:cNvSpPr txBox="1">
              <a:spLocks noChangeArrowheads="1"/>
            </p:cNvSpPr>
            <p:nvPr/>
          </p:nvSpPr>
          <p:spPr bwMode="auto">
            <a:xfrm>
              <a:off x="4424415" y="389240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5639" name="TextBox 38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5640" name="TextBox 39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25641" name="TextBox 40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25642" name="TextBox 41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5643" name="TextBox 42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5644" name="TextBox 43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5645" name="TextBox 44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25646" name="TextBox 45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5647" name="TextBox 46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5648" name="TextBox 47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5649" name="TextBox 48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25650" name="TextBox 49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1" name="TextBox 50"/>
            <p:cNvSpPr txBox="1">
              <a:spLocks noChangeArrowheads="1"/>
            </p:cNvSpPr>
            <p:nvPr/>
          </p:nvSpPr>
          <p:spPr bwMode="auto">
            <a:xfrm>
              <a:off x="6533573" y="1289045"/>
              <a:ext cx="935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36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2" name="TextBox 51"/>
            <p:cNvSpPr txBox="1">
              <a:spLocks noChangeArrowheads="1"/>
            </p:cNvSpPr>
            <p:nvPr/>
          </p:nvSpPr>
          <p:spPr bwMode="auto">
            <a:xfrm>
              <a:off x="3883254" y="3220097"/>
              <a:ext cx="7266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19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3" name="TextBox 52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4" name="TextBox 53"/>
            <p:cNvSpPr txBox="1">
              <a:spLocks noChangeArrowheads="1"/>
            </p:cNvSpPr>
            <p:nvPr/>
          </p:nvSpPr>
          <p:spPr bwMode="auto">
            <a:xfrm>
              <a:off x="1730186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D=16</a:t>
              </a:r>
            </a:p>
          </p:txBody>
        </p:sp>
        <p:sp>
          <p:nvSpPr>
            <p:cNvPr id="25655" name="TextBox 54"/>
            <p:cNvSpPr txBox="1">
              <a:spLocks noChangeArrowheads="1"/>
            </p:cNvSpPr>
            <p:nvPr/>
          </p:nvSpPr>
          <p:spPr bwMode="auto">
            <a:xfrm>
              <a:off x="3013598" y="4834079"/>
              <a:ext cx="9226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29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6" name="TextBox 55"/>
            <p:cNvSpPr txBox="1">
              <a:spLocks noChangeArrowheads="1"/>
            </p:cNvSpPr>
            <p:nvPr/>
          </p:nvSpPr>
          <p:spPr bwMode="auto">
            <a:xfrm>
              <a:off x="4932040" y="4387515"/>
              <a:ext cx="1311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 = 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25657" name="TextBox 56"/>
            <p:cNvSpPr txBox="1">
              <a:spLocks noChangeArrowheads="1"/>
            </p:cNvSpPr>
            <p:nvPr/>
          </p:nvSpPr>
          <p:spPr bwMode="auto">
            <a:xfrm>
              <a:off x="7271358" y="3586404"/>
              <a:ext cx="14347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  <a:sym typeface="Wingdings 3" panose="05040102010807070707" pitchFamily="18" charset="2"/>
                </a:rPr>
                <a:t>36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8" name="TextBox 57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59" name="TextBox 58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0356487-E6E9-42EE-B539-9E36BCDA597F}"/>
                </a:ext>
              </a:extLst>
            </p:cNvPr>
            <p:cNvSpPr/>
            <p:nvPr/>
          </p:nvSpPr>
          <p:spPr>
            <a:xfrm>
              <a:off x="3578163" y="3325216"/>
              <a:ext cx="215915" cy="21747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5661" name="TextBox 60"/>
            <p:cNvSpPr txBox="1">
              <a:spLocks noChangeArrowheads="1"/>
            </p:cNvSpPr>
            <p:nvPr/>
          </p:nvSpPr>
          <p:spPr bwMode="auto">
            <a:xfrm>
              <a:off x="6513282" y="5323552"/>
              <a:ext cx="1044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31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4A2A513-AF87-4369-B8F4-312EC0C3D6DF}"/>
                </a:ext>
              </a:extLst>
            </p:cNvPr>
            <p:cNvSpPr/>
            <p:nvPr/>
          </p:nvSpPr>
          <p:spPr>
            <a:xfrm>
              <a:off x="7020101" y="3847468"/>
              <a:ext cx="215915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2662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while-</a:t>
            </a:r>
            <a:r>
              <a:rPr lang="ko-KR" altLang="en-US" smtClean="0"/>
              <a:t>루프가 </a:t>
            </a:r>
            <a:r>
              <a:rPr lang="en-US" altLang="ko-KR" smtClean="0"/>
              <a:t>(n-1)</a:t>
            </a:r>
            <a:r>
              <a:rPr lang="ko-KR" altLang="en-US" smtClean="0"/>
              <a:t>번 반복되고</a:t>
            </a:r>
            <a:r>
              <a:rPr lang="en-US" altLang="ko-KR" smtClean="0"/>
              <a:t>, 1</a:t>
            </a:r>
            <a:r>
              <a:rPr lang="ko-KR" altLang="en-US" smtClean="0"/>
              <a:t>회 반복될 때</a:t>
            </a:r>
            <a:endParaRPr lang="en-US" altLang="ko-KR" smtClean="0"/>
          </a:p>
          <a:p>
            <a:pPr lvl="1"/>
            <a:r>
              <a:rPr lang="en-US" altLang="ko-KR" smtClean="0"/>
              <a:t>line 3</a:t>
            </a:r>
            <a:r>
              <a:rPr lang="ko-KR" altLang="en-US" smtClean="0"/>
              <a:t>에서 최소의 </a:t>
            </a:r>
            <a:r>
              <a:rPr lang="en-US" altLang="ko-KR" smtClean="0"/>
              <a:t>D[v]</a:t>
            </a:r>
            <a:r>
              <a:rPr lang="ko-KR" altLang="en-US" smtClean="0"/>
              <a:t>를 가진 점 </a:t>
            </a:r>
            <a:r>
              <a:rPr lang="en-US" altLang="ko-KR" smtClean="0"/>
              <a:t>v</a:t>
            </a:r>
            <a:r>
              <a:rPr lang="en-US" altLang="ko-KR" baseline="-25000" smtClean="0"/>
              <a:t>min</a:t>
            </a:r>
            <a:r>
              <a:rPr lang="ko-KR" altLang="en-US" smtClean="0"/>
              <a:t>을 찾는데 </a:t>
            </a:r>
            <a:r>
              <a:rPr lang="en-US" altLang="ko-KR" smtClean="0"/>
              <a:t>O(n) </a:t>
            </a:r>
            <a:r>
              <a:rPr lang="ko-KR" altLang="en-US" smtClean="0"/>
              <a:t>시간이 걸린다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왜냐하면 배열 </a:t>
            </a:r>
            <a:r>
              <a:rPr lang="en-US" altLang="ko-KR" smtClean="0"/>
              <a:t>D</a:t>
            </a:r>
            <a:r>
              <a:rPr lang="ko-KR" altLang="en-US" smtClean="0"/>
              <a:t>에서 최소값을 찾는 것이기 때문이다</a:t>
            </a:r>
            <a:r>
              <a:rPr lang="en-US" altLang="ko-KR" smtClean="0"/>
              <a:t>. 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line 4</a:t>
            </a:r>
            <a:r>
              <a:rPr lang="ko-KR" altLang="en-US" smtClean="0"/>
              <a:t>에서도 </a:t>
            </a:r>
            <a:r>
              <a:rPr lang="en-US" altLang="ko-KR" smtClean="0"/>
              <a:t>v</a:t>
            </a:r>
            <a:r>
              <a:rPr lang="en-US" altLang="ko-KR" baseline="-25000" smtClean="0"/>
              <a:t>min</a:t>
            </a:r>
            <a:r>
              <a:rPr lang="ko-KR" altLang="en-US" smtClean="0"/>
              <a:t>에 연결된 점의 수가 최대 </a:t>
            </a:r>
            <a:r>
              <a:rPr lang="en-US" altLang="ko-KR" smtClean="0"/>
              <a:t>(n-1)</a:t>
            </a:r>
            <a:r>
              <a:rPr lang="ko-KR" altLang="en-US" smtClean="0"/>
              <a:t>개이므로</a:t>
            </a:r>
            <a:r>
              <a:rPr lang="en-US" altLang="ko-KR" smtClean="0"/>
              <a:t>, </a:t>
            </a:r>
            <a:r>
              <a:rPr lang="ko-KR" altLang="en-US" smtClean="0"/>
              <a:t>각 </a:t>
            </a:r>
            <a:r>
              <a:rPr lang="en-US" altLang="ko-KR" smtClean="0"/>
              <a:t>D[w]</a:t>
            </a:r>
            <a:r>
              <a:rPr lang="ko-KR" altLang="en-US" smtClean="0"/>
              <a:t>를 갱신하는데 걸리는 시간은 </a:t>
            </a:r>
            <a:r>
              <a:rPr lang="en-US" altLang="ko-KR" smtClean="0"/>
              <a:t>O(n)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따라서 시간복잡도는 </a:t>
            </a:r>
            <a:r>
              <a:rPr lang="en-US" altLang="ko-KR" smtClean="0"/>
              <a:t>(n-1)x{O(n)+O(n)} = O(n</a:t>
            </a:r>
            <a:r>
              <a:rPr lang="en-US" altLang="ko-KR" baseline="30000" smtClean="0"/>
              <a:t>2</a:t>
            </a:r>
            <a:r>
              <a:rPr lang="en-US" altLang="ko-KR" smtClean="0"/>
              <a:t>).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0A0BC-09AD-416C-B198-460593CE4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B840404-218B-4CA0-8792-D8AACE612ECE}" type="slidenum">
              <a:rPr lang="en-US" altLang="ko-KR" smtClean="0"/>
              <a:pPr>
                <a:defRPr/>
              </a:pPr>
              <a:t>70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2765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맵퀘스트 </a:t>
            </a:r>
            <a:r>
              <a:rPr lang="en-US" altLang="ko-KR" smtClean="0"/>
              <a:t>(Mapquest)</a:t>
            </a:r>
            <a:r>
              <a:rPr lang="ko-KR" altLang="en-US" smtClean="0"/>
              <a:t>와 구글 </a:t>
            </a:r>
            <a:r>
              <a:rPr lang="en-US" altLang="ko-KR" smtClean="0"/>
              <a:t>(Google) </a:t>
            </a:r>
            <a:r>
              <a:rPr lang="ko-KR" altLang="en-US" smtClean="0"/>
              <a:t>웹사이트의 지도 서비스</a:t>
            </a:r>
          </a:p>
          <a:p>
            <a:r>
              <a:rPr lang="ko-KR" altLang="en-US" smtClean="0"/>
              <a:t>자동차 네비게이션</a:t>
            </a:r>
          </a:p>
          <a:p>
            <a:r>
              <a:rPr lang="ko-KR" altLang="en-US" smtClean="0"/>
              <a:t>네트워크와 통신 분야</a:t>
            </a:r>
          </a:p>
          <a:p>
            <a:r>
              <a:rPr lang="ko-KR" altLang="en-US" smtClean="0"/>
              <a:t>모바일 네트워크</a:t>
            </a:r>
          </a:p>
          <a:p>
            <a:r>
              <a:rPr lang="ko-KR" altLang="en-US" smtClean="0"/>
              <a:t>산업 공학과 경영 공학의 운영 </a:t>
            </a:r>
            <a:r>
              <a:rPr lang="en-US" altLang="ko-KR" smtClean="0"/>
              <a:t>(Operation) </a:t>
            </a:r>
            <a:r>
              <a:rPr lang="ko-KR" altLang="en-US" smtClean="0"/>
              <a:t>연구</a:t>
            </a:r>
            <a:endParaRPr lang="en-US" altLang="ko-KR" smtClean="0"/>
          </a:p>
          <a:p>
            <a:r>
              <a:rPr lang="ko-KR" altLang="en-US" smtClean="0"/>
              <a:t>로봇 공학</a:t>
            </a:r>
          </a:p>
          <a:p>
            <a:r>
              <a:rPr lang="ko-KR" altLang="en-US" smtClean="0"/>
              <a:t>교통 공학</a:t>
            </a:r>
          </a:p>
          <a:p>
            <a:r>
              <a:rPr lang="en-US" altLang="ko-KR" smtClean="0"/>
              <a:t>VLSI </a:t>
            </a:r>
            <a:r>
              <a:rPr lang="ko-KR" altLang="en-US" smtClean="0"/>
              <a:t>디자인 분야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72F0A-BE5A-4BDC-843B-C533C69FC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2BCF8AD-E304-476E-8129-CA05CE7A494E}" type="slidenum">
              <a:rPr lang="en-US" altLang="ko-KR" smtClean="0"/>
              <a:pPr>
                <a:defRPr/>
              </a:pPr>
              <a:t>71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 커버 문제</a:t>
            </a:r>
          </a:p>
        </p:txBody>
      </p:sp>
      <p:sp>
        <p:nvSpPr>
          <p:cNvPr id="2867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 smtClean="0"/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개의 원소를 가진 집합 </a:t>
            </a:r>
            <a:r>
              <a:rPr lang="en-US" altLang="ko-KR" smtClean="0"/>
              <a:t>U</a:t>
            </a:r>
            <a:r>
              <a:rPr lang="ko-KR" altLang="en-US" smtClean="0"/>
              <a:t>가 있고</a:t>
            </a:r>
            <a:r>
              <a:rPr lang="en-US" altLang="ko-KR" smtClean="0"/>
              <a:t>,</a:t>
            </a:r>
          </a:p>
          <a:p>
            <a:pPr lvl="1"/>
            <a:r>
              <a:rPr lang="en-US" altLang="ko-KR" smtClean="0"/>
              <a:t>U</a:t>
            </a:r>
            <a:r>
              <a:rPr lang="ko-KR" altLang="en-US" smtClean="0"/>
              <a:t>의 부분집합들을 원소로 하는 집합 </a:t>
            </a:r>
            <a:r>
              <a:rPr lang="en-US" altLang="ko-KR" smtClean="0"/>
              <a:t>F</a:t>
            </a:r>
            <a:r>
              <a:rPr lang="ko-KR" altLang="en-US" smtClean="0"/>
              <a:t>가 주어질 때</a:t>
            </a:r>
            <a:r>
              <a:rPr lang="en-US" altLang="ko-KR" smtClean="0"/>
              <a:t>,</a:t>
            </a:r>
          </a:p>
          <a:p>
            <a:pPr lvl="1"/>
            <a:r>
              <a:rPr lang="en-US" altLang="ko-KR" smtClean="0"/>
              <a:t>F</a:t>
            </a:r>
            <a:r>
              <a:rPr lang="ko-KR" altLang="en-US" smtClean="0"/>
              <a:t>의 원소들인 집합들 중에서 어떤 집합들을 선택하여 합집합하면 </a:t>
            </a:r>
            <a:r>
              <a:rPr lang="en-US" altLang="ko-KR" smtClean="0"/>
              <a:t>U</a:t>
            </a:r>
            <a:r>
              <a:rPr lang="ko-KR" altLang="en-US" smtClean="0"/>
              <a:t>와 같게 되는가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집합 커버 </a:t>
            </a:r>
            <a:r>
              <a:rPr lang="en-US" altLang="ko-KR" smtClean="0"/>
              <a:t>(Set Cover) </a:t>
            </a:r>
            <a:r>
              <a:rPr lang="ko-KR" altLang="en-US" smtClean="0"/>
              <a:t>문제</a:t>
            </a:r>
            <a:endParaRPr lang="en-US" altLang="ko-KR" smtClean="0"/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F</a:t>
            </a:r>
            <a:r>
              <a:rPr lang="ko-KR" altLang="en-US" smtClean="0"/>
              <a:t>에서 선택하는 집합들의 수를 최소화하는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E8B53-BDBA-43CF-B116-E2737F09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EB09F04-2164-4AED-A1DD-42E24A37CAAF}" type="slidenum">
              <a:rPr lang="en-US" altLang="ko-KR" smtClean="0"/>
              <a:pPr>
                <a:defRPr/>
              </a:pPr>
              <a:t>72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신도시 학교 배치 문제 예</a:t>
            </a:r>
          </a:p>
        </p:txBody>
      </p:sp>
      <p:sp>
        <p:nvSpPr>
          <p:cNvPr id="296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신도시를 계획하는 데 있어서 학교 배치의 예</a:t>
            </a:r>
            <a:endParaRPr lang="en-US" altLang="ko-KR" smtClean="0"/>
          </a:p>
          <a:p>
            <a:pPr lvl="1"/>
            <a:r>
              <a:rPr lang="en-US" altLang="ko-KR" smtClean="0"/>
              <a:t>10</a:t>
            </a:r>
            <a:r>
              <a:rPr lang="ko-KR" altLang="en-US" smtClean="0"/>
              <a:t>개의 마을이 신도시에 만들어질 계획이다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아래의 </a:t>
            </a:r>
            <a:r>
              <a:rPr lang="en-US" altLang="ko-KR" smtClean="0"/>
              <a:t>2</a:t>
            </a:r>
            <a:r>
              <a:rPr lang="ko-KR" altLang="en-US" smtClean="0"/>
              <a:t>가지 조건이 만족되도록 학교 위치를 선정해야 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학교는 마을에 위치해야 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등교 거리는 걸어서 </a:t>
            </a:r>
            <a:r>
              <a:rPr lang="en-US" altLang="ko-KR" smtClean="0"/>
              <a:t>15</a:t>
            </a:r>
            <a:r>
              <a:rPr lang="ko-KR" altLang="en-US" smtClean="0"/>
              <a:t>분 이내이어야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어느 마을에 학교를 신설해야 학교의 수가 최소가 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66263-3BBC-4BF8-92DB-0A3A5C4E7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C47422D-0CF6-4BE2-88FC-8CC7C42BC118}" type="slidenum">
              <a:rPr lang="en-US" altLang="ko-KR" smtClean="0"/>
              <a:pPr>
                <a:defRPr/>
              </a:pPr>
              <a:t>73</a:t>
            </a:fld>
            <a:r>
              <a:rPr lang="en-US" altLang="ko-KR"/>
              <a:t> -</a:t>
            </a:r>
          </a:p>
        </p:txBody>
      </p:sp>
      <p:pic>
        <p:nvPicPr>
          <p:cNvPr id="29701" name="_x199739432" descr="EMB000015589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4341813"/>
            <a:ext cx="34829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_x199739352" descr="EMB000015589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4270375"/>
            <a:ext cx="34385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직사각형 6"/>
          <p:cNvSpPr>
            <a:spLocks noChangeArrowheads="1"/>
          </p:cNvSpPr>
          <p:nvPr/>
        </p:nvSpPr>
        <p:spPr bwMode="auto">
          <a:xfrm>
            <a:off x="4211638" y="6205538"/>
            <a:ext cx="48609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1">
              <a:spcBef>
                <a:spcPct val="0"/>
              </a:spcBef>
              <a:buClrTx/>
              <a:buFontTx/>
              <a:buNone/>
            </a:pPr>
            <a:r>
              <a:rPr lang="ko-KR" altLang="en-US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등교 거리가 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  <a:r>
              <a:rPr lang="ko-KR" altLang="en-US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분 이내인 마을 간의 관계</a:t>
            </a:r>
          </a:p>
        </p:txBody>
      </p:sp>
      <p:sp>
        <p:nvSpPr>
          <p:cNvPr id="29704" name="직사각형 7"/>
          <p:cNvSpPr>
            <a:spLocks noChangeArrowheads="1"/>
          </p:cNvSpPr>
          <p:nvPr/>
        </p:nvSpPr>
        <p:spPr bwMode="auto">
          <a:xfrm>
            <a:off x="1187450" y="6253163"/>
            <a:ext cx="22320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1">
              <a:spcBef>
                <a:spcPct val="0"/>
              </a:spcBef>
              <a:buClrTx/>
              <a:buFontTx/>
              <a:buNone/>
            </a:pP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개 마을의 위치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신도시 학교 배치 문제 예</a:t>
            </a:r>
          </a:p>
        </p:txBody>
      </p:sp>
      <p:sp>
        <p:nvSpPr>
          <p:cNvPr id="3072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어느 마을에 학교를 신설해야 학교의 수가 최소가 되는가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번 마을에 학교를 만들면</a:t>
            </a:r>
            <a:endParaRPr lang="en-US" altLang="ko-KR" smtClean="0"/>
          </a:p>
          <a:p>
            <a:pPr lvl="2"/>
            <a:r>
              <a:rPr lang="en-US" altLang="ko-KR" smtClean="0"/>
              <a:t>1, 2, 3, 4, 8 </a:t>
            </a:r>
            <a:r>
              <a:rPr lang="ko-KR" altLang="en-US" smtClean="0"/>
              <a:t>마을의 학생들이 </a:t>
            </a:r>
            <a:r>
              <a:rPr lang="en-US" altLang="ko-KR" smtClean="0"/>
              <a:t>15</a:t>
            </a:r>
            <a:r>
              <a:rPr lang="ko-KR" altLang="en-US" smtClean="0"/>
              <a:t>분 이내에 등교 가능</a:t>
            </a:r>
            <a:endParaRPr lang="en-US" altLang="ko-KR" smtClean="0"/>
          </a:p>
          <a:p>
            <a:pPr lvl="2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마을 </a:t>
            </a:r>
            <a:r>
              <a:rPr lang="en-US" altLang="ko-KR" smtClean="0"/>
              <a:t>1, 2, 3, 4, 8</a:t>
            </a:r>
            <a:r>
              <a:rPr lang="ko-KR" altLang="en-US" smtClean="0"/>
              <a:t>이 커버된다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6</a:t>
            </a:r>
            <a:r>
              <a:rPr lang="ko-KR" altLang="en-US" smtClean="0"/>
              <a:t>번 마을에 학교를 만들면</a:t>
            </a:r>
            <a:endParaRPr lang="en-US" altLang="ko-KR" smtClean="0"/>
          </a:p>
          <a:p>
            <a:pPr lvl="2"/>
            <a:r>
              <a:rPr lang="ko-KR" altLang="en-US" smtClean="0"/>
              <a:t>마을 </a:t>
            </a:r>
            <a:r>
              <a:rPr lang="en-US" altLang="ko-KR" smtClean="0"/>
              <a:t>5, 6, 7, 9, 10</a:t>
            </a:r>
            <a:r>
              <a:rPr lang="ko-KR" altLang="en-US" smtClean="0"/>
              <a:t>이 커버된다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번과 </a:t>
            </a:r>
            <a:r>
              <a:rPr lang="en-US" altLang="ko-KR" smtClean="0"/>
              <a:t>6</a:t>
            </a:r>
            <a:r>
              <a:rPr lang="ko-KR" altLang="en-US" smtClean="0"/>
              <a:t>번 마을에 학교를 배치하면 모든 마을이 커버된다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최소의 학교 수는 </a:t>
            </a:r>
            <a:r>
              <a:rPr lang="en-US" altLang="ko-KR" smtClean="0"/>
              <a:t>2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C73D50-2CE4-4D66-BE88-FBBD5F0C2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3EAB610-91DC-4C02-97AA-EF5ACD078655}" type="slidenum">
              <a:rPr lang="en-US" altLang="ko-KR" smtClean="0"/>
              <a:pPr>
                <a:defRPr/>
              </a:pPr>
              <a:t>74</a:t>
            </a:fld>
            <a:r>
              <a:rPr lang="en-US" altLang="ko-KR"/>
              <a:t> -</a:t>
            </a:r>
          </a:p>
        </p:txBody>
      </p:sp>
      <p:pic>
        <p:nvPicPr>
          <p:cNvPr id="30725" name="_x199738792" descr="EMB000015589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454525"/>
            <a:ext cx="36718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신도시 학교 배치 문제 예</a:t>
            </a:r>
          </a:p>
        </p:txBody>
      </p:sp>
      <p:sp>
        <p:nvSpPr>
          <p:cNvPr id="90115" name="내용 개체 틀 2">
            <a:extLst>
              <a:ext uri="{FF2B5EF4-FFF2-40B4-BE49-F238E27FC236}">
                <a16:creationId xmlns:a16="http://schemas.microsoft.com/office/drawing/2014/main" id="{BC79D9AE-D248-486E-8C26-576068483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신도시 계획 문제를 집합 커버 문제로 변환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U={1, 2, 3, 4, 5, 6, 7, 8, 9, 10}	</a:t>
            </a:r>
            <a:r>
              <a:rPr lang="en-US" altLang="ko-KR" sz="2000" dirty="0"/>
              <a:t>// </a:t>
            </a:r>
            <a:r>
              <a:rPr lang="ko-KR" altLang="en-US" sz="2000" dirty="0"/>
              <a:t>신도시의 마을 </a:t>
            </a:r>
            <a:r>
              <a:rPr lang="en-US" altLang="ko-KR" sz="2000" dirty="0"/>
              <a:t>10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F={S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4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sz="2000" dirty="0"/>
              <a:t>// S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는 마을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학교를 배치했을 때 커버되는 마을의 집합</a:t>
            </a:r>
            <a:endParaRPr lang="en-US" altLang="ko-KR" sz="2000" dirty="0"/>
          </a:p>
          <a:p>
            <a:pPr lvl="4">
              <a:defRPr/>
            </a:pPr>
            <a:endParaRPr lang="en-US" altLang="ko-KR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={1, 2, 3, 8}           S</a:t>
            </a:r>
            <a:r>
              <a:rPr lang="en-US" altLang="ko-KR" baseline="-25000" dirty="0"/>
              <a:t>5</a:t>
            </a:r>
            <a:r>
              <a:rPr lang="en-US" altLang="ko-KR" dirty="0"/>
              <a:t>={4, 5, 6, 7}            S</a:t>
            </a:r>
            <a:r>
              <a:rPr lang="en-US" altLang="ko-KR" baseline="-25000" dirty="0"/>
              <a:t>9 </a:t>
            </a:r>
            <a:r>
              <a:rPr lang="en-US" altLang="ko-KR" dirty="0"/>
              <a:t>={6, 9}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en-US" altLang="ko-KR" dirty="0"/>
              <a:t>={1, 2, 3, 4, 8} 	     S</a:t>
            </a:r>
            <a:r>
              <a:rPr lang="en-US" altLang="ko-KR" baseline="-25000" dirty="0"/>
              <a:t>6</a:t>
            </a:r>
            <a:r>
              <a:rPr lang="en-US" altLang="ko-KR" dirty="0"/>
              <a:t>={5, 6, 7, 9, 10}	       S</a:t>
            </a:r>
            <a:r>
              <a:rPr lang="en-US" altLang="ko-KR" baseline="-25000" dirty="0"/>
              <a:t>10</a:t>
            </a:r>
            <a:r>
              <a:rPr lang="en-US" altLang="ko-KR" dirty="0"/>
              <a:t>={6, 10}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={1, 2, 3, 4}           S</a:t>
            </a:r>
            <a:r>
              <a:rPr lang="en-US" altLang="ko-KR" baseline="-25000" dirty="0"/>
              <a:t>7</a:t>
            </a:r>
            <a:r>
              <a:rPr lang="en-US" altLang="ko-KR" dirty="0"/>
              <a:t>={4, 5, 6, 7}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4</a:t>
            </a:r>
            <a:r>
              <a:rPr lang="en-US" altLang="ko-KR" dirty="0"/>
              <a:t>={2, 3, 4, 5, 7, 8}     S</a:t>
            </a:r>
            <a:r>
              <a:rPr lang="en-US" altLang="ko-KR" baseline="-25000" dirty="0"/>
              <a:t>8</a:t>
            </a:r>
            <a:r>
              <a:rPr lang="en-US" altLang="ko-KR" dirty="0"/>
              <a:t>={1, 2, 4, 8}</a:t>
            </a:r>
          </a:p>
          <a:p>
            <a:pPr lvl="4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i</a:t>
            </a:r>
            <a:r>
              <a:rPr lang="ko-KR" altLang="en-US" sz="2400" dirty="0"/>
              <a:t> 집합들 중에서 어떤 집합들을 선택해야 그들의 합집합이 </a:t>
            </a:r>
            <a:r>
              <a:rPr lang="en-US" altLang="ko-KR" sz="2400" dirty="0"/>
              <a:t>U</a:t>
            </a:r>
            <a:r>
              <a:rPr lang="ko-KR" altLang="en-US" sz="2400" dirty="0"/>
              <a:t>와 같은가</a:t>
            </a:r>
            <a:r>
              <a:rPr lang="en-US" altLang="ko-KR" sz="2400" dirty="0"/>
              <a:t>?</a:t>
            </a:r>
          </a:p>
          <a:p>
            <a:pPr lvl="2"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선택된 집합의 수는 최소이어야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18A31-24C0-458C-A212-10031A683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ABC8C4F-66EE-4B86-8B6A-B6D804243112}" type="slidenum">
              <a:rPr lang="en-US" altLang="ko-KR" smtClean="0"/>
              <a:pPr>
                <a:defRPr/>
              </a:pPr>
              <a:t>75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다익스트라 알고리즘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882497DD-52E9-4EB2-961E-084109DC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 err="1">
                <a:solidFill>
                  <a:srgbClr val="FF0000"/>
                </a:solidFill>
              </a:rPr>
              <a:t>ShortestPath</a:t>
            </a:r>
            <a:r>
              <a:rPr lang="en-US" altLang="ko-KR" sz="2800" dirty="0"/>
              <a:t>(G, s)</a:t>
            </a:r>
            <a:endParaRPr lang="ko-KR" altLang="en-US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/>
              <a:t>가중치 그래프 </a:t>
            </a:r>
            <a:r>
              <a:rPr lang="en-US" altLang="ko-KR" sz="2800" dirty="0"/>
              <a:t>G=(V,E), |V|=n , |E|=m</a:t>
            </a:r>
            <a:endParaRPr lang="ko-KR" altLang="en-US" sz="2800" dirty="0"/>
          </a:p>
          <a:p>
            <a:pPr marL="803275" indent="-803275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출력</a:t>
            </a:r>
            <a:r>
              <a:rPr lang="en-US" altLang="ko-KR" sz="2800" dirty="0"/>
              <a:t>: </a:t>
            </a:r>
            <a:r>
              <a:rPr lang="ko-KR" altLang="en-US" sz="2800" dirty="0"/>
              <a:t>출발점 </a:t>
            </a:r>
            <a:r>
              <a:rPr lang="en-US" altLang="ko-KR" sz="2800" dirty="0"/>
              <a:t>s</a:t>
            </a:r>
            <a:r>
              <a:rPr lang="ko-KR" altLang="en-US" sz="2800" dirty="0"/>
              <a:t>로부터 </a:t>
            </a:r>
            <a:r>
              <a:rPr lang="en-US" altLang="ko-KR" sz="2800" dirty="0"/>
              <a:t>(n-1)</a:t>
            </a:r>
            <a:r>
              <a:rPr lang="ko-KR" altLang="en-US" sz="2800" dirty="0"/>
              <a:t>개의 점까지 각각 최단 거리를 저장한 배열 </a:t>
            </a:r>
            <a:r>
              <a:rPr lang="en-US" altLang="ko-KR" sz="2800" dirty="0"/>
              <a:t>D</a:t>
            </a:r>
          </a:p>
          <a:p>
            <a:pPr marL="803275" indent="-803275" latinLnBrk="1">
              <a:buFont typeface="Wingdings" panose="05000000000000000000" pitchFamily="2" charset="2"/>
              <a:buNone/>
              <a:defRPr/>
            </a:pPr>
            <a:endParaRPr lang="ko-KR" altLang="en-US" sz="2800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1. </a:t>
            </a:r>
            <a:r>
              <a:rPr lang="ko-KR" altLang="en-US" sz="2800" dirty="0"/>
              <a:t>배열 </a:t>
            </a:r>
            <a:r>
              <a:rPr lang="en-US" altLang="ko-KR" sz="2800" dirty="0"/>
              <a:t>D</a:t>
            </a:r>
            <a:r>
              <a:rPr lang="ko-KR" altLang="en-US" sz="2800" dirty="0"/>
              <a:t>를 ∞로 </a:t>
            </a:r>
            <a:r>
              <a:rPr lang="ko-KR" altLang="en-US" sz="2800" dirty="0" err="1"/>
              <a:t>초기화시킨다</a:t>
            </a:r>
            <a:r>
              <a:rPr lang="en-US" altLang="ko-KR" sz="2800" dirty="0"/>
              <a:t>. </a:t>
            </a:r>
            <a:r>
              <a:rPr lang="ko-KR" altLang="en-US" sz="2800" dirty="0"/>
              <a:t>단</a:t>
            </a:r>
            <a:r>
              <a:rPr lang="en-US" altLang="ko-KR" sz="2800" dirty="0"/>
              <a:t>, D[s]=0</a:t>
            </a:r>
            <a:r>
              <a:rPr lang="ko-KR" altLang="en-US" sz="2800" dirty="0"/>
              <a:t>으로 초기화한다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solidFill>
                  <a:srgbClr val="0000CC"/>
                </a:solidFill>
              </a:rPr>
              <a:t>          // </a:t>
            </a:r>
            <a:r>
              <a:rPr lang="ko-KR" altLang="en-US" sz="2400" dirty="0">
                <a:solidFill>
                  <a:srgbClr val="0000CC"/>
                </a:solidFill>
              </a:rPr>
              <a:t>배열 </a:t>
            </a:r>
            <a:r>
              <a:rPr lang="en-US" altLang="ko-KR" sz="2400" dirty="0">
                <a:solidFill>
                  <a:srgbClr val="0000CC"/>
                </a:solidFill>
              </a:rPr>
              <a:t>D[v]</a:t>
            </a:r>
            <a:r>
              <a:rPr lang="ko-KR" altLang="en-US" sz="2400" dirty="0">
                <a:solidFill>
                  <a:srgbClr val="0000CC"/>
                </a:solidFill>
              </a:rPr>
              <a:t>에는 출발점 </a:t>
            </a:r>
            <a:r>
              <a:rPr lang="en-US" altLang="ko-KR" sz="2400" dirty="0">
                <a:solidFill>
                  <a:srgbClr val="0000CC"/>
                </a:solidFill>
              </a:rPr>
              <a:t>s</a:t>
            </a:r>
            <a:r>
              <a:rPr lang="ko-KR" altLang="en-US" sz="2400" dirty="0">
                <a:solidFill>
                  <a:srgbClr val="0000CC"/>
                </a:solidFill>
              </a:rPr>
              <a:t>로부터 점 </a:t>
            </a:r>
            <a:r>
              <a:rPr lang="en-US" altLang="ko-KR" sz="2400" dirty="0">
                <a:solidFill>
                  <a:srgbClr val="0000CC"/>
                </a:solidFill>
              </a:rPr>
              <a:t>v</a:t>
            </a:r>
            <a:r>
              <a:rPr lang="ko-KR" altLang="en-US" sz="2400" dirty="0">
                <a:solidFill>
                  <a:srgbClr val="0000CC"/>
                </a:solidFill>
              </a:rPr>
              <a:t>까지의 거리가 저장된다</a:t>
            </a:r>
            <a:r>
              <a:rPr lang="en-US" altLang="ko-KR" sz="2400" dirty="0">
                <a:solidFill>
                  <a:srgbClr val="0000CC"/>
                </a:solidFill>
              </a:rPr>
              <a:t>.</a:t>
            </a:r>
            <a:endParaRPr lang="ko-KR" altLang="en-US" sz="2400" dirty="0">
              <a:solidFill>
                <a:srgbClr val="0000CC"/>
              </a:solidFill>
            </a:endParaRP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2. while (</a:t>
            </a:r>
            <a:r>
              <a:rPr lang="en-US" altLang="ko-KR" sz="2700" dirty="0"/>
              <a:t>s</a:t>
            </a:r>
            <a:r>
              <a:rPr lang="ko-KR" altLang="en-US" sz="2700" dirty="0"/>
              <a:t>로부터의 최단 거리가 확정되지 않은 점이 있으면</a:t>
            </a:r>
            <a:r>
              <a:rPr lang="en-US" altLang="ko-KR" sz="2800" dirty="0"/>
              <a:t>) {</a:t>
            </a:r>
            <a:endParaRPr lang="ko-KR" altLang="en-US" sz="2800" dirty="0"/>
          </a:p>
          <a:p>
            <a:pPr marL="630238" indent="-630238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3.     </a:t>
            </a:r>
            <a:r>
              <a:rPr lang="ko-KR" altLang="en-US" sz="2800" dirty="0"/>
              <a:t>현재까지 </a:t>
            </a:r>
            <a:r>
              <a:rPr lang="en-US" altLang="ko-KR" sz="2800" dirty="0"/>
              <a:t>s</a:t>
            </a:r>
            <a:r>
              <a:rPr lang="ko-KR" altLang="en-US" sz="2800" dirty="0"/>
              <a:t>로부터 최단 거리가 확정되지 않은 각 점 </a:t>
            </a:r>
            <a:r>
              <a:rPr lang="en-US" altLang="ko-KR" sz="2800" dirty="0"/>
              <a:t>v</a:t>
            </a:r>
            <a:r>
              <a:rPr lang="ko-KR" altLang="en-US" sz="2800" dirty="0"/>
              <a:t>에 대해서 최소의 </a:t>
            </a:r>
            <a:r>
              <a:rPr lang="en-US" altLang="ko-KR" sz="2800" dirty="0"/>
              <a:t>D[v]</a:t>
            </a:r>
            <a:r>
              <a:rPr lang="ko-KR" altLang="en-US" sz="2800" dirty="0"/>
              <a:t>의 값을 가진 점 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ko-KR" altLang="en-US" sz="2800" dirty="0"/>
              <a:t>을 선택하고</a:t>
            </a:r>
            <a:r>
              <a:rPr lang="en-US" altLang="ko-KR" sz="2800" dirty="0"/>
              <a:t>, </a:t>
            </a:r>
            <a:r>
              <a:rPr lang="ko-KR" altLang="en-US" sz="2800" dirty="0"/>
              <a:t>출발점 </a:t>
            </a:r>
            <a:r>
              <a:rPr lang="en-US" altLang="ko-KR" sz="2800" dirty="0"/>
              <a:t>s</a:t>
            </a:r>
            <a:r>
              <a:rPr lang="ko-KR" altLang="en-US" sz="2800" dirty="0"/>
              <a:t>로부터 점 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ko-KR" altLang="en-US" sz="2800" dirty="0"/>
              <a:t>까지의 최단 거리 </a:t>
            </a:r>
            <a:r>
              <a:rPr lang="en-US" altLang="ko-KR" sz="2800" dirty="0"/>
              <a:t>D[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en-US" altLang="ko-KR" sz="2800" dirty="0"/>
              <a:t>]</a:t>
            </a:r>
            <a:r>
              <a:rPr lang="ko-KR" altLang="en-US" sz="2800" dirty="0"/>
              <a:t>을 확정한다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pPr marL="630238" indent="-630238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4.     s</a:t>
            </a:r>
            <a:r>
              <a:rPr lang="ko-KR" altLang="en-US" sz="2800" dirty="0"/>
              <a:t>로부터 현재보다 짧은 거리로 점 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ko-KR" altLang="en-US" sz="2800" dirty="0"/>
              <a:t>을 통해 우회 가능한 각 점 </a:t>
            </a:r>
            <a:r>
              <a:rPr lang="en-US" altLang="ko-KR" sz="2800" dirty="0"/>
              <a:t>w</a:t>
            </a:r>
            <a:r>
              <a:rPr lang="ko-KR" altLang="en-US" sz="2800" dirty="0"/>
              <a:t>에 대해서 </a:t>
            </a:r>
            <a:r>
              <a:rPr lang="en-US" altLang="ko-KR" sz="2800" dirty="0"/>
              <a:t>D[w]</a:t>
            </a:r>
            <a:r>
              <a:rPr lang="ko-KR" altLang="en-US" sz="2800" dirty="0"/>
              <a:t>를 갱신한다</a:t>
            </a:r>
            <a:r>
              <a:rPr lang="en-US" altLang="ko-KR" sz="2800" dirty="0"/>
              <a:t>. }</a:t>
            </a: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5. return 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409A7-B211-4B95-B9B3-8C4311339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0F89A23-DA6B-479A-BB66-60D4E0706D6E}" type="slidenum">
              <a:rPr lang="en-US" altLang="ko-KR" smtClean="0"/>
              <a:pPr>
                <a:defRPr/>
              </a:pPr>
              <a:t>49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신도시 학교 배치 문제 예</a:t>
            </a:r>
          </a:p>
        </p:txBody>
      </p:sp>
      <p:sp>
        <p:nvSpPr>
          <p:cNvPr id="91139" name="내용 개체 틀 2">
            <a:extLst>
              <a:ext uri="{FF2B5EF4-FFF2-40B4-BE49-F238E27FC236}">
                <a16:creationId xmlns:a16="http://schemas.microsoft.com/office/drawing/2014/main" id="{5BBD1BDF-529F-4FE7-B407-78C51AE5B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문제의 답</a:t>
            </a:r>
            <a:endParaRPr lang="en-US" altLang="ko-KR" dirty="0"/>
          </a:p>
          <a:p>
            <a:pPr lvl="1">
              <a:defRPr/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2</a:t>
            </a:r>
            <a:r>
              <a:rPr lang="ko-KR" altLang="en-US" dirty="0"/>
              <a:t>∪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6</a:t>
            </a:r>
            <a:r>
              <a:rPr lang="ko-KR" altLang="en-US" baseline="-25000" dirty="0"/>
              <a:t> </a:t>
            </a:r>
            <a:r>
              <a:rPr lang="en-US" altLang="ko-KR" dirty="0"/>
              <a:t>= {1, 2, 3, 4, 8}</a:t>
            </a:r>
            <a:r>
              <a:rPr lang="ko-KR" altLang="en-US" dirty="0"/>
              <a:t>∪</a:t>
            </a:r>
            <a:r>
              <a:rPr lang="en-US" altLang="ko-KR" dirty="0"/>
              <a:t>{5, 6, 7, 9, 10} 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dirty="0"/>
              <a:t>	       = {1, 2, 3, 4, 5, 6, 7, 8, 9, 10} = 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83B07-6C50-4981-A9D4-153B6391E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F893050-4C85-410A-82A2-65E85773D8CF}" type="slidenum">
              <a:rPr lang="en-US" altLang="ko-KR" smtClean="0"/>
              <a:pPr>
                <a:defRPr/>
              </a:pPr>
              <a:t>76</a:t>
            </a:fld>
            <a:r>
              <a:rPr lang="en-US" altLang="ko-KR"/>
              <a:t> -</a:t>
            </a:r>
          </a:p>
        </p:txBody>
      </p:sp>
      <p:pic>
        <p:nvPicPr>
          <p:cNvPr id="32773" name="_x199738792" descr="EMB000015589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870200"/>
            <a:ext cx="36734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 커버 문제의 최적해</a:t>
            </a:r>
          </a:p>
        </p:txBody>
      </p:sp>
      <p:sp>
        <p:nvSpPr>
          <p:cNvPr id="337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집합 커버 문제의 최적해는 어떻게 찾아야 할까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F</a:t>
            </a:r>
            <a:r>
              <a:rPr lang="ko-KR" altLang="en-US" smtClean="0"/>
              <a:t>에 </a:t>
            </a:r>
            <a:r>
              <a:rPr lang="en-US" altLang="ko-KR" smtClean="0"/>
              <a:t>n</a:t>
            </a:r>
            <a:r>
              <a:rPr lang="ko-KR" altLang="en-US" smtClean="0"/>
              <a:t>개의 집합들이 있다고 가정해보자</a:t>
            </a:r>
            <a:r>
              <a:rPr lang="en-US" altLang="ko-KR" smtClean="0"/>
              <a:t>.</a:t>
            </a:r>
          </a:p>
          <a:p>
            <a:pPr lvl="4"/>
            <a:endParaRPr lang="en-US" altLang="ko-KR" smtClean="0"/>
          </a:p>
          <a:p>
            <a:r>
              <a:rPr lang="ko-KR" altLang="en-US" smtClean="0"/>
              <a:t>가장 단순한 방법</a:t>
            </a:r>
            <a:endParaRPr lang="en-US" altLang="ko-KR" smtClean="0"/>
          </a:p>
          <a:p>
            <a:pPr lvl="1"/>
            <a:r>
              <a:rPr lang="en-US" altLang="ko-KR" smtClean="0"/>
              <a:t>F</a:t>
            </a:r>
            <a:r>
              <a:rPr lang="ko-KR" altLang="en-US" smtClean="0"/>
              <a:t>에 있는 집합들의 모든 조합을 </a:t>
            </a:r>
            <a:r>
              <a:rPr lang="en-US" altLang="ko-KR" smtClean="0"/>
              <a:t>1</a:t>
            </a:r>
            <a:r>
              <a:rPr lang="ko-KR" altLang="en-US" smtClean="0"/>
              <a:t>개씩 합집합하여 </a:t>
            </a:r>
            <a:r>
              <a:rPr lang="en-US" altLang="ko-KR" smtClean="0"/>
              <a:t>U</a:t>
            </a:r>
            <a:r>
              <a:rPr lang="ko-KR" altLang="en-US" smtClean="0"/>
              <a:t>가 되는지 확인하고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U</a:t>
            </a:r>
            <a:r>
              <a:rPr lang="ko-KR" altLang="en-US" smtClean="0"/>
              <a:t>가 되는 조합의 집합 수가 최소인 것을 찾는 것이다</a:t>
            </a:r>
            <a:r>
              <a:rPr lang="en-US" altLang="ko-KR" smtClean="0"/>
              <a:t>.</a:t>
            </a:r>
          </a:p>
          <a:p>
            <a:pPr lvl="4"/>
            <a:endParaRPr lang="en-US" altLang="ko-KR" smtClean="0"/>
          </a:p>
          <a:p>
            <a:pPr lvl="1"/>
            <a:r>
              <a:rPr lang="en-US" altLang="ko-KR" smtClean="0"/>
              <a:t>F={S</a:t>
            </a:r>
            <a:r>
              <a:rPr lang="en-US" altLang="ko-KR" baseline="-25000" smtClean="0"/>
              <a:t>1</a:t>
            </a:r>
            <a:r>
              <a:rPr lang="en-US" altLang="ko-KR" smtClean="0"/>
              <a:t>, S</a:t>
            </a:r>
            <a:r>
              <a:rPr lang="en-US" altLang="ko-KR" baseline="-25000" smtClean="0"/>
              <a:t>2</a:t>
            </a:r>
            <a:r>
              <a:rPr lang="en-US" altLang="ko-KR" smtClean="0"/>
              <a:t>, S</a:t>
            </a:r>
            <a:r>
              <a:rPr lang="en-US" altLang="ko-KR" baseline="-25000" smtClean="0"/>
              <a:t>3</a:t>
            </a:r>
            <a:r>
              <a:rPr lang="en-US" altLang="ko-KR" smtClean="0"/>
              <a:t>}</a:t>
            </a:r>
            <a:r>
              <a:rPr lang="ko-KR" altLang="en-US" smtClean="0"/>
              <a:t>일 경우 모든 조합</a:t>
            </a:r>
            <a:endParaRPr lang="en-US" altLang="ko-KR" smtClean="0"/>
          </a:p>
          <a:p>
            <a:pPr lvl="2"/>
            <a:r>
              <a:rPr lang="en-US" altLang="ko-KR" smtClean="0"/>
              <a:t>S</a:t>
            </a:r>
            <a:r>
              <a:rPr lang="en-US" altLang="ko-KR" baseline="-25000" smtClean="0"/>
              <a:t>1</a:t>
            </a:r>
            <a:r>
              <a:rPr lang="en-US" altLang="ko-KR" smtClean="0"/>
              <a:t>, S</a:t>
            </a:r>
            <a:r>
              <a:rPr lang="en-US" altLang="ko-KR" baseline="-25000" smtClean="0"/>
              <a:t>2</a:t>
            </a:r>
            <a:r>
              <a:rPr lang="en-US" altLang="ko-KR" smtClean="0"/>
              <a:t>, S</a:t>
            </a:r>
            <a:r>
              <a:rPr lang="en-US" altLang="ko-KR" baseline="-25000" smtClean="0"/>
              <a:t>3</a:t>
            </a:r>
            <a:r>
              <a:rPr lang="en-US" altLang="ko-KR" smtClean="0"/>
              <a:t>, S</a:t>
            </a:r>
            <a:r>
              <a:rPr lang="en-US" altLang="ko-KR" baseline="-25000" smtClean="0"/>
              <a:t>1</a:t>
            </a:r>
            <a:r>
              <a:rPr lang="ko-KR" altLang="en-US" smtClean="0"/>
              <a:t>∪</a:t>
            </a:r>
            <a:r>
              <a:rPr lang="en-US" altLang="ko-KR" smtClean="0"/>
              <a:t>S</a:t>
            </a:r>
            <a:r>
              <a:rPr lang="en-US" altLang="ko-KR" baseline="-25000" smtClean="0"/>
              <a:t>2</a:t>
            </a:r>
            <a:r>
              <a:rPr lang="en-US" altLang="ko-KR" smtClean="0"/>
              <a:t>, S</a:t>
            </a:r>
            <a:r>
              <a:rPr lang="en-US" altLang="ko-KR" baseline="-25000" smtClean="0"/>
              <a:t>1</a:t>
            </a:r>
            <a:r>
              <a:rPr lang="ko-KR" altLang="en-US" smtClean="0"/>
              <a:t>∪</a:t>
            </a:r>
            <a:r>
              <a:rPr lang="en-US" altLang="ko-KR" smtClean="0"/>
              <a:t>S</a:t>
            </a:r>
            <a:r>
              <a:rPr lang="en-US" altLang="ko-KR" baseline="-25000" smtClean="0"/>
              <a:t>3</a:t>
            </a:r>
            <a:r>
              <a:rPr lang="en-US" altLang="ko-KR" smtClean="0"/>
              <a:t>, S</a:t>
            </a:r>
            <a:r>
              <a:rPr lang="en-US" altLang="ko-KR" baseline="-25000" smtClean="0"/>
              <a:t>2</a:t>
            </a:r>
            <a:r>
              <a:rPr lang="ko-KR" altLang="en-US" smtClean="0"/>
              <a:t>∪</a:t>
            </a:r>
            <a:r>
              <a:rPr lang="en-US" altLang="ko-KR" smtClean="0"/>
              <a:t>S</a:t>
            </a:r>
            <a:r>
              <a:rPr lang="en-US" altLang="ko-KR" baseline="-25000" smtClean="0"/>
              <a:t>3</a:t>
            </a:r>
            <a:r>
              <a:rPr lang="en-US" altLang="ko-KR" smtClean="0"/>
              <a:t>, S</a:t>
            </a:r>
            <a:r>
              <a:rPr lang="en-US" altLang="ko-KR" baseline="-25000" smtClean="0"/>
              <a:t>1</a:t>
            </a:r>
            <a:r>
              <a:rPr lang="ko-KR" altLang="en-US" smtClean="0"/>
              <a:t>∪</a:t>
            </a:r>
            <a:r>
              <a:rPr lang="en-US" altLang="ko-KR" smtClean="0"/>
              <a:t>S</a:t>
            </a:r>
            <a:r>
              <a:rPr lang="en-US" altLang="ko-KR" baseline="-25000" smtClean="0"/>
              <a:t>2</a:t>
            </a:r>
            <a:r>
              <a:rPr lang="ko-KR" altLang="en-US" smtClean="0"/>
              <a:t>∪</a:t>
            </a:r>
            <a:r>
              <a:rPr lang="en-US" altLang="ko-KR" smtClean="0"/>
              <a:t>S</a:t>
            </a:r>
            <a:r>
              <a:rPr lang="en-US" altLang="ko-KR" baseline="-25000" smtClean="0"/>
              <a:t>3</a:t>
            </a:r>
          </a:p>
          <a:p>
            <a:pPr lvl="2"/>
            <a:r>
              <a:rPr lang="ko-KR" altLang="en-US" smtClean="0"/>
              <a:t>집합이 </a:t>
            </a:r>
            <a:r>
              <a:rPr lang="en-US" altLang="ko-KR" smtClean="0"/>
              <a:t>1</a:t>
            </a:r>
            <a:r>
              <a:rPr lang="ko-KR" altLang="en-US" smtClean="0"/>
              <a:t>개인 경우 </a:t>
            </a:r>
            <a:r>
              <a:rPr lang="en-US" altLang="ko-KR" smtClean="0"/>
              <a:t>3</a:t>
            </a:r>
            <a:r>
              <a:rPr lang="ko-KR" altLang="en-US" smtClean="0"/>
              <a:t>개 </a:t>
            </a:r>
            <a:r>
              <a:rPr lang="en-US" altLang="ko-KR" smtClean="0"/>
              <a:t>= </a:t>
            </a:r>
            <a:r>
              <a:rPr lang="en-US" altLang="ko-KR" baseline="-25000" smtClean="0"/>
              <a:t>3</a:t>
            </a:r>
            <a:r>
              <a:rPr lang="en-US" altLang="ko-KR" smtClean="0"/>
              <a:t>C</a:t>
            </a:r>
            <a:r>
              <a:rPr lang="en-US" altLang="ko-KR" baseline="-25000" smtClean="0"/>
              <a:t>1</a:t>
            </a:r>
            <a:endParaRPr lang="en-US" altLang="ko-KR" smtClean="0"/>
          </a:p>
          <a:p>
            <a:pPr lvl="2"/>
            <a:r>
              <a:rPr lang="ko-KR" altLang="en-US" smtClean="0"/>
              <a:t>집합이 </a:t>
            </a:r>
            <a:r>
              <a:rPr lang="en-US" altLang="ko-KR" smtClean="0"/>
              <a:t>2</a:t>
            </a:r>
            <a:r>
              <a:rPr lang="ko-KR" altLang="en-US" smtClean="0"/>
              <a:t>개인 경우 </a:t>
            </a:r>
            <a:r>
              <a:rPr lang="en-US" altLang="ko-KR" smtClean="0"/>
              <a:t>3</a:t>
            </a:r>
            <a:r>
              <a:rPr lang="ko-KR" altLang="en-US" smtClean="0"/>
              <a:t>개 </a:t>
            </a:r>
            <a:r>
              <a:rPr lang="en-US" altLang="ko-KR" smtClean="0"/>
              <a:t>= </a:t>
            </a:r>
            <a:r>
              <a:rPr lang="en-US" altLang="ko-KR" baseline="-25000" smtClean="0"/>
              <a:t>3</a:t>
            </a:r>
            <a:r>
              <a:rPr lang="en-US" altLang="ko-KR" smtClean="0"/>
              <a:t>C</a:t>
            </a:r>
            <a:r>
              <a:rPr lang="en-US" altLang="ko-KR" baseline="-25000" smtClean="0"/>
              <a:t>2</a:t>
            </a:r>
            <a:endParaRPr lang="en-US" altLang="ko-KR" smtClean="0"/>
          </a:p>
          <a:p>
            <a:pPr lvl="2"/>
            <a:r>
              <a:rPr lang="ko-KR" altLang="en-US" smtClean="0"/>
              <a:t>집합이 </a:t>
            </a:r>
            <a:r>
              <a:rPr lang="en-US" altLang="ko-KR" smtClean="0"/>
              <a:t>3</a:t>
            </a:r>
            <a:r>
              <a:rPr lang="ko-KR" altLang="en-US" smtClean="0"/>
              <a:t>개인 경우 </a:t>
            </a:r>
            <a:r>
              <a:rPr lang="en-US" altLang="ko-KR" smtClean="0"/>
              <a:t>1</a:t>
            </a:r>
            <a:r>
              <a:rPr lang="ko-KR" altLang="en-US" smtClean="0"/>
              <a:t>개 </a:t>
            </a:r>
            <a:r>
              <a:rPr lang="en-US" altLang="ko-KR" smtClean="0"/>
              <a:t>= </a:t>
            </a:r>
            <a:r>
              <a:rPr lang="en-US" altLang="ko-KR" baseline="-25000" smtClean="0"/>
              <a:t>3</a:t>
            </a:r>
            <a:r>
              <a:rPr lang="en-US" altLang="ko-KR" smtClean="0"/>
              <a:t>C</a:t>
            </a:r>
            <a:r>
              <a:rPr lang="en-US" altLang="ko-KR" baseline="-25000" smtClean="0"/>
              <a:t>3</a:t>
            </a:r>
            <a:endParaRPr lang="en-US" altLang="ko-KR" smtClean="0"/>
          </a:p>
          <a:p>
            <a:pPr lvl="2"/>
            <a:r>
              <a:rPr lang="ko-KR" altLang="en-US" smtClean="0"/>
              <a:t>총합은 </a:t>
            </a:r>
            <a:r>
              <a:rPr lang="en-US" altLang="ko-KR" smtClean="0"/>
              <a:t>3+3+1= 7 = 2</a:t>
            </a:r>
            <a:r>
              <a:rPr lang="en-US" altLang="ko-KR" baseline="30000" smtClean="0"/>
              <a:t>3</a:t>
            </a:r>
            <a:r>
              <a:rPr lang="en-US" altLang="ko-KR" smtClean="0"/>
              <a:t>-1 </a:t>
            </a:r>
            <a:r>
              <a:rPr lang="ko-KR" altLang="en-US" smtClean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C38D-B0C5-4D53-8935-01DAB6430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85FF135-3EBA-4E6F-B2D4-A780256FF545}" type="slidenum">
              <a:rPr lang="en-US" altLang="ko-KR" smtClean="0"/>
              <a:pPr>
                <a:defRPr/>
              </a:pPr>
              <a:t>77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971600" y="4653136"/>
            <a:ext cx="6624736" cy="1512168"/>
          </a:xfrm>
          <a:prstGeom prst="roundRect">
            <a:avLst/>
          </a:prstGeom>
          <a:solidFill>
            <a:schemeClr val="accent1">
              <a:alpha val="19000"/>
            </a:schemeClr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8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 커버 문제의 최적해</a:t>
            </a:r>
          </a:p>
        </p:txBody>
      </p:sp>
      <p:sp>
        <p:nvSpPr>
          <p:cNvPr id="3481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개의 원소가 있을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-1)</a:t>
            </a:r>
            <a:r>
              <a:rPr lang="ko-KR" altLang="en-US" dirty="0" smtClean="0"/>
              <a:t>개를 다 검사하여야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커지면 </a:t>
            </a:r>
            <a:r>
              <a:rPr lang="ko-KR" altLang="en-US" dirty="0" err="1" smtClean="0"/>
              <a:t>최적해를</a:t>
            </a:r>
            <a:r>
              <a:rPr lang="ko-KR" altLang="en-US" dirty="0" smtClean="0"/>
              <a:t> 찾는 것은 실질적으로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이를 극복하기 위한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최적해를</a:t>
            </a:r>
            <a:r>
              <a:rPr lang="ko-KR" altLang="en-US" dirty="0" smtClean="0"/>
              <a:t> 찾는 대신에 </a:t>
            </a:r>
            <a:r>
              <a:rPr lang="ko-KR" altLang="en-US" dirty="0" err="1" smtClean="0"/>
              <a:t>최적해에</a:t>
            </a:r>
            <a:r>
              <a:rPr lang="ko-KR" altLang="en-US" dirty="0" smtClean="0"/>
              <a:t> 근접한 근사해 </a:t>
            </a:r>
            <a:r>
              <a:rPr lang="en-US" altLang="ko-KR" dirty="0" smtClean="0"/>
              <a:t>(approximation solution)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(1) U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커버를 할 수 있는 </a:t>
            </a:r>
            <a:r>
              <a:rPr lang="en-US" altLang="ko-KR" dirty="0" smtClean="0"/>
              <a:t>Si</a:t>
            </a:r>
            <a:r>
              <a:rPr lang="ko-KR" altLang="en-US" dirty="0" smtClean="0"/>
              <a:t>을 선택</a:t>
            </a:r>
            <a:r>
              <a:rPr lang="en-US" altLang="ko-KR" dirty="0" smtClean="0"/>
              <a:t>..</a:t>
            </a:r>
          </a:p>
          <a:p>
            <a:pPr marL="457200" lvl="1" indent="0">
              <a:buNone/>
            </a:pPr>
            <a:r>
              <a:rPr lang="en-US" altLang="ko-KR" dirty="0" smtClean="0"/>
              <a:t>(2) U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Si</a:t>
            </a:r>
            <a:r>
              <a:rPr lang="ko-KR" altLang="en-US" dirty="0" smtClean="0"/>
              <a:t>가 커버할 수 있는 지점을 삭제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위를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공집합이 될 때 까지 반복</a:t>
            </a:r>
            <a:r>
              <a:rPr lang="en-US" altLang="ko-KR" dirty="0" smtClean="0"/>
              <a:t>..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FBFF6A-7994-4D37-AE00-DA56FDBC8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DCE49BD-6148-40EF-BE28-B7712C110FB7}" type="slidenum">
              <a:rPr lang="en-US" altLang="ko-KR" smtClean="0"/>
              <a:pPr>
                <a:defRPr/>
              </a:pPr>
              <a:t>78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SetCover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97283" name="내용 개체 틀 2">
            <a:extLst>
              <a:ext uri="{FF2B5EF4-FFF2-40B4-BE49-F238E27FC236}">
                <a16:creationId xmlns:a16="http://schemas.microsoft.com/office/drawing/2014/main" id="{9F90E415-530A-48BF-9308-A129FA94F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U={1, 2, 3, 4, 5, 6, 7, 8, 9, 10} </a:t>
            </a:r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endParaRPr lang="en-US" altLang="ko-KR" sz="700" dirty="0"/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F={S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7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8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9</a:t>
            </a:r>
            <a:r>
              <a:rPr lang="en-US" altLang="ko-KR" sz="1800" dirty="0"/>
              <a:t>, S</a:t>
            </a:r>
            <a:r>
              <a:rPr lang="en-US" altLang="ko-KR" sz="1800" baseline="-25000" dirty="0"/>
              <a:t>10</a:t>
            </a:r>
            <a:r>
              <a:rPr lang="en-US" altLang="ko-KR" sz="1800" dirty="0"/>
              <a:t>} </a:t>
            </a:r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endParaRPr lang="en-US" altLang="ko-KR" sz="700" dirty="0"/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S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={1, 2, 3, 8}		S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={5, 6, 7, 9, 10}</a:t>
            </a:r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S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={1, 2, 3, 4, 8}	S</a:t>
            </a:r>
            <a:r>
              <a:rPr lang="en-US" altLang="ko-KR" sz="1800" baseline="-25000" dirty="0"/>
              <a:t>7</a:t>
            </a:r>
            <a:r>
              <a:rPr lang="en-US" altLang="ko-KR" sz="1800" dirty="0"/>
              <a:t>={4, 5, 6, 7}</a:t>
            </a:r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S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={1, 2, 3, 4} 	</a:t>
            </a:r>
            <a:r>
              <a:rPr lang="en-US" altLang="ko-KR" sz="1800" dirty="0" smtClean="0"/>
              <a:t>S</a:t>
            </a:r>
            <a:r>
              <a:rPr lang="en-US" altLang="ko-KR" sz="1800" baseline="-25000" dirty="0" smtClean="0"/>
              <a:t>8</a:t>
            </a:r>
            <a:r>
              <a:rPr lang="en-US" altLang="ko-KR" sz="1800" dirty="0"/>
              <a:t>={1, 2, 4, 8}</a:t>
            </a:r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S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={2, 3, 4, 5, 7, 8} 	S</a:t>
            </a:r>
            <a:r>
              <a:rPr lang="en-US" altLang="ko-KR" sz="1800" baseline="-25000" dirty="0"/>
              <a:t>9</a:t>
            </a:r>
            <a:r>
              <a:rPr lang="en-US" altLang="ko-KR" sz="1800" dirty="0"/>
              <a:t>={6, 9}</a:t>
            </a:r>
          </a:p>
          <a:p>
            <a:pPr marL="36195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S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={4, 5, 6, 7} 	</a:t>
            </a:r>
            <a:r>
              <a:rPr lang="en-US" altLang="ko-KR" sz="1800" dirty="0" smtClean="0"/>
              <a:t>S</a:t>
            </a:r>
            <a:r>
              <a:rPr lang="en-US" altLang="ko-KR" sz="1800" baseline="-25000" dirty="0" smtClean="0"/>
              <a:t>10</a:t>
            </a:r>
            <a:r>
              <a:rPr lang="en-US" altLang="ko-KR" sz="1800" dirty="0"/>
              <a:t>={6, 10}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1025E-769D-4533-9940-6BF2E0ACF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1CB839-C14C-4DEF-B330-2DF4D7ABF0ED}" type="slidenum">
              <a:rPr lang="en-US" altLang="ko-KR" smtClean="0"/>
              <a:pPr>
                <a:defRPr/>
              </a:pPr>
              <a:t>79</a:t>
            </a:fld>
            <a:r>
              <a:rPr lang="en-US" altLang="ko-KR"/>
              <a:t> -</a:t>
            </a:r>
          </a:p>
        </p:txBody>
      </p:sp>
      <p:pic>
        <p:nvPicPr>
          <p:cNvPr id="35845" name="_x199739112" descr="EMB000015589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49725"/>
            <a:ext cx="388778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>
            <a:off x="5724128" y="1340768"/>
            <a:ext cx="0" cy="266429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4128" y="1556792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FF"/>
                </a:solidFill>
              </a:rPr>
              <a:t>(1) S4</a:t>
            </a:r>
            <a:r>
              <a:rPr lang="ko-KR" altLang="en-US" sz="2000" dirty="0" smtClean="0">
                <a:solidFill>
                  <a:srgbClr val="0000FF"/>
                </a:solidFill>
              </a:rPr>
              <a:t>선택</a:t>
            </a:r>
            <a:r>
              <a:rPr lang="en-US" altLang="ko-KR" sz="2000" dirty="0" smtClean="0">
                <a:solidFill>
                  <a:srgbClr val="0000FF"/>
                </a:solidFill>
              </a:rPr>
              <a:t>, U={1,6,9,10}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(2) S6</a:t>
            </a:r>
            <a:r>
              <a:rPr lang="ko-KR" altLang="en-US" sz="2000" dirty="0" smtClean="0">
                <a:solidFill>
                  <a:srgbClr val="0000FF"/>
                </a:solidFill>
              </a:rPr>
              <a:t>선택</a:t>
            </a:r>
            <a:r>
              <a:rPr lang="en-US" altLang="ko-KR" sz="2000" dirty="0" smtClean="0">
                <a:solidFill>
                  <a:srgbClr val="0000FF"/>
                </a:solidFill>
              </a:rPr>
              <a:t>, U={1}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(3) S1</a:t>
            </a:r>
            <a:r>
              <a:rPr lang="ko-KR" altLang="en-US" sz="2000" dirty="0" smtClean="0">
                <a:solidFill>
                  <a:srgbClr val="0000FF"/>
                </a:solidFill>
              </a:rPr>
              <a:t>선택</a:t>
            </a:r>
            <a:r>
              <a:rPr lang="en-US" altLang="ko-KR" sz="2000" dirty="0" smtClean="0">
                <a:solidFill>
                  <a:srgbClr val="0000FF"/>
                </a:solidFill>
              </a:rPr>
              <a:t>, U={} 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smtClean="0"/>
              <a:t>도시 계획 </a:t>
            </a:r>
            <a:r>
              <a:rPr lang="en-US" altLang="ko-KR" sz="1800" smtClean="0"/>
              <a:t>(City Planning)</a:t>
            </a:r>
            <a:r>
              <a:rPr lang="ko-KR" altLang="en-US" sz="1800" smtClean="0"/>
              <a:t>에서 공공 기관 배치하기</a:t>
            </a:r>
            <a:endParaRPr lang="en-US" altLang="ko-KR" sz="1800" smtClean="0"/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경비 시스템</a:t>
            </a:r>
            <a:r>
              <a:rPr lang="en-US" altLang="ko-KR" sz="1800" smtClean="0"/>
              <a:t>: </a:t>
            </a:r>
            <a:r>
              <a:rPr lang="ko-KR" altLang="en-US" sz="1800" smtClean="0"/>
              <a:t>경비가 요구되는 장소의 </a:t>
            </a:r>
            <a:r>
              <a:rPr lang="en-US" altLang="ko-KR" sz="1800" smtClean="0"/>
              <a:t>CCTV </a:t>
            </a:r>
            <a:r>
              <a:rPr lang="ko-KR" altLang="en-US" sz="1800" smtClean="0"/>
              <a:t>카메라의 최적 배치</a:t>
            </a:r>
            <a:endParaRPr lang="en-US" altLang="ko-KR" sz="1800" smtClean="0"/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컴퓨터 바이러스 찾기</a:t>
            </a:r>
            <a:endParaRPr lang="en-US" altLang="ko-KR" sz="1800" smtClean="0"/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대기업의 구매 업체 선정</a:t>
            </a:r>
            <a:endParaRPr lang="en-US" altLang="ko-KR" sz="1800" smtClean="0"/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기업의 경력 직원 고용</a:t>
            </a:r>
            <a:endParaRPr lang="en-US" altLang="ko-KR" sz="1800" smtClean="0"/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그 외에도 비행기 조종사 스케줄링</a:t>
            </a:r>
            <a:r>
              <a:rPr lang="en-US" altLang="ko-KR" sz="1800" smtClean="0"/>
              <a:t>, </a:t>
            </a:r>
            <a:r>
              <a:rPr lang="ko-KR" altLang="en-US" sz="1800" smtClean="0"/>
              <a:t>조립 라인 균형화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정보 검색</a:t>
            </a:r>
            <a:r>
              <a:rPr lang="en-US" altLang="ko-KR" sz="1800" smtClean="0"/>
              <a:t> </a:t>
            </a:r>
            <a:r>
              <a:rPr lang="ko-KR" altLang="en-US" sz="1800" smtClean="0"/>
              <a:t>등에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C910D-3815-41A0-926E-BFB48516C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0765C37-7DD4-43DB-9033-F39EAC45D95C}" type="slidenum">
              <a:rPr lang="en-US" altLang="ko-KR" smtClean="0"/>
              <a:pPr>
                <a:defRPr/>
              </a:pPr>
              <a:t>80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허프만 압축</a:t>
            </a:r>
          </a:p>
        </p:txBody>
      </p:sp>
      <p:sp>
        <p:nvSpPr>
          <p:cNvPr id="378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smtClean="0"/>
              <a:t>파일의 각 문자가 </a:t>
            </a:r>
            <a:r>
              <a:rPr lang="en-US" altLang="ko-KR" sz="1800" smtClean="0"/>
              <a:t>8 bit </a:t>
            </a:r>
            <a:r>
              <a:rPr lang="ko-KR" altLang="en-US" sz="1800" smtClean="0"/>
              <a:t>아스키 </a:t>
            </a:r>
            <a:r>
              <a:rPr lang="en-US" altLang="ko-KR" sz="1800" smtClean="0"/>
              <a:t>(ASCII) </a:t>
            </a:r>
            <a:r>
              <a:rPr lang="ko-KR" altLang="en-US" sz="1800" smtClean="0"/>
              <a:t>코드로 저장되면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 파일의 </a:t>
            </a:r>
            <a:r>
              <a:rPr lang="en-US" altLang="ko-KR" sz="1800" smtClean="0"/>
              <a:t>bit </a:t>
            </a:r>
            <a:r>
              <a:rPr lang="ko-KR" altLang="en-US" sz="1800" smtClean="0"/>
              <a:t>수는 </a:t>
            </a:r>
            <a:r>
              <a:rPr lang="en-US" altLang="ko-KR" sz="1800" smtClean="0"/>
              <a:t>8x(</a:t>
            </a:r>
            <a:r>
              <a:rPr lang="ko-KR" altLang="en-US" sz="1800" smtClean="0"/>
              <a:t>파일의 문자 수</a:t>
            </a:r>
            <a:r>
              <a:rPr lang="en-US" altLang="ko-KR" sz="1800" smtClean="0"/>
              <a:t>)</a:t>
            </a:r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이와 같이 파일의 각 문자는 일반적으로 고정된 크기의 코드로 표현된다</a:t>
            </a:r>
            <a:r>
              <a:rPr lang="en-US" altLang="ko-KR" sz="1800" smtClean="0"/>
              <a:t>.</a:t>
            </a:r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이러한 고정된 크기의 코드로 구성된 파일을 저장하거나 전송할 때 파일의 크기를 줄이고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필요시 원래의 파일로 변환할 수 있으면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 공간을 효율적으로 사용할 수 있고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파일 전송 시간을 단축시킬 수 있다</a:t>
            </a:r>
            <a:r>
              <a:rPr lang="en-US" altLang="ko-KR" sz="1800" smtClean="0"/>
              <a:t>.</a:t>
            </a:r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주어진 파일의 크기를 줄이는 방법을 파일 압축 </a:t>
            </a:r>
            <a:r>
              <a:rPr lang="en-US" altLang="ko-KR" sz="1800" smtClean="0"/>
              <a:t>(file compression)</a:t>
            </a:r>
            <a:r>
              <a:rPr lang="ko-KR" altLang="en-US" sz="1800" smtClean="0"/>
              <a:t>이라고 한다</a:t>
            </a:r>
            <a:r>
              <a:rPr lang="en-US" altLang="ko-KR" sz="1800" smtClean="0"/>
              <a:t>.</a:t>
            </a:r>
            <a:endParaRPr lang="ko-KR" altLang="en-US" sz="18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356FE-AA43-4226-8377-BE72654C6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DE5C111-555C-490C-B255-C288BF9B2308}" type="slidenum">
              <a:rPr lang="en-US" altLang="ko-KR" smtClean="0"/>
              <a:pPr>
                <a:defRPr/>
              </a:pPr>
              <a:t>81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허프만 압축</a:t>
            </a:r>
          </a:p>
        </p:txBody>
      </p:sp>
      <p:sp>
        <p:nvSpPr>
          <p:cNvPr id="389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smtClean="0"/>
              <a:t>허프만 </a:t>
            </a:r>
            <a:r>
              <a:rPr lang="en-US" altLang="ko-KR" sz="1800" smtClean="0"/>
              <a:t>(Huffman) </a:t>
            </a:r>
            <a:r>
              <a:rPr lang="ko-KR" altLang="en-US" sz="1800" smtClean="0"/>
              <a:t>압축은 파일에 빈번히 나타나는 문자에는 짧은 이진 코드를 할당하고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드물게 나타나는 문자에는 긴 이진 코드를 할당한다</a:t>
            </a:r>
            <a:r>
              <a:rPr lang="en-US" altLang="ko-KR" sz="1800" smtClean="0"/>
              <a:t>.</a:t>
            </a:r>
          </a:p>
          <a:p>
            <a:pPr lvl="4"/>
            <a:endParaRPr lang="en-US" altLang="ko-KR" sz="1100" smtClean="0"/>
          </a:p>
          <a:p>
            <a:r>
              <a:rPr lang="ko-KR" altLang="en-US" sz="1800" smtClean="0"/>
              <a:t>허프만 압축 방법으로 변환시킨 문자 코드들 사이에는 접두부 특성 </a:t>
            </a:r>
            <a:r>
              <a:rPr lang="en-US" altLang="ko-KR" sz="1800" smtClean="0"/>
              <a:t>(prefix property)</a:t>
            </a:r>
            <a:r>
              <a:rPr lang="ko-KR" altLang="en-US" sz="1800" smtClean="0"/>
              <a:t>이 존재한다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600" smtClean="0"/>
              <a:t>이는 각 문자에 할당된 이진 코드는 어떤 다른 문자에 할당된 이진 코드의 접두부 </a:t>
            </a:r>
            <a:r>
              <a:rPr lang="en-US" altLang="ko-KR" sz="1600" smtClean="0"/>
              <a:t>(prefix)</a:t>
            </a:r>
            <a:r>
              <a:rPr lang="ko-KR" altLang="en-US" sz="1600" smtClean="0"/>
              <a:t>가 되지 않는다는 것을 의미한다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즉</a:t>
            </a:r>
            <a:r>
              <a:rPr lang="en-US" altLang="ko-KR" sz="1600" smtClean="0"/>
              <a:t>, </a:t>
            </a:r>
            <a:r>
              <a:rPr lang="ko-KR" altLang="en-US" sz="1600" smtClean="0"/>
              <a:t>문자 ‘</a:t>
            </a:r>
            <a:r>
              <a:rPr lang="en-US" altLang="ko-KR" sz="1600" smtClean="0"/>
              <a:t>a’</a:t>
            </a:r>
            <a:r>
              <a:rPr lang="ko-KR" altLang="en-US" sz="1600" smtClean="0"/>
              <a:t>에 할당된 코드가 ‘</a:t>
            </a:r>
            <a:r>
              <a:rPr lang="en-US" altLang="ko-KR" sz="1600" smtClean="0"/>
              <a:t>101’</a:t>
            </a:r>
            <a:r>
              <a:rPr lang="ko-KR" altLang="en-US" sz="1600" smtClean="0"/>
              <a:t>이라면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모든 다른 문자의 코드는 ‘</a:t>
            </a:r>
            <a:r>
              <a:rPr lang="en-US" altLang="ko-KR" sz="1600" smtClean="0"/>
              <a:t>101’</a:t>
            </a:r>
            <a:r>
              <a:rPr lang="ko-KR" altLang="en-US" sz="1600" smtClean="0"/>
              <a:t>로 시작되지 않으며 또한 ‘</a:t>
            </a:r>
            <a:r>
              <a:rPr lang="en-US" altLang="ko-KR" sz="1600" smtClean="0"/>
              <a:t>1’</a:t>
            </a:r>
            <a:r>
              <a:rPr lang="ko-KR" altLang="en-US" sz="1600" smtClean="0"/>
              <a:t>이나 ‘</a:t>
            </a:r>
            <a:r>
              <a:rPr lang="en-US" altLang="ko-KR" sz="1600" smtClean="0"/>
              <a:t>10’</a:t>
            </a:r>
            <a:r>
              <a:rPr lang="ko-KR" altLang="en-US" sz="1600" smtClean="0"/>
              <a:t>도 아니다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419CE-E5FD-42B2-B558-82B3B643E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55F6E1D-CA1A-49A2-A8CE-16A0B5B1B845}" type="slidenum">
              <a:rPr lang="en-US" altLang="ko-KR" smtClean="0"/>
              <a:pPr>
                <a:defRPr/>
              </a:pPr>
              <a:t>82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허프만 압축</a:t>
            </a:r>
          </a:p>
        </p:txBody>
      </p:sp>
      <p:sp>
        <p:nvSpPr>
          <p:cNvPr id="399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smtClean="0"/>
              <a:t>접두부 특성의 장점은 코드와 코드 사이를 구분할 특별한 코드가 필요 없다</a:t>
            </a:r>
            <a:r>
              <a:rPr lang="en-US" altLang="ko-KR" sz="1800" smtClean="0"/>
              <a:t>. </a:t>
            </a:r>
          </a:p>
          <a:p>
            <a:pPr lvl="1"/>
            <a:r>
              <a:rPr lang="ko-KR" altLang="en-US" sz="1600" smtClean="0"/>
              <a:t>예를 들어</a:t>
            </a:r>
            <a:r>
              <a:rPr lang="en-US" altLang="ko-KR" sz="1600" smtClean="0"/>
              <a:t>, 101</a:t>
            </a:r>
            <a:r>
              <a:rPr lang="en-US" altLang="ko-KR" sz="1600" smtClean="0">
                <a:solidFill>
                  <a:srgbClr val="0000CC"/>
                </a:solidFill>
              </a:rPr>
              <a:t>#</a:t>
            </a:r>
            <a:r>
              <a:rPr lang="en-US" altLang="ko-KR" sz="1600" smtClean="0"/>
              <a:t>10</a:t>
            </a:r>
            <a:r>
              <a:rPr lang="en-US" altLang="ko-KR" sz="1600" smtClean="0">
                <a:solidFill>
                  <a:srgbClr val="0000CC"/>
                </a:solidFill>
              </a:rPr>
              <a:t>#</a:t>
            </a:r>
            <a:r>
              <a:rPr lang="en-US" altLang="ko-KR" sz="1600" smtClean="0"/>
              <a:t>1</a:t>
            </a:r>
            <a:r>
              <a:rPr lang="en-US" altLang="ko-KR" sz="1600" smtClean="0">
                <a:solidFill>
                  <a:srgbClr val="0000CC"/>
                </a:solidFill>
              </a:rPr>
              <a:t>#</a:t>
            </a:r>
            <a:r>
              <a:rPr lang="en-US" altLang="ko-KR" sz="1600" smtClean="0"/>
              <a:t>111</a:t>
            </a:r>
            <a:r>
              <a:rPr lang="en-US" altLang="ko-KR" sz="1600" smtClean="0">
                <a:solidFill>
                  <a:srgbClr val="0000CC"/>
                </a:solidFill>
              </a:rPr>
              <a:t>#</a:t>
            </a:r>
            <a:r>
              <a:rPr lang="en-US" altLang="ko-KR" sz="1600" smtClean="0"/>
              <a:t>0</a:t>
            </a:r>
            <a:r>
              <a:rPr lang="en-US" altLang="ko-KR" sz="1600" smtClean="0">
                <a:solidFill>
                  <a:srgbClr val="0000CC"/>
                </a:solidFill>
              </a:rPr>
              <a:t>#</a:t>
            </a:r>
            <a:r>
              <a:rPr lang="ko-KR" altLang="en-US" sz="1600" smtClean="0"/>
              <a:t>⋯에서 ‘</a:t>
            </a:r>
            <a:r>
              <a:rPr lang="en-US" altLang="ko-KR" sz="1600" smtClean="0">
                <a:solidFill>
                  <a:srgbClr val="0000CC"/>
                </a:solidFill>
              </a:rPr>
              <a:t>#</a:t>
            </a:r>
            <a:r>
              <a:rPr lang="en-US" altLang="ko-KR" sz="1600" smtClean="0"/>
              <a:t>’</a:t>
            </a:r>
            <a:r>
              <a:rPr lang="ko-KR" altLang="en-US" sz="1600" smtClean="0"/>
              <a:t>가 인접한 코드를 구분 짓고 있는데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허프만 압축에서는 이러한 특별한 코드 없이 파일을 압축하고 해제할 수 있다</a:t>
            </a:r>
            <a:r>
              <a:rPr lang="en-US" altLang="ko-KR" sz="1600" smtClean="0"/>
              <a:t>.</a:t>
            </a:r>
          </a:p>
          <a:p>
            <a:pPr lvl="1"/>
            <a:endParaRPr lang="en-US" altLang="ko-KR" sz="1600" smtClean="0"/>
          </a:p>
          <a:p>
            <a:r>
              <a:rPr lang="ko-KR" altLang="en-US" sz="1800" smtClean="0"/>
              <a:t>허프만 압축은 입력 파일에 대해 각 문자의 출현 빈도수 </a:t>
            </a:r>
            <a:r>
              <a:rPr lang="en-US" altLang="ko-KR" sz="1800" smtClean="0"/>
              <a:t>(</a:t>
            </a:r>
            <a:r>
              <a:rPr lang="ko-KR" altLang="en-US" sz="1800" smtClean="0"/>
              <a:t>문자가 파일에 나타나는 횟수</a:t>
            </a:r>
            <a:r>
              <a:rPr lang="en-US" altLang="ko-KR" sz="1800" smtClean="0"/>
              <a:t>)</a:t>
            </a:r>
            <a:r>
              <a:rPr lang="ko-KR" altLang="en-US" sz="1800" smtClean="0"/>
              <a:t>에 기반을 둔 이진트리를 만들어서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각 문자에 이진 코드를 할당한다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600" smtClean="0"/>
              <a:t>이러한 이진 코드를 허프만 코드라고 한다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C1F98-8774-4C08-A23F-296B9893E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B773F6E-F713-4EC6-9879-4C8C735E2112}" type="slidenum">
              <a:rPr lang="en-US" altLang="ko-KR" smtClean="0"/>
              <a:pPr>
                <a:defRPr/>
              </a:pPr>
              <a:t>83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허프만 코드 알고리즘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685800" y="1125538"/>
            <a:ext cx="7918450" cy="5470525"/>
          </a:xfrm>
        </p:spPr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600" smtClean="0">
                <a:solidFill>
                  <a:srgbClr val="FF0000"/>
                </a:solidFill>
              </a:rPr>
              <a:t>HuffmanCoding</a:t>
            </a:r>
            <a:endParaRPr lang="ko-KR" altLang="en-US" sz="1600" smtClean="0">
              <a:solidFill>
                <a:srgbClr val="FF0000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1400" smtClean="0"/>
              <a:t>입력</a:t>
            </a:r>
            <a:r>
              <a:rPr lang="en-US" altLang="ko-KR" sz="1400" smtClean="0"/>
              <a:t>: </a:t>
            </a:r>
            <a:r>
              <a:rPr lang="ko-KR" altLang="en-US" sz="1400" smtClean="0"/>
              <a:t>입력 파일의 </a:t>
            </a:r>
            <a:r>
              <a:rPr lang="en-US" altLang="ko-KR" sz="1400" smtClean="0"/>
              <a:t>n</a:t>
            </a:r>
            <a:r>
              <a:rPr lang="ko-KR" altLang="en-US" sz="1400" smtClean="0"/>
              <a:t>개의 문자에 대한 각각의 빈도수</a:t>
            </a:r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ko-KR" altLang="en-US" sz="1400" smtClean="0"/>
              <a:t>출력</a:t>
            </a:r>
            <a:r>
              <a:rPr lang="en-US" altLang="ko-KR" sz="1400" smtClean="0"/>
              <a:t>: </a:t>
            </a:r>
            <a:r>
              <a:rPr lang="ko-KR" altLang="en-US" sz="1400" smtClean="0"/>
              <a:t>허프만 트리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1. </a:t>
            </a:r>
            <a:r>
              <a:rPr lang="ko-KR" altLang="en-US" sz="1400" smtClean="0"/>
              <a:t>각 문자 당 노드를 만들고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그 문자의 빈도수를 노드에 저장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2. n</a:t>
            </a:r>
            <a:r>
              <a:rPr lang="ko-KR" altLang="en-US" sz="1400" smtClean="0"/>
              <a:t>개의 노드의 빈도수에 대해 우선순위 큐 </a:t>
            </a:r>
            <a:r>
              <a:rPr lang="en-US" altLang="ko-KR" sz="1400" smtClean="0"/>
              <a:t>Q</a:t>
            </a:r>
            <a:r>
              <a:rPr lang="ko-KR" altLang="en-US" sz="1400" smtClean="0"/>
              <a:t>를 만든다</a:t>
            </a:r>
            <a:r>
              <a:rPr lang="en-US" altLang="ko-KR" sz="1400" smtClean="0"/>
              <a:t>.</a:t>
            </a:r>
            <a:endParaRPr lang="ko-KR" altLang="en-US" sz="1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3. while ( Q</a:t>
            </a:r>
            <a:r>
              <a:rPr lang="ko-KR" altLang="en-US" sz="1400" smtClean="0"/>
              <a:t>에 있는 노드 수 ≥ </a:t>
            </a:r>
            <a:r>
              <a:rPr lang="en-US" altLang="ko-KR" sz="1400" smtClean="0"/>
              <a:t>2 ) {</a:t>
            </a:r>
            <a:endParaRPr lang="ko-KR" altLang="en-US" sz="1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4.      </a:t>
            </a:r>
            <a:r>
              <a:rPr lang="ko-KR" altLang="en-US" sz="1400" smtClean="0"/>
              <a:t>빈도수가 가장 작은 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개의 노드 </a:t>
            </a:r>
            <a:r>
              <a:rPr lang="en-US" altLang="ko-KR" sz="1400" smtClean="0"/>
              <a:t>(A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B)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Q</a:t>
            </a:r>
            <a:r>
              <a:rPr lang="ko-KR" altLang="en-US" sz="1400" smtClean="0"/>
              <a:t>에서 제거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5.      </a:t>
            </a:r>
            <a:r>
              <a:rPr lang="ko-KR" altLang="en-US" sz="1400" smtClean="0"/>
              <a:t>새 노드 </a:t>
            </a:r>
            <a:r>
              <a:rPr lang="en-US" altLang="ko-KR" sz="1400" smtClean="0"/>
              <a:t>N</a:t>
            </a:r>
            <a:r>
              <a:rPr lang="ko-KR" altLang="en-US" sz="1400" smtClean="0"/>
              <a:t>을 만들고</a:t>
            </a:r>
            <a:r>
              <a:rPr lang="en-US" altLang="ko-KR" sz="1400" smtClean="0"/>
              <a:t>, A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B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N</a:t>
            </a:r>
            <a:r>
              <a:rPr lang="ko-KR" altLang="en-US" sz="1400" smtClean="0"/>
              <a:t>의 자식 노드로 만든다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6.      N</a:t>
            </a:r>
            <a:r>
              <a:rPr lang="ko-KR" altLang="en-US" sz="1400" smtClean="0"/>
              <a:t>의 빈도수 </a:t>
            </a:r>
            <a:r>
              <a:rPr lang="en-US" altLang="ko-KR" sz="1400" smtClean="0"/>
              <a:t>= A</a:t>
            </a:r>
            <a:r>
              <a:rPr lang="ko-KR" altLang="en-US" sz="1400" smtClean="0"/>
              <a:t>의 빈도수 </a:t>
            </a:r>
            <a:r>
              <a:rPr lang="en-US" altLang="ko-KR" sz="1400" smtClean="0"/>
              <a:t>+ B</a:t>
            </a:r>
            <a:r>
              <a:rPr lang="ko-KR" altLang="en-US" sz="1400" smtClean="0"/>
              <a:t>의 빈도수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7.      </a:t>
            </a:r>
            <a:r>
              <a:rPr lang="ko-KR" altLang="en-US" sz="1400" smtClean="0"/>
              <a:t>노드 </a:t>
            </a:r>
            <a:r>
              <a:rPr lang="en-US" altLang="ko-KR" sz="1400" smtClean="0"/>
              <a:t>N</a:t>
            </a:r>
            <a:r>
              <a:rPr lang="ko-KR" altLang="en-US" sz="1400" smtClean="0"/>
              <a:t>을 </a:t>
            </a:r>
            <a:r>
              <a:rPr lang="en-US" altLang="ko-KR" sz="1400" smtClean="0"/>
              <a:t>Q</a:t>
            </a:r>
            <a:r>
              <a:rPr lang="ko-KR" altLang="en-US" sz="1400" smtClean="0"/>
              <a:t>에 삽입한다</a:t>
            </a:r>
            <a:r>
              <a:rPr lang="en-US" altLang="ko-KR" sz="1400" smtClean="0"/>
              <a:t>.</a:t>
            </a:r>
            <a:endParaRPr lang="ko-KR" altLang="en-US" sz="1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    }</a:t>
            </a:r>
            <a:endParaRPr lang="ko-KR" altLang="en-US" sz="1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1400" smtClean="0"/>
              <a:t>8. return Q        </a:t>
            </a:r>
            <a:r>
              <a:rPr lang="en-US" altLang="ko-KR" sz="1200" smtClean="0">
                <a:solidFill>
                  <a:srgbClr val="0000CC"/>
                </a:solidFill>
              </a:rPr>
              <a:t>// </a:t>
            </a:r>
            <a:r>
              <a:rPr lang="ko-KR" altLang="en-US" sz="1200" smtClean="0">
                <a:solidFill>
                  <a:srgbClr val="0000CC"/>
                </a:solidFill>
              </a:rPr>
              <a:t>허프만 트리의 루트를 리턴</a:t>
            </a:r>
            <a:endParaRPr lang="ko-KR" altLang="en-US" sz="12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94078-4A63-49A5-B74F-DCB673020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89585B5-2F07-4928-BB5C-98450E0725D1}" type="slidenum">
              <a:rPr lang="en-US" altLang="ko-KR" smtClean="0"/>
              <a:pPr>
                <a:defRPr/>
              </a:pPr>
              <a:t>84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58305-5CE8-452F-9CDC-2D5892CB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입력 파일은 </a:t>
            </a:r>
            <a:r>
              <a:rPr lang="en-US" altLang="ko-KR" dirty="0"/>
              <a:t>4</a:t>
            </a:r>
            <a:r>
              <a:rPr lang="ko-KR" altLang="en-US" dirty="0"/>
              <a:t>개의 문자로 되어 있고</a:t>
            </a:r>
            <a:r>
              <a:rPr lang="en-US" altLang="ko-KR" dirty="0"/>
              <a:t>, </a:t>
            </a:r>
            <a:r>
              <a:rPr lang="ko-KR" altLang="en-US" dirty="0"/>
              <a:t>각 문자의 빈도수는 다음과 같다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 A: 450 T: 90 G: 120 C: 270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2</a:t>
            </a:r>
            <a:r>
              <a:rPr lang="ko-KR" altLang="en-US" dirty="0"/>
              <a:t>를 수행한 후의 </a:t>
            </a:r>
            <a:r>
              <a:rPr lang="en-US" altLang="ko-KR" dirty="0"/>
              <a:t>Q</a:t>
            </a:r>
          </a:p>
          <a:p>
            <a:pPr lvl="1">
              <a:defRPr/>
            </a:pPr>
            <a:r>
              <a:rPr lang="ko-KR" altLang="en-US" dirty="0"/>
              <a:t>우선순위 큐 </a:t>
            </a:r>
            <a:r>
              <a:rPr lang="en-US" altLang="ko-KR" dirty="0"/>
              <a:t>Q</a:t>
            </a:r>
            <a:r>
              <a:rPr lang="ko-KR" altLang="en-US" dirty="0"/>
              <a:t>를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2C212-7A1F-4220-9127-FE1F3BB71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5CCD572-5B82-4A3A-8A0B-CA6B1008AEE5}" type="slidenum">
              <a:rPr lang="en-US" altLang="ko-KR" smtClean="0"/>
              <a:pPr>
                <a:defRPr/>
              </a:pPr>
              <a:t>85</a:t>
            </a:fld>
            <a:r>
              <a:rPr lang="en-US" altLang="ko-KR"/>
              <a:t> -</a:t>
            </a:r>
          </a:p>
        </p:txBody>
      </p:sp>
      <p:grpSp>
        <p:nvGrpSpPr>
          <p:cNvPr id="41989" name="그룹 18"/>
          <p:cNvGrpSpPr>
            <a:grpSpLocks/>
          </p:cNvGrpSpPr>
          <p:nvPr/>
        </p:nvGrpSpPr>
        <p:grpSpPr bwMode="auto">
          <a:xfrm>
            <a:off x="2627313" y="4221163"/>
            <a:ext cx="2974975" cy="1008062"/>
            <a:chOff x="2821161" y="4149129"/>
            <a:chExt cx="2974975" cy="1008063"/>
          </a:xfrm>
        </p:grpSpPr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68168B5E-ACDE-4599-8D7F-648C292F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686" y="4225329"/>
              <a:ext cx="355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79660937-EF09-4B08-B5BF-FB8A75DA6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011" y="4225329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319F26D8-5FEA-459B-B186-73C0A630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323" y="4225329"/>
              <a:ext cx="303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7CEB15F4-586D-4587-83BD-B090AACE5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423" y="4225329"/>
              <a:ext cx="300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BF874AA-EA30-4ECE-8CCD-530163BC4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211" y="4747617"/>
              <a:ext cx="5699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450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B886FC72-030D-4773-A63F-E7A3CF60A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898" y="4757142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F85A9C20-62C6-4B40-A554-A9409643D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298" y="4749205"/>
              <a:ext cx="5699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120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88B6EC4D-1405-4E80-9EB3-AE06500AA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686" y="4747617"/>
              <a:ext cx="568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270</a:t>
              </a:r>
            </a:p>
          </p:txBody>
        </p:sp>
        <p:sp>
          <p:nvSpPr>
            <p:cNvPr id="13" name="타원 1">
              <a:extLst>
                <a:ext uri="{FF2B5EF4-FFF2-40B4-BE49-F238E27FC236}">
                  <a16:creationId xmlns:a16="http://schemas.microsoft.com/office/drawing/2014/main" id="{04A35AF2-EB0E-4C91-AE60-13701CA7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436" y="4257079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51">
              <a:extLst>
                <a:ext uri="{FF2B5EF4-FFF2-40B4-BE49-F238E27FC236}">
                  <a16:creationId xmlns:a16="http://schemas.microsoft.com/office/drawing/2014/main" id="{B6C97F94-8F69-41C2-86B4-FE4650C8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623" y="4252316"/>
              <a:ext cx="395288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타원 52">
              <a:extLst>
                <a:ext uri="{FF2B5EF4-FFF2-40B4-BE49-F238E27FC236}">
                  <a16:creationId xmlns:a16="http://schemas.microsoft.com/office/drawing/2014/main" id="{C3A671AE-380F-4487-95D0-3A097425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423" y="4245966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53">
              <a:extLst>
                <a:ext uri="{FF2B5EF4-FFF2-40B4-BE49-F238E27FC236}">
                  <a16:creationId xmlns:a16="http://schemas.microsoft.com/office/drawing/2014/main" id="{9EAE04A2-619C-49A8-BA6C-21A5E7878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686" y="4265016"/>
              <a:ext cx="395287" cy="395288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모서리가 둥근 직사각형 4">
              <a:extLst>
                <a:ext uri="{FF2B5EF4-FFF2-40B4-BE49-F238E27FC236}">
                  <a16:creationId xmlns:a16="http://schemas.microsoft.com/office/drawing/2014/main" id="{C04BC9CE-468C-4E93-AD42-029A3532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098" y="4149129"/>
              <a:ext cx="2586038" cy="57785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003" name="TextBox 5"/>
            <p:cNvSpPr txBox="1">
              <a:spLocks noChangeArrowheads="1"/>
            </p:cNvSpPr>
            <p:nvPr/>
          </p:nvSpPr>
          <p:spPr bwMode="auto">
            <a:xfrm>
              <a:off x="2821161" y="4191992"/>
              <a:ext cx="288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다익스트라 알고리즘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0A5DE5DA-1CBD-4863-ADA0-BD52A86E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배열 </a:t>
            </a:r>
            <a:r>
              <a:rPr lang="en-US" altLang="ko-KR" dirty="0"/>
              <a:t>D[v]</a:t>
            </a:r>
          </a:p>
          <a:p>
            <a:pPr lvl="1">
              <a:defRPr/>
            </a:pPr>
            <a:r>
              <a:rPr lang="ko-KR" altLang="en-US" dirty="0"/>
              <a:t>출발점 </a:t>
            </a:r>
            <a:r>
              <a:rPr lang="en-US" altLang="ko-KR" dirty="0"/>
              <a:t>s</a:t>
            </a:r>
            <a:r>
              <a:rPr lang="ko-KR" altLang="en-US" dirty="0"/>
              <a:t>로부터 점 </a:t>
            </a:r>
            <a:r>
              <a:rPr lang="en-US" altLang="ko-KR" dirty="0"/>
              <a:t>v</a:t>
            </a:r>
            <a:r>
              <a:rPr lang="ko-KR" altLang="en-US" dirty="0"/>
              <a:t>까지의 거리를 저장하는데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최종적으로는 출발점 </a:t>
            </a:r>
            <a:r>
              <a:rPr lang="en-US" altLang="ko-KR" dirty="0"/>
              <a:t>s</a:t>
            </a:r>
            <a:r>
              <a:rPr lang="ko-KR" altLang="en-US" dirty="0"/>
              <a:t>로부터 점 </a:t>
            </a:r>
            <a:r>
              <a:rPr lang="en-US" altLang="ko-KR" dirty="0"/>
              <a:t>v</a:t>
            </a:r>
            <a:r>
              <a:rPr lang="ko-KR" altLang="en-US" dirty="0"/>
              <a:t>까지의 최단 거리를 저장</a:t>
            </a:r>
            <a:endParaRPr lang="en-US" altLang="ko-KR" dirty="0"/>
          </a:p>
          <a:p>
            <a:pPr lvl="4">
              <a:defRPr/>
            </a:pPr>
            <a:r>
              <a:rPr lang="en-US" altLang="ko-KR" dirty="0"/>
              <a:t> </a:t>
            </a:r>
          </a:p>
          <a:p>
            <a:pPr>
              <a:defRPr/>
            </a:pPr>
            <a:r>
              <a:rPr lang="en-US" altLang="ko-KR" dirty="0"/>
              <a:t>Line 1</a:t>
            </a:r>
          </a:p>
          <a:p>
            <a:pPr lvl="1">
              <a:defRPr/>
            </a:pPr>
            <a:r>
              <a:rPr lang="ko-KR" altLang="en-US" dirty="0"/>
              <a:t>출발점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D[s]=0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또 다른 각 점 </a:t>
            </a:r>
            <a:r>
              <a:rPr lang="en-US" altLang="ko-KR" dirty="0"/>
              <a:t>v</a:t>
            </a:r>
            <a:r>
              <a:rPr lang="ko-KR" altLang="en-US" dirty="0"/>
              <a:t>에 대해서 </a:t>
            </a:r>
            <a:r>
              <a:rPr lang="en-US" altLang="ko-KR" dirty="0"/>
              <a:t>D[v]=</a:t>
            </a:r>
            <a:r>
              <a:rPr lang="ko-KR" altLang="en-US" dirty="0"/>
              <a:t>∞로 </a:t>
            </a:r>
            <a:r>
              <a:rPr lang="ko-KR" altLang="en-US" dirty="0" err="1"/>
              <a:t>초기화시킨다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2~4</a:t>
            </a:r>
          </a:p>
          <a:p>
            <a:pPr lvl="1">
              <a:defRPr/>
            </a:pP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회 수행된다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현재까지 </a:t>
            </a:r>
            <a:r>
              <a:rPr lang="en-US" altLang="ko-KR" dirty="0"/>
              <a:t>s</a:t>
            </a:r>
            <a:r>
              <a:rPr lang="ko-KR" altLang="en-US" dirty="0"/>
              <a:t>로부터 최단 거리가 확정된 점들의 집합을 </a:t>
            </a:r>
            <a:r>
              <a:rPr lang="en-US" altLang="ko-KR" dirty="0"/>
              <a:t>T</a:t>
            </a:r>
            <a:r>
              <a:rPr lang="ko-KR" altLang="en-US" dirty="0"/>
              <a:t>라고 놓으면</a:t>
            </a:r>
            <a:r>
              <a:rPr lang="en-US" altLang="ko-KR" dirty="0"/>
              <a:t>, V-T</a:t>
            </a:r>
            <a:r>
              <a:rPr lang="ko-KR" altLang="en-US" dirty="0"/>
              <a:t>는 현재까지 </a:t>
            </a:r>
            <a:r>
              <a:rPr lang="en-US" altLang="ko-KR" dirty="0"/>
              <a:t>s</a:t>
            </a:r>
            <a:r>
              <a:rPr lang="ko-KR" altLang="en-US" dirty="0"/>
              <a:t>로부터 최단 거리가 확정되지 않은 점들의 집합이다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V-T</a:t>
            </a:r>
            <a:r>
              <a:rPr lang="ko-KR" altLang="en-US" dirty="0"/>
              <a:t>에 속한 각 점 </a:t>
            </a:r>
            <a:r>
              <a:rPr lang="en-US" altLang="ko-KR" dirty="0"/>
              <a:t>v</a:t>
            </a:r>
            <a:r>
              <a:rPr lang="ko-KR" altLang="en-US" dirty="0"/>
              <a:t>에 대해서 </a:t>
            </a:r>
            <a:r>
              <a:rPr lang="en-US" altLang="ko-KR" dirty="0"/>
              <a:t>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의 최단 거리를 </a:t>
            </a:r>
            <a:r>
              <a:rPr lang="ko-KR" altLang="en-US" dirty="0" err="1"/>
              <a:t>확정시킨다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D[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] </a:t>
            </a:r>
            <a:r>
              <a:rPr lang="ko-KR" altLang="en-US" dirty="0"/>
              <a:t>≤ </a:t>
            </a:r>
            <a:r>
              <a:rPr lang="en-US" altLang="ko-KR" dirty="0"/>
              <a:t>D[v], v</a:t>
            </a:r>
            <a:r>
              <a:rPr lang="ko-KR" altLang="en-US" dirty="0"/>
              <a:t>∈</a:t>
            </a:r>
            <a:r>
              <a:rPr lang="en-US" altLang="ko-KR" dirty="0"/>
              <a:t>V-T</a:t>
            </a:r>
            <a:r>
              <a:rPr lang="ko-KR" altLang="en-US" dirty="0"/>
              <a:t>이다</a:t>
            </a:r>
            <a:r>
              <a:rPr lang="en-US" altLang="ko-KR" dirty="0"/>
              <a:t>. ‘</a:t>
            </a:r>
            <a:r>
              <a:rPr lang="ko-KR" altLang="en-US" dirty="0"/>
              <a:t>확정한다는 </a:t>
            </a:r>
            <a:r>
              <a:rPr lang="ko-KR" altLang="en-US" dirty="0" err="1"/>
              <a:t>것’은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가지의 의미를 갖는다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D[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]</a:t>
            </a:r>
            <a:r>
              <a:rPr lang="ko-KR" altLang="en-US" dirty="0"/>
              <a:t>이 확정된 후에는 다시 변하지 않는다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이 </a:t>
            </a:r>
            <a:r>
              <a:rPr lang="en-US" altLang="ko-KR" dirty="0"/>
              <a:t>T</a:t>
            </a:r>
            <a:r>
              <a:rPr lang="ko-KR" altLang="en-US" dirty="0"/>
              <a:t>에 포함된다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062C7-7FC9-4603-B5C8-E395839F8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5BA4917-5028-4F6D-A17C-3EE2E4417BAC}" type="slidenum">
              <a:rPr lang="en-US" altLang="ko-KR" smtClean="0"/>
              <a:pPr>
                <a:defRPr/>
              </a:pPr>
              <a:t>50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30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3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 조건이 ‘참’이므로</a:t>
            </a:r>
            <a:r>
              <a:rPr lang="en-US" altLang="ko-KR" smtClean="0"/>
              <a:t>, line 4~7</a:t>
            </a:r>
            <a:r>
              <a:rPr lang="ko-KR" altLang="en-US" smtClean="0"/>
              <a:t>을 수행한다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Q</a:t>
            </a:r>
            <a:r>
              <a:rPr lang="ko-KR" altLang="en-US" smtClean="0"/>
              <a:t>에서 ‘</a:t>
            </a:r>
            <a:r>
              <a:rPr lang="en-US" altLang="ko-KR" smtClean="0"/>
              <a:t>T’</a:t>
            </a:r>
            <a:r>
              <a:rPr lang="ko-KR" altLang="en-US" smtClean="0"/>
              <a:t>와 ‘</a:t>
            </a:r>
            <a:r>
              <a:rPr lang="en-US" altLang="ko-KR" smtClean="0"/>
              <a:t>G’</a:t>
            </a:r>
            <a:r>
              <a:rPr lang="ko-KR" altLang="en-US" smtClean="0"/>
              <a:t>를 제거한 후</a:t>
            </a:r>
            <a:r>
              <a:rPr lang="en-US" altLang="ko-KR" smtClean="0"/>
              <a:t>, </a:t>
            </a:r>
            <a:r>
              <a:rPr lang="ko-KR" altLang="en-US" smtClean="0"/>
              <a:t>새 부모 노드를 </a:t>
            </a:r>
            <a:r>
              <a:rPr lang="en-US" altLang="ko-KR" smtClean="0"/>
              <a:t>Q</a:t>
            </a:r>
            <a:r>
              <a:rPr lang="ko-KR" altLang="en-US" smtClean="0"/>
              <a:t>에 삽입한다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0877-5C2C-4AA2-98FC-BF4736B6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AE02E36-F4C8-46F6-8130-9CAFD5B461B8}" type="slidenum">
              <a:rPr lang="en-US" altLang="ko-KR" smtClean="0"/>
              <a:pPr>
                <a:defRPr/>
              </a:pPr>
              <a:t>86</a:t>
            </a:fld>
            <a:r>
              <a:rPr lang="en-US" altLang="ko-KR"/>
              <a:t> -</a:t>
            </a:r>
          </a:p>
        </p:txBody>
      </p:sp>
      <p:grpSp>
        <p:nvGrpSpPr>
          <p:cNvPr id="43013" name="그룹 42"/>
          <p:cNvGrpSpPr>
            <a:grpSpLocks/>
          </p:cNvGrpSpPr>
          <p:nvPr/>
        </p:nvGrpSpPr>
        <p:grpSpPr bwMode="auto">
          <a:xfrm>
            <a:off x="611188" y="2903538"/>
            <a:ext cx="8281987" cy="3694112"/>
            <a:chOff x="611510" y="2780928"/>
            <a:chExt cx="8280970" cy="3694211"/>
          </a:xfrm>
        </p:grpSpPr>
        <p:sp>
          <p:nvSpPr>
            <p:cNvPr id="5" name="타원 84">
              <a:extLst>
                <a:ext uri="{FF2B5EF4-FFF2-40B4-BE49-F238E27FC236}">
                  <a16:creationId xmlns:a16="http://schemas.microsoft.com/office/drawing/2014/main" id="{084AE81E-6730-476A-A6F4-491F7441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359" y="4176377"/>
              <a:ext cx="395238" cy="39688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85">
              <a:extLst>
                <a:ext uri="{FF2B5EF4-FFF2-40B4-BE49-F238E27FC236}">
                  <a16:creationId xmlns:a16="http://schemas.microsoft.com/office/drawing/2014/main" id="{CABCE576-94FB-40B3-9945-A2682270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437" y="4170027"/>
              <a:ext cx="396826" cy="39688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45">
              <a:extLst>
                <a:ext uri="{FF2B5EF4-FFF2-40B4-BE49-F238E27FC236}">
                  <a16:creationId xmlns:a16="http://schemas.microsoft.com/office/drawing/2014/main" id="{2E1830B5-4E66-40E9-861A-35030E05B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6755" y="3823943"/>
              <a:ext cx="131747" cy="3587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46">
              <a:extLst>
                <a:ext uri="{FF2B5EF4-FFF2-40B4-BE49-F238E27FC236}">
                  <a16:creationId xmlns:a16="http://schemas.microsoft.com/office/drawing/2014/main" id="{38A4CC66-CF48-4DDC-924E-1D6D75C5E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359" y="3801717"/>
              <a:ext cx="149207" cy="3841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BAAD3C1B-07EA-4D96-92DE-7EEE9FDC0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114" y="2869830"/>
              <a:ext cx="355556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4C0C057-9564-4E08-A5CC-089C0240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25" y="4149390"/>
              <a:ext cx="330159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7E7F8074-039C-4DFA-B06D-5A6AD6127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058" y="4149390"/>
              <a:ext cx="303175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C1E390E7-D05D-4113-B9DE-CA1D9BAA1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307" y="2873005"/>
              <a:ext cx="300000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021ECC4B-49EA-4DAD-A56A-FC799E430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701" y="3408007"/>
              <a:ext cx="569843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270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A631797D-EEC0-458A-AF5A-FD7F6EA5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199" y="4573263"/>
              <a:ext cx="441271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5FB7061-3604-4015-BFD7-8A6F83916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042" y="4578026"/>
              <a:ext cx="569842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120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3F98FD8E-93DD-428E-8FD0-FEF1E9408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211" y="3379431"/>
              <a:ext cx="569843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450</a:t>
              </a:r>
            </a:p>
          </p:txBody>
        </p:sp>
        <p:sp>
          <p:nvSpPr>
            <p:cNvPr id="17" name="타원 83">
              <a:extLst>
                <a:ext uri="{FF2B5EF4-FFF2-40B4-BE49-F238E27FC236}">
                  <a16:creationId xmlns:a16="http://schemas.microsoft.com/office/drawing/2014/main" id="{37A0A82D-5122-424D-AA9E-F7F360D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323" y="2904756"/>
              <a:ext cx="396826" cy="396886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86">
              <a:extLst>
                <a:ext uri="{FF2B5EF4-FFF2-40B4-BE49-F238E27FC236}">
                  <a16:creationId xmlns:a16="http://schemas.microsoft.com/office/drawing/2014/main" id="{B83F1042-90C4-43F9-92BD-73582C10F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114" y="2909518"/>
              <a:ext cx="395239" cy="395299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타원 87">
              <a:extLst>
                <a:ext uri="{FF2B5EF4-FFF2-40B4-BE49-F238E27FC236}">
                  <a16:creationId xmlns:a16="http://schemas.microsoft.com/office/drawing/2014/main" id="{2FDFDDD8-A72A-4E1A-936E-E016804B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470" y="3428645"/>
              <a:ext cx="395238" cy="395298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AFCCEDE-77AA-4CE0-B1C1-2BCE69981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232" y="3428645"/>
              <a:ext cx="679367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210</a:t>
              </a:r>
            </a:p>
          </p:txBody>
        </p:sp>
        <p:sp>
          <p:nvSpPr>
            <p:cNvPr id="21" name="모서리가 둥근 직사각형 113">
              <a:extLst>
                <a:ext uri="{FF2B5EF4-FFF2-40B4-BE49-F238E27FC236}">
                  <a16:creationId xmlns:a16="http://schemas.microsoft.com/office/drawing/2014/main" id="{D796542E-49A2-4781-9DA0-77BBAFD4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57" y="2780928"/>
              <a:ext cx="1873020" cy="57786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31" name="TextBox 114"/>
            <p:cNvSpPr txBox="1">
              <a:spLocks noChangeArrowheads="1"/>
            </p:cNvSpPr>
            <p:nvPr/>
          </p:nvSpPr>
          <p:spPr bwMode="auto">
            <a:xfrm>
              <a:off x="611510" y="2795216"/>
              <a:ext cx="288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</a:t>
              </a: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1E6A9BCC-1FC3-437B-9BB7-7384652CF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540" y="4884421"/>
              <a:ext cx="357143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15EE7DF6-129C-4DC8-9A93-6A41DBC15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2795" y="4889184"/>
              <a:ext cx="300000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6A82C513-6D19-411E-86D5-409DEF73C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713" y="5422599"/>
              <a:ext cx="568255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450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E2EB08BE-CBD2-4AB7-A9C0-BC412C18E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112" y="5394023"/>
              <a:ext cx="569842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270</a:t>
              </a:r>
            </a:p>
          </p:txBody>
        </p:sp>
        <p:sp>
          <p:nvSpPr>
            <p:cNvPr id="27" name="타원 185">
              <a:extLst>
                <a:ext uri="{FF2B5EF4-FFF2-40B4-BE49-F238E27FC236}">
                  <a16:creationId xmlns:a16="http://schemas.microsoft.com/office/drawing/2014/main" id="{479CCBF5-CF9A-48E7-98D7-A79C12D8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5811" y="4920935"/>
              <a:ext cx="395239" cy="395298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타원 186">
              <a:extLst>
                <a:ext uri="{FF2B5EF4-FFF2-40B4-BE49-F238E27FC236}">
                  <a16:creationId xmlns:a16="http://schemas.microsoft.com/office/drawing/2014/main" id="{C2CA4BE4-40B9-4D3D-8FBE-2E4CECAE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540" y="4924110"/>
              <a:ext cx="396826" cy="396886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타원 187">
              <a:extLst>
                <a:ext uri="{FF2B5EF4-FFF2-40B4-BE49-F238E27FC236}">
                  <a16:creationId xmlns:a16="http://schemas.microsoft.com/office/drawing/2014/main" id="{26F99665-3A2F-4036-8E78-DFE334BDE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633" y="4916172"/>
              <a:ext cx="395238" cy="395299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187D80F6-0A6B-4978-93D1-5E3313C1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5807" y="5419424"/>
              <a:ext cx="679367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210</a:t>
              </a:r>
            </a:p>
          </p:txBody>
        </p:sp>
        <p:sp>
          <p:nvSpPr>
            <p:cNvPr id="31" name="모서리가 둥근 직사각형 189">
              <a:extLst>
                <a:ext uri="{FF2B5EF4-FFF2-40B4-BE49-F238E27FC236}">
                  <a16:creationId xmlns:a16="http://schemas.microsoft.com/office/drawing/2014/main" id="{A931D7FF-8808-4A10-B9C4-139D78D7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219" y="4797107"/>
              <a:ext cx="3168261" cy="57627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41" name="TextBox 190"/>
            <p:cNvSpPr txBox="1">
              <a:spLocks noChangeArrowheads="1"/>
            </p:cNvSpPr>
            <p:nvPr/>
          </p:nvSpPr>
          <p:spPr bwMode="auto">
            <a:xfrm>
              <a:off x="5292030" y="4811439"/>
              <a:ext cx="2873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4DAEA70-0F7D-4D9D-9D16-6105BE54BC4C}"/>
                </a:ext>
              </a:extLst>
            </p:cNvPr>
            <p:cNvSpPr/>
            <p:nvPr/>
          </p:nvSpPr>
          <p:spPr bwMode="auto">
            <a:xfrm>
              <a:off x="6157554" y="5763920"/>
              <a:ext cx="395238" cy="395299"/>
            </a:xfrm>
            <a:prstGeom prst="ellipse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13620E-4D53-4128-9B96-95AE49681DCE}"/>
                </a:ext>
              </a:extLst>
            </p:cNvPr>
            <p:cNvSpPr/>
            <p:nvPr/>
          </p:nvSpPr>
          <p:spPr bwMode="auto">
            <a:xfrm>
              <a:off x="5622632" y="5755983"/>
              <a:ext cx="396826" cy="396886"/>
            </a:xfrm>
            <a:prstGeom prst="ellipse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8A0F404A-9ABD-4AD9-8B56-4C25DB47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0886" y="5298770"/>
              <a:ext cx="223811" cy="471500"/>
            </a:xfrm>
            <a:prstGeom prst="line">
              <a:avLst/>
            </a:prstGeom>
            <a:noFill/>
            <a:ln w="38100">
              <a:solidFill>
                <a:srgbClr val="FFFFFF">
                  <a:lumMod val="50000"/>
                </a:srgbClr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C50DB179-94D3-4C93-9407-98D2B779B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5173" y="5274957"/>
              <a:ext cx="250794" cy="519127"/>
            </a:xfrm>
            <a:prstGeom prst="line">
              <a:avLst/>
            </a:prstGeom>
            <a:noFill/>
            <a:ln w="38100">
              <a:solidFill>
                <a:srgbClr val="FFFFFF">
                  <a:lumMod val="50000"/>
                </a:srgbClr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13A56443-B5AA-4907-8487-FF73E5029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4219" y="5736932"/>
              <a:ext cx="330159" cy="40006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5D1C80E6-3247-4128-ACCB-DEDEAFBF9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252" y="5736932"/>
              <a:ext cx="303175" cy="40006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CE664179-1E4D-40BF-8316-B8321CB11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14" y="6075078"/>
              <a:ext cx="441271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F8893396-C0CF-4AEF-8C92-870D8DFC3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7236" y="6067141"/>
              <a:ext cx="569842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120</a:t>
              </a:r>
            </a:p>
          </p:txBody>
        </p:sp>
        <p:sp>
          <p:nvSpPr>
            <p:cNvPr id="41" name="오른쪽 화살표 4">
              <a:extLst>
                <a:ext uri="{FF2B5EF4-FFF2-40B4-BE49-F238E27FC236}">
                  <a16:creationId xmlns:a16="http://schemas.microsoft.com/office/drawing/2014/main" id="{66690D07-0B05-4B71-9C62-7BF96A7AD8D6}"/>
                </a:ext>
              </a:extLst>
            </p:cNvPr>
            <p:cNvSpPr/>
            <p:nvPr/>
          </p:nvSpPr>
          <p:spPr>
            <a:xfrm>
              <a:off x="3059134" y="3779492"/>
              <a:ext cx="288890" cy="369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오른쪽 화살표 42">
              <a:extLst>
                <a:ext uri="{FF2B5EF4-FFF2-40B4-BE49-F238E27FC236}">
                  <a16:creationId xmlns:a16="http://schemas.microsoft.com/office/drawing/2014/main" id="{7C1D48C0-4EFA-44F2-BFF3-A4125930B5A6}"/>
                </a:ext>
              </a:extLst>
            </p:cNvPr>
            <p:cNvSpPr/>
            <p:nvPr/>
          </p:nvSpPr>
          <p:spPr>
            <a:xfrm>
              <a:off x="5003583" y="4730430"/>
              <a:ext cx="288890" cy="371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403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3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 조건이 ‘참’이므로</a:t>
            </a:r>
            <a:r>
              <a:rPr lang="en-US" altLang="ko-KR" smtClean="0"/>
              <a:t>, line 4~7</a:t>
            </a:r>
            <a:r>
              <a:rPr lang="ko-KR" altLang="en-US" smtClean="0"/>
              <a:t>을 수행한다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Q</a:t>
            </a:r>
            <a:r>
              <a:rPr lang="ko-KR" altLang="en-US" smtClean="0"/>
              <a:t>에서 ‘</a:t>
            </a:r>
            <a:r>
              <a:rPr lang="en-US" altLang="ko-KR" smtClean="0"/>
              <a:t>T’</a:t>
            </a:r>
            <a:r>
              <a:rPr lang="ko-KR" altLang="en-US" smtClean="0"/>
              <a:t>와 ‘</a:t>
            </a:r>
            <a:r>
              <a:rPr lang="en-US" altLang="ko-KR" smtClean="0"/>
              <a:t>G’</a:t>
            </a:r>
            <a:r>
              <a:rPr lang="ko-KR" altLang="en-US" smtClean="0"/>
              <a:t>의 부모 노드와 ‘</a:t>
            </a:r>
            <a:r>
              <a:rPr lang="en-US" altLang="ko-KR" smtClean="0"/>
              <a:t>C’</a:t>
            </a:r>
            <a:r>
              <a:rPr lang="ko-KR" altLang="en-US" smtClean="0"/>
              <a:t>를 제거한 후</a:t>
            </a:r>
            <a:r>
              <a:rPr lang="en-US" altLang="ko-KR" smtClean="0"/>
              <a:t>, </a:t>
            </a:r>
            <a:r>
              <a:rPr lang="ko-KR" altLang="en-US" smtClean="0"/>
              <a:t>새 부모 노드를 </a:t>
            </a:r>
            <a:r>
              <a:rPr lang="en-US" altLang="ko-KR" smtClean="0"/>
              <a:t>Q</a:t>
            </a:r>
            <a:r>
              <a:rPr lang="ko-KR" altLang="en-US" smtClean="0"/>
              <a:t>에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0E2BD-C81F-4D4F-90A5-15F596668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1DFB31-2CCD-4CB0-AA03-06517C56FFDA}" type="slidenum">
              <a:rPr lang="en-US" altLang="ko-KR" smtClean="0"/>
              <a:pPr>
                <a:defRPr/>
              </a:pPr>
              <a:t>87</a:t>
            </a:fld>
            <a:r>
              <a:rPr lang="en-US" altLang="ko-KR"/>
              <a:t> -</a:t>
            </a:r>
          </a:p>
        </p:txBody>
      </p:sp>
      <p:grpSp>
        <p:nvGrpSpPr>
          <p:cNvPr id="44037" name="그룹 4"/>
          <p:cNvGrpSpPr>
            <a:grpSpLocks/>
          </p:cNvGrpSpPr>
          <p:nvPr/>
        </p:nvGrpSpPr>
        <p:grpSpPr bwMode="auto">
          <a:xfrm>
            <a:off x="323850" y="3151188"/>
            <a:ext cx="8570913" cy="3373437"/>
            <a:chOff x="393181" y="3296716"/>
            <a:chExt cx="8571307" cy="3372644"/>
          </a:xfrm>
        </p:grpSpPr>
        <p:grpSp>
          <p:nvGrpSpPr>
            <p:cNvPr id="44039" name="그룹 5"/>
            <p:cNvGrpSpPr>
              <a:grpSpLocks/>
            </p:cNvGrpSpPr>
            <p:nvPr/>
          </p:nvGrpSpPr>
          <p:grpSpPr bwMode="auto">
            <a:xfrm>
              <a:off x="393181" y="3296716"/>
              <a:ext cx="1995731" cy="1025525"/>
              <a:chOff x="539552" y="2331467"/>
              <a:chExt cx="1995731" cy="1025525"/>
            </a:xfrm>
          </p:grpSpPr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A4D30650-2F87-4A2C-B396-4F7485A61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683" y="2418758"/>
                <a:ext cx="357204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0" name="Text Box 17">
                <a:extLst>
                  <a:ext uri="{FF2B5EF4-FFF2-40B4-BE49-F238E27FC236}">
                    <a16:creationId xmlns:a16="http://schemas.microsoft.com/office/drawing/2014/main" id="{FF50FA5E-D8D6-4286-A223-6D431E50F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842" y="2956795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450</a:t>
                </a:r>
              </a:p>
            </p:txBody>
          </p:sp>
          <p:sp>
            <p:nvSpPr>
              <p:cNvPr id="51" name="타원 186">
                <a:extLst>
                  <a:ext uri="{FF2B5EF4-FFF2-40B4-BE49-F238E27FC236}">
                    <a16:creationId xmlns:a16="http://schemas.microsoft.com/office/drawing/2014/main" id="{C7F5CBD2-CDBF-4C48-9305-15C79E724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683" y="2458437"/>
                <a:ext cx="396893" cy="396782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모서리가 둥근 직사각형 189">
                <a:extLst>
                  <a:ext uri="{FF2B5EF4-FFF2-40B4-BE49-F238E27FC236}">
                    <a16:creationId xmlns:a16="http://schemas.microsoft.com/office/drawing/2014/main" id="{5BA0241A-6DF9-4399-A9B2-6A125063A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72" y="2331467"/>
                <a:ext cx="1563760" cy="57612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190">
                <a:extLst>
                  <a:ext uri="{FF2B5EF4-FFF2-40B4-BE49-F238E27FC236}">
                    <a16:creationId xmlns:a16="http://schemas.microsoft.com/office/drawing/2014/main" id="{7B10A83F-D5B8-4003-A3F4-A7019E5A4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2345751"/>
                <a:ext cx="287351" cy="460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b="1" kern="0">
                    <a:solidFill>
                      <a:srgbClr val="FF0000"/>
                    </a:solidFill>
                    <a:latin typeface="바탕" pitchFamily="18" charset="-127"/>
                    <a:ea typeface="바탕" pitchFamily="18" charset="-127"/>
                  </a:rPr>
                  <a:t>Q</a:t>
                </a:r>
              </a:p>
            </p:txBody>
          </p:sp>
        </p:grpSp>
        <p:grpSp>
          <p:nvGrpSpPr>
            <p:cNvPr id="44040" name="그룹 6"/>
            <p:cNvGrpSpPr>
              <a:grpSpLocks/>
            </p:cNvGrpSpPr>
            <p:nvPr/>
          </p:nvGrpSpPr>
          <p:grpSpPr bwMode="auto">
            <a:xfrm>
              <a:off x="5724078" y="4076972"/>
              <a:ext cx="3240410" cy="2592388"/>
              <a:chOff x="5436046" y="3860800"/>
              <a:chExt cx="3240410" cy="2592388"/>
            </a:xfrm>
          </p:grpSpPr>
          <p:sp>
            <p:nvSpPr>
              <p:cNvPr id="27" name="타원 203">
                <a:extLst>
                  <a:ext uri="{FF2B5EF4-FFF2-40B4-BE49-F238E27FC236}">
                    <a16:creationId xmlns:a16="http://schemas.microsoft.com/office/drawing/2014/main" id="{8B84D1FF-3FB5-42DC-8BCD-4C920F54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9969" y="4897804"/>
                <a:ext cx="395305" cy="396782"/>
              </a:xfrm>
              <a:prstGeom prst="ellipse">
                <a:avLst/>
              </a:prstGeom>
              <a:noFill/>
              <a:ln w="19050" algn="ctr">
                <a:solidFill>
                  <a:srgbClr val="FFFFFF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28" name="Text Box 11">
                <a:extLst>
                  <a:ext uri="{FF2B5EF4-FFF2-40B4-BE49-F238E27FC236}">
                    <a16:creationId xmlns:a16="http://schemas.microsoft.com/office/drawing/2014/main" id="{5B3FDE81-8FD2-4376-B866-9E94557B5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977" y="3950290"/>
                <a:ext cx="355616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9" name="Text Box 14">
                <a:extLst>
                  <a:ext uri="{FF2B5EF4-FFF2-40B4-BE49-F238E27FC236}">
                    <a16:creationId xmlns:a16="http://schemas.microsoft.com/office/drawing/2014/main" id="{C4EBE540-8212-45F4-9504-EFB579272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6957" y="4866061"/>
                <a:ext cx="300052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104843DF-9C22-478D-8C0F-E6704BC22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8548" y="4488325"/>
                <a:ext cx="569939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450</a:t>
                </a:r>
              </a:p>
            </p:txBody>
          </p:sp>
          <p:sp>
            <p:nvSpPr>
              <p:cNvPr id="31" name="Text Box 20">
                <a:extLst>
                  <a:ext uri="{FF2B5EF4-FFF2-40B4-BE49-F238E27FC236}">
                    <a16:creationId xmlns:a16="http://schemas.microsoft.com/office/drawing/2014/main" id="{42A66E81-805D-4E55-8D96-38C71A8B8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8839" y="5372355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270</a:t>
                </a:r>
              </a:p>
            </p:txBody>
          </p:sp>
          <p:sp>
            <p:nvSpPr>
              <p:cNvPr id="32" name="타원 204">
                <a:extLst>
                  <a:ext uri="{FF2B5EF4-FFF2-40B4-BE49-F238E27FC236}">
                    <a16:creationId xmlns:a16="http://schemas.microsoft.com/office/drawing/2014/main" id="{38F4F315-66FC-468C-8102-86D6D409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977" y="3989968"/>
                <a:ext cx="395306" cy="395195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타원 205">
                <a:extLst>
                  <a:ext uri="{FF2B5EF4-FFF2-40B4-BE49-F238E27FC236}">
                    <a16:creationId xmlns:a16="http://schemas.microsoft.com/office/drawing/2014/main" id="{7569C0F4-5181-45B8-B107-77771A0D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267" y="4893043"/>
                <a:ext cx="396893" cy="396782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FFFFFF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34" name="Text Box 19">
                <a:extLst>
                  <a:ext uri="{FF2B5EF4-FFF2-40B4-BE49-F238E27FC236}">
                    <a16:creationId xmlns:a16="http://schemas.microsoft.com/office/drawing/2014/main" id="{7DA8FC6C-7E03-4B57-9622-4A6F2B2DD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3086" y="5397749"/>
                <a:ext cx="677893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210</a:t>
                </a:r>
              </a:p>
            </p:txBody>
          </p:sp>
          <p:sp>
            <p:nvSpPr>
              <p:cNvPr id="35" name="모서리가 둥근 직사각형 207">
                <a:extLst>
                  <a:ext uri="{FF2B5EF4-FFF2-40B4-BE49-F238E27FC236}">
                    <a16:creationId xmlns:a16="http://schemas.microsoft.com/office/drawing/2014/main" id="{BFECA432-8367-4381-B285-C81157D5E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039" y="3861411"/>
                <a:ext cx="2808417" cy="57771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TextBox 208">
                <a:extLst>
                  <a:ext uri="{FF2B5EF4-FFF2-40B4-BE49-F238E27FC236}">
                    <a16:creationId xmlns:a16="http://schemas.microsoft.com/office/drawing/2014/main" id="{6618B585-C884-4DC7-ABFA-41E35758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219" y="3875694"/>
                <a:ext cx="287351" cy="461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b="1" kern="0">
                    <a:solidFill>
                      <a:srgbClr val="FF0000"/>
                    </a:solidFill>
                    <a:latin typeface="바탕" pitchFamily="18" charset="-127"/>
                    <a:ea typeface="바탕" pitchFamily="18" charset="-127"/>
                  </a:rPr>
                  <a:t>Q</a:t>
                </a: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16B007B-4F46-4CC5-BA4B-39F03AA977A4}"/>
                  </a:ext>
                </a:extLst>
              </p:cNvPr>
              <p:cNvSpPr/>
              <p:nvPr/>
            </p:nvSpPr>
            <p:spPr bwMode="auto">
              <a:xfrm>
                <a:off x="6968227" y="5740569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C696FD-FDAD-4B62-B052-B992AED52115}"/>
                  </a:ext>
                </a:extLst>
              </p:cNvPr>
              <p:cNvSpPr/>
              <p:nvPr/>
            </p:nvSpPr>
            <p:spPr bwMode="auto">
              <a:xfrm>
                <a:off x="6433215" y="5734220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39" name="Line 45">
                <a:extLst>
                  <a:ext uri="{FF2B5EF4-FFF2-40B4-BE49-F238E27FC236}">
                    <a16:creationId xmlns:a16="http://schemas.microsoft.com/office/drawing/2014/main" id="{548A5242-3460-4290-9360-F5ABD8148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03086" y="5277128"/>
                <a:ext cx="223847" cy="471376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40" name="Line 46">
                <a:extLst>
                  <a:ext uri="{FF2B5EF4-FFF2-40B4-BE49-F238E27FC236}">
                    <a16:creationId xmlns:a16="http://schemas.microsoft.com/office/drawing/2014/main" id="{32CD82C8-0313-4121-95CC-328C2E070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5855" y="5253320"/>
                <a:ext cx="250837" cy="518991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41" name="Text Box 12">
                <a:extLst>
                  <a:ext uri="{FF2B5EF4-FFF2-40B4-BE49-F238E27FC236}">
                    <a16:creationId xmlns:a16="http://schemas.microsoft.com/office/drawing/2014/main" id="{505061F3-4700-48BB-AC77-EEB27F3B6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4803" y="5713587"/>
                <a:ext cx="330215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2" name="Text Box 13">
                <a:extLst>
                  <a:ext uri="{FF2B5EF4-FFF2-40B4-BE49-F238E27FC236}">
                    <a16:creationId xmlns:a16="http://schemas.microsoft.com/office/drawing/2014/main" id="{9577D0E6-DF4C-43E9-9B0D-FE8B68B79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2515" y="5713587"/>
                <a:ext cx="303227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F73E8089-B043-472E-8673-FB8E20271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887" y="6053232"/>
                <a:ext cx="441345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90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156AB6CA-55E4-45F3-9FA9-504EAE5DE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7900" y="6045297"/>
                <a:ext cx="569938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120</a:t>
                </a: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E559D283-BC35-4153-80D8-DDC092075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41238" y="4253431"/>
                <a:ext cx="350854" cy="634851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타원 218">
                <a:extLst>
                  <a:ext uri="{FF2B5EF4-FFF2-40B4-BE49-F238E27FC236}">
                    <a16:creationId xmlns:a16="http://schemas.microsoft.com/office/drawing/2014/main" id="{B124F3F3-D93F-4DE6-92A7-D071FB0D4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8589" y="3943941"/>
                <a:ext cx="396893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Line 46">
                <a:extLst>
                  <a:ext uri="{FF2B5EF4-FFF2-40B4-BE49-F238E27FC236}">
                    <a16:creationId xmlns:a16="http://schemas.microsoft.com/office/drawing/2014/main" id="{B837E94A-3F5A-4132-A8A3-C4D766F7C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9443" y="4253431"/>
                <a:ext cx="398481" cy="644373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Text Box 20">
                <a:extLst>
                  <a:ext uri="{FF2B5EF4-FFF2-40B4-BE49-F238E27FC236}">
                    <a16:creationId xmlns:a16="http://schemas.microsoft.com/office/drawing/2014/main" id="{6BFA36B5-A77D-40F6-9157-2BAD8FAC0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3748" y="4012187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480</a:t>
                </a:r>
              </a:p>
            </p:txBody>
          </p:sp>
        </p:grpSp>
        <p:grpSp>
          <p:nvGrpSpPr>
            <p:cNvPr id="44041" name="그룹 7"/>
            <p:cNvGrpSpPr>
              <a:grpSpLocks/>
            </p:cNvGrpSpPr>
            <p:nvPr/>
          </p:nvGrpSpPr>
          <p:grpSpPr bwMode="auto">
            <a:xfrm>
              <a:off x="2837087" y="3402690"/>
              <a:ext cx="1893888" cy="2752319"/>
              <a:chOff x="2195736" y="1886640"/>
              <a:chExt cx="1893888" cy="2752319"/>
            </a:xfrm>
          </p:grpSpPr>
          <p:sp>
            <p:nvSpPr>
              <p:cNvPr id="10" name="타원 203">
                <a:extLst>
                  <a:ext uri="{FF2B5EF4-FFF2-40B4-BE49-F238E27FC236}">
                    <a16:creationId xmlns:a16="http://schemas.microsoft.com/office/drawing/2014/main" id="{9BD778C5-C8E0-45CA-B7DF-90FAA400A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858" y="3091633"/>
                <a:ext cx="395306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F872E655-D65C-4DF0-BEC5-20BE8FD9D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847" y="3059890"/>
                <a:ext cx="3000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2" name="Text Box 20">
                <a:extLst>
                  <a:ext uri="{FF2B5EF4-FFF2-40B4-BE49-F238E27FC236}">
                    <a16:creationId xmlns:a16="http://schemas.microsoft.com/office/drawing/2014/main" id="{B13FC8D1-879F-47A0-B41F-B329C3C19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728" y="3566183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270</a:t>
                </a:r>
              </a:p>
            </p:txBody>
          </p:sp>
          <p:sp>
            <p:nvSpPr>
              <p:cNvPr id="13" name="타원 205">
                <a:extLst>
                  <a:ext uri="{FF2B5EF4-FFF2-40B4-BE49-F238E27FC236}">
                    <a16:creationId xmlns:a16="http://schemas.microsoft.com/office/drawing/2014/main" id="{64AA037C-AD14-4864-8F43-1CED3B74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156" y="3086871"/>
                <a:ext cx="396893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B5717982-B20D-4F90-A3B4-5C675E9CD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4975" y="3591577"/>
                <a:ext cx="677894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210</a:t>
                </a: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F328667-8285-49EC-914F-6CCB8019649E}"/>
                  </a:ext>
                </a:extLst>
              </p:cNvPr>
              <p:cNvSpPr/>
              <p:nvPr/>
            </p:nvSpPr>
            <p:spPr bwMode="auto">
              <a:xfrm>
                <a:off x="2730117" y="3934397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B73DCAF-520D-4AEE-8062-ED856D4EEA5D}"/>
                  </a:ext>
                </a:extLst>
              </p:cNvPr>
              <p:cNvSpPr/>
              <p:nvPr/>
            </p:nvSpPr>
            <p:spPr bwMode="auto">
              <a:xfrm>
                <a:off x="2195105" y="3928048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17" name="Line 45">
                <a:extLst>
                  <a:ext uri="{FF2B5EF4-FFF2-40B4-BE49-F238E27FC236}">
                    <a16:creationId xmlns:a16="http://schemas.microsoft.com/office/drawing/2014/main" id="{C4E47152-FC44-4C0E-8F5F-96C1BB27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4975" y="3470956"/>
                <a:ext cx="223848" cy="471377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46">
                <a:extLst>
                  <a:ext uri="{FF2B5EF4-FFF2-40B4-BE49-F238E27FC236}">
                    <a16:creationId xmlns:a16="http://schemas.microsoft.com/office/drawing/2014/main" id="{B124221E-E45C-4E66-88BA-595816E27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7744" y="3447149"/>
                <a:ext cx="250837" cy="518990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35F94E6E-7A5A-4FE3-89C9-90A68FD6C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92" y="3907416"/>
                <a:ext cx="330215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0" name="Text Box 13">
                <a:extLst>
                  <a:ext uri="{FF2B5EF4-FFF2-40B4-BE49-F238E27FC236}">
                    <a16:creationId xmlns:a16="http://schemas.microsoft.com/office/drawing/2014/main" id="{E3D11B39-6AAA-4377-BA56-DCE20659E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405" y="3907416"/>
                <a:ext cx="303226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1" name="Text Box 19">
                <a:extLst>
                  <a:ext uri="{FF2B5EF4-FFF2-40B4-BE49-F238E27FC236}">
                    <a16:creationId xmlns:a16="http://schemas.microsoft.com/office/drawing/2014/main" id="{6A1C7106-99FA-4660-AFBF-000789F0D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9789" y="4239125"/>
                <a:ext cx="569939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120</a:t>
                </a:r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D0783040-3540-4955-8797-4897F7A86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3128" y="2447259"/>
                <a:ext cx="350853" cy="6348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타원 218">
                <a:extLst>
                  <a:ext uri="{FF2B5EF4-FFF2-40B4-BE49-F238E27FC236}">
                    <a16:creationId xmlns:a16="http://schemas.microsoft.com/office/drawing/2014/main" id="{B29D679F-00D2-4DFC-AE41-865BCE925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479" y="2137769"/>
                <a:ext cx="396893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46">
                <a:extLst>
                  <a:ext uri="{FF2B5EF4-FFF2-40B4-BE49-F238E27FC236}">
                    <a16:creationId xmlns:a16="http://schemas.microsoft.com/office/drawing/2014/main" id="{9838216A-EF03-48D3-A64C-F2ECDFED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333" y="2447259"/>
                <a:ext cx="398480" cy="6443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Text Box 20">
                <a:extLst>
                  <a:ext uri="{FF2B5EF4-FFF2-40B4-BE49-F238E27FC236}">
                    <a16:creationId xmlns:a16="http://schemas.microsoft.com/office/drawing/2014/main" id="{A651EE51-7433-4489-8D86-6727C2975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5638" y="2206016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480</a:t>
                </a:r>
              </a:p>
            </p:txBody>
          </p:sp>
          <p:sp>
            <p:nvSpPr>
              <p:cNvPr id="26" name="오른쪽 화살표 121">
                <a:extLst>
                  <a:ext uri="{FF2B5EF4-FFF2-40B4-BE49-F238E27FC236}">
                    <a16:creationId xmlns:a16="http://schemas.microsoft.com/office/drawing/2014/main" id="{82E52AC3-F48C-44D8-AD7A-2718A6364FBE}"/>
                  </a:ext>
                </a:extLst>
              </p:cNvPr>
              <p:cNvSpPr/>
              <p:nvPr/>
            </p:nvSpPr>
            <p:spPr bwMode="auto">
              <a:xfrm>
                <a:off x="2196692" y="1887003"/>
                <a:ext cx="361967" cy="309490"/>
              </a:xfrm>
              <a:prstGeom prst="rightArrow">
                <a:avLst/>
              </a:prstGeom>
              <a:solidFill>
                <a:srgbClr val="009999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0" lang="en-US" sz="2400" kern="0">
                  <a:solidFill>
                    <a:srgbClr val="FFFFFF"/>
                  </a:solidFill>
                  <a:latin typeface="Script MT Bold" pitchFamily="66" charset="0"/>
                </a:endParaRPr>
              </a:p>
            </p:txBody>
          </p:sp>
        </p:grpSp>
        <p:sp>
          <p:nvSpPr>
            <p:cNvPr id="9" name="오른쪽 화살표 104">
              <a:extLst>
                <a:ext uri="{FF2B5EF4-FFF2-40B4-BE49-F238E27FC236}">
                  <a16:creationId xmlns:a16="http://schemas.microsoft.com/office/drawing/2014/main" id="{DFB97B2F-E4BA-4F0C-90DE-39BFF752FAB2}"/>
                </a:ext>
              </a:extLst>
            </p:cNvPr>
            <p:cNvSpPr/>
            <p:nvPr/>
          </p:nvSpPr>
          <p:spPr bwMode="auto">
            <a:xfrm>
              <a:off x="5076521" y="4499758"/>
              <a:ext cx="360380" cy="309489"/>
            </a:xfrm>
            <a:prstGeom prst="rightArrow">
              <a:avLst/>
            </a:prstGeom>
            <a:solidFill>
              <a:srgbClr val="009999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 kern="0">
                <a:solidFill>
                  <a:srgbClr val="FFFFFF"/>
                </a:solidFill>
                <a:latin typeface="Script MT Bold" pitchFamily="66" charset="0"/>
              </a:endParaRPr>
            </a:p>
          </p:txBody>
        </p:sp>
      </p:grpSp>
      <p:sp>
        <p:nvSpPr>
          <p:cNvPr id="54" name="Text Box 18">
            <a:extLst>
              <a:ext uri="{FF2B5EF4-FFF2-40B4-BE49-F238E27FC236}">
                <a16:creationId xmlns:a16="http://schemas.microsoft.com/office/drawing/2014/main" id="{7B3646E9-A1DE-4A90-99BF-95DEBD49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56499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</a:rPr>
              <a:t>90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715AE-6320-4FEC-8D7A-98E62275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Line 3</a:t>
            </a:r>
          </a:p>
          <a:p>
            <a:pPr lvl="1">
              <a:defRPr/>
            </a:pPr>
            <a:r>
              <a:rPr lang="en-US" altLang="ko-KR" dirty="0"/>
              <a:t>while-</a:t>
            </a:r>
            <a:r>
              <a:rPr lang="ko-KR" altLang="en-US" dirty="0"/>
              <a:t>루프 조건이 ‘</a:t>
            </a:r>
            <a:r>
              <a:rPr lang="ko-KR" altLang="en-US" dirty="0" err="1"/>
              <a:t>참’이므로</a:t>
            </a:r>
            <a:r>
              <a:rPr lang="en-US" altLang="ko-KR" dirty="0"/>
              <a:t>, line 4~7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즉</a:t>
            </a:r>
            <a:r>
              <a:rPr lang="en-US" altLang="ko-KR" dirty="0"/>
              <a:t>, Q</a:t>
            </a:r>
            <a:r>
              <a:rPr lang="ko-KR" altLang="en-US" dirty="0"/>
              <a:t>에서 ‘</a:t>
            </a:r>
            <a:r>
              <a:rPr lang="en-US" altLang="ko-KR" dirty="0"/>
              <a:t>C’</a:t>
            </a:r>
            <a:r>
              <a:rPr lang="ko-KR" altLang="en-US" dirty="0"/>
              <a:t>의 부모 노드와 ‘</a:t>
            </a:r>
            <a:r>
              <a:rPr lang="en-US" altLang="ko-KR" dirty="0"/>
              <a:t>A’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노드 </a:t>
            </a:r>
            <a:r>
              <a:rPr lang="en-US" altLang="ko-KR" dirty="0"/>
              <a:t>Q</a:t>
            </a:r>
            <a:r>
              <a:rPr lang="ko-KR" altLang="en-US" dirty="0"/>
              <a:t>에 삽입한다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3</a:t>
            </a:r>
          </a:p>
          <a:p>
            <a:pPr lvl="1">
              <a:defRPr/>
            </a:pPr>
            <a:r>
              <a:rPr lang="en-US" altLang="ko-KR" dirty="0"/>
              <a:t>while-</a:t>
            </a:r>
            <a:r>
              <a:rPr lang="ko-KR" altLang="en-US" dirty="0"/>
              <a:t>루프 조건이 ‘</a:t>
            </a:r>
            <a:r>
              <a:rPr lang="ko-KR" altLang="en-US" dirty="0" err="1"/>
              <a:t>거짓’이므로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Q</a:t>
            </a:r>
            <a:r>
              <a:rPr lang="ko-KR" altLang="en-US" dirty="0"/>
              <a:t>에 있는 노드를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허프만</a:t>
            </a:r>
            <a:r>
              <a:rPr lang="ko-KR" altLang="en-US" dirty="0"/>
              <a:t> 트리의 루트를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7F84-1184-4715-A526-39699D012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BC75917-071F-42BF-B0A4-3D705704669D}" type="slidenum">
              <a:rPr lang="en-US" altLang="ko-KR" smtClean="0"/>
              <a:pPr>
                <a:defRPr/>
              </a:pPr>
              <a:t>88</a:t>
            </a:fld>
            <a:r>
              <a:rPr lang="en-US" altLang="ko-KR"/>
              <a:t> -</a:t>
            </a:r>
          </a:p>
        </p:txBody>
      </p:sp>
      <p:pic>
        <p:nvPicPr>
          <p:cNvPr id="45061" name="_x201380360" descr="EMB000014989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09721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608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리턴된 트리를 살펴보면 각 이파리 </a:t>
            </a:r>
            <a:r>
              <a:rPr lang="en-US" altLang="ko-KR" smtClean="0"/>
              <a:t>(</a:t>
            </a:r>
            <a:r>
              <a:rPr lang="ko-KR" altLang="en-US" smtClean="0"/>
              <a:t>단말</a:t>
            </a:r>
            <a:r>
              <a:rPr lang="en-US" altLang="ko-KR" smtClean="0"/>
              <a:t>) </a:t>
            </a:r>
            <a:r>
              <a:rPr lang="ko-KR" altLang="en-US" smtClean="0"/>
              <a:t>노드에만 문자가 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따라서 루트로부터 왼쪽 자식 노드로 내려가면 ‘</a:t>
            </a:r>
            <a:r>
              <a:rPr lang="en-US" altLang="ko-KR" smtClean="0"/>
              <a:t>0’</a:t>
            </a:r>
            <a:r>
              <a:rPr lang="ko-KR" altLang="en-US" smtClean="0"/>
              <a:t>을</a:t>
            </a:r>
            <a:r>
              <a:rPr lang="en-US" altLang="ko-KR" smtClean="0"/>
              <a:t>, </a:t>
            </a:r>
            <a:r>
              <a:rPr lang="ko-KR" altLang="en-US" smtClean="0"/>
              <a:t>오른쪽 자식 노드로 내려가면 ‘</a:t>
            </a:r>
            <a:r>
              <a:rPr lang="en-US" altLang="ko-KR" smtClean="0"/>
              <a:t>1’</a:t>
            </a:r>
            <a:r>
              <a:rPr lang="ko-KR" altLang="en-US" smtClean="0"/>
              <a:t>을 부여하면서</a:t>
            </a:r>
            <a:r>
              <a:rPr lang="en-US" altLang="ko-KR" smtClean="0"/>
              <a:t>, </a:t>
            </a:r>
            <a:r>
              <a:rPr lang="ko-KR" altLang="en-US" smtClean="0"/>
              <a:t>각 이파리에 도달할 때까지의 이진수를 추출하여 문자의 이진 코드를 구한다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E7206-99A2-4DD1-A809-FE035C0B8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9C3351A-214F-4489-B05F-81EB7EF01C08}" type="slidenum">
              <a:rPr lang="en-US" altLang="ko-KR" smtClean="0"/>
              <a:pPr>
                <a:defRPr/>
              </a:pPr>
              <a:t>89</a:t>
            </a:fld>
            <a:r>
              <a:rPr lang="en-US" altLang="ko-KR"/>
              <a:t> -</a:t>
            </a:r>
          </a:p>
        </p:txBody>
      </p:sp>
      <p:grpSp>
        <p:nvGrpSpPr>
          <p:cNvPr id="46085" name="그룹 31"/>
          <p:cNvGrpSpPr>
            <a:grpSpLocks/>
          </p:cNvGrpSpPr>
          <p:nvPr/>
        </p:nvGrpSpPr>
        <p:grpSpPr bwMode="auto">
          <a:xfrm>
            <a:off x="3059113" y="3532188"/>
            <a:ext cx="2676525" cy="2992437"/>
            <a:chOff x="3275856" y="3212976"/>
            <a:chExt cx="2676524" cy="2992437"/>
          </a:xfrm>
        </p:grpSpPr>
        <p:sp>
          <p:nvSpPr>
            <p:cNvPr id="5" name="타원 139">
              <a:extLst>
                <a:ext uri="{FF2B5EF4-FFF2-40B4-BE49-F238E27FC236}">
                  <a16:creationId xmlns:a16="http://schemas.microsoft.com/office/drawing/2014/main" id="{3D36B2EA-BB5C-41A1-B461-A460F0B0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956" y="3897188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140">
              <a:extLst>
                <a:ext uri="{FF2B5EF4-FFF2-40B4-BE49-F238E27FC236}">
                  <a16:creationId xmlns:a16="http://schemas.microsoft.com/office/drawing/2014/main" id="{3915C81C-AA08-4CE1-B3DE-2F355834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692" y="4613151"/>
              <a:ext cx="395288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004A48"/>
                </a:solidFill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CBE27EEC-B6D3-4869-A3BB-E6E56D908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3956" y="3857501"/>
              <a:ext cx="357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C590D249-ED93-4F1A-985A-8B8EACA42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7680" y="4581401"/>
              <a:ext cx="300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4A48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타원 143">
              <a:extLst>
                <a:ext uri="{FF2B5EF4-FFF2-40B4-BE49-F238E27FC236}">
                  <a16:creationId xmlns:a16="http://schemas.microsoft.com/office/drawing/2014/main" id="{D394CFB2-D51D-4358-A91A-7A463E16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731" y="4605213"/>
              <a:ext cx="395287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144">
              <a:extLst>
                <a:ext uri="{FF2B5EF4-FFF2-40B4-BE49-F238E27FC236}">
                  <a16:creationId xmlns:a16="http://schemas.microsoft.com/office/drawing/2014/main" id="{AFEF2F8C-76C8-4134-8825-83F6EE5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481" y="5452938"/>
              <a:ext cx="395287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004A48"/>
                </a:solidFill>
              </a:endParaRPr>
            </a:p>
          </p:txBody>
        </p:sp>
        <p:sp>
          <p:nvSpPr>
            <p:cNvPr id="11" name="타원 145">
              <a:extLst>
                <a:ext uri="{FF2B5EF4-FFF2-40B4-BE49-F238E27FC236}">
                  <a16:creationId xmlns:a16="http://schemas.microsoft.com/office/drawing/2014/main" id="{26A8C806-9514-4437-AD03-9767257A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031" y="5446588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004A48"/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D0AF3426-6B39-4BB9-A233-62A6B5513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468" y="4978276"/>
              <a:ext cx="276225" cy="4746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3" name="Line 46">
              <a:extLst>
                <a:ext uri="{FF2B5EF4-FFF2-40B4-BE49-F238E27FC236}">
                  <a16:creationId xmlns:a16="http://schemas.microsoft.com/office/drawing/2014/main" id="{0A765DE3-7747-4F8E-BF60-222B5AB83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6306" y="4965576"/>
              <a:ext cx="300037" cy="504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D139B03C-AD0A-464A-BD30-6F2487F5E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968" y="5425951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4A48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B84F29F6-045A-4201-BA7B-E90684CF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768" y="5425951"/>
              <a:ext cx="303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4A48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599DE3D2-E5C1-4308-97FF-6530AACE5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4718" y="4171826"/>
              <a:ext cx="277813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타원 151">
              <a:extLst>
                <a:ext uri="{FF2B5EF4-FFF2-40B4-BE49-F238E27FC236}">
                  <a16:creationId xmlns:a16="http://schemas.microsoft.com/office/drawing/2014/main" id="{06741E34-CDA8-4F33-9D36-20F0FF1B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968" y="3854326"/>
              <a:ext cx="396875" cy="395287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46">
              <a:extLst>
                <a:ext uri="{FF2B5EF4-FFF2-40B4-BE49-F238E27FC236}">
                  <a16:creationId xmlns:a16="http://schemas.microsoft.com/office/drawing/2014/main" id="{19E9EF1D-BB60-476F-AD4E-2BB6D761A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992" y="4200401"/>
              <a:ext cx="377825" cy="454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타원 153">
              <a:extLst>
                <a:ext uri="{FF2B5EF4-FFF2-40B4-BE49-F238E27FC236}">
                  <a16:creationId xmlns:a16="http://schemas.microsoft.com/office/drawing/2014/main" id="{A2661D67-04B6-4DB4-8652-981B0A78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506" y="3212976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D21B563E-DD7D-453F-974C-C228AB4F2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1931" y="3501901"/>
              <a:ext cx="311150" cy="452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46">
              <a:extLst>
                <a:ext uri="{FF2B5EF4-FFF2-40B4-BE49-F238E27FC236}">
                  <a16:creationId xmlns:a16="http://schemas.microsoft.com/office/drawing/2014/main" id="{0DA3757B-3BA6-4394-97CE-7ADAFC809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693" y="3538413"/>
              <a:ext cx="360363" cy="395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4021C635-6670-4212-A17F-8DB7F00C0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756" y="3430463"/>
              <a:ext cx="254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3" name="TextBox 156">
              <a:extLst>
                <a:ext uri="{FF2B5EF4-FFF2-40B4-BE49-F238E27FC236}">
                  <a16:creationId xmlns:a16="http://schemas.microsoft.com/office/drawing/2014/main" id="{7A4F4B2F-F73E-4C65-9F3B-317C87813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556" y="4078163"/>
              <a:ext cx="254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4" name="TextBox 157">
              <a:extLst>
                <a:ext uri="{FF2B5EF4-FFF2-40B4-BE49-F238E27FC236}">
                  <a16:creationId xmlns:a16="http://schemas.microsoft.com/office/drawing/2014/main" id="{339BEBD5-908F-4BF8-B2D1-87E973428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656" y="4932238"/>
              <a:ext cx="254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5" name="TextBox 158">
              <a:extLst>
                <a:ext uri="{FF2B5EF4-FFF2-40B4-BE49-F238E27FC236}">
                  <a16:creationId xmlns:a16="http://schemas.microsoft.com/office/drawing/2014/main" id="{A7F0F3DE-BBE3-46F4-921E-5C03CC79C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956" y="3430463"/>
              <a:ext cx="254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26" name="TextBox 159">
              <a:extLst>
                <a:ext uri="{FF2B5EF4-FFF2-40B4-BE49-F238E27FC236}">
                  <a16:creationId xmlns:a16="http://schemas.microsoft.com/office/drawing/2014/main" id="{C8E53CCD-4BCD-4860-A4AD-40BD23C14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80" y="4140076"/>
              <a:ext cx="254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27" name="TextBox 160">
              <a:extLst>
                <a:ext uri="{FF2B5EF4-FFF2-40B4-BE49-F238E27FC236}">
                  <a16:creationId xmlns:a16="http://schemas.microsoft.com/office/drawing/2014/main" id="{580A8AEB-0461-4CF8-8003-2AA6D8FEA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918" y="4932238"/>
              <a:ext cx="254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46109" name="TextBox 161"/>
            <p:cNvSpPr txBox="1">
              <a:spLocks noChangeArrowheads="1"/>
            </p:cNvSpPr>
            <p:nvPr/>
          </p:nvSpPr>
          <p:spPr bwMode="auto">
            <a:xfrm>
              <a:off x="3275856" y="4308351"/>
              <a:ext cx="254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46110" name="TextBox 162"/>
            <p:cNvSpPr txBox="1">
              <a:spLocks noChangeArrowheads="1"/>
            </p:cNvSpPr>
            <p:nvPr/>
          </p:nvSpPr>
          <p:spPr bwMode="auto">
            <a:xfrm>
              <a:off x="5185617" y="5038601"/>
              <a:ext cx="766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11</a:t>
              </a:r>
            </a:p>
          </p:txBody>
        </p:sp>
        <p:sp>
          <p:nvSpPr>
            <p:cNvPr id="46111" name="TextBox 163"/>
            <p:cNvSpPr txBox="1">
              <a:spLocks noChangeArrowheads="1"/>
            </p:cNvSpPr>
            <p:nvPr/>
          </p:nvSpPr>
          <p:spPr bwMode="auto">
            <a:xfrm>
              <a:off x="4322018" y="5837113"/>
              <a:ext cx="7604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101</a:t>
              </a:r>
            </a:p>
          </p:txBody>
        </p:sp>
        <p:sp>
          <p:nvSpPr>
            <p:cNvPr id="46112" name="TextBox 164"/>
            <p:cNvSpPr txBox="1">
              <a:spLocks noChangeArrowheads="1"/>
            </p:cNvSpPr>
            <p:nvPr/>
          </p:nvSpPr>
          <p:spPr bwMode="auto">
            <a:xfrm>
              <a:off x="3385393" y="5805363"/>
              <a:ext cx="7604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100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ED701-E090-45F7-85DF-A8528E80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위의 예제에서 ‘</a:t>
            </a:r>
            <a:r>
              <a:rPr lang="en-US" altLang="ko-KR" dirty="0"/>
              <a:t>A’</a:t>
            </a:r>
            <a:r>
              <a:rPr lang="ko-KR" altLang="en-US" dirty="0"/>
              <a:t>는 ‘</a:t>
            </a:r>
            <a:r>
              <a:rPr lang="en-US" altLang="ko-KR" dirty="0"/>
              <a:t>0’, ‘T’</a:t>
            </a:r>
            <a:r>
              <a:rPr lang="ko-KR" altLang="en-US" dirty="0"/>
              <a:t>는 ‘</a:t>
            </a:r>
            <a:r>
              <a:rPr lang="en-US" altLang="ko-KR" dirty="0"/>
              <a:t>100’, ‘G’</a:t>
            </a:r>
            <a:r>
              <a:rPr lang="ko-KR" altLang="en-US" dirty="0"/>
              <a:t>는 ‘</a:t>
            </a:r>
            <a:r>
              <a:rPr lang="en-US" altLang="ko-KR" dirty="0"/>
              <a:t>101’, ‘C’</a:t>
            </a:r>
            <a:r>
              <a:rPr lang="ko-KR" altLang="en-US" dirty="0"/>
              <a:t>는 ‘</a:t>
            </a:r>
            <a:r>
              <a:rPr lang="en-US" altLang="ko-KR" dirty="0"/>
              <a:t>11’</a:t>
            </a:r>
            <a:r>
              <a:rPr lang="ko-KR" altLang="en-US" dirty="0"/>
              <a:t>의 코드가 각각 할당된다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할당된 코드들을 보면</a:t>
            </a:r>
            <a:r>
              <a:rPr lang="en-US" altLang="ko-KR" dirty="0"/>
              <a:t>, </a:t>
            </a:r>
            <a:r>
              <a:rPr lang="ko-KR" altLang="en-US" dirty="0"/>
              <a:t>가장 빈도수가 높은 ‘</a:t>
            </a:r>
            <a:r>
              <a:rPr lang="en-US" altLang="ko-KR" dirty="0"/>
              <a:t>A’</a:t>
            </a:r>
            <a:r>
              <a:rPr lang="ko-KR" altLang="en-US" dirty="0"/>
              <a:t>가 가장 짧은 코드를 가지고</a:t>
            </a:r>
            <a:r>
              <a:rPr lang="en-US" altLang="ko-KR" dirty="0"/>
              <a:t>, </a:t>
            </a:r>
            <a:r>
              <a:rPr lang="ko-KR" altLang="en-US" dirty="0"/>
              <a:t>따라서 루트의 자식이 되어 있고</a:t>
            </a:r>
            <a:r>
              <a:rPr lang="en-US" altLang="ko-KR" dirty="0"/>
              <a:t>, </a:t>
            </a:r>
            <a:r>
              <a:rPr lang="ko-KR" altLang="en-US" dirty="0"/>
              <a:t>빈도수가 낮은 문자는 루트에서 멀리 떨어지게 되어 긴 코드를 가진다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이렇게 얻은 코드는 </a:t>
            </a:r>
            <a:r>
              <a:rPr lang="ko-KR" altLang="en-US" dirty="0" err="1"/>
              <a:t>접두부</a:t>
            </a:r>
            <a:r>
              <a:rPr lang="ko-KR" altLang="en-US" dirty="0"/>
              <a:t> 특성을 가지고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압축된 파일의 </a:t>
            </a:r>
            <a:r>
              <a:rPr lang="en-US" altLang="ko-KR" dirty="0"/>
              <a:t>bit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(450x1)+(90x3)+(120x3)+(270x2) = 1,620 bit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아스키 코드로 된 파일 크기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(450+90+120+270)x8 = 7,440 bit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파일 압축률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(1,620/7,440)x100 = 21.8%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원래의 약 </a:t>
            </a:r>
            <a:r>
              <a:rPr lang="en-US" altLang="ko-KR" dirty="0"/>
              <a:t>1/5 </a:t>
            </a:r>
            <a:r>
              <a:rPr lang="ko-KR" altLang="en-US" dirty="0"/>
              <a:t>크기로 압축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FDDC6-F712-4F6A-AEEA-CA8B1089D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E985652-47C0-4C6E-ABDD-74A49C1FC692}" type="slidenum">
              <a:rPr lang="en-US" altLang="ko-KR" smtClean="0"/>
              <a:pPr>
                <a:defRPr/>
              </a:pPr>
              <a:t>90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HuffmanCoding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D4492-C33F-46A3-BB82-0EB1CC91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위의 예제에서 얻은 </a:t>
            </a:r>
            <a:r>
              <a:rPr lang="ko-KR" altLang="en-US" dirty="0" err="1"/>
              <a:t>허프만</a:t>
            </a:r>
            <a:r>
              <a:rPr lang="ko-KR" altLang="en-US" dirty="0"/>
              <a:t> 코드로 아래의 압축된 부분에 대해서 압축을 해제하여 보면 다음과 같다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10110010001110101010100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101</a:t>
            </a:r>
            <a:r>
              <a:rPr lang="ko-KR" altLang="en-US" dirty="0"/>
              <a:t> </a:t>
            </a:r>
            <a:r>
              <a:rPr lang="en-US" altLang="ko-KR" dirty="0"/>
              <a:t>/ 100 / 100</a:t>
            </a:r>
            <a:r>
              <a:rPr lang="ko-KR" altLang="en-US" dirty="0"/>
              <a:t> </a:t>
            </a:r>
            <a:r>
              <a:rPr lang="en-US" altLang="ko-KR" dirty="0"/>
              <a:t>/ 0 / 11</a:t>
            </a:r>
            <a:r>
              <a:rPr lang="ko-KR" altLang="en-US" dirty="0"/>
              <a:t> </a:t>
            </a:r>
            <a:r>
              <a:rPr lang="en-US" altLang="ko-KR" dirty="0"/>
              <a:t>/ 101 / 0</a:t>
            </a:r>
            <a:r>
              <a:rPr lang="ko-KR" altLang="en-US" dirty="0"/>
              <a:t> </a:t>
            </a:r>
            <a:r>
              <a:rPr lang="en-US" altLang="ko-KR" dirty="0"/>
              <a:t>/ 101 / 0</a:t>
            </a:r>
            <a:r>
              <a:rPr lang="ko-KR" altLang="en-US" dirty="0"/>
              <a:t> </a:t>
            </a:r>
            <a:r>
              <a:rPr lang="en-US" altLang="ko-KR" dirty="0"/>
              <a:t>/ 100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G T </a:t>
            </a:r>
            <a:r>
              <a:rPr lang="en-US" altLang="ko-KR" dirty="0" err="1"/>
              <a:t>T</a:t>
            </a:r>
            <a:r>
              <a:rPr lang="en-US" altLang="ko-KR" dirty="0"/>
              <a:t> A C G A G A 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48096-E817-4841-8066-E84DC8E8E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A45665E-267F-471B-BCBF-4FBF35378F5B}" type="slidenum">
              <a:rPr lang="en-US" altLang="ko-KR" smtClean="0"/>
              <a:pPr>
                <a:defRPr/>
              </a:pPr>
              <a:t>91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491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1</a:t>
            </a:r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개의 노드를 만들고</a:t>
            </a:r>
            <a:r>
              <a:rPr lang="en-US" altLang="ko-KR" smtClean="0"/>
              <a:t>, </a:t>
            </a:r>
            <a:r>
              <a:rPr lang="ko-KR" altLang="en-US" smtClean="0"/>
              <a:t>각 빈도수를 노드에 저장하므로 </a:t>
            </a:r>
            <a:r>
              <a:rPr lang="en-US" altLang="ko-KR" smtClean="0"/>
              <a:t>O(n) </a:t>
            </a:r>
            <a:r>
              <a:rPr lang="ko-KR" altLang="en-US" smtClean="0"/>
              <a:t>시간이 걸린다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Line 2</a:t>
            </a:r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개의 노드로 우선순위 큐 </a:t>
            </a:r>
            <a:r>
              <a:rPr lang="en-US" altLang="ko-KR" smtClean="0"/>
              <a:t>Q</a:t>
            </a:r>
            <a:r>
              <a:rPr lang="ko-KR" altLang="en-US" smtClean="0"/>
              <a:t>를 만든다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여기서 우선순위 큐로서 힙 </a:t>
            </a:r>
            <a:r>
              <a:rPr lang="en-US" altLang="ko-KR" smtClean="0"/>
              <a:t>(heap) </a:t>
            </a:r>
            <a:r>
              <a:rPr lang="ko-KR" altLang="en-US" smtClean="0"/>
              <a:t>자료구조를 사용하면 </a:t>
            </a:r>
            <a:r>
              <a:rPr lang="en-US" altLang="ko-KR" smtClean="0"/>
              <a:t>O(n) </a:t>
            </a:r>
            <a:r>
              <a:rPr lang="ko-KR" altLang="en-US" smtClean="0"/>
              <a:t>시간이 걸린다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F35B0-0528-471A-8171-C1479FA52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7A3BC2A-FB71-4B29-BEE3-73C76C9EC59A}" type="slidenum">
              <a:rPr lang="en-US" altLang="ko-KR" smtClean="0"/>
              <a:pPr>
                <a:defRPr/>
              </a:pPr>
              <a:t>92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75779" name="내용 개체 틀 2">
            <a:extLst>
              <a:ext uri="{FF2B5EF4-FFF2-40B4-BE49-F238E27FC236}">
                <a16:creationId xmlns:a16="http://schemas.microsoft.com/office/drawing/2014/main" id="{57D96C69-D2F5-4EAE-80C8-EC56FA326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Line 3~7</a:t>
            </a:r>
          </a:p>
          <a:p>
            <a:pPr lvl="1">
              <a:defRPr/>
            </a:pPr>
            <a:r>
              <a:rPr lang="ko-KR" altLang="en-US" dirty="0"/>
              <a:t>최소 빈도수를 가진 노드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Q</a:t>
            </a:r>
            <a:r>
              <a:rPr lang="ko-KR" altLang="en-US" dirty="0"/>
              <a:t>에서 제거하는 </a:t>
            </a:r>
            <a:r>
              <a:rPr lang="ko-KR" altLang="en-US" dirty="0" err="1"/>
              <a:t>힙의</a:t>
            </a:r>
            <a:r>
              <a:rPr lang="ko-KR" altLang="en-US" dirty="0"/>
              <a:t> 삭제 연산과 새 노드를 </a:t>
            </a:r>
            <a:r>
              <a:rPr lang="en-US" altLang="ko-KR" dirty="0"/>
              <a:t>Q</a:t>
            </a:r>
            <a:r>
              <a:rPr lang="ko-KR" altLang="en-US" dirty="0"/>
              <a:t>에 삽입하는 연산을 수행하므로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그런데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번 반복된다</a:t>
            </a:r>
            <a:r>
              <a:rPr lang="en-US" altLang="ko-KR" dirty="0"/>
              <a:t>. </a:t>
            </a:r>
          </a:p>
          <a:p>
            <a:pPr lvl="2">
              <a:defRPr/>
            </a:pPr>
            <a:r>
              <a:rPr lang="ko-KR" altLang="en-US" dirty="0"/>
              <a:t>왜냐하면 루프가 </a:t>
            </a:r>
            <a:r>
              <a:rPr lang="en-US" altLang="ko-KR" dirty="0"/>
              <a:t>1</a:t>
            </a:r>
            <a:r>
              <a:rPr lang="ko-KR" altLang="en-US" dirty="0"/>
              <a:t>번 수행될 때마다 </a:t>
            </a:r>
            <a:r>
              <a:rPr lang="en-US" altLang="ko-KR" dirty="0"/>
              <a:t>Q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개의 노드를 제거하고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Q</a:t>
            </a:r>
            <a:r>
              <a:rPr lang="ko-KR" altLang="en-US" dirty="0"/>
              <a:t>에 추가하기 때문이다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line 3~7</a:t>
            </a:r>
            <a:r>
              <a:rPr lang="ko-KR" altLang="en-US" dirty="0"/>
              <a:t>은 </a:t>
            </a:r>
            <a:r>
              <a:rPr lang="en-US" altLang="ko-KR" dirty="0"/>
              <a:t>(n-1)</a:t>
            </a:r>
            <a:r>
              <a:rPr lang="en-US" altLang="ko-KR" dirty="0" err="1"/>
              <a:t>xO</a:t>
            </a:r>
            <a:r>
              <a:rPr lang="en-US" altLang="ko-KR" dirty="0"/>
              <a:t>(</a:t>
            </a:r>
            <a:r>
              <a:rPr lang="en-US" altLang="ko-KR" dirty="0" err="1"/>
              <a:t>logn</a:t>
            </a:r>
            <a:r>
              <a:rPr lang="en-US" altLang="ko-KR" dirty="0"/>
              <a:t>)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8</a:t>
            </a:r>
          </a:p>
          <a:p>
            <a:pPr lvl="1">
              <a:defRPr/>
            </a:pPr>
            <a:r>
              <a:rPr lang="ko-KR" altLang="en-US" dirty="0"/>
              <a:t>트리의 루트를 </a:t>
            </a:r>
            <a:r>
              <a:rPr lang="ko-KR" altLang="en-US" dirty="0" err="1"/>
              <a:t>리턴하는</a:t>
            </a:r>
            <a:r>
              <a:rPr lang="ko-KR" altLang="en-US" dirty="0"/>
              <a:t> 것이므로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O(n)+O(n)+O(</a:t>
            </a:r>
            <a:r>
              <a:rPr lang="en-US" altLang="ko-KR" dirty="0" err="1"/>
              <a:t>nlogn</a:t>
            </a:r>
            <a:r>
              <a:rPr lang="en-US" altLang="ko-KR" dirty="0"/>
              <a:t>)+ O(1) 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4066A-E289-41D0-911E-5308D9128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95216A9-AF9F-4EA9-8334-87B5AA4A4F91}" type="slidenum">
              <a:rPr lang="en-US" altLang="ko-KR" smtClean="0"/>
              <a:pPr>
                <a:defRPr/>
              </a:pPr>
              <a:t>93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5120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팩스</a:t>
            </a:r>
            <a:r>
              <a:rPr lang="en-US" altLang="ko-KR" smtClean="0"/>
              <a:t>(FAX), </a:t>
            </a:r>
            <a:r>
              <a:rPr lang="ko-KR" altLang="en-US" smtClean="0"/>
              <a:t>대용량 데이터 저장</a:t>
            </a:r>
            <a:r>
              <a:rPr lang="en-US" altLang="ko-KR" smtClean="0"/>
              <a:t>, </a:t>
            </a:r>
            <a:r>
              <a:rPr lang="ko-KR" altLang="en-US" smtClean="0"/>
              <a:t>멀티미디어 </a:t>
            </a:r>
            <a:r>
              <a:rPr lang="en-US" altLang="ko-KR" smtClean="0"/>
              <a:t>(Multimedia), MP3 </a:t>
            </a:r>
            <a:r>
              <a:rPr lang="ko-KR" altLang="en-US" smtClean="0"/>
              <a:t>압축 등에 활용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정보 이론 </a:t>
            </a:r>
            <a:r>
              <a:rPr lang="en-US" altLang="ko-KR" smtClean="0"/>
              <a:t>(Information Theory) </a:t>
            </a:r>
            <a:r>
              <a:rPr lang="ko-KR" altLang="en-US" smtClean="0"/>
              <a:t>분야에서 엔트로피 </a:t>
            </a:r>
            <a:r>
              <a:rPr lang="en-US" altLang="ko-KR" smtClean="0"/>
              <a:t>(Entropy)</a:t>
            </a:r>
            <a:r>
              <a:rPr lang="ko-KR" altLang="en-US" smtClean="0"/>
              <a:t>를 계산하는데 활용</a:t>
            </a:r>
            <a:endParaRPr lang="en-US" altLang="ko-KR" smtClean="0"/>
          </a:p>
          <a:p>
            <a:pPr lvl="1"/>
            <a:r>
              <a:rPr lang="ko-KR" altLang="en-US" smtClean="0"/>
              <a:t>이는 자료의 불특정성을 분석하고 예측하는데 이용된다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B862C-C8FE-41C4-A618-86CFD2C1A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2C34491-4499-4BD1-B0BE-D7B578A23712}" type="slidenum">
              <a:rPr lang="en-US" altLang="ko-KR" smtClean="0"/>
              <a:pPr>
                <a:defRPr/>
              </a:pPr>
              <a:t>94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다익스트라 알고리즘</a:t>
            </a:r>
          </a:p>
        </p:txBody>
      </p:sp>
      <p:sp>
        <p:nvSpPr>
          <p:cNvPr id="71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4</a:t>
            </a:r>
          </a:p>
          <a:p>
            <a:pPr lvl="1"/>
            <a:r>
              <a:rPr lang="en-US" altLang="ko-KR" smtClean="0"/>
              <a:t>V-T</a:t>
            </a:r>
            <a:r>
              <a:rPr lang="ko-KR" altLang="en-US" smtClean="0"/>
              <a:t>에 속한 점들 중 </a:t>
            </a:r>
            <a:r>
              <a:rPr lang="en-US" altLang="ko-KR" smtClean="0"/>
              <a:t>v</a:t>
            </a:r>
            <a:r>
              <a:rPr lang="en-US" altLang="ko-KR" baseline="-25000" smtClean="0"/>
              <a:t>min</a:t>
            </a:r>
            <a:r>
              <a:rPr lang="ko-KR" altLang="en-US" smtClean="0"/>
              <a:t>을 거쳐 감 </a:t>
            </a:r>
            <a:r>
              <a:rPr lang="en-US" altLang="ko-KR" smtClean="0"/>
              <a:t>(</a:t>
            </a:r>
            <a:r>
              <a:rPr lang="ko-KR" altLang="en-US" smtClean="0"/>
              <a:t>경유함</a:t>
            </a:r>
            <a:r>
              <a:rPr lang="en-US" altLang="ko-KR" smtClean="0"/>
              <a:t>)</a:t>
            </a:r>
            <a:r>
              <a:rPr lang="ko-KR" altLang="en-US" smtClean="0"/>
              <a:t>으로서 </a:t>
            </a:r>
            <a:r>
              <a:rPr lang="en-US" altLang="ko-KR" smtClean="0"/>
              <a:t>s</a:t>
            </a:r>
            <a:r>
              <a:rPr lang="ko-KR" altLang="en-US" smtClean="0"/>
              <a:t>로부터의 거리가 현재보다 더 짧아지는 점 </a:t>
            </a:r>
            <a:r>
              <a:rPr lang="en-US" altLang="ko-KR" smtClean="0"/>
              <a:t>w</a:t>
            </a:r>
            <a:r>
              <a:rPr lang="ko-KR" altLang="en-US" smtClean="0"/>
              <a:t>가 있으면</a:t>
            </a:r>
            <a:r>
              <a:rPr lang="en-US" altLang="ko-KR" smtClean="0"/>
              <a:t>, </a:t>
            </a:r>
            <a:r>
              <a:rPr lang="ko-KR" altLang="en-US" smtClean="0"/>
              <a:t>그 점의 </a:t>
            </a:r>
            <a:r>
              <a:rPr lang="en-US" altLang="ko-KR" smtClean="0"/>
              <a:t>D[w]</a:t>
            </a:r>
            <a:r>
              <a:rPr lang="ko-KR" altLang="en-US" smtClean="0"/>
              <a:t>를 갱신한다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다음 그림은 </a:t>
            </a:r>
            <a:r>
              <a:rPr lang="en-US" altLang="ko-KR" smtClean="0"/>
              <a:t>v</a:t>
            </a:r>
            <a:r>
              <a:rPr lang="en-US" altLang="ko-KR" baseline="-25000" smtClean="0"/>
              <a:t>min</a:t>
            </a:r>
            <a:r>
              <a:rPr lang="ko-KR" altLang="en-US" smtClean="0"/>
              <a:t>이 </a:t>
            </a:r>
            <a:r>
              <a:rPr lang="en-US" altLang="ko-KR" smtClean="0"/>
              <a:t>T</a:t>
            </a:r>
            <a:r>
              <a:rPr lang="ko-KR" altLang="en-US" smtClean="0"/>
              <a:t>에 포함된 상태를 보이고 있는데</a:t>
            </a:r>
            <a:r>
              <a:rPr lang="en-US" altLang="ko-KR" smtClean="0"/>
              <a:t>, v</a:t>
            </a:r>
            <a:r>
              <a:rPr lang="en-US" altLang="ko-KR" baseline="-25000" smtClean="0"/>
              <a:t>min</a:t>
            </a:r>
            <a:r>
              <a:rPr lang="ko-KR" altLang="en-US" smtClean="0"/>
              <a:t>에 인접한 점 </a:t>
            </a:r>
            <a:r>
              <a:rPr lang="en-US" altLang="ko-KR" smtClean="0"/>
              <a:t>w</a:t>
            </a:r>
            <a:r>
              <a:rPr lang="en-US" altLang="ko-KR" baseline="-25000" smtClean="0"/>
              <a:t>1</a:t>
            </a:r>
            <a:r>
              <a:rPr lang="en-US" altLang="ko-KR" smtClean="0"/>
              <a:t>, w</a:t>
            </a:r>
            <a:r>
              <a:rPr lang="en-US" altLang="ko-KR" baseline="-25000" smtClean="0"/>
              <a:t>2</a:t>
            </a:r>
            <a:r>
              <a:rPr lang="en-US" altLang="ko-KR" smtClean="0"/>
              <a:t>, w</a:t>
            </a:r>
            <a:r>
              <a:rPr lang="en-US" altLang="ko-KR" baseline="-25000" smtClean="0"/>
              <a:t>3</a:t>
            </a:r>
            <a:r>
              <a:rPr lang="ko-KR" altLang="en-US" smtClean="0"/>
              <a:t> 각각에 대해서 만일 </a:t>
            </a:r>
            <a:r>
              <a:rPr lang="en-US" altLang="ko-KR" smtClean="0"/>
              <a:t>(D[v</a:t>
            </a:r>
            <a:r>
              <a:rPr lang="en-US" altLang="ko-KR" baseline="-25000" smtClean="0"/>
              <a:t>min</a:t>
            </a:r>
            <a:r>
              <a:rPr lang="en-US" altLang="ko-KR" smtClean="0"/>
              <a:t>]+</a:t>
            </a:r>
            <a:r>
              <a:rPr lang="ko-KR" altLang="en-US" smtClean="0"/>
              <a:t>선분 </a:t>
            </a:r>
            <a:r>
              <a:rPr lang="en-US" altLang="ko-KR" smtClean="0"/>
              <a:t>(v,w</a:t>
            </a:r>
            <a:r>
              <a:rPr lang="en-US" altLang="ko-KR" baseline="-25000" smtClean="0"/>
              <a:t>i</a:t>
            </a:r>
            <a:r>
              <a:rPr lang="en-US" altLang="ko-KR" smtClean="0"/>
              <a:t>)</a:t>
            </a:r>
            <a:r>
              <a:rPr lang="ko-KR" altLang="en-US" smtClean="0"/>
              <a:t>의 가중치</a:t>
            </a:r>
            <a:r>
              <a:rPr lang="en-US" altLang="ko-KR" smtClean="0"/>
              <a:t>)&lt;D[w</a:t>
            </a:r>
            <a:r>
              <a:rPr lang="en-US" altLang="ko-KR" baseline="-25000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이면</a:t>
            </a:r>
            <a:r>
              <a:rPr lang="en-US" altLang="ko-KR" smtClean="0"/>
              <a:t>, D[w</a:t>
            </a:r>
            <a:r>
              <a:rPr lang="en-US" altLang="ko-KR" baseline="-25000" smtClean="0"/>
              <a:t>i</a:t>
            </a:r>
            <a:r>
              <a:rPr lang="en-US" altLang="ko-KR" smtClean="0"/>
              <a:t>] = (D[v</a:t>
            </a:r>
            <a:r>
              <a:rPr lang="en-US" altLang="ko-KR" baseline="-25000" smtClean="0"/>
              <a:t>min</a:t>
            </a:r>
            <a:r>
              <a:rPr lang="en-US" altLang="ko-KR" smtClean="0"/>
              <a:t>]+</a:t>
            </a:r>
            <a:r>
              <a:rPr lang="ko-KR" altLang="en-US" smtClean="0"/>
              <a:t>선분</a:t>
            </a:r>
            <a:r>
              <a:rPr lang="en-US" altLang="ko-KR" smtClean="0"/>
              <a:t>(v</a:t>
            </a:r>
            <a:r>
              <a:rPr lang="en-US" altLang="ko-KR" baseline="-25000" smtClean="0"/>
              <a:t>min</a:t>
            </a:r>
            <a:r>
              <a:rPr lang="en-US" altLang="ko-KR" smtClean="0"/>
              <a:t>,w</a:t>
            </a:r>
            <a:r>
              <a:rPr lang="en-US" altLang="ko-KR" baseline="-25000" smtClean="0"/>
              <a:t>i</a:t>
            </a:r>
            <a:r>
              <a:rPr lang="en-US" altLang="ko-KR" smtClean="0"/>
              <a:t>)</a:t>
            </a:r>
            <a:r>
              <a:rPr lang="ko-KR" altLang="en-US" smtClean="0"/>
              <a:t>의 가중치</a:t>
            </a:r>
            <a:r>
              <a:rPr lang="en-US" altLang="ko-KR" smtClean="0"/>
              <a:t>)</a:t>
            </a:r>
            <a:r>
              <a:rPr lang="ko-KR" altLang="en-US" smtClean="0"/>
              <a:t>로 갱신한다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Line 5</a:t>
            </a:r>
            <a:r>
              <a:rPr lang="ko-KR" altLang="en-US" smtClean="0"/>
              <a:t>에서 배열 </a:t>
            </a:r>
            <a:r>
              <a:rPr lang="en-US" altLang="ko-KR" smtClean="0"/>
              <a:t>D</a:t>
            </a:r>
            <a:r>
              <a:rPr lang="ko-KR" altLang="en-US" smtClean="0"/>
              <a:t>를 리턴한다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005E1-194A-4352-82DA-7B84FA452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06034BE-154A-4A80-9276-035C970FA57E}" type="slidenum">
              <a:rPr lang="en-US" altLang="ko-KR" smtClean="0"/>
              <a:pPr>
                <a:defRPr/>
              </a:pPr>
              <a:t>51</a:t>
            </a:fld>
            <a:r>
              <a:rPr lang="en-US" altLang="ko-KR"/>
              <a:t> -</a:t>
            </a:r>
          </a:p>
        </p:txBody>
      </p:sp>
      <p:pic>
        <p:nvPicPr>
          <p:cNvPr id="7173" name="_x193728104" descr="EMB0000074c4c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111625"/>
            <a:ext cx="252095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81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출발점</a:t>
            </a:r>
            <a:r>
              <a:rPr lang="en-US" altLang="ko-KR" smtClean="0"/>
              <a:t>(s)</a:t>
            </a:r>
            <a:r>
              <a:rPr lang="ko-KR" altLang="en-US" smtClean="0"/>
              <a:t>은 서울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B28B7-E0F2-439C-94C8-501E0A556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CB23E5A-315E-41E2-9C92-EB4A023EFB7A}" type="slidenum">
              <a:rPr lang="en-US" altLang="ko-KR" smtClean="0"/>
              <a:pPr>
                <a:defRPr/>
              </a:pPr>
              <a:t>52</a:t>
            </a:fld>
            <a:r>
              <a:rPr lang="en-US" altLang="ko-KR"/>
              <a:t> -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84363"/>
            <a:ext cx="40703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9E591-C403-4075-85AB-7B4780FF1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C010B80-F45D-4FA8-BEAE-F0F7006E276A}" type="slidenum">
              <a:rPr lang="en-US" altLang="ko-KR" smtClean="0"/>
              <a:pPr>
                <a:defRPr/>
              </a:pPr>
              <a:t>53</a:t>
            </a:fld>
            <a:r>
              <a:rPr lang="en-US" altLang="ko-KR"/>
              <a:t> -</a:t>
            </a:r>
          </a:p>
        </p:txBody>
      </p:sp>
      <p:grpSp>
        <p:nvGrpSpPr>
          <p:cNvPr id="9220" name="그룹 1"/>
          <p:cNvGrpSpPr>
            <a:grpSpLocks/>
          </p:cNvGrpSpPr>
          <p:nvPr/>
        </p:nvGrpSpPr>
        <p:grpSpPr bwMode="auto">
          <a:xfrm>
            <a:off x="1439863" y="1052513"/>
            <a:ext cx="6084887" cy="5540375"/>
            <a:chOff x="1763688" y="444094"/>
            <a:chExt cx="6084676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89C293C-5978-496F-BE23-708A6079E292}"/>
                </a:ext>
              </a:extLst>
            </p:cNvPr>
            <p:cNvSpPr/>
            <p:nvPr/>
          </p:nvSpPr>
          <p:spPr>
            <a:xfrm>
              <a:off x="2995545" y="2348967"/>
              <a:ext cx="217479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EE0EFCA-CF04-44EC-A223-B29899C91B1C}"/>
                </a:ext>
              </a:extLst>
            </p:cNvPr>
            <p:cNvSpPr/>
            <p:nvPr/>
          </p:nvSpPr>
          <p:spPr>
            <a:xfrm>
              <a:off x="6438713" y="1477487"/>
              <a:ext cx="215893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AB512C8-4525-43AA-B683-7FB7ED90C622}"/>
                </a:ext>
              </a:extLst>
            </p:cNvPr>
            <p:cNvSpPr/>
            <p:nvPr/>
          </p:nvSpPr>
          <p:spPr>
            <a:xfrm>
              <a:off x="3573375" y="598071"/>
              <a:ext cx="215893" cy="2158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9E42E6D-5E70-4568-A685-B4DDA0BAB094}"/>
                </a:ext>
              </a:extLst>
            </p:cNvPr>
            <p:cNvSpPr/>
            <p:nvPr/>
          </p:nvSpPr>
          <p:spPr>
            <a:xfrm>
              <a:off x="6362516" y="5661859"/>
              <a:ext cx="215893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43C061-5926-454B-94E7-478B3FC7D082}"/>
                </a:ext>
              </a:extLst>
            </p:cNvPr>
            <p:cNvSpPr/>
            <p:nvPr/>
          </p:nvSpPr>
          <p:spPr>
            <a:xfrm>
              <a:off x="2814577" y="3644281"/>
              <a:ext cx="215893" cy="217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839A58-342D-4A20-ABBD-230C7EC1CF42}"/>
                </a:ext>
              </a:extLst>
            </p:cNvPr>
            <p:cNvSpPr/>
            <p:nvPr/>
          </p:nvSpPr>
          <p:spPr>
            <a:xfrm>
              <a:off x="2720917" y="5109446"/>
              <a:ext cx="215893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7E0D169-E412-454C-9285-25F2801ADC86}"/>
                </a:ext>
              </a:extLst>
            </p:cNvPr>
            <p:cNvSpPr/>
            <p:nvPr/>
          </p:nvSpPr>
          <p:spPr>
            <a:xfrm>
              <a:off x="3563851" y="3325215"/>
              <a:ext cx="215893" cy="21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4DCAC02-D0F7-4A98-BD72-41FC7B4B108C}"/>
                </a:ext>
              </a:extLst>
            </p:cNvPr>
            <p:cNvSpPr/>
            <p:nvPr/>
          </p:nvSpPr>
          <p:spPr>
            <a:xfrm>
              <a:off x="5741825" y="4293525"/>
              <a:ext cx="215893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5ED873-75F8-4658-BEB4-4CA310960618}"/>
                </a:ext>
              </a:extLst>
            </p:cNvPr>
            <p:cNvSpPr/>
            <p:nvPr/>
          </p:nvSpPr>
          <p:spPr>
            <a:xfrm>
              <a:off x="7019718" y="3861754"/>
              <a:ext cx="215893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E3AB08A-53C6-4166-AE6B-2104C4E56CEE}"/>
                </a:ext>
              </a:extLst>
            </p:cNvPr>
            <p:cNvSpPr/>
            <p:nvPr/>
          </p:nvSpPr>
          <p:spPr>
            <a:xfrm>
              <a:off x="5003663" y="1764806"/>
              <a:ext cx="215893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AEBF216-D8B5-44AD-9EDE-BF4676E04E78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492" y="813956"/>
              <a:ext cx="577830" cy="1535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2CE23C-94DF-4A2C-B759-ADC224717F69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3747994" y="3510940"/>
              <a:ext cx="1993831" cy="890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F39E948-792E-428A-AD4F-82BB1259F73F}"/>
                </a:ext>
              </a:extLst>
            </p:cNvPr>
            <p:cNvCxnSpPr>
              <a:stCxn id="12" idx="0"/>
              <a:endCxn id="14" idx="5"/>
            </p:cNvCxnSpPr>
            <p:nvPr/>
          </p:nvCxnSpPr>
          <p:spPr>
            <a:xfrm flipH="1" flipV="1">
              <a:off x="5187806" y="1948944"/>
              <a:ext cx="661965" cy="2344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2EA9734-B03C-438B-873B-0D8CEB2534D4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5957718" y="3969697"/>
              <a:ext cx="1062000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6C68ECB-3FBD-45A7-A799-7347998FB67B}"/>
                </a:ext>
              </a:extLst>
            </p:cNvPr>
            <p:cNvCxnSpPr>
              <a:stCxn id="8" idx="0"/>
              <a:endCxn id="12" idx="5"/>
            </p:cNvCxnSpPr>
            <p:nvPr/>
          </p:nvCxnSpPr>
          <p:spPr>
            <a:xfrm flipH="1" flipV="1">
              <a:off x="5925969" y="4477663"/>
              <a:ext cx="544493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9780E46-7AAC-482B-AD4A-118C941C38F3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6809" y="5217389"/>
              <a:ext cx="3425706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3828E00-2153-42B8-A57C-26BCB05142E0}"/>
                </a:ext>
              </a:extLst>
            </p:cNvPr>
            <p:cNvCxnSpPr>
              <a:stCxn id="11" idx="0"/>
              <a:endCxn id="5" idx="5"/>
            </p:cNvCxnSpPr>
            <p:nvPr/>
          </p:nvCxnSpPr>
          <p:spPr>
            <a:xfrm flipH="1" flipV="1">
              <a:off x="3181276" y="2533105"/>
              <a:ext cx="490521" cy="7921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991268C-5D04-4FBA-A9B1-48986FE63A00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2998720" y="3510940"/>
              <a:ext cx="596879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505953-8404-4077-83C9-17D535458373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8863" y="3861754"/>
              <a:ext cx="93660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2A60005-1A65-4551-A318-A88CB4F3A095}"/>
                </a:ext>
              </a:extLst>
            </p:cNvPr>
            <p:cNvCxnSpPr>
              <a:stCxn id="6" idx="2"/>
              <a:endCxn id="14" idx="6"/>
            </p:cNvCxnSpPr>
            <p:nvPr/>
          </p:nvCxnSpPr>
          <p:spPr>
            <a:xfrm flipH="1">
              <a:off x="5219555" y="1585430"/>
              <a:ext cx="1219158" cy="287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8A89D84-56A6-45A2-872E-AEE610B0E0E6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523" y="2564853"/>
              <a:ext cx="180969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B43E637-EA24-4E66-AE3B-DB75352F78A5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3757519" y="782209"/>
              <a:ext cx="1277893" cy="1014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74667B-695C-433F-BA04-BE5D0F290991}"/>
                </a:ext>
              </a:extLst>
            </p:cNvPr>
            <p:cNvCxnSpPr>
              <a:stCxn id="13" idx="0"/>
              <a:endCxn id="6" idx="4"/>
            </p:cNvCxnSpPr>
            <p:nvPr/>
          </p:nvCxnSpPr>
          <p:spPr>
            <a:xfrm flipH="1" flipV="1">
              <a:off x="6546659" y="1693373"/>
              <a:ext cx="581005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7DD4D8B-8906-459C-976F-A29BE5F69EC6}"/>
                </a:ext>
              </a:extLst>
            </p:cNvPr>
            <p:cNvCxnSpPr>
              <a:stCxn id="8" idx="7"/>
              <a:endCxn id="13" idx="4"/>
            </p:cNvCxnSpPr>
            <p:nvPr/>
          </p:nvCxnSpPr>
          <p:spPr>
            <a:xfrm flipV="1">
              <a:off x="6546659" y="4077640"/>
              <a:ext cx="581005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D79852-64E5-4364-AF08-F397E59C0185}"/>
                </a:ext>
              </a:extLst>
            </p:cNvPr>
            <p:cNvSpPr txBox="1"/>
            <p:nvPr/>
          </p:nvSpPr>
          <p:spPr>
            <a:xfrm>
              <a:off x="2724092" y="520289"/>
              <a:ext cx="720700" cy="5857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서울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</a:t>
              </a:r>
            </a:p>
          </p:txBody>
        </p:sp>
        <p:sp>
          <p:nvSpPr>
            <p:cNvPr id="9246" name="TextBox 29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47" name="TextBox 30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48" name="TextBox 31"/>
            <p:cNvSpPr txBox="1">
              <a:spLocks noChangeArrowheads="1"/>
            </p:cNvSpPr>
            <p:nvPr/>
          </p:nvSpPr>
          <p:spPr bwMode="auto">
            <a:xfrm>
              <a:off x="2094884" y="356837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49" name="TextBox 32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50" name="TextBox 33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51" name="TextBox 34"/>
            <p:cNvSpPr txBox="1">
              <a:spLocks noChangeArrowheads="1"/>
            </p:cNvSpPr>
            <p:nvPr/>
          </p:nvSpPr>
          <p:spPr bwMode="auto">
            <a:xfrm>
              <a:off x="3799981" y="317029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52" name="TextBox 35"/>
            <p:cNvSpPr txBox="1">
              <a:spLocks noChangeArrowheads="1"/>
            </p:cNvSpPr>
            <p:nvPr/>
          </p:nvSpPr>
          <p:spPr bwMode="auto">
            <a:xfrm>
              <a:off x="2202896" y="216421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천안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53" name="TextBox 36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54" name="TextBox 37"/>
            <p:cNvSpPr txBox="1">
              <a:spLocks noChangeArrowheads="1"/>
            </p:cNvSpPr>
            <p:nvPr/>
          </p:nvSpPr>
          <p:spPr bwMode="auto">
            <a:xfrm>
              <a:off x="4160021" y="167063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9255" name="TextBox 38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9256" name="TextBox 39"/>
            <p:cNvSpPr txBox="1">
              <a:spLocks noChangeArrowheads="1"/>
            </p:cNvSpPr>
            <p:nvPr/>
          </p:nvSpPr>
          <p:spPr bwMode="auto">
            <a:xfrm>
              <a:off x="4574501" y="361185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9257" name="TextBox 40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9258" name="TextBox 41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9259" name="TextBox 42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9260" name="TextBox 43"/>
            <p:cNvSpPr txBox="1">
              <a:spLocks noChangeArrowheads="1"/>
            </p:cNvSpPr>
            <p:nvPr/>
          </p:nvSpPr>
          <p:spPr bwMode="auto">
            <a:xfrm>
              <a:off x="3036661" y="355443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9261" name="TextBox 44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9262" name="TextBox 45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9263" name="TextBox 46"/>
            <p:cNvSpPr txBox="1">
              <a:spLocks noChangeArrowheads="1"/>
            </p:cNvSpPr>
            <p:nvPr/>
          </p:nvSpPr>
          <p:spPr bwMode="auto">
            <a:xfrm>
              <a:off x="2855126" y="135958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9264" name="TextBox 47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9265" name="TextBox 48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9266" name="TextBox 49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9267" name="TextBox 50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9268" name="TextBox 51"/>
            <p:cNvSpPr txBox="1">
              <a:spLocks noChangeArrowheads="1"/>
            </p:cNvSpPr>
            <p:nvPr/>
          </p:nvSpPr>
          <p:spPr bwMode="auto">
            <a:xfrm>
              <a:off x="4678994" y="1390333"/>
              <a:ext cx="15195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0+15=15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69" name="TextBox 52"/>
            <p:cNvSpPr txBox="1">
              <a:spLocks noChangeArrowheads="1"/>
            </p:cNvSpPr>
            <p:nvPr/>
          </p:nvSpPr>
          <p:spPr bwMode="auto">
            <a:xfrm>
              <a:off x="6672433" y="130129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0" name="TextBox 53"/>
            <p:cNvSpPr txBox="1">
              <a:spLocks noChangeArrowheads="1"/>
            </p:cNvSpPr>
            <p:nvPr/>
          </p:nvSpPr>
          <p:spPr bwMode="auto">
            <a:xfrm>
              <a:off x="3878824" y="295664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1" name="TextBox 54"/>
            <p:cNvSpPr txBox="1">
              <a:spLocks noChangeArrowheads="1"/>
            </p:cNvSpPr>
            <p:nvPr/>
          </p:nvSpPr>
          <p:spPr bwMode="auto">
            <a:xfrm>
              <a:off x="1763688" y="2477214"/>
              <a:ext cx="1332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0+12=12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2" name="TextBox 55"/>
            <p:cNvSpPr txBox="1">
              <a:spLocks noChangeArrowheads="1"/>
            </p:cNvSpPr>
            <p:nvPr/>
          </p:nvSpPr>
          <p:spPr bwMode="auto">
            <a:xfrm>
              <a:off x="2099925" y="386104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3" name="TextBox 56"/>
            <p:cNvSpPr txBox="1">
              <a:spLocks noChangeArrowheads="1"/>
            </p:cNvSpPr>
            <p:nvPr/>
          </p:nvSpPr>
          <p:spPr bwMode="auto">
            <a:xfrm>
              <a:off x="2937398" y="47494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4" name="TextBox 57"/>
            <p:cNvSpPr txBox="1">
              <a:spLocks noChangeArrowheads="1"/>
            </p:cNvSpPr>
            <p:nvPr/>
          </p:nvSpPr>
          <p:spPr bwMode="auto">
            <a:xfrm>
              <a:off x="5230648" y="4487143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5" name="TextBox 58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6" name="TextBox 59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7" name="TextBox 60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278" name="TextBox 61"/>
            <p:cNvSpPr txBox="1">
              <a:spLocks noChangeArrowheads="1"/>
            </p:cNvSpPr>
            <p:nvPr/>
          </p:nvSpPr>
          <p:spPr bwMode="auto">
            <a:xfrm>
              <a:off x="5583516" y="1764665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8333E-7BDE-4F3B-A995-A6BDEFC22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824A033-41B0-4B98-800D-601B532A96B3}" type="slidenum">
              <a:rPr lang="en-US" altLang="ko-KR" smtClean="0"/>
              <a:pPr>
                <a:defRPr/>
              </a:pPr>
              <a:t>54</a:t>
            </a:fld>
            <a:r>
              <a:rPr lang="en-US" altLang="ko-KR"/>
              <a:t> -</a:t>
            </a:r>
          </a:p>
        </p:txBody>
      </p:sp>
      <p:grpSp>
        <p:nvGrpSpPr>
          <p:cNvPr id="10244" name="그룹 1"/>
          <p:cNvGrpSpPr>
            <a:grpSpLocks/>
          </p:cNvGrpSpPr>
          <p:nvPr/>
        </p:nvGrpSpPr>
        <p:grpSpPr bwMode="auto">
          <a:xfrm>
            <a:off x="1770063" y="1052513"/>
            <a:ext cx="5754687" cy="5538787"/>
            <a:chOff x="2094884" y="444094"/>
            <a:chExt cx="5753480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135CAE2-72F6-43B0-8E8A-B5244191B574}"/>
                </a:ext>
              </a:extLst>
            </p:cNvPr>
            <p:cNvSpPr/>
            <p:nvPr/>
          </p:nvSpPr>
          <p:spPr>
            <a:xfrm>
              <a:off x="2996395" y="2349514"/>
              <a:ext cx="215855" cy="2159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6FFBA47-F3B5-47FF-AA70-254DDF23109D}"/>
                </a:ext>
              </a:extLst>
            </p:cNvPr>
            <p:cNvSpPr/>
            <p:nvPr/>
          </p:nvSpPr>
          <p:spPr>
            <a:xfrm>
              <a:off x="6438960" y="1477784"/>
              <a:ext cx="215855" cy="2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DE13043-28A0-4C71-9A32-8C534C500B89}"/>
                </a:ext>
              </a:extLst>
            </p:cNvPr>
            <p:cNvSpPr/>
            <p:nvPr/>
          </p:nvSpPr>
          <p:spPr>
            <a:xfrm>
              <a:off x="3572536" y="598115"/>
              <a:ext cx="217442" cy="215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6E1F31-8A5B-4D93-9846-2A38E0E44F61}"/>
                </a:ext>
              </a:extLst>
            </p:cNvPr>
            <p:cNvSpPr/>
            <p:nvPr/>
          </p:nvSpPr>
          <p:spPr>
            <a:xfrm>
              <a:off x="6362776" y="5661768"/>
              <a:ext cx="215855" cy="2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FBF7466-0CBD-4D74-A05C-E5AA35CB33E2}"/>
                </a:ext>
              </a:extLst>
            </p:cNvPr>
            <p:cNvSpPr/>
            <p:nvPr/>
          </p:nvSpPr>
          <p:spPr>
            <a:xfrm>
              <a:off x="2815458" y="3645199"/>
              <a:ext cx="215855" cy="2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B63BD95-423B-4197-8F59-A301FB37451C}"/>
                </a:ext>
              </a:extLst>
            </p:cNvPr>
            <p:cNvSpPr/>
            <p:nvPr/>
          </p:nvSpPr>
          <p:spPr>
            <a:xfrm>
              <a:off x="2721814" y="5109196"/>
              <a:ext cx="215855" cy="21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15DFE6-7B5A-4BB2-AEB1-25F7399DCE92}"/>
                </a:ext>
              </a:extLst>
            </p:cNvPr>
            <p:cNvSpPr/>
            <p:nvPr/>
          </p:nvSpPr>
          <p:spPr>
            <a:xfrm>
              <a:off x="3564601" y="3326041"/>
              <a:ext cx="215855" cy="2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5DFC102-A1CC-4D0F-BFEA-699B45AD4262}"/>
                </a:ext>
              </a:extLst>
            </p:cNvPr>
            <p:cNvSpPr/>
            <p:nvPr/>
          </p:nvSpPr>
          <p:spPr>
            <a:xfrm>
              <a:off x="5742194" y="4293042"/>
              <a:ext cx="215855" cy="2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90AFB5A-9EF1-4915-88DF-876E334033DD}"/>
                </a:ext>
              </a:extLst>
            </p:cNvPr>
            <p:cNvSpPr/>
            <p:nvPr/>
          </p:nvSpPr>
          <p:spPr>
            <a:xfrm>
              <a:off x="7019863" y="3861146"/>
              <a:ext cx="215855" cy="2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B74181-D33F-4A46-A660-6421E2EB4A88}"/>
                </a:ext>
              </a:extLst>
            </p:cNvPr>
            <p:cNvSpPr/>
            <p:nvPr/>
          </p:nvSpPr>
          <p:spPr>
            <a:xfrm>
              <a:off x="5004161" y="1765185"/>
              <a:ext cx="215855" cy="215948"/>
            </a:xfrm>
            <a:prstGeom prst="ellipse">
              <a:avLst/>
            </a:prstGeom>
            <a:solidFill>
              <a:srgbClr val="0000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231892E-C1F5-47D1-B2F8-AAD975B35F30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4322" y="814062"/>
              <a:ext cx="576141" cy="1535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48C089C-5810-4F02-A5AD-DE99713C6437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3748712" y="3510231"/>
              <a:ext cx="1993482" cy="890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B6686E2-26C0-412F-ACF7-887D96C6D2A2}"/>
                </a:ext>
              </a:extLst>
            </p:cNvPr>
            <p:cNvCxnSpPr>
              <a:stCxn id="12" idx="0"/>
              <a:endCxn id="14" idx="5"/>
            </p:cNvCxnSpPr>
            <p:nvPr/>
          </p:nvCxnSpPr>
          <p:spPr>
            <a:xfrm flipH="1" flipV="1">
              <a:off x="5188272" y="1949375"/>
              <a:ext cx="661849" cy="2343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BF861CC-6611-45CF-AF09-DF068F40E730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5958049" y="3969120"/>
              <a:ext cx="1061814" cy="4318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5C02716-C728-4009-A3DB-E79631EAB2B1}"/>
                </a:ext>
              </a:extLst>
            </p:cNvPr>
            <p:cNvCxnSpPr>
              <a:stCxn id="8" idx="0"/>
              <a:endCxn id="12" idx="5"/>
            </p:cNvCxnSpPr>
            <p:nvPr/>
          </p:nvCxnSpPr>
          <p:spPr>
            <a:xfrm flipH="1" flipV="1">
              <a:off x="5926305" y="4477232"/>
              <a:ext cx="544398" cy="11845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F385E0-04C6-4618-9659-847DD232E1B6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7669" y="5217170"/>
              <a:ext cx="3425106" cy="5525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A29EC4D-ACA7-4F34-AB57-B325D8C52C0D}"/>
                </a:ext>
              </a:extLst>
            </p:cNvPr>
            <p:cNvCxnSpPr>
              <a:stCxn id="11" idx="0"/>
              <a:endCxn id="5" idx="5"/>
            </p:cNvCxnSpPr>
            <p:nvPr/>
          </p:nvCxnSpPr>
          <p:spPr>
            <a:xfrm flipH="1" flipV="1">
              <a:off x="3180506" y="2533704"/>
              <a:ext cx="492022" cy="792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D540766-9BC7-497E-9DD6-8E7C3788309A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2999569" y="3510231"/>
              <a:ext cx="595187" cy="166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393F60C-7503-4B27-B7DD-F39DE697F274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9742" y="3861146"/>
              <a:ext cx="93643" cy="1248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AE9B5D8-6F82-46C0-AD2A-960432041391}"/>
                </a:ext>
              </a:extLst>
            </p:cNvPr>
            <p:cNvCxnSpPr>
              <a:stCxn id="6" idx="2"/>
              <a:endCxn id="14" idx="6"/>
            </p:cNvCxnSpPr>
            <p:nvPr/>
          </p:nvCxnSpPr>
          <p:spPr>
            <a:xfrm flipH="1">
              <a:off x="5220015" y="1585757"/>
              <a:ext cx="1218944" cy="287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668A669-CD0E-40C4-863B-FED2944330C5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3385" y="2565461"/>
              <a:ext cx="180937" cy="10797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91C3A37-107B-4CB4-85F0-23FF2A05AD27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3758235" y="782305"/>
              <a:ext cx="1277669" cy="1014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54E2100-E0DE-4985-838B-0A6F09609408}"/>
                </a:ext>
              </a:extLst>
            </p:cNvPr>
            <p:cNvCxnSpPr>
              <a:stCxn id="13" idx="0"/>
              <a:endCxn id="6" idx="4"/>
            </p:cNvCxnSpPr>
            <p:nvPr/>
          </p:nvCxnSpPr>
          <p:spPr>
            <a:xfrm flipH="1" flipV="1">
              <a:off x="6546887" y="1693731"/>
              <a:ext cx="580903" cy="2167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40A0725-59D4-4158-824E-749AC535DE4E}"/>
                </a:ext>
              </a:extLst>
            </p:cNvPr>
            <p:cNvCxnSpPr>
              <a:stCxn id="8" idx="7"/>
              <a:endCxn id="13" idx="4"/>
            </p:cNvCxnSpPr>
            <p:nvPr/>
          </p:nvCxnSpPr>
          <p:spPr>
            <a:xfrm flipV="1">
              <a:off x="6546887" y="4077094"/>
              <a:ext cx="580903" cy="1616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9" name="TextBox 28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0" name="TextBox 29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1" name="TextBox 30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2" name="TextBox 31"/>
            <p:cNvSpPr txBox="1">
              <a:spLocks noChangeArrowheads="1"/>
            </p:cNvSpPr>
            <p:nvPr/>
          </p:nvSpPr>
          <p:spPr bwMode="auto">
            <a:xfrm>
              <a:off x="2094884" y="356837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3" name="TextBox 32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4" name="TextBox 33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5" name="TextBox 34"/>
            <p:cNvSpPr txBox="1">
              <a:spLocks noChangeArrowheads="1"/>
            </p:cNvSpPr>
            <p:nvPr/>
          </p:nvSpPr>
          <p:spPr bwMode="auto">
            <a:xfrm>
              <a:off x="3799981" y="317029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36A4F1-32F9-4192-965F-52C6C56F4DF6}"/>
                </a:ext>
              </a:extLst>
            </p:cNvPr>
            <p:cNvSpPr txBox="1"/>
            <p:nvPr/>
          </p:nvSpPr>
          <p:spPr>
            <a:xfrm>
              <a:off x="2166306" y="1970017"/>
              <a:ext cx="1109430" cy="339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천안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</a:t>
              </a:r>
            </a:p>
          </p:txBody>
        </p:sp>
        <p:sp>
          <p:nvSpPr>
            <p:cNvPr id="10277" name="TextBox 36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8" name="TextBox 37"/>
            <p:cNvSpPr txBox="1">
              <a:spLocks noChangeArrowheads="1"/>
            </p:cNvSpPr>
            <p:nvPr/>
          </p:nvSpPr>
          <p:spPr bwMode="auto">
            <a:xfrm>
              <a:off x="4160021" y="167063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0279" name="TextBox 38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0280" name="TextBox 39"/>
            <p:cNvSpPr txBox="1">
              <a:spLocks noChangeArrowheads="1"/>
            </p:cNvSpPr>
            <p:nvPr/>
          </p:nvSpPr>
          <p:spPr bwMode="auto">
            <a:xfrm>
              <a:off x="4574501" y="361185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0281" name="TextBox 40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0282" name="TextBox 41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0283" name="TextBox 42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0284" name="TextBox 43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0285" name="TextBox 44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0286" name="TextBox 45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0287" name="TextBox 46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0288" name="TextBox 47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0289" name="TextBox 48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290" name="TextBox 49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0291" name="TextBox 50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0292" name="TextBox 51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3" name="TextBox 52"/>
            <p:cNvSpPr txBox="1">
              <a:spLocks noChangeArrowheads="1"/>
            </p:cNvSpPr>
            <p:nvPr/>
          </p:nvSpPr>
          <p:spPr bwMode="auto">
            <a:xfrm>
              <a:off x="6672433" y="130129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4" name="TextBox 53"/>
            <p:cNvSpPr txBox="1">
              <a:spLocks noChangeArrowheads="1"/>
            </p:cNvSpPr>
            <p:nvPr/>
          </p:nvSpPr>
          <p:spPr bwMode="auto">
            <a:xfrm>
              <a:off x="3878824" y="295664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5" name="TextBox 54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6" name="TextBox 55"/>
            <p:cNvSpPr txBox="1">
              <a:spLocks noChangeArrowheads="1"/>
            </p:cNvSpPr>
            <p:nvPr/>
          </p:nvSpPr>
          <p:spPr bwMode="auto">
            <a:xfrm>
              <a:off x="2099925" y="386104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7" name="TextBox 56"/>
            <p:cNvSpPr txBox="1">
              <a:spLocks noChangeArrowheads="1"/>
            </p:cNvSpPr>
            <p:nvPr/>
          </p:nvSpPr>
          <p:spPr bwMode="auto">
            <a:xfrm>
              <a:off x="2937398" y="47494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8" name="TextBox 57"/>
            <p:cNvSpPr txBox="1">
              <a:spLocks noChangeArrowheads="1"/>
            </p:cNvSpPr>
            <p:nvPr/>
          </p:nvSpPr>
          <p:spPr bwMode="auto">
            <a:xfrm>
              <a:off x="5230648" y="4487143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99" name="TextBox 58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00" name="TextBox 59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01" name="TextBox 60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02" name="TextBox 61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ShortestPath </a:t>
            </a:r>
            <a:r>
              <a:rPr lang="ko-KR" altLang="en-US" smtClean="0"/>
              <a:t>알고리즘의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9F51D-07A0-4DC1-925C-5F73D9241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B91D126-F264-4E9F-B516-B1569D037FDA}" type="slidenum">
              <a:rPr lang="en-US" altLang="ko-KR" smtClean="0"/>
              <a:pPr>
                <a:defRPr/>
              </a:pPr>
              <a:t>55</a:t>
            </a:fld>
            <a:r>
              <a:rPr lang="en-US" altLang="ko-KR"/>
              <a:t> -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1216025" y="1057275"/>
            <a:ext cx="6308725" cy="5540375"/>
            <a:chOff x="1540463" y="444094"/>
            <a:chExt cx="6307901" cy="55400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195980-C12B-443A-A84E-0133908DFC2A}"/>
                </a:ext>
              </a:extLst>
            </p:cNvPr>
            <p:cNvSpPr/>
            <p:nvPr/>
          </p:nvSpPr>
          <p:spPr>
            <a:xfrm>
              <a:off x="2996011" y="2348967"/>
              <a:ext cx="215872" cy="21588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F054B2-FE48-48BC-8DE6-5CC4EC4ED4A4}"/>
                </a:ext>
              </a:extLst>
            </p:cNvPr>
            <p:cNvSpPr/>
            <p:nvPr/>
          </p:nvSpPr>
          <p:spPr>
            <a:xfrm>
              <a:off x="6438848" y="1477488"/>
              <a:ext cx="21587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3B5495-3606-4892-AE2F-6805219D6C13}"/>
                </a:ext>
              </a:extLst>
            </p:cNvPr>
            <p:cNvSpPr/>
            <p:nvPr/>
          </p:nvSpPr>
          <p:spPr>
            <a:xfrm>
              <a:off x="3573785" y="598072"/>
              <a:ext cx="215872" cy="2158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2BBC96-2519-4BB5-921B-B1E73187DBCF}"/>
                </a:ext>
              </a:extLst>
            </p:cNvPr>
            <p:cNvSpPr/>
            <p:nvPr/>
          </p:nvSpPr>
          <p:spPr>
            <a:xfrm>
              <a:off x="6362658" y="5661860"/>
              <a:ext cx="21587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AF63889-F9FE-4659-8EF0-51E1E3AEC392}"/>
                </a:ext>
              </a:extLst>
            </p:cNvPr>
            <p:cNvSpPr/>
            <p:nvPr/>
          </p:nvSpPr>
          <p:spPr>
            <a:xfrm>
              <a:off x="2815059" y="3644281"/>
              <a:ext cx="215872" cy="21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D63A34-1953-4C57-8C55-B7DBA873284A}"/>
                </a:ext>
              </a:extLst>
            </p:cNvPr>
            <p:cNvSpPr/>
            <p:nvPr/>
          </p:nvSpPr>
          <p:spPr>
            <a:xfrm>
              <a:off x="2721409" y="5109447"/>
              <a:ext cx="21587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4DD775-7E86-445C-A882-16EED230E687}"/>
                </a:ext>
              </a:extLst>
            </p:cNvPr>
            <p:cNvSpPr/>
            <p:nvPr/>
          </p:nvSpPr>
          <p:spPr>
            <a:xfrm>
              <a:off x="3564262" y="3325216"/>
              <a:ext cx="215872" cy="217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6645BFD-DEF0-42DB-8487-E85821160D69}"/>
                </a:ext>
              </a:extLst>
            </p:cNvPr>
            <p:cNvSpPr/>
            <p:nvPr/>
          </p:nvSpPr>
          <p:spPr>
            <a:xfrm>
              <a:off x="5742027" y="4293526"/>
              <a:ext cx="21587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150F9D-3FD7-4246-B1EB-0CE4FEACC811}"/>
                </a:ext>
              </a:extLst>
            </p:cNvPr>
            <p:cNvSpPr/>
            <p:nvPr/>
          </p:nvSpPr>
          <p:spPr>
            <a:xfrm>
              <a:off x="7019797" y="3861755"/>
              <a:ext cx="215872" cy="215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D76B20-F5F3-4893-A1F3-753F8BD9A7A5}"/>
                </a:ext>
              </a:extLst>
            </p:cNvPr>
            <p:cNvSpPr/>
            <p:nvPr/>
          </p:nvSpPr>
          <p:spPr>
            <a:xfrm>
              <a:off x="5003936" y="1764806"/>
              <a:ext cx="215872" cy="215886"/>
            </a:xfrm>
            <a:prstGeom prst="ellipse">
              <a:avLst/>
            </a:prstGeom>
            <a:solidFill>
              <a:srgbClr val="0000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B3EE5BE-B6DE-4849-8D24-44200EEC0C05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3103947" y="813957"/>
              <a:ext cx="577775" cy="1535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03838E-6302-46BA-8867-DB9C13FE3FB3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3748388" y="3510940"/>
              <a:ext cx="1993640" cy="890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93AF1CA-8407-4525-90A8-D1B871997CFA}"/>
                </a:ext>
              </a:extLst>
            </p:cNvPr>
            <p:cNvCxnSpPr>
              <a:stCxn id="12" idx="0"/>
              <a:endCxn id="14" idx="5"/>
            </p:cNvCxnSpPr>
            <p:nvPr/>
          </p:nvCxnSpPr>
          <p:spPr>
            <a:xfrm flipH="1" flipV="1">
              <a:off x="5188062" y="1948944"/>
              <a:ext cx="661902" cy="2344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62312FC-3D11-47A5-BB1E-9676814C0FC8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5957899" y="3969698"/>
              <a:ext cx="1061898" cy="431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2711F25-74A5-480C-B3A6-AED7C5D2CF63}"/>
                </a:ext>
              </a:extLst>
            </p:cNvPr>
            <p:cNvCxnSpPr>
              <a:stCxn id="8" idx="0"/>
              <a:endCxn id="12" idx="5"/>
            </p:cNvCxnSpPr>
            <p:nvPr/>
          </p:nvCxnSpPr>
          <p:spPr>
            <a:xfrm flipH="1" flipV="1">
              <a:off x="5926153" y="4477664"/>
              <a:ext cx="544441" cy="118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67180CB-3986-4993-8A0A-C44F943BAC02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 flipV="1">
              <a:off x="2937281" y="5217390"/>
              <a:ext cx="3425378" cy="552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1AC8086-D996-47D3-9073-64A6E25D760C}"/>
                </a:ext>
              </a:extLst>
            </p:cNvPr>
            <p:cNvCxnSpPr>
              <a:stCxn id="11" idx="0"/>
              <a:endCxn id="5" idx="5"/>
            </p:cNvCxnSpPr>
            <p:nvPr/>
          </p:nvCxnSpPr>
          <p:spPr>
            <a:xfrm flipH="1" flipV="1">
              <a:off x="3180137" y="2533105"/>
              <a:ext cx="492061" cy="792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0F6D80-9E86-4E89-878C-30C82C5015E8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2999185" y="3510940"/>
              <a:ext cx="596822" cy="16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FBD6AC6-E200-40D0-8097-179E63AC7537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829345" y="3861755"/>
              <a:ext cx="93651" cy="124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FD2DF34-B3B2-4B57-8E73-CB80FC8782D7}"/>
                </a:ext>
              </a:extLst>
            </p:cNvPr>
            <p:cNvCxnSpPr>
              <a:stCxn id="6" idx="2"/>
              <a:endCxn id="14" idx="6"/>
            </p:cNvCxnSpPr>
            <p:nvPr/>
          </p:nvCxnSpPr>
          <p:spPr>
            <a:xfrm flipH="1">
              <a:off x="5219807" y="1585431"/>
              <a:ext cx="1219041" cy="287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B8CCB25-EA1A-4AE2-80AD-0C6FF7D12558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922995" y="2564853"/>
              <a:ext cx="180951" cy="1079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40AF9C5-6434-4161-8E6F-C449EAE6DDBA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3757911" y="782210"/>
              <a:ext cx="1277770" cy="10143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66553C6-73E6-44AD-BAC2-97ADD6DB529C}"/>
                </a:ext>
              </a:extLst>
            </p:cNvPr>
            <p:cNvCxnSpPr>
              <a:stCxn id="13" idx="0"/>
              <a:endCxn id="6" idx="4"/>
            </p:cNvCxnSpPr>
            <p:nvPr/>
          </p:nvCxnSpPr>
          <p:spPr>
            <a:xfrm flipH="1" flipV="1">
              <a:off x="6546784" y="1693374"/>
              <a:ext cx="580949" cy="2168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014C871-8673-4D1F-89B6-97C1EC876202}"/>
                </a:ext>
              </a:extLst>
            </p:cNvPr>
            <p:cNvCxnSpPr>
              <a:stCxn id="8" idx="7"/>
              <a:endCxn id="13" idx="4"/>
            </p:cNvCxnSpPr>
            <p:nvPr/>
          </p:nvCxnSpPr>
          <p:spPr>
            <a:xfrm flipV="1">
              <a:off x="6546784" y="4077641"/>
              <a:ext cx="580949" cy="1615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3" name="TextBox 28"/>
            <p:cNvSpPr txBox="1">
              <a:spLocks noChangeArrowheads="1"/>
            </p:cNvSpPr>
            <p:nvPr/>
          </p:nvSpPr>
          <p:spPr bwMode="auto">
            <a:xfrm>
              <a:off x="2795602" y="44776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서울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294" name="TextBox 29"/>
            <p:cNvSpPr txBox="1">
              <a:spLocks noChangeArrowheads="1"/>
            </p:cNvSpPr>
            <p:nvPr/>
          </p:nvSpPr>
          <p:spPr bwMode="auto">
            <a:xfrm>
              <a:off x="6602280" y="564554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295" name="TextBox 30"/>
            <p:cNvSpPr txBox="1">
              <a:spLocks noChangeArrowheads="1"/>
            </p:cNvSpPr>
            <p:nvPr/>
          </p:nvSpPr>
          <p:spPr bwMode="auto">
            <a:xfrm>
              <a:off x="2447764" y="5420876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광주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296" name="TextBox 31"/>
            <p:cNvSpPr txBox="1">
              <a:spLocks noChangeArrowheads="1"/>
            </p:cNvSpPr>
            <p:nvPr/>
          </p:nvSpPr>
          <p:spPr bwMode="auto">
            <a:xfrm>
              <a:off x="2094884" y="356837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논산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297" name="TextBox 32"/>
            <p:cNvSpPr txBox="1">
              <a:spLocks noChangeArrowheads="1"/>
            </p:cNvSpPr>
            <p:nvPr/>
          </p:nvSpPr>
          <p:spPr bwMode="auto">
            <a:xfrm>
              <a:off x="6015834" y="4324732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대구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298" name="TextBox 33"/>
            <p:cNvSpPr txBox="1">
              <a:spLocks noChangeArrowheads="1"/>
            </p:cNvSpPr>
            <p:nvPr/>
          </p:nvSpPr>
          <p:spPr bwMode="auto">
            <a:xfrm>
              <a:off x="7128284" y="3923764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포항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299" name="TextBox 34"/>
            <p:cNvSpPr txBox="1">
              <a:spLocks noChangeArrowheads="1"/>
            </p:cNvSpPr>
            <p:nvPr/>
          </p:nvSpPr>
          <p:spPr bwMode="auto">
            <a:xfrm>
              <a:off x="3799981" y="3170297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대전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4CCE13-796C-4032-8202-0F91F9FA2971}"/>
                </a:ext>
              </a:extLst>
            </p:cNvPr>
            <p:cNvSpPr txBox="1"/>
            <p:nvPr/>
          </p:nvSpPr>
          <p:spPr>
            <a:xfrm>
              <a:off x="2165856" y="1971168"/>
              <a:ext cx="1109518" cy="3381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600" dirty="0"/>
                <a:t>천안 </a:t>
              </a:r>
              <a:r>
                <a:rPr lang="ko-KR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 2"/>
                </a:rPr>
                <a:t></a:t>
              </a:r>
              <a:r>
                <a:rPr lang="en-US" sz="1600" dirty="0"/>
                <a:t> </a:t>
              </a:r>
            </a:p>
          </p:txBody>
        </p:sp>
        <p:sp>
          <p:nvSpPr>
            <p:cNvPr id="11301" name="TextBox 36"/>
            <p:cNvSpPr txBox="1">
              <a:spLocks noChangeArrowheads="1"/>
            </p:cNvSpPr>
            <p:nvPr/>
          </p:nvSpPr>
          <p:spPr bwMode="auto">
            <a:xfrm>
              <a:off x="6019118" y="1043823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강릉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302" name="TextBox 37"/>
            <p:cNvSpPr txBox="1">
              <a:spLocks noChangeArrowheads="1"/>
            </p:cNvSpPr>
            <p:nvPr/>
          </p:nvSpPr>
          <p:spPr bwMode="auto">
            <a:xfrm>
              <a:off x="4160021" y="1670630"/>
              <a:ext cx="720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원주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1303" name="TextBox 38"/>
            <p:cNvSpPr txBox="1">
              <a:spLocks noChangeArrowheads="1"/>
            </p:cNvSpPr>
            <p:nvPr/>
          </p:nvSpPr>
          <p:spPr bwMode="auto">
            <a:xfrm>
              <a:off x="4342541" y="505154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1304" name="TextBox 39"/>
            <p:cNvSpPr txBox="1">
              <a:spLocks noChangeArrowheads="1"/>
            </p:cNvSpPr>
            <p:nvPr/>
          </p:nvSpPr>
          <p:spPr bwMode="auto">
            <a:xfrm>
              <a:off x="4574501" y="361185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1305" name="TextBox 40"/>
            <p:cNvSpPr txBox="1">
              <a:spLocks noChangeArrowheads="1"/>
            </p:cNvSpPr>
            <p:nvPr/>
          </p:nvSpPr>
          <p:spPr bwMode="auto">
            <a:xfrm>
              <a:off x="5763438" y="49252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1306" name="TextBox 41"/>
            <p:cNvSpPr txBox="1">
              <a:spLocks noChangeArrowheads="1"/>
            </p:cNvSpPr>
            <p:nvPr/>
          </p:nvSpPr>
          <p:spPr bwMode="auto">
            <a:xfrm>
              <a:off x="6837723" y="255075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11307" name="TextBox 42"/>
            <p:cNvSpPr txBox="1">
              <a:spLocks noChangeArrowheads="1"/>
            </p:cNvSpPr>
            <p:nvPr/>
          </p:nvSpPr>
          <p:spPr bwMode="auto">
            <a:xfrm>
              <a:off x="2369454" y="43008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13</a:t>
              </a:r>
            </a:p>
          </p:txBody>
        </p:sp>
        <p:sp>
          <p:nvSpPr>
            <p:cNvPr id="11308" name="TextBox 43"/>
            <p:cNvSpPr txBox="1">
              <a:spLocks noChangeArrowheads="1"/>
            </p:cNvSpPr>
            <p:nvPr/>
          </p:nvSpPr>
          <p:spPr bwMode="auto">
            <a:xfrm>
              <a:off x="3123922" y="353962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1309" name="TextBox 44"/>
            <p:cNvSpPr txBox="1">
              <a:spLocks noChangeArrowheads="1"/>
            </p:cNvSpPr>
            <p:nvPr/>
          </p:nvSpPr>
          <p:spPr bwMode="auto">
            <a:xfrm>
              <a:off x="5519192" y="292962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1310" name="TextBox 45"/>
            <p:cNvSpPr txBox="1">
              <a:spLocks noChangeArrowheads="1"/>
            </p:cNvSpPr>
            <p:nvPr/>
          </p:nvSpPr>
          <p:spPr bwMode="auto">
            <a:xfrm>
              <a:off x="4275654" y="1034283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1311" name="TextBox 46"/>
            <p:cNvSpPr txBox="1">
              <a:spLocks noChangeArrowheads="1"/>
            </p:cNvSpPr>
            <p:nvPr/>
          </p:nvSpPr>
          <p:spPr bwMode="auto">
            <a:xfrm>
              <a:off x="2888689" y="1228489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11312" name="TextBox 47"/>
            <p:cNvSpPr txBox="1">
              <a:spLocks noChangeArrowheads="1"/>
            </p:cNvSpPr>
            <p:nvPr/>
          </p:nvSpPr>
          <p:spPr bwMode="auto">
            <a:xfrm>
              <a:off x="3403120" y="2735416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11313" name="TextBox 48"/>
            <p:cNvSpPr txBox="1">
              <a:spLocks noChangeArrowheads="1"/>
            </p:cNvSpPr>
            <p:nvPr/>
          </p:nvSpPr>
          <p:spPr bwMode="auto">
            <a:xfrm>
              <a:off x="2560606" y="2920082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1314" name="TextBox 49"/>
            <p:cNvSpPr txBox="1">
              <a:spLocks noChangeArrowheads="1"/>
            </p:cNvSpPr>
            <p:nvPr/>
          </p:nvSpPr>
          <p:spPr bwMode="auto">
            <a:xfrm>
              <a:off x="6767064" y="4747778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1315" name="TextBox 50"/>
            <p:cNvSpPr txBox="1">
              <a:spLocks noChangeArrowheads="1"/>
            </p:cNvSpPr>
            <p:nvPr/>
          </p:nvSpPr>
          <p:spPr bwMode="auto">
            <a:xfrm>
              <a:off x="6229505" y="3796524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11316" name="TextBox 51"/>
            <p:cNvSpPr txBox="1">
              <a:spLocks noChangeArrowheads="1"/>
            </p:cNvSpPr>
            <p:nvPr/>
          </p:nvSpPr>
          <p:spPr bwMode="auto">
            <a:xfrm>
              <a:off x="4951225" y="135958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15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17" name="TextBox 52"/>
            <p:cNvSpPr txBox="1">
              <a:spLocks noChangeArrowheads="1"/>
            </p:cNvSpPr>
            <p:nvPr/>
          </p:nvSpPr>
          <p:spPr bwMode="auto">
            <a:xfrm>
              <a:off x="6672433" y="130129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18" name="TextBox 53"/>
            <p:cNvSpPr txBox="1">
              <a:spLocks noChangeArrowheads="1"/>
            </p:cNvSpPr>
            <p:nvPr/>
          </p:nvSpPr>
          <p:spPr bwMode="auto">
            <a:xfrm>
              <a:off x="2186670" y="2302588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12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19" name="TextBox 54"/>
            <p:cNvSpPr txBox="1">
              <a:spLocks noChangeArrowheads="1"/>
            </p:cNvSpPr>
            <p:nvPr/>
          </p:nvSpPr>
          <p:spPr bwMode="auto">
            <a:xfrm>
              <a:off x="2937398" y="47494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0" name="TextBox 55"/>
            <p:cNvSpPr txBox="1">
              <a:spLocks noChangeArrowheads="1"/>
            </p:cNvSpPr>
            <p:nvPr/>
          </p:nvSpPr>
          <p:spPr bwMode="auto">
            <a:xfrm>
              <a:off x="5230648" y="4487143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1" name="TextBox 56"/>
            <p:cNvSpPr txBox="1">
              <a:spLocks noChangeArrowheads="1"/>
            </p:cNvSpPr>
            <p:nvPr/>
          </p:nvSpPr>
          <p:spPr bwMode="auto">
            <a:xfrm>
              <a:off x="7128081" y="3533239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2" name="TextBox 57"/>
            <p:cNvSpPr txBox="1">
              <a:spLocks noChangeArrowheads="1"/>
            </p:cNvSpPr>
            <p:nvPr/>
          </p:nvSpPr>
          <p:spPr bwMode="auto">
            <a:xfrm>
              <a:off x="6746080" y="5291916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  <a:endParaRPr lang="en-US" altLang="ko-KR" sz="16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3" name="TextBox 58"/>
            <p:cNvSpPr txBox="1">
              <a:spLocks noChangeArrowheads="1"/>
            </p:cNvSpPr>
            <p:nvPr/>
          </p:nvSpPr>
          <p:spPr bwMode="auto">
            <a:xfrm>
              <a:off x="3812182" y="444094"/>
              <a:ext cx="6956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</a:t>
              </a: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4" name="TextBox 59"/>
            <p:cNvSpPr txBox="1">
              <a:spLocks noChangeArrowheads="1"/>
            </p:cNvSpPr>
            <p:nvPr/>
          </p:nvSpPr>
          <p:spPr bwMode="auto">
            <a:xfrm>
              <a:off x="5530893" y="1359770"/>
              <a:ext cx="5375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11325" name="TextBox 60"/>
            <p:cNvSpPr txBox="1">
              <a:spLocks noChangeArrowheads="1"/>
            </p:cNvSpPr>
            <p:nvPr/>
          </p:nvSpPr>
          <p:spPr bwMode="auto">
            <a:xfrm>
              <a:off x="1540463" y="3815752"/>
              <a:ext cx="13593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D=12+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4=16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26" name="TextBox 61"/>
            <p:cNvSpPr txBox="1">
              <a:spLocks noChangeArrowheads="1"/>
            </p:cNvSpPr>
            <p:nvPr/>
          </p:nvSpPr>
          <p:spPr bwMode="auto">
            <a:xfrm>
              <a:off x="3779912" y="2924944"/>
              <a:ext cx="1408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D=12+10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=22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21264</TotalTime>
  <Words>3418</Words>
  <Application>Microsoft Office PowerPoint</Application>
  <PresentationFormat>화면 슬라이드 쇼(4:3)</PresentationFormat>
  <Paragraphs>984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HY크리스탈M</vt:lpstr>
      <vt:lpstr>굴림</vt:lpstr>
      <vt:lpstr>맑은 고딕</vt:lpstr>
      <vt:lpstr>바탕</vt:lpstr>
      <vt:lpstr>Script MT Bold</vt:lpstr>
      <vt:lpstr>Tahoma</vt:lpstr>
      <vt:lpstr>Times New Roman</vt:lpstr>
      <vt:lpstr>Wingdings</vt:lpstr>
      <vt:lpstr>Wingdings 2</vt:lpstr>
      <vt:lpstr>Wingdings 3</vt:lpstr>
      <vt:lpstr>국가지정발표</vt:lpstr>
      <vt:lpstr>그래프2</vt:lpstr>
      <vt:lpstr>최단 경로 찾기</vt:lpstr>
      <vt:lpstr>다익스트라 알고리즘</vt:lpstr>
      <vt:lpstr>다익스트라 알고리즘</vt:lpstr>
      <vt:lpstr>다익스트라 알고리즘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ShortestPath 알고리즘의 수행 과정</vt:lpstr>
      <vt:lpstr>시간복잡도</vt:lpstr>
      <vt:lpstr>응용</vt:lpstr>
      <vt:lpstr>집합 커버 문제</vt:lpstr>
      <vt:lpstr>신도시 학교 배치 문제 예</vt:lpstr>
      <vt:lpstr>신도시 학교 배치 문제 예</vt:lpstr>
      <vt:lpstr>신도시 학교 배치 문제 예</vt:lpstr>
      <vt:lpstr>신도시 학교 배치 문제 예</vt:lpstr>
      <vt:lpstr>집합 커버 문제의 최적해</vt:lpstr>
      <vt:lpstr>집합 커버 문제의 최적해</vt:lpstr>
      <vt:lpstr>SetCover 알고리즘의 수행 과정</vt:lpstr>
      <vt:lpstr>응용</vt:lpstr>
      <vt:lpstr>허프만 압축</vt:lpstr>
      <vt:lpstr>허프만 압축</vt:lpstr>
      <vt:lpstr>허프만 압축</vt:lpstr>
      <vt:lpstr>허프만 코드 알고리즘</vt:lpstr>
      <vt:lpstr>HuffmanCoding 알고리즘의 수행 과정</vt:lpstr>
      <vt:lpstr>HuffmanCoding 알고리즘의 수행 과정</vt:lpstr>
      <vt:lpstr>HuffmanCoding 알고리즘의 수행 과정</vt:lpstr>
      <vt:lpstr>HuffmanCoding 알고리즘의 수행 과정</vt:lpstr>
      <vt:lpstr>HuffmanCoding 알고리즘의 수행 과정</vt:lpstr>
      <vt:lpstr>HuffmanCoding 알고리즘의 수행 과정</vt:lpstr>
      <vt:lpstr>HuffmanCoding 알고리즘의 수행 과정</vt:lpstr>
      <vt:lpstr>시간복잡도</vt:lpstr>
      <vt:lpstr>시간복잡도</vt:lpstr>
      <vt:lpstr>응용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cycho</dc:creator>
  <cp:lastModifiedBy>cycho</cp:lastModifiedBy>
  <cp:revision>1881</cp:revision>
  <cp:lastPrinted>2016-02-29T07:25:24Z</cp:lastPrinted>
  <dcterms:created xsi:type="dcterms:W3CDTF">1999-06-08T06:08:29Z</dcterms:created>
  <dcterms:modified xsi:type="dcterms:W3CDTF">2022-05-19T16:13:35Z</dcterms:modified>
</cp:coreProperties>
</file>