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8"/>
  </p:notesMasterIdLst>
  <p:handoutMasterIdLst>
    <p:handoutMasterId r:id="rId59"/>
  </p:handoutMasterIdLst>
  <p:sldIdLst>
    <p:sldId id="464" r:id="rId2"/>
    <p:sldId id="426" r:id="rId3"/>
    <p:sldId id="399" r:id="rId4"/>
    <p:sldId id="400" r:id="rId5"/>
    <p:sldId id="431" r:id="rId6"/>
    <p:sldId id="465" r:id="rId7"/>
    <p:sldId id="432" r:id="rId8"/>
    <p:sldId id="433" r:id="rId9"/>
    <p:sldId id="434" r:id="rId10"/>
    <p:sldId id="435" r:id="rId11"/>
    <p:sldId id="463" r:id="rId12"/>
    <p:sldId id="443" r:id="rId13"/>
    <p:sldId id="448" r:id="rId14"/>
    <p:sldId id="449" r:id="rId15"/>
    <p:sldId id="451" r:id="rId16"/>
    <p:sldId id="453" r:id="rId17"/>
    <p:sldId id="454" r:id="rId18"/>
    <p:sldId id="455" r:id="rId19"/>
    <p:sldId id="457" r:id="rId20"/>
    <p:sldId id="459" r:id="rId21"/>
    <p:sldId id="460" r:id="rId22"/>
    <p:sldId id="461" r:id="rId23"/>
    <p:sldId id="462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163" d="100"/>
          <a:sy n="163" d="100"/>
        </p:scale>
        <p:origin x="1740" y="120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07B516B9-4A82-4A1C-9878-095A1613B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4925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101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pPr>
              <a:defRPr/>
            </a:pPr>
            <a:fld id="{61D0F186-BE83-4FF4-9696-D70F477324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ADC5195-7FEB-4209-B7CA-5039260223A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2864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EEB245A-B59E-4A0B-B6F1-7C5445D158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182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A90B3ABC-452F-4FCD-9DA8-9F722B21216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3969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125538"/>
            <a:ext cx="7772400" cy="5183187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C833299-3D86-421C-B56C-00B24E97157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8571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619E8548-E4B8-40E8-89EC-7D58F17AAE0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9693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2A4DFCB-9794-48A3-BC1C-507884DAD1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714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D9CB739-4BA0-4BBC-8AC8-47C7C503243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770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F1CAC39-01F8-4D96-B5BF-86F4D6179D1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339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0C670DD-438C-4544-BF2D-16BFB4195B3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136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9975BBD4-DEDE-4EC7-B842-176BE06DF36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678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3D1BD15-6C22-4EF0-93EF-7422D192F90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94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E6E53AD-AD4C-41F3-8F08-024675B2ACE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5385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유형을 편집하려면 누르십시오</a:t>
            </a:r>
            <a:r>
              <a:rPr lang="en-US" altLang="ko-KR" smtClean="0"/>
              <a:t>.ABC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</a:t>
            </a:r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73F5F40A-E3E4-4BF8-BD8F-FDE332C4E8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373FF"/>
        </a:buClr>
        <a:buFont typeface="Wingdings" panose="05000000000000000000" pitchFamily="2" charset="2"/>
        <a:buChar char="q"/>
        <a:defRPr kumimoji="1" sz="2800">
          <a:solidFill>
            <a:srgbClr val="00206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여행자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근사 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Backtracking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 탐색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619E8548-E4B8-40E8-89EC-7D58F17AAE0D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20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알고리즘</a:t>
            </a:r>
            <a:endParaRPr lang="ko-KR" altLang="en-US" dirty="0" smtClean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657353FB-C069-494B-93FD-E201CE31D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/>
              <a:t>마지막으로 이 순서를 따라서 도시를 방문하되 중복 방문하는 도시를 순서에서 제거한다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도시 순서의 가장 마지막에 있는 출발 도시 </a:t>
            </a:r>
            <a:r>
              <a:rPr lang="en-US" altLang="ko-KR" sz="2000" dirty="0"/>
              <a:t>1</a:t>
            </a:r>
            <a:r>
              <a:rPr lang="ko-KR" altLang="en-US" sz="2000" dirty="0"/>
              <a:t>은 중복되어 나타나지만 제거하지 않는다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 lvl="1">
              <a:defRPr/>
            </a:pPr>
            <a:r>
              <a:rPr lang="ko-KR" altLang="en-US" sz="2000" dirty="0"/>
              <a:t>중복하여 방문하는 도시를 제거하는 과정에 삼각형 부등식 원리가 사용된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5FA5D-FA35-4E86-AEF5-094171856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A544E4C-5477-41BB-9E5B-F9B3B26D3009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</a:p>
        </p:txBody>
      </p:sp>
      <p:pic>
        <p:nvPicPr>
          <p:cNvPr id="12293" name="_x186476816" descr="EMB000015040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620963"/>
            <a:ext cx="5834063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여행자 문제 </a:t>
            </a:r>
            <a:r>
              <a:rPr lang="en-US" altLang="ko-KR" dirty="0" smtClean="0"/>
              <a:t>- Backtracking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619E8548-E4B8-40E8-89EC-7D58F17AAE0D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en-US" altLang="ko-KR" dirty="0" smtClean="0"/>
              <a:t>Backtracking </a:t>
            </a:r>
            <a:r>
              <a:rPr lang="ko-KR" altLang="en-US" dirty="0" smtClean="0"/>
              <a:t>기법</a:t>
            </a:r>
          </a:p>
        </p:txBody>
      </p:sp>
      <p:sp>
        <p:nvSpPr>
          <p:cNvPr id="5123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백트래킹 </a:t>
            </a:r>
            <a:r>
              <a:rPr lang="en-US" altLang="ko-KR" sz="2000" dirty="0" smtClean="0"/>
              <a:t>(Backtracking) </a:t>
            </a:r>
            <a:r>
              <a:rPr lang="ko-KR" altLang="en-US" sz="2000" dirty="0" smtClean="0"/>
              <a:t>기법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해를 찾는 도중에 ‘막히면’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해가 아니면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되돌아가서 다시 해를 찾아 가는 기법이다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백트래킹 기법은 최적화 </a:t>
            </a:r>
            <a:r>
              <a:rPr lang="en-US" altLang="ko-KR" sz="1800" dirty="0" smtClean="0"/>
              <a:t>(optimization) </a:t>
            </a:r>
            <a:r>
              <a:rPr lang="ko-KR" altLang="en-US" sz="1800" dirty="0" smtClean="0"/>
              <a:t>문제와 결정 </a:t>
            </a:r>
            <a:r>
              <a:rPr lang="en-US" altLang="ko-KR" sz="1800" dirty="0" smtClean="0"/>
              <a:t>(decision) </a:t>
            </a:r>
            <a:r>
              <a:rPr lang="ko-KR" altLang="en-US" sz="1800" dirty="0" smtClean="0"/>
              <a:t>문제를 해결할 수 있다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결정 문제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문제의 조건을 만족하는 해가 존재하는지의 여부를 ‘</a:t>
            </a:r>
            <a:r>
              <a:rPr lang="en-US" altLang="ko-KR" sz="1800" dirty="0" smtClean="0"/>
              <a:t>yes’ </a:t>
            </a:r>
            <a:r>
              <a:rPr lang="ko-KR" altLang="en-US" sz="1800" dirty="0" smtClean="0"/>
              <a:t>또는 ‘</a:t>
            </a:r>
            <a:r>
              <a:rPr lang="en-US" altLang="ko-KR" sz="1800" dirty="0" smtClean="0"/>
              <a:t>no’</a:t>
            </a:r>
            <a:r>
              <a:rPr lang="ko-KR" altLang="en-US" sz="1800" dirty="0" smtClean="0"/>
              <a:t>로 답하는 문제</a:t>
            </a:r>
            <a:endParaRPr lang="en-US" altLang="ko-KR" sz="18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79217-E589-49CE-9556-76F985BF7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0EE0332-CFA9-48CE-9EE7-1AC1E21E0E00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1607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점 </a:t>
            </a:r>
            <a:r>
              <a:rPr lang="en-US" altLang="ko-KR" sz="2400" smtClean="0"/>
              <a:t>A = </a:t>
            </a:r>
            <a:r>
              <a:rPr lang="ko-KR" altLang="en-US" sz="2400" smtClean="0"/>
              <a:t>시작점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시작점이 </a:t>
            </a:r>
            <a:r>
              <a:rPr lang="en-US" altLang="ko-KR" sz="2400" smtClean="0"/>
              <a:t>A</a:t>
            </a:r>
            <a:r>
              <a:rPr lang="ko-KR" altLang="en-US" sz="2400" smtClean="0"/>
              <a:t>이므로</a:t>
            </a:r>
            <a:r>
              <a:rPr lang="en-US" altLang="ko-KR" sz="2400" smtClean="0"/>
              <a:t>, tour=</a:t>
            </a:r>
            <a:r>
              <a:rPr lang="en-US" altLang="ko-KR" sz="2400" smtClean="0">
                <a:solidFill>
                  <a:srgbClr val="0000CC"/>
                </a:solidFill>
              </a:rPr>
              <a:t>[A]</a:t>
            </a:r>
            <a:r>
              <a:rPr lang="ko-KR" altLang="en-US" sz="2400" smtClean="0"/>
              <a:t>이고</a:t>
            </a:r>
            <a:r>
              <a:rPr lang="en-US" altLang="ko-KR" sz="2400" smtClean="0"/>
              <a:t>, bestSolution=</a:t>
            </a:r>
            <a:r>
              <a:rPr lang="en-US" altLang="ko-KR" sz="2400" smtClean="0">
                <a:solidFill>
                  <a:srgbClr val="0000CC"/>
                </a:solidFill>
              </a:rPr>
              <a:t>([A],</a:t>
            </a:r>
            <a:r>
              <a:rPr lang="ko-KR" altLang="en-US" sz="2400" smtClean="0">
                <a:solidFill>
                  <a:srgbClr val="0000CC"/>
                </a:solidFill>
              </a:rPr>
              <a:t>∞</a:t>
            </a:r>
            <a:r>
              <a:rPr lang="en-US" altLang="ko-KR" sz="2400" smtClean="0">
                <a:solidFill>
                  <a:srgbClr val="0000CC"/>
                </a:solidFill>
              </a:rPr>
              <a:t>)</a:t>
            </a:r>
            <a:r>
              <a:rPr lang="ko-KR" altLang="en-US" sz="2400" smtClean="0"/>
              <a:t>이다</a:t>
            </a:r>
            <a:r>
              <a:rPr lang="en-US" altLang="ko-KR" sz="2400" smtClean="0"/>
              <a:t>.</a:t>
            </a:r>
          </a:p>
          <a:p>
            <a:pPr lvl="4"/>
            <a:endParaRPr lang="en-US" altLang="ko-KR" sz="1400" smtClean="0"/>
          </a:p>
          <a:p>
            <a:r>
              <a:rPr lang="en-US" altLang="ko-KR" sz="2400" smtClean="0"/>
              <a:t>BacktrackTSP(</a:t>
            </a:r>
            <a:r>
              <a:rPr lang="en-US" altLang="ko-KR" sz="2400" smtClean="0">
                <a:solidFill>
                  <a:srgbClr val="0000CC"/>
                </a:solidFill>
              </a:rPr>
              <a:t>tour</a:t>
            </a:r>
            <a:r>
              <a:rPr lang="en-US" altLang="ko-KR" sz="2400" smtClean="0"/>
              <a:t>)</a:t>
            </a:r>
            <a:r>
              <a:rPr lang="ko-KR" altLang="en-US" sz="2400" smtClean="0"/>
              <a:t>를 호출하여 해 탐색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D8F4A-3BEF-4860-ABB8-E939D2CE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19B17E4-1FD8-4509-876D-6BC8595A4D3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-</a:t>
            </a:r>
          </a:p>
        </p:txBody>
      </p:sp>
      <p:pic>
        <p:nvPicPr>
          <p:cNvPr id="10245" name="_x191734416" descr="EMB00000f5021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844675"/>
            <a:ext cx="3084512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30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1BB28-E6ED-411C-A1C4-C9956E807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82C06C7-1079-4A12-AF89-8CCEAC162009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</a:p>
        </p:txBody>
      </p:sp>
      <p:pic>
        <p:nvPicPr>
          <p:cNvPr id="11269" name="_x191736496" descr="EMB00000f5021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57292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191734416" descr="EMB00000f5021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3084512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1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32692-F9BD-46EB-BC86-F731B667F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33B63A0-F1CE-43F9-BAC4-4BAA25A70D3D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-</a:t>
            </a:r>
          </a:p>
        </p:txBody>
      </p:sp>
      <p:pic>
        <p:nvPicPr>
          <p:cNvPr id="13317" name="_x191736336" descr="EMB00000f5021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43585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191734416" descr="EMB00000f5021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82115"/>
            <a:ext cx="3084512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3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EC8BB-8B46-44DC-B174-A5EE58330C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7BB714C-799F-40F6-9C2F-9C818B2B1FFE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</a:p>
        </p:txBody>
      </p:sp>
      <p:pic>
        <p:nvPicPr>
          <p:cNvPr id="15364" name="_x191733936" descr="EMB00000f5021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341438"/>
            <a:ext cx="79502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_x191734416" descr="EMB00000f5021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84512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46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3C98F-3BA0-4600-BA9D-BA976373E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7A095D3-6BBC-4741-B634-E245AE5F93AD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-</a:t>
            </a:r>
          </a:p>
        </p:txBody>
      </p:sp>
      <p:pic>
        <p:nvPicPr>
          <p:cNvPr id="16389" name="_x191736976" descr="EMB00000f5021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453707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191734416" descr="EMB00000f5021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01008"/>
            <a:ext cx="3084512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74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4EF3E-E1E2-47F0-90EF-F42BDF9D2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1FA917D-C237-4952-8B9F-62527F1F4A0D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</a:p>
        </p:txBody>
      </p:sp>
      <p:pic>
        <p:nvPicPr>
          <p:cNvPr id="17413" name="_x191734176" descr="EMB00000f5021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5" y="994972"/>
            <a:ext cx="79470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191734416" descr="EMB00000f5021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96" y="2780928"/>
            <a:ext cx="1944704" cy="147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5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194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tour=[A,C]</a:t>
            </a:r>
            <a:r>
              <a:rPr lang="ko-KR" altLang="en-US" sz="2400" smtClean="0"/>
              <a:t>에 대해서 모든 수행을 마친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A5555-0790-42A8-9101-D2F5C584D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8CEAF90-80C9-41E2-A298-DFB4104E6147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-</a:t>
            </a:r>
          </a:p>
        </p:txBody>
      </p:sp>
      <p:pic>
        <p:nvPicPr>
          <p:cNvPr id="19461" name="_x191733216" descr="EMB00000f5021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8000"/>
            <a:ext cx="871378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8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여행자 </a:t>
            </a:r>
            <a:r>
              <a:rPr lang="en-US" altLang="ko-KR" sz="2800" dirty="0" smtClean="0"/>
              <a:t>(Traveling Salesman) </a:t>
            </a:r>
            <a:r>
              <a:rPr lang="ko-KR" altLang="en-US" sz="2800" dirty="0" smtClean="0"/>
              <a:t>문제</a:t>
            </a:r>
          </a:p>
        </p:txBody>
      </p:sp>
      <p:sp>
        <p:nvSpPr>
          <p:cNvPr id="368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주어진 가중치 그래프 </a:t>
            </a:r>
            <a:r>
              <a:rPr lang="en-US" altLang="ko-KR" sz="2400" smtClean="0"/>
              <a:t>G=(V,E)</a:t>
            </a:r>
            <a:r>
              <a:rPr lang="ko-KR" altLang="en-US" sz="2400" smtClean="0"/>
              <a:t>에서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임의의 한 점에서 출발하여</a:t>
            </a:r>
            <a:r>
              <a:rPr lang="en-US" altLang="ko-KR" sz="2400" smtClean="0"/>
              <a:t>, </a:t>
            </a:r>
            <a:r>
              <a:rPr lang="ko-KR" altLang="en-US" sz="2400" smtClean="0"/>
              <a:t>다른 모든 점들을 </a:t>
            </a:r>
            <a:r>
              <a:rPr lang="en-US" altLang="ko-KR" sz="2400" smtClean="0"/>
              <a:t>1</a:t>
            </a:r>
            <a:r>
              <a:rPr lang="ko-KR" altLang="en-US" sz="2400" smtClean="0"/>
              <a:t>번씩만 방문하고</a:t>
            </a:r>
            <a:r>
              <a:rPr lang="en-US" altLang="ko-KR" sz="2400" smtClean="0"/>
              <a:t>, </a:t>
            </a:r>
            <a:r>
              <a:rPr lang="ko-KR" altLang="en-US" sz="2400" smtClean="0"/>
              <a:t>다시 시작점으로 돌아오는 경로 중에서 최단 경로를 찾는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208C22-5B04-4DEA-A6EC-18A6B25DF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29D4A18-B73F-4711-8FF6-9CEB9C00FE9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-</a:t>
            </a:r>
          </a:p>
        </p:txBody>
      </p:sp>
      <p:pic>
        <p:nvPicPr>
          <p:cNvPr id="36869" name="_x209775712" descr="EMB0000178000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00438"/>
            <a:ext cx="29162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_x209775792" descr="EMB0000178000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00438"/>
            <a:ext cx="2789238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4502150" y="3759200"/>
            <a:ext cx="719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[</a:t>
            </a:r>
            <a:r>
              <a:rPr lang="ko-KR" altLang="en-US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해</a:t>
            </a:r>
            <a:r>
              <a: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215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tour=[A,D]</a:t>
            </a:r>
            <a:r>
              <a:rPr lang="ko-KR" altLang="en-US" sz="2400" smtClean="0"/>
              <a:t>에 대해서 모든 수행을 마친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3783D-1335-4907-874C-733D5151B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0DA5C84-EA8E-4C57-AC58-1210031C13D0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</a:p>
        </p:txBody>
      </p:sp>
      <p:pic>
        <p:nvPicPr>
          <p:cNvPr id="21509" name="_x191733376" descr="EMB00000f5021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9738"/>
            <a:ext cx="8351838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22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18513-BBB6-46C1-A35F-3223A3F26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569D5299-8E57-474C-93BF-365BA5037F54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 -</a:t>
            </a:r>
          </a:p>
        </p:txBody>
      </p:sp>
      <p:pic>
        <p:nvPicPr>
          <p:cNvPr id="22533" name="_x191734976" descr="EMB00000f5021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4392488" cy="350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86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235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Backtracking </a:t>
            </a:r>
            <a:r>
              <a:rPr lang="ko-KR" altLang="en-US" sz="2400" dirty="0" smtClean="0"/>
              <a:t>알고리즘의 시간 복잡도는 상태 공간 트리의 노드 수에 비례한다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</a:t>
            </a:r>
            <a:r>
              <a:rPr lang="ko-KR" altLang="en-US" sz="2400" dirty="0" smtClean="0"/>
              <a:t>개의 점이 있는 입력 그래프에 대해서 탐색하는 최대 크기의 상태 공간 트리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위의 트리의 잎 노드 수만 계산해도 </a:t>
            </a:r>
            <a:r>
              <a:rPr lang="en-US" altLang="ko-KR" sz="2000" dirty="0" smtClean="0"/>
              <a:t>(n-1)!</a:t>
            </a:r>
            <a:endParaRPr lang="ko-KR" altLang="en-US" sz="20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E3C4A-002E-4DF9-B297-DF944169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E230244-2C5F-495D-AD28-CBB7B78DEA33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 -</a:t>
            </a:r>
          </a:p>
        </p:txBody>
      </p:sp>
      <p:pic>
        <p:nvPicPr>
          <p:cNvPr id="23557" name="_x191733456" descr="EMB00000f5021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963863"/>
            <a:ext cx="6983412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2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Backtracking </a:t>
            </a:r>
            <a:r>
              <a:rPr lang="ko-KR" altLang="en-US" dirty="0"/>
              <a:t>기법</a:t>
            </a:r>
            <a:endParaRPr lang="ko-KR" altLang="en-US" dirty="0" smtClean="0"/>
          </a:p>
        </p:txBody>
      </p:sp>
      <p:sp>
        <p:nvSpPr>
          <p:cNvPr id="2457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문제에 따라서 이진트리 형태의 상태 공간 트리가 형성되기도 하는데 이때에도 최악의 경우에 </a:t>
            </a:r>
            <a:r>
              <a:rPr lang="en-US" altLang="ko-KR" sz="2400" smtClean="0"/>
              <a:t>2</a:t>
            </a:r>
            <a:r>
              <a:rPr lang="en-US" altLang="ko-KR" sz="2400" baseline="30000" smtClean="0"/>
              <a:t>n</a:t>
            </a:r>
            <a:r>
              <a:rPr lang="ko-KR" altLang="en-US" sz="2400" smtClean="0"/>
              <a:t>개의 노드를 모두 탐색해야 하므로 지수 시간이 걸림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이는 모든 경우를 다 검사하여 해를 찾는 완결 탐색 </a:t>
            </a:r>
            <a:r>
              <a:rPr lang="en-US" altLang="ko-KR" sz="2400" smtClean="0"/>
              <a:t>(Exhaustive Search)</a:t>
            </a:r>
            <a:r>
              <a:rPr lang="ko-KR" altLang="en-US" sz="2400" smtClean="0"/>
              <a:t>의 시간복잡도와 같음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그러나 일반적으로 백트래킹 기법은 ‘가지치기’를 하므로 완결 탐색보다 훨씬 효율적임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6B6B7-6BD6-4C48-88CF-0601FCF20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C809664-A1C0-4A05-B143-88C9B0EFCD61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007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여행자 문제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해탐색</a:t>
            </a:r>
            <a:endParaRPr lang="en-US" altLang="ko-KR" dirty="0" smtClean="0"/>
          </a:p>
          <a:p>
            <a:pPr lvl="1"/>
            <a:r>
              <a:rPr lang="ko-KR" altLang="en-US" dirty="0"/>
              <a:t>분</a:t>
            </a:r>
            <a:r>
              <a:rPr lang="ko-KR" altLang="en-US" dirty="0" smtClean="0"/>
              <a:t>기 </a:t>
            </a:r>
            <a:r>
              <a:rPr lang="ko-KR" altLang="en-US" dirty="0"/>
              <a:t>한정 </a:t>
            </a:r>
            <a:r>
              <a:rPr lang="en-US" altLang="ko-KR" dirty="0"/>
              <a:t>(Branch-and-Bound) </a:t>
            </a:r>
            <a:r>
              <a:rPr lang="ko-KR" altLang="en-US" dirty="0"/>
              <a:t>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619E8548-E4B8-40E8-89EC-7D58F17AAE0D}" type="slidenum">
              <a:rPr lang="en-US" altLang="ko-KR" smtClean="0"/>
              <a:pPr>
                <a:defRPr/>
              </a:pPr>
              <a:t>24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6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분기 </a:t>
            </a:r>
            <a:r>
              <a:rPr lang="ko-KR" altLang="en-US" dirty="0" smtClean="0"/>
              <a:t>한정 </a:t>
            </a:r>
            <a:r>
              <a:rPr lang="en-US" altLang="ko-KR" dirty="0" smtClean="0"/>
              <a:t>(Branch-and-Bound) </a:t>
            </a:r>
            <a:r>
              <a:rPr lang="ko-KR" altLang="en-US" dirty="0" smtClean="0"/>
              <a:t>기법</a:t>
            </a:r>
          </a:p>
        </p:txBody>
      </p:sp>
      <p:sp>
        <p:nvSpPr>
          <p:cNvPr id="40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백트래킹 기법은 깊이 우선 탐색수행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최적화 문제에 대해서는 최적해가 상태 공간 트리의 어디에 있는지 알 수 없으므로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트리에서 대부분의 노드를 탐색하여야 함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입력의 크기가 커지면 해를 찾는 것은 거의 불가능</a:t>
            </a:r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분기 한정</a:t>
            </a:r>
            <a:r>
              <a:rPr lang="en-US" altLang="ko-KR" sz="2400" smtClean="0"/>
              <a:t>(Branch-and-bound) </a:t>
            </a:r>
            <a:r>
              <a:rPr lang="ko-KR" altLang="en-US" sz="2400" smtClean="0"/>
              <a:t>기법은 이러한 단점을 보완하는 탐색 기법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B2029-2431-4FAB-B742-867CD7E1C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3FA6214-1E48-4898-A01B-3376DB18BE1E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2002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분기 한정 </a:t>
            </a:r>
            <a:r>
              <a:rPr lang="en-US" altLang="ko-KR" smtClean="0"/>
              <a:t>(Branch-and-Bound) </a:t>
            </a:r>
            <a:r>
              <a:rPr lang="ko-KR" altLang="en-US" smtClean="0"/>
              <a:t>기법</a:t>
            </a:r>
          </a:p>
        </p:txBody>
      </p:sp>
      <p:sp>
        <p:nvSpPr>
          <p:cNvPr id="512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분기 한정 기법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분기 한정 기법은 상태 공간 트리의 각 노드 </a:t>
            </a:r>
            <a:r>
              <a:rPr lang="en-US" altLang="ko-KR" sz="2000" smtClean="0"/>
              <a:t>(</a:t>
            </a:r>
            <a:r>
              <a:rPr lang="ko-KR" altLang="en-US" sz="2000" smtClean="0"/>
              <a:t>상태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 특정한 값 </a:t>
            </a:r>
            <a:r>
              <a:rPr lang="en-US" altLang="ko-KR" sz="2000" smtClean="0"/>
              <a:t>(</a:t>
            </a:r>
            <a:r>
              <a:rPr lang="ko-KR" altLang="en-US" sz="2000" smtClean="0"/>
              <a:t>한정값</a:t>
            </a:r>
            <a:r>
              <a:rPr lang="en-US" altLang="ko-KR" sz="2000" smtClean="0"/>
              <a:t>)</a:t>
            </a:r>
            <a:r>
              <a:rPr lang="ko-KR" altLang="en-US" sz="2000" smtClean="0"/>
              <a:t>을 부여하고</a:t>
            </a:r>
            <a:r>
              <a:rPr lang="en-US" altLang="ko-KR" sz="2000" smtClean="0"/>
              <a:t>,</a:t>
            </a:r>
          </a:p>
          <a:p>
            <a:pPr lvl="1"/>
            <a:r>
              <a:rPr lang="ko-KR" altLang="en-US" sz="2000" smtClean="0"/>
              <a:t>노드의 한정값을 활용하여 가지치기를 함으로써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백트래킹 기법보다 빠르게 해를 찾는다</a:t>
            </a:r>
            <a:r>
              <a:rPr lang="en-US" altLang="ko-KR" sz="2000" smtClean="0"/>
              <a:t>.</a:t>
            </a:r>
          </a:p>
          <a:p>
            <a:endParaRPr lang="en-US" altLang="ko-KR" sz="240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smtClean="0"/>
              <a:t>분기 한정 기법에서는 가장 우수한 한정값을 가진 노드를 먼저 탐색하는 최선 우선 탐색 </a:t>
            </a:r>
            <a:r>
              <a:rPr lang="en-US" altLang="ko-KR" sz="2000" smtClean="0"/>
              <a:t>(Best First Search)</a:t>
            </a:r>
            <a:r>
              <a:rPr lang="ko-KR" altLang="en-US" sz="2000" smtClean="0"/>
              <a:t>으로 해를 찾는다</a:t>
            </a:r>
            <a:r>
              <a:rPr lang="en-US" altLang="ko-KR" sz="2000" smtClean="0"/>
              <a:t>.</a:t>
            </a:r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분기 한정 기법은 최적화 문제를 해결하는 데 적합하다</a:t>
            </a:r>
            <a:r>
              <a:rPr lang="en-US" altLang="ko-KR" sz="2000" smtClean="0"/>
              <a:t>.</a:t>
            </a:r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BEAC2-B673-435E-AC8E-26143717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1B8B742-A37A-4C0E-8777-192E810FD5B1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28783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분기 한정 </a:t>
            </a:r>
            <a:r>
              <a:rPr lang="en-US" altLang="ko-KR" smtClean="0"/>
              <a:t>(Branch-and-Bound) </a:t>
            </a:r>
            <a:r>
              <a:rPr lang="ko-KR" altLang="en-US" smtClean="0"/>
              <a:t>기법</a:t>
            </a:r>
          </a:p>
        </p:txBody>
      </p:sp>
      <p:sp>
        <p:nvSpPr>
          <p:cNvPr id="61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분기 한정 기법의 효율적인 탐색 원리</a:t>
            </a:r>
            <a:endParaRPr lang="en-US" altLang="ko-KR" smtClean="0"/>
          </a:p>
          <a:p>
            <a:pPr lvl="1"/>
            <a:r>
              <a:rPr lang="ko-KR" altLang="en-US" smtClean="0"/>
              <a:t>최적해를 찾은 후에</a:t>
            </a:r>
            <a:r>
              <a:rPr lang="en-US" altLang="ko-KR" smtClean="0"/>
              <a:t>, </a:t>
            </a:r>
            <a:r>
              <a:rPr lang="ko-KR" altLang="en-US" smtClean="0"/>
              <a:t>탐색하여야 할 나머지 노드의 한정값이 최적해의 값과 같거나 나쁘면 더 이상 탐색하지 않는다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상태 공간 트리의 대부분의 노드가 문제의 조건에 맞지 않아서 해가 되지 못한다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최적해가 있을 만한 영역을 먼저 탐색한다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875CD-54CD-4C22-AA81-79F0742BC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11EE829-D418-4A37-BBE1-4A6A4D61B5AB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0847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Branch-and-Bound </a:t>
            </a:r>
            <a:r>
              <a:rPr lang="ko-KR" altLang="en-US" smtClean="0"/>
              <a:t>알고리즘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25E481D-C4B9-433F-A5B1-C53D83CAF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defRPr/>
            </a:pPr>
            <a:r>
              <a:rPr lang="ko-KR" altLang="en-US" sz="2400" dirty="0"/>
              <a:t>최소값을 최적해로 갖는 문제를 위한 분기 한정 알고리즘</a:t>
            </a:r>
            <a:endParaRPr lang="en-US" altLang="ko-KR" sz="2400" dirty="0"/>
          </a:p>
          <a:p>
            <a:pPr lvl="1" latinLnBrk="1">
              <a:defRPr/>
            </a:pPr>
            <a:r>
              <a:rPr lang="ko-KR" altLang="en-US" sz="2000" dirty="0"/>
              <a:t>알고리즘은 </a:t>
            </a:r>
            <a:r>
              <a:rPr lang="en-US" altLang="ko-KR" sz="2000" dirty="0"/>
              <a:t>Branch-and-Bound(S)</a:t>
            </a:r>
            <a:r>
              <a:rPr lang="ko-KR" altLang="en-US" sz="2000" dirty="0"/>
              <a:t>로 처음 호출된다</a:t>
            </a:r>
            <a:r>
              <a:rPr lang="en-US" altLang="ko-KR" sz="2000" dirty="0"/>
              <a:t>.</a:t>
            </a:r>
          </a:p>
          <a:p>
            <a:pPr lvl="1" latinLnBrk="1">
              <a:defRPr/>
            </a:pPr>
            <a:r>
              <a:rPr lang="ko-KR" altLang="en-US" sz="2000" dirty="0"/>
              <a:t>단</a:t>
            </a:r>
            <a:r>
              <a:rPr lang="en-US" altLang="ko-KR" sz="2000" dirty="0"/>
              <a:t>, S</a:t>
            </a:r>
            <a:r>
              <a:rPr lang="ko-KR" altLang="en-US" sz="2000" dirty="0"/>
              <a:t>는 문제의 초기 상태</a:t>
            </a:r>
            <a:endParaRPr lang="en-US" altLang="ko-KR" sz="20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endParaRPr lang="en-US" altLang="ko-KR" sz="1700" b="1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b="1" dirty="0"/>
              <a:t>Branch-and-Bound(S)</a:t>
            </a:r>
            <a:endParaRPr lang="ko-KR" altLang="en-US" b="1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  </a:t>
            </a:r>
            <a:r>
              <a:rPr lang="ko-KR" altLang="en-US" sz="2400" dirty="0"/>
              <a:t>상태 </a:t>
            </a:r>
            <a:r>
              <a:rPr lang="en-US" altLang="ko-KR" sz="2400" dirty="0"/>
              <a:t>S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계산한다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= { S }   </a:t>
            </a:r>
            <a:r>
              <a:rPr lang="en-US" altLang="ko-KR" sz="2000" dirty="0">
                <a:solidFill>
                  <a:srgbClr val="0000CC"/>
                </a:solidFill>
              </a:rPr>
              <a:t>// </a:t>
            </a:r>
            <a:r>
              <a:rPr lang="ko-KR" altLang="en-US" sz="2000" dirty="0">
                <a:solidFill>
                  <a:srgbClr val="0000CC"/>
                </a:solidFill>
              </a:rPr>
              <a:t>탐색되어야 하는 상태의 집합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  </a:t>
            </a:r>
            <a:r>
              <a:rPr lang="en-US" altLang="ko-KR" sz="2400" dirty="0" err="1"/>
              <a:t>bestValue</a:t>
            </a:r>
            <a:r>
              <a:rPr lang="en-US" altLang="ko-KR" sz="2400" dirty="0"/>
              <a:t> = </a:t>
            </a:r>
            <a:r>
              <a:rPr lang="ko-KR" altLang="en-US" sz="2400" dirty="0"/>
              <a:t>∞ </a:t>
            </a:r>
            <a:r>
              <a:rPr lang="ko-KR" altLang="en-US" sz="2000" dirty="0"/>
              <a:t>          </a:t>
            </a:r>
            <a:r>
              <a:rPr lang="en-US" altLang="ko-KR" sz="2000" dirty="0">
                <a:solidFill>
                  <a:srgbClr val="0000CC"/>
                </a:solidFill>
              </a:rPr>
              <a:t>// </a:t>
            </a:r>
            <a:r>
              <a:rPr lang="ko-KR" altLang="en-US" sz="2000" dirty="0">
                <a:solidFill>
                  <a:srgbClr val="0000CC"/>
                </a:solidFill>
              </a:rPr>
              <a:t>현재까지 탐색된 해 중의 최소값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4.  while (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</a:t>
            </a:r>
            <a:r>
              <a:rPr lang="ko-KR" altLang="en-US" sz="2400" dirty="0"/>
              <a:t>≠ ∅ </a:t>
            </a:r>
            <a:r>
              <a:rPr lang="en-US" altLang="ko-KR" sz="2400" dirty="0"/>
              <a:t>) {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5.    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의 상태 중에서 </a:t>
            </a:r>
            <a:r>
              <a:rPr lang="ko-KR" altLang="en-US" sz="2400" dirty="0" err="1"/>
              <a:t>한정값이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               </a:t>
            </a:r>
            <a:r>
              <a:rPr lang="ko-KR" altLang="en-US" sz="2400" dirty="0"/>
              <a:t>가장 작은 상태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6.    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에서 제거한다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7.    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의 자식</a:t>
            </a:r>
            <a:r>
              <a:rPr lang="en-US" altLang="ko-KR" sz="2400" dirty="0"/>
              <a:t>(</a:t>
            </a:r>
            <a:r>
              <a:rPr lang="ko-KR" altLang="en-US" sz="2400" dirty="0"/>
              <a:t>확장 가능한</a:t>
            </a:r>
            <a:r>
              <a:rPr lang="en-US" altLang="ko-KR" sz="2400" dirty="0"/>
              <a:t>) </a:t>
            </a:r>
            <a:r>
              <a:rPr lang="ko-KR" altLang="en-US" sz="2400" dirty="0"/>
              <a:t>노드 </a:t>
            </a:r>
            <a:r>
              <a:rPr lang="en-US" altLang="ko-KR" sz="2400" dirty="0"/>
              <a:t>S</a:t>
            </a:r>
            <a:r>
              <a:rPr lang="ko-KR" altLang="en-US" sz="2400" dirty="0"/>
              <a:t>’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S</a:t>
            </a:r>
            <a:r>
              <a:rPr lang="ko-KR" altLang="en-US" sz="2400" dirty="0"/>
              <a:t>’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, ..., S</a:t>
            </a:r>
            <a:r>
              <a:rPr lang="ko-KR" altLang="en-US" sz="2400" dirty="0"/>
              <a:t>’</a:t>
            </a:r>
            <a:r>
              <a:rPr lang="en-US" altLang="ko-KR" sz="2400" baseline="-25000" dirty="0"/>
              <a:t>k</a:t>
            </a:r>
            <a:r>
              <a:rPr lang="ko-KR" altLang="en-US" sz="2400" dirty="0"/>
              <a:t>를 생성하고</a:t>
            </a:r>
            <a:r>
              <a:rPr lang="en-US" altLang="ko-KR" sz="2400" dirty="0"/>
              <a:t>, </a:t>
            </a:r>
            <a:r>
              <a:rPr lang="ko-KR" altLang="en-US" sz="2400" dirty="0"/>
              <a:t>각각의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계산한다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E3BFE-0C44-4473-ADC7-4F0B032E8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1546D28-49F0-452A-B8FC-CDF1DC295D77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9797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Branch-and-Bound </a:t>
            </a:r>
            <a:r>
              <a:rPr lang="ko-KR" altLang="en-US" smtClean="0"/>
              <a:t>알고리즘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21F061E9-41FE-473C-A586-5E0C8948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8.     for i=1 to k {</a:t>
            </a:r>
            <a:r>
              <a:rPr lang="en-US" altLang="ko-KR" sz="2200">
                <a:solidFill>
                  <a:srgbClr val="00B050"/>
                </a:solidFill>
              </a:rPr>
              <a:t>    </a:t>
            </a:r>
            <a:r>
              <a:rPr lang="en-US" altLang="ko-KR" sz="2200">
                <a:solidFill>
                  <a:srgbClr val="0000CC"/>
                </a:solidFill>
              </a:rPr>
              <a:t>  </a:t>
            </a:r>
            <a:r>
              <a:rPr lang="en-US" altLang="ko-KR" sz="2000">
                <a:solidFill>
                  <a:srgbClr val="0000CC"/>
                </a:solidFill>
              </a:rPr>
              <a:t>// </a:t>
            </a:r>
            <a:r>
              <a:rPr lang="ko-KR" altLang="en-US" sz="2000">
                <a:solidFill>
                  <a:srgbClr val="0000CC"/>
                </a:solidFill>
              </a:rPr>
              <a:t>확장한 각 자식 </a:t>
            </a:r>
            <a:r>
              <a:rPr lang="en-US" altLang="ko-KR" sz="2000">
                <a:solidFill>
                  <a:srgbClr val="0000CC"/>
                </a:solidFill>
              </a:rPr>
              <a:t>S</a:t>
            </a:r>
            <a:r>
              <a:rPr lang="ko-KR" altLang="en-US" sz="2000">
                <a:solidFill>
                  <a:srgbClr val="0000CC"/>
                </a:solidFill>
              </a:rPr>
              <a:t>’</a:t>
            </a:r>
            <a:r>
              <a:rPr lang="en-US" altLang="ko-KR" sz="2000" baseline="-25000">
                <a:solidFill>
                  <a:srgbClr val="0000CC"/>
                </a:solidFill>
              </a:rPr>
              <a:t>i</a:t>
            </a:r>
            <a:r>
              <a:rPr lang="ko-KR" altLang="en-US" sz="2000">
                <a:solidFill>
                  <a:srgbClr val="0000CC"/>
                </a:solidFill>
              </a:rPr>
              <a:t>에 대해서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9.         if (S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r>
              <a:rPr lang="ko-KR" altLang="en-US" sz="2200"/>
              <a:t>의 한정값 ≥ </a:t>
            </a:r>
            <a:r>
              <a:rPr lang="en-US" altLang="ko-KR" sz="2200"/>
              <a:t>bestValue)</a:t>
            </a:r>
            <a:endParaRPr lang="ko-KR" altLang="en-US" sz="220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10.           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r>
              <a:rPr lang="ko-KR" altLang="en-US" sz="2200"/>
              <a:t>를 가지치기한다</a:t>
            </a:r>
            <a:r>
              <a:rPr lang="en-US" altLang="ko-KR" sz="2200"/>
              <a:t>.</a:t>
            </a:r>
            <a:r>
              <a:rPr lang="en-US" altLang="ko-KR" sz="2200">
                <a:solidFill>
                  <a:srgbClr val="00B050"/>
                </a:solidFill>
              </a:rPr>
              <a:t> 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>
                <a:solidFill>
                  <a:srgbClr val="0000CC"/>
                </a:solidFill>
              </a:rPr>
              <a:t>                </a:t>
            </a:r>
            <a:r>
              <a:rPr lang="en-US" altLang="ko-KR" sz="2000">
                <a:solidFill>
                  <a:srgbClr val="0000CC"/>
                </a:solidFill>
              </a:rPr>
              <a:t>// S</a:t>
            </a:r>
            <a:r>
              <a:rPr lang="ko-KR" altLang="en-US" sz="2000">
                <a:solidFill>
                  <a:srgbClr val="0000CC"/>
                </a:solidFill>
              </a:rPr>
              <a:t>’</a:t>
            </a:r>
            <a:r>
              <a:rPr lang="en-US" altLang="ko-KR" sz="2000" baseline="-25000">
                <a:solidFill>
                  <a:srgbClr val="0000CC"/>
                </a:solidFill>
              </a:rPr>
              <a:t>i</a:t>
            </a:r>
            <a:r>
              <a:rPr lang="ko-KR" altLang="en-US" sz="2000">
                <a:solidFill>
                  <a:srgbClr val="0000CC"/>
                </a:solidFill>
              </a:rPr>
              <a:t>로부터 탐색해도 더 우수한 해가 없다</a:t>
            </a:r>
            <a:r>
              <a:rPr lang="en-US" altLang="ko-KR" sz="2000">
                <a:solidFill>
                  <a:srgbClr val="0000CC"/>
                </a:solidFill>
              </a:rPr>
              <a:t>.</a:t>
            </a:r>
            <a:endParaRPr lang="ko-KR" altLang="en-US" sz="2000">
              <a:solidFill>
                <a:srgbClr val="0000CC"/>
              </a:solidFill>
            </a:endParaRP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11.       else if (S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r>
              <a:rPr lang="ko-KR" altLang="en-US" sz="2200"/>
              <a:t>가 완전한 해이고 </a:t>
            </a:r>
            <a:r>
              <a:rPr lang="en-US" altLang="ko-KR" sz="2200"/>
              <a:t>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r>
              <a:rPr lang="ko-KR" altLang="en-US" sz="2200"/>
              <a:t>의 값 </a:t>
            </a:r>
            <a:r>
              <a:rPr lang="en-US" altLang="ko-KR" sz="2200"/>
              <a:t>&lt; bestValue) </a:t>
            </a:r>
            <a:endParaRPr lang="ko-KR" altLang="en-US" sz="220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12.            bestValue = 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r>
              <a:rPr lang="ko-KR" altLang="en-US" sz="2200"/>
              <a:t>의 값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13.</a:t>
            </a:r>
            <a:r>
              <a:rPr lang="ko-KR" altLang="en-US" sz="2200"/>
              <a:t>	       </a:t>
            </a:r>
            <a:r>
              <a:rPr lang="en-US" altLang="ko-KR" sz="2200"/>
              <a:t>bestSolution = 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endParaRPr lang="ko-KR" altLang="en-US" sz="220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14.</a:t>
            </a:r>
            <a:r>
              <a:rPr lang="ko-KR" altLang="en-US" sz="2200"/>
              <a:t>       </a:t>
            </a:r>
            <a:r>
              <a:rPr lang="en-US" altLang="ko-KR" sz="2200"/>
              <a:t>else</a:t>
            </a:r>
            <a:endParaRPr lang="ko-KR" altLang="en-US" sz="220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/>
              <a:t>15.            S</a:t>
            </a:r>
            <a:r>
              <a:rPr lang="ko-KR" altLang="en-US" sz="2200"/>
              <a:t>’</a:t>
            </a:r>
            <a:r>
              <a:rPr lang="en-US" altLang="ko-KR" sz="2200" baseline="-25000"/>
              <a:t>i</a:t>
            </a:r>
            <a:r>
              <a:rPr lang="ko-KR" altLang="en-US" sz="2200"/>
              <a:t>를 </a:t>
            </a:r>
            <a:r>
              <a:rPr lang="en-US" altLang="ko-KR" sz="2200"/>
              <a:t>activeNodes</a:t>
            </a:r>
            <a:r>
              <a:rPr lang="ko-KR" altLang="en-US" sz="2200"/>
              <a:t>에 추가한다</a:t>
            </a:r>
            <a:r>
              <a:rPr lang="en-US" altLang="ko-KR" sz="2200"/>
              <a:t>. 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>
                <a:solidFill>
                  <a:srgbClr val="0000CC"/>
                </a:solidFill>
              </a:rPr>
              <a:t>                </a:t>
            </a:r>
            <a:r>
              <a:rPr lang="en-US" altLang="ko-KR" sz="2000">
                <a:solidFill>
                  <a:srgbClr val="0000CC"/>
                </a:solidFill>
              </a:rPr>
              <a:t> // </a:t>
            </a:r>
            <a:r>
              <a:rPr lang="ko-KR" altLang="en-US" sz="2000">
                <a:solidFill>
                  <a:srgbClr val="0000CC"/>
                </a:solidFill>
              </a:rPr>
              <a:t>나중에 차례가 되면 </a:t>
            </a:r>
            <a:r>
              <a:rPr lang="en-US" altLang="ko-KR" sz="2000">
                <a:solidFill>
                  <a:srgbClr val="0000CC"/>
                </a:solidFill>
              </a:rPr>
              <a:t>S</a:t>
            </a:r>
            <a:r>
              <a:rPr lang="ko-KR" altLang="en-US" sz="2000">
                <a:solidFill>
                  <a:srgbClr val="0000CC"/>
                </a:solidFill>
              </a:rPr>
              <a:t>’</a:t>
            </a:r>
            <a:r>
              <a:rPr lang="en-US" altLang="ko-KR" sz="2000" baseline="-25000">
                <a:solidFill>
                  <a:srgbClr val="0000CC"/>
                </a:solidFill>
              </a:rPr>
              <a:t>i</a:t>
            </a:r>
            <a:r>
              <a:rPr lang="ko-KR" altLang="en-US" sz="2000">
                <a:solidFill>
                  <a:srgbClr val="0000CC"/>
                </a:solidFill>
              </a:rPr>
              <a:t>로부터 탐색을 수행 </a:t>
            </a:r>
          </a:p>
          <a:p>
            <a:pPr marL="0" indent="0" latinLnBrk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2200"/>
              <a:t>        }</a:t>
            </a:r>
            <a:endParaRPr lang="ko-KR" altLang="en-US" sz="2200"/>
          </a:p>
          <a:p>
            <a:pPr marL="0" indent="0" latinLnBrk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2200"/>
              <a:t>    }</a:t>
            </a:r>
            <a:endParaRPr lang="ko-KR" altLang="en-US" sz="22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04553-EBD2-4F25-B069-CBC5841E2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0858DA4-B6D3-4F6E-B8F9-799237AFF7FA}" type="slidenum">
              <a:rPr lang="en-US" altLang="ko-KR" smtClean="0"/>
              <a:pPr>
                <a:defRPr/>
              </a:pPr>
              <a:t>29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0213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</a:t>
            </a:r>
            <a:r>
              <a:rPr lang="en-US" altLang="ko-KR" dirty="0"/>
              <a:t>(Traveling Salesman) </a:t>
            </a:r>
            <a:r>
              <a:rPr lang="ko-KR" altLang="en-US" dirty="0"/>
              <a:t>문제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여행자 문제</a:t>
            </a:r>
            <a:r>
              <a:rPr lang="en-US" altLang="ko-KR" dirty="0" smtClean="0"/>
              <a:t> (TSP: Traveling Salesman Problem)</a:t>
            </a:r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도시를 한 번씩만 방문하고 시작 도시로 돌아오는 최단 경로의 거리를 찾는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상수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사용하여 다음과 같이 결정 문제로 변형된다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DE83E-4E78-4F5F-B064-7C53513D9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B397A49-2421-4EDC-B375-B8A5F2E1F792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-</a:t>
            </a:r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1835696" y="2924944"/>
            <a:ext cx="6408738" cy="739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>
                <a:solidFill>
                  <a:schemeClr val="tx1"/>
                </a:solidFill>
              </a:rPr>
              <a:t>각 도시를 </a:t>
            </a:r>
            <a:r>
              <a:rPr lang="en-US" altLang="ko-KR" sz="2100">
                <a:solidFill>
                  <a:schemeClr val="tx1"/>
                </a:solidFill>
              </a:rPr>
              <a:t>1</a:t>
            </a:r>
            <a:r>
              <a:rPr lang="ko-KR" altLang="en-US" sz="2100">
                <a:solidFill>
                  <a:schemeClr val="tx1"/>
                </a:solidFill>
              </a:rPr>
              <a:t>번씩만 방문하고 시작 도시로 돌아오는 경로의 거리가 </a:t>
            </a:r>
            <a:r>
              <a:rPr lang="en-US" altLang="ko-KR" sz="2100">
                <a:solidFill>
                  <a:schemeClr val="tx1"/>
                </a:solidFill>
              </a:rPr>
              <a:t>K</a:t>
            </a:r>
            <a:r>
              <a:rPr lang="ko-KR" altLang="en-US" sz="2100">
                <a:solidFill>
                  <a:schemeClr val="tx1"/>
                </a:solidFill>
              </a:rPr>
              <a:t>보다 짧은 경로가 있는가</a:t>
            </a:r>
            <a:r>
              <a:rPr lang="en-US" altLang="ko-KR" sz="2100">
                <a:solidFill>
                  <a:schemeClr val="tx1"/>
                </a:solidFill>
              </a:rPr>
              <a:t>?</a:t>
            </a:r>
            <a:endParaRPr lang="ko-KR" altLang="en-US" sz="2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Branch-and-Bound </a:t>
            </a:r>
            <a:r>
              <a:rPr lang="ko-KR" altLang="en-US" smtClean="0"/>
              <a:t>알고리즘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9F038C67-CDF5-4350-9E68-27A9EF8A0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각 상태에서 </a:t>
            </a:r>
            <a:r>
              <a:rPr lang="ko-KR" altLang="en-US" dirty="0" err="1"/>
              <a:t>한정값을</a:t>
            </a:r>
            <a:r>
              <a:rPr lang="ko-KR" altLang="en-US" dirty="0"/>
              <a:t> 계산하는 방법은 문제에 따라 다르다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하나의 상태에 대해 탐색을 마친 후에는 </a:t>
            </a:r>
            <a:r>
              <a:rPr lang="en-US" altLang="ko-KR" dirty="0" err="1"/>
              <a:t>acitveNodes</a:t>
            </a:r>
            <a:r>
              <a:rPr lang="ko-KR" altLang="en-US" dirty="0"/>
              <a:t>에서 가장 작은 </a:t>
            </a:r>
            <a:r>
              <a:rPr lang="ko-KR" altLang="en-US" dirty="0" err="1"/>
              <a:t>한정값을</a:t>
            </a:r>
            <a:r>
              <a:rPr lang="ko-KR" altLang="en-US" dirty="0"/>
              <a:t> 가진 상태를 탐색한다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최선 우선 탐색을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여기서 </a:t>
            </a:r>
            <a:r>
              <a:rPr lang="en-US" altLang="ko-KR" dirty="0" err="1"/>
              <a:t>activeNodes</a:t>
            </a:r>
            <a:r>
              <a:rPr lang="ko-KR" altLang="en-US" dirty="0"/>
              <a:t>는 탐색할 상태의 집합이다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1~3</a:t>
            </a:r>
          </a:p>
          <a:p>
            <a:pPr lvl="1">
              <a:defRPr/>
            </a:pPr>
            <a:r>
              <a:rPr lang="ko-KR" altLang="en-US" dirty="0"/>
              <a:t>문제의 초기 상태의 </a:t>
            </a:r>
            <a:r>
              <a:rPr lang="ko-KR" altLang="en-US" dirty="0" err="1"/>
              <a:t>한정값을</a:t>
            </a:r>
            <a:r>
              <a:rPr lang="ko-KR" altLang="en-US" dirty="0"/>
              <a:t> 계산한 후</a:t>
            </a:r>
            <a:r>
              <a:rPr lang="en-US" altLang="ko-KR" dirty="0"/>
              <a:t>, </a:t>
            </a:r>
            <a:r>
              <a:rPr lang="ko-KR" altLang="en-US" dirty="0"/>
              <a:t>초기 상태만을 원소로 갖는 </a:t>
            </a:r>
            <a:r>
              <a:rPr lang="en-US" altLang="ko-KR" dirty="0" err="1"/>
              <a:t>activeNodes</a:t>
            </a:r>
            <a:r>
              <a:rPr lang="ko-KR" altLang="en-US" dirty="0"/>
              <a:t>로서 탐색이 시작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bestValue</a:t>
            </a:r>
            <a:r>
              <a:rPr lang="ko-KR" altLang="en-US" dirty="0"/>
              <a:t>는 현재까지 탐색된 해 중의 가장 작은 값을 가지는데</a:t>
            </a:r>
            <a:r>
              <a:rPr lang="en-US" altLang="ko-KR" dirty="0"/>
              <a:t>, </a:t>
            </a:r>
            <a:r>
              <a:rPr lang="ko-KR" altLang="en-US" dirty="0"/>
              <a:t>처음에는 </a:t>
            </a:r>
            <a:r>
              <a:rPr lang="en-US" altLang="ko-KR" dirty="0" err="1"/>
              <a:t>bestValue</a:t>
            </a:r>
            <a:r>
              <a:rPr lang="ko-KR" altLang="en-US" dirty="0"/>
              <a:t>를 가장 큰 수로 초기화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4B9E6-D9A8-4C20-8413-2D75715B4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50E9CB39-76AF-4F31-8DEF-6614CE10BF39}" type="slidenum">
              <a:rPr lang="en-US" altLang="ko-KR" smtClean="0"/>
              <a:pPr>
                <a:defRPr/>
              </a:pPr>
              <a:t>30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094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Branch-and-Bound </a:t>
            </a:r>
            <a:r>
              <a:rPr lang="ko-KR" altLang="en-US" smtClean="0"/>
              <a:t>알고리즘</a:t>
            </a:r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4~15</a:t>
            </a:r>
            <a:r>
              <a:rPr lang="ko-KR" altLang="en-US" smtClean="0"/>
              <a:t>의 </a:t>
            </a:r>
            <a:r>
              <a:rPr lang="en-US" altLang="ko-KR" smtClean="0"/>
              <a:t>while-</a:t>
            </a:r>
            <a:r>
              <a:rPr lang="ko-KR" altLang="en-US" smtClean="0"/>
              <a:t>루프</a:t>
            </a:r>
            <a:endParaRPr lang="en-US" altLang="ko-KR" smtClean="0"/>
          </a:p>
          <a:p>
            <a:pPr lvl="1"/>
            <a:r>
              <a:rPr lang="en-US" altLang="ko-KR" smtClean="0"/>
              <a:t>activeNodes</a:t>
            </a:r>
            <a:r>
              <a:rPr lang="ko-KR" altLang="en-US" smtClean="0"/>
              <a:t>가 공집합이 되면</a:t>
            </a:r>
            <a:r>
              <a:rPr lang="en-US" altLang="ko-KR" smtClean="0"/>
              <a:t>,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더 이상 탐색할 상태가 없으므로 탐색을 중단한다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5</a:t>
            </a:r>
          </a:p>
          <a:p>
            <a:pPr lvl="1"/>
            <a:r>
              <a:rPr lang="en-US" altLang="ko-KR" smtClean="0"/>
              <a:t>activeNodes</a:t>
            </a:r>
            <a:r>
              <a:rPr lang="ko-KR" altLang="en-US" smtClean="0"/>
              <a:t>가 공집합이 아니면</a:t>
            </a:r>
            <a:r>
              <a:rPr lang="en-US" altLang="ko-KR" smtClean="0"/>
              <a:t>, line 5</a:t>
            </a:r>
            <a:r>
              <a:rPr lang="ko-KR" altLang="en-US" smtClean="0"/>
              <a:t>에서는 </a:t>
            </a:r>
            <a:r>
              <a:rPr lang="en-US" altLang="ko-KR" smtClean="0"/>
              <a:t>activeNodes</a:t>
            </a:r>
            <a:r>
              <a:rPr lang="ko-KR" altLang="en-US" smtClean="0"/>
              <a:t>에서 한정값이 가장 작은 상태를 선택하여 이를 </a:t>
            </a:r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이라고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6</a:t>
            </a:r>
          </a:p>
          <a:p>
            <a:pPr lvl="1"/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을 </a:t>
            </a:r>
            <a:r>
              <a:rPr lang="en-US" altLang="ko-KR" smtClean="0"/>
              <a:t>activeNodes</a:t>
            </a:r>
            <a:r>
              <a:rPr lang="ko-KR" altLang="en-US" smtClean="0"/>
              <a:t>에서 제거한다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7</a:t>
            </a:r>
          </a:p>
          <a:p>
            <a:pPr lvl="1"/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으로부터 확장 가능한 상태</a:t>
            </a:r>
            <a:r>
              <a:rPr lang="en-US" altLang="ko-KR" smtClean="0"/>
              <a:t>(</a:t>
            </a:r>
            <a:r>
              <a:rPr lang="ko-KR" altLang="en-US" smtClean="0"/>
              <a:t>자식 노드</a:t>
            </a:r>
            <a:r>
              <a:rPr lang="en-US" altLang="ko-KR" smtClean="0"/>
              <a:t>)</a:t>
            </a:r>
            <a:r>
              <a:rPr lang="ko-KR" altLang="en-US" smtClean="0"/>
              <a:t>를 생성하고 각각의 상태에 대한 한정값을 계산한다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AF7140-15FF-4537-B86D-D7445472A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EEBB572-7512-4C19-97F9-B6B9EE1BFEEE}" type="slidenum">
              <a:rPr lang="en-US" altLang="ko-KR" smtClean="0"/>
              <a:pPr>
                <a:defRPr/>
              </a:pPr>
              <a:t>31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9142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Branch-and-Bound </a:t>
            </a:r>
            <a:r>
              <a:rPr lang="ko-KR" altLang="en-US" smtClean="0"/>
              <a:t>알고리즘</a:t>
            </a:r>
          </a:p>
        </p:txBody>
      </p:sp>
      <p:sp>
        <p:nvSpPr>
          <p:cNvPr id="112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8~15</a:t>
            </a:r>
            <a:r>
              <a:rPr lang="ko-KR" altLang="en-US" smtClean="0"/>
              <a:t>의 </a:t>
            </a:r>
            <a:r>
              <a:rPr lang="en-US" altLang="ko-KR" smtClean="0"/>
              <a:t>for-</a:t>
            </a:r>
            <a:r>
              <a:rPr lang="ko-KR" altLang="en-US" smtClean="0"/>
              <a:t>루프</a:t>
            </a:r>
            <a:endParaRPr lang="en-US" altLang="ko-KR" smtClean="0"/>
          </a:p>
          <a:p>
            <a:pPr lvl="1"/>
            <a:r>
              <a:rPr lang="en-US" altLang="ko-KR" smtClean="0"/>
              <a:t>line 7</a:t>
            </a:r>
            <a:r>
              <a:rPr lang="ko-KR" altLang="en-US" smtClean="0"/>
              <a:t>에서 </a:t>
            </a:r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으로부터 생성된 각각의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에 대하여 루프가 수행된다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Line 9~10</a:t>
            </a:r>
          </a:p>
          <a:p>
            <a:pPr lvl="1"/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의 한정값이 </a:t>
            </a:r>
            <a:r>
              <a:rPr lang="en-US" altLang="ko-KR" smtClean="0"/>
              <a:t>bestValue</a:t>
            </a:r>
            <a:r>
              <a:rPr lang="ko-KR" altLang="en-US" smtClean="0"/>
              <a:t>보다 크거나 같으면 가지치기 하여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로부터 탐색되지 않도록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11~13</a:t>
            </a:r>
          </a:p>
          <a:p>
            <a:pPr lvl="1"/>
            <a:r>
              <a:rPr lang="ko-KR" altLang="en-US" smtClean="0"/>
              <a:t>만일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가 완전한 해이고 동시에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의 값이 </a:t>
            </a:r>
            <a:r>
              <a:rPr lang="en-US" altLang="ko-KR" smtClean="0"/>
              <a:t>bestValue </a:t>
            </a:r>
            <a:r>
              <a:rPr lang="ko-KR" altLang="en-US" smtClean="0"/>
              <a:t>보다 작으면</a:t>
            </a:r>
            <a:r>
              <a:rPr lang="en-US" altLang="ko-KR" smtClean="0"/>
              <a:t>,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더 ‘우수한’ 해이면</a:t>
            </a:r>
            <a:r>
              <a:rPr lang="en-US" altLang="ko-KR" smtClean="0"/>
              <a:t>, bestValue</a:t>
            </a:r>
            <a:r>
              <a:rPr lang="ko-KR" altLang="en-US" smtClean="0"/>
              <a:t>를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의 값으로 갱신하고</a:t>
            </a:r>
            <a:r>
              <a:rPr lang="en-US" altLang="ko-KR" smtClean="0"/>
              <a:t>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가 </a:t>
            </a:r>
            <a:r>
              <a:rPr lang="en-US" altLang="ko-KR" smtClean="0"/>
              <a:t>bestSolution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15</a:t>
            </a:r>
          </a:p>
          <a:p>
            <a:pPr lvl="1"/>
            <a:r>
              <a:rPr lang="en-US" altLang="ko-KR" smtClean="0"/>
              <a:t>line 9</a:t>
            </a:r>
            <a:r>
              <a:rPr lang="ko-KR" altLang="en-US" smtClean="0"/>
              <a:t>와 </a:t>
            </a:r>
            <a:r>
              <a:rPr lang="en-US" altLang="ko-KR" smtClean="0"/>
              <a:t>11</a:t>
            </a:r>
            <a:r>
              <a:rPr lang="ko-KR" altLang="en-US" smtClean="0"/>
              <a:t>의 </a:t>
            </a:r>
            <a:r>
              <a:rPr lang="en-US" altLang="ko-KR" smtClean="0"/>
              <a:t>if-</a:t>
            </a:r>
            <a:r>
              <a:rPr lang="ko-KR" altLang="en-US" smtClean="0"/>
              <a:t>조건이 모두 ‘거짓’이면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i</a:t>
            </a:r>
            <a:r>
              <a:rPr lang="ko-KR" altLang="en-US" smtClean="0"/>
              <a:t>를 나중에 탐색하기 위해서 </a:t>
            </a:r>
            <a:r>
              <a:rPr lang="en-US" altLang="ko-KR" smtClean="0"/>
              <a:t>activeNodes</a:t>
            </a:r>
            <a:r>
              <a:rPr lang="ko-KR" altLang="en-US" smtClean="0"/>
              <a:t>에 추가시킨다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7DC3A-CFF3-4246-B037-520557986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C107476-1224-4181-8AAA-748FAFE5AF56}" type="slidenum">
              <a:rPr lang="en-US" altLang="ko-KR" smtClean="0"/>
              <a:pPr>
                <a:defRPr/>
              </a:pPr>
              <a:t>32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88483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122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분기 한정 기법으로 문제의 최적해를 찾으려면</a:t>
            </a:r>
            <a:r>
              <a:rPr lang="en-US" altLang="ko-KR" smtClean="0"/>
              <a:t>, </a:t>
            </a:r>
            <a:r>
              <a:rPr lang="ko-KR" altLang="en-US" smtClean="0"/>
              <a:t>먼저 각 상태에서의 한정값을 계산하여야 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한정값 계산을</a:t>
            </a:r>
            <a:r>
              <a:rPr lang="en-US" altLang="ko-KR" smtClean="0"/>
              <a:t> </a:t>
            </a:r>
            <a:r>
              <a:rPr lang="ko-KR" altLang="en-US" smtClean="0"/>
              <a:t>위한 여행자 문제의 조건</a:t>
            </a:r>
            <a:endParaRPr lang="en-US" altLang="ko-KR" smtClean="0"/>
          </a:p>
          <a:p>
            <a:pPr lvl="1"/>
            <a:r>
              <a:rPr lang="ko-KR" altLang="en-US" smtClean="0"/>
              <a:t>문제의 해는 주어진 시작점에서 출발하여 모든 다른 점을 </a:t>
            </a:r>
            <a:r>
              <a:rPr lang="en-US" altLang="ko-KR" smtClean="0"/>
              <a:t>1</a:t>
            </a:r>
            <a:r>
              <a:rPr lang="ko-KR" altLang="en-US" smtClean="0"/>
              <a:t>번씩만 방문하고 시작점으로 돌아와야 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이러한 경로 상의 </a:t>
            </a:r>
            <a:r>
              <a:rPr lang="en-US" altLang="ko-KR" smtClean="0"/>
              <a:t>1</a:t>
            </a:r>
            <a:r>
              <a:rPr lang="ko-KR" altLang="en-US" smtClean="0"/>
              <a:t>개의 점 </a:t>
            </a:r>
            <a:r>
              <a:rPr lang="en-US" altLang="ko-KR" smtClean="0"/>
              <a:t>x</a:t>
            </a:r>
            <a:r>
              <a:rPr lang="ko-KR" altLang="en-US" smtClean="0"/>
              <a:t>를 살펴보면</a:t>
            </a:r>
            <a:r>
              <a:rPr lang="en-US" altLang="ko-KR" smtClean="0"/>
              <a:t>, </a:t>
            </a:r>
            <a:r>
              <a:rPr lang="ko-KR" altLang="en-US" smtClean="0"/>
              <a:t>다른 점에서 점 </a:t>
            </a:r>
            <a:r>
              <a:rPr lang="en-US" altLang="ko-KR" smtClean="0"/>
              <a:t>x</a:t>
            </a:r>
            <a:r>
              <a:rPr lang="ko-KR" altLang="en-US" smtClean="0"/>
              <a:t>로 들어온 후에 점 </a:t>
            </a:r>
            <a:r>
              <a:rPr lang="en-US" altLang="ko-KR" smtClean="0"/>
              <a:t>x</a:t>
            </a:r>
            <a:r>
              <a:rPr lang="ko-KR" altLang="en-US" smtClean="0"/>
              <a:t>를 떠나 또 다른 점으로 나간다</a:t>
            </a:r>
            <a:r>
              <a:rPr lang="en-US" altLang="ko-KR" smtClean="0"/>
              <a:t>. </a:t>
            </a:r>
            <a:r>
              <a:rPr lang="ko-KR" altLang="en-US" smtClean="0"/>
              <a:t>이러한 사실을 점 </a:t>
            </a:r>
            <a:r>
              <a:rPr lang="en-US" altLang="ko-KR" smtClean="0"/>
              <a:t>x</a:t>
            </a:r>
            <a:r>
              <a:rPr lang="ko-KR" altLang="en-US" smtClean="0"/>
              <a:t>의 한정값 계산에 활용할 수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3F727-D00B-4FBC-8CAC-2DA227E94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D64B00F-0E99-4FD6-B94D-C017AD343463}" type="slidenum">
              <a:rPr lang="en-US" altLang="ko-KR" smtClean="0"/>
              <a:pPr>
                <a:defRPr/>
              </a:pPr>
              <a:t>33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8541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CA990665-89B9-4253-BA8B-21E04AAC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err="1"/>
              <a:t>한정값의</a:t>
            </a:r>
            <a:r>
              <a:rPr lang="ko-KR" altLang="en-US" dirty="0"/>
              <a:t> 계산 방법</a:t>
            </a:r>
            <a:r>
              <a:rPr lang="en-US" altLang="ko-KR" dirty="0"/>
              <a:t>:</a:t>
            </a:r>
          </a:p>
          <a:p>
            <a:pPr lvl="1">
              <a:defRPr/>
            </a:pPr>
            <a:r>
              <a:rPr lang="ko-KR" altLang="en-US" dirty="0"/>
              <a:t>여행자 문제에서 임의의 점 </a:t>
            </a:r>
            <a:r>
              <a:rPr lang="en-US" altLang="ko-KR" dirty="0"/>
              <a:t>x</a:t>
            </a:r>
            <a:r>
              <a:rPr lang="ko-KR" altLang="en-US" dirty="0"/>
              <a:t>에서의 </a:t>
            </a:r>
            <a:r>
              <a:rPr lang="ko-KR" altLang="en-US" dirty="0" err="1"/>
              <a:t>한정값이란</a:t>
            </a:r>
            <a:r>
              <a:rPr lang="ko-KR" altLang="en-US" dirty="0"/>
              <a:t> 시작점부터 점 </a:t>
            </a:r>
            <a:r>
              <a:rPr lang="en-US" altLang="ko-KR" dirty="0"/>
              <a:t>x</a:t>
            </a:r>
            <a:r>
              <a:rPr lang="ko-KR" altLang="en-US" dirty="0"/>
              <a:t>까지의 경로 길이에다가 점 </a:t>
            </a:r>
            <a:r>
              <a:rPr lang="en-US" altLang="ko-KR" dirty="0"/>
              <a:t>x</a:t>
            </a:r>
            <a:r>
              <a:rPr lang="ko-KR" altLang="en-US" dirty="0"/>
              <a:t>를 떠나서 남은 다른 점들을 </a:t>
            </a:r>
            <a:r>
              <a:rPr lang="en-US" altLang="ko-KR" dirty="0"/>
              <a:t>1</a:t>
            </a:r>
            <a:r>
              <a:rPr lang="ko-KR" altLang="en-US" dirty="0"/>
              <a:t>번씩만 방문하고 시작점으로 돌아오는 경로의 </a:t>
            </a:r>
            <a:r>
              <a:rPr lang="en-US" altLang="ko-KR" dirty="0"/>
              <a:t>‘</a:t>
            </a:r>
            <a:r>
              <a:rPr lang="ko-KR" altLang="en-US" dirty="0"/>
              <a:t>예측</a:t>
            </a:r>
            <a:r>
              <a:rPr lang="en-US" altLang="ko-KR" dirty="0"/>
              <a:t>’</a:t>
            </a:r>
            <a:r>
              <a:rPr lang="ko-KR" altLang="en-US" dirty="0"/>
              <a:t> 길이를 뜻한다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여행자 문제는 최단 경로를 찾는 문제이므로 앞으로 방문해야 할 각 점 </a:t>
            </a:r>
            <a:r>
              <a:rPr lang="en-US" altLang="ko-KR" dirty="0"/>
              <a:t>x</a:t>
            </a:r>
            <a:r>
              <a:rPr lang="ko-KR" altLang="en-US" dirty="0"/>
              <a:t>에 연결된 선분 중에서 가장 짧은 두 선분의 가중치의 평균의 합을 예측 길이를 계산하는데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가중치의 합을 </a:t>
            </a:r>
            <a:r>
              <a:rPr lang="en-US" altLang="ko-KR" dirty="0"/>
              <a:t>1/2</a:t>
            </a:r>
            <a:r>
              <a:rPr lang="ko-KR" altLang="en-US" dirty="0"/>
              <a:t>로 곱하는</a:t>
            </a: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en-US" altLang="ko-KR" dirty="0"/>
              <a:t>  (</a:t>
            </a:r>
            <a:r>
              <a:rPr lang="ko-KR" altLang="en-US" dirty="0"/>
              <a:t>평균을 내는</a:t>
            </a:r>
            <a:r>
              <a:rPr lang="en-US" altLang="ko-KR" dirty="0"/>
              <a:t>) </a:t>
            </a:r>
            <a:r>
              <a:rPr lang="ko-KR" altLang="en-US" dirty="0"/>
              <a:t>이유는 한 점에서 </a:t>
            </a: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  나가는 선분은 인접한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) </a:t>
            </a:r>
            <a:r>
              <a:rPr lang="ko-KR" altLang="en-US" dirty="0"/>
              <a:t>점</a:t>
            </a: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  </a:t>
            </a:r>
            <a:r>
              <a:rPr lang="ko-KR" altLang="en-US" dirty="0" err="1"/>
              <a:t>으로부터</a:t>
            </a:r>
            <a:r>
              <a:rPr lang="ko-KR" altLang="en-US" dirty="0"/>
              <a:t> 들어오는 선분과 동일</a:t>
            </a: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ko-KR" altLang="en-US" dirty="0"/>
              <a:t>  하기 때문이다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소수점 이하의 숫자는 올림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CA5D0C-0894-4569-A378-E21C6FD78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D2F0F64-D17B-4432-9827-B27F0AFADF1B}" type="slidenum">
              <a:rPr lang="en-US" altLang="ko-KR" smtClean="0"/>
              <a:pPr>
                <a:defRPr/>
              </a:pPr>
              <a:t>34</a:t>
            </a:fld>
            <a:r>
              <a:rPr lang="en-US" altLang="ko-KR"/>
              <a:t> -</a:t>
            </a:r>
          </a:p>
        </p:txBody>
      </p:sp>
      <p:pic>
        <p:nvPicPr>
          <p:cNvPr id="13317" name="_x191624200" descr="EMB0000051442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183063"/>
            <a:ext cx="3498850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51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143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아래의 그림에서 점에 인접한 선분의 가중치 중에서 </a:t>
            </a:r>
            <a:r>
              <a:rPr lang="en-US" altLang="ko-KR" smtClean="0"/>
              <a:t>2</a:t>
            </a:r>
            <a:r>
              <a:rPr lang="ko-KR" altLang="en-US" smtClean="0"/>
              <a:t>개의 가장 작은 가중치는 </a:t>
            </a:r>
            <a:r>
              <a:rPr lang="en-US" altLang="ko-KR" smtClean="0"/>
              <a:t>3</a:t>
            </a:r>
            <a:r>
              <a:rPr lang="ko-KR" altLang="en-US" smtClean="0"/>
              <a:t>과 </a:t>
            </a:r>
            <a:r>
              <a:rPr lang="en-US" altLang="ko-KR" smtClean="0"/>
              <a:t>2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가중치 </a:t>
            </a:r>
            <a:r>
              <a:rPr lang="en-US" altLang="ko-KR" smtClean="0"/>
              <a:t>3</a:t>
            </a:r>
            <a:r>
              <a:rPr lang="ko-KR" altLang="en-US" smtClean="0"/>
              <a:t>인 선분으로 들어와서 가중치 </a:t>
            </a:r>
            <a:r>
              <a:rPr lang="en-US" altLang="ko-KR" smtClean="0"/>
              <a:t>2</a:t>
            </a:r>
            <a:r>
              <a:rPr lang="ko-KR" altLang="en-US" smtClean="0"/>
              <a:t>인 선분으로 나가든지</a:t>
            </a:r>
            <a:r>
              <a:rPr lang="ko-KR" altLang="en-US" sz="2000" smtClean="0"/>
              <a:t> </a:t>
            </a:r>
            <a:r>
              <a:rPr lang="en-US" altLang="ko-KR" sz="2000" smtClean="0"/>
              <a:t>(</a:t>
            </a:r>
            <a:r>
              <a:rPr lang="ko-KR" altLang="en-US" sz="2000" smtClean="0"/>
              <a:t>왼쪽 그림</a:t>
            </a:r>
            <a:r>
              <a:rPr lang="en-US" altLang="ko-KR" sz="2000" smtClean="0"/>
              <a:t>) </a:t>
            </a:r>
          </a:p>
          <a:p>
            <a:pPr lvl="1"/>
            <a:r>
              <a:rPr lang="ko-KR" altLang="en-US" smtClean="0"/>
              <a:t>반대로 가중치 </a:t>
            </a:r>
            <a:r>
              <a:rPr lang="en-US" altLang="ko-KR" smtClean="0"/>
              <a:t>2</a:t>
            </a:r>
            <a:r>
              <a:rPr lang="ko-KR" altLang="en-US" smtClean="0"/>
              <a:t>인 선분으로 들어와서 가중치 </a:t>
            </a:r>
            <a:r>
              <a:rPr lang="en-US" altLang="ko-KR" smtClean="0"/>
              <a:t>3</a:t>
            </a:r>
            <a:r>
              <a:rPr lang="ko-KR" altLang="en-US" smtClean="0"/>
              <a:t>인 선분으로 나가든지</a:t>
            </a:r>
            <a:r>
              <a:rPr lang="ko-KR" altLang="en-US" sz="2000" smtClean="0"/>
              <a:t> </a:t>
            </a:r>
            <a:r>
              <a:rPr lang="en-US" altLang="ko-KR" sz="2000" smtClean="0"/>
              <a:t>(</a:t>
            </a:r>
            <a:r>
              <a:rPr lang="ko-KR" altLang="en-US" sz="2000" smtClean="0"/>
              <a:t>오른쪽 그림</a:t>
            </a:r>
            <a:r>
              <a:rPr lang="en-US" altLang="ko-KR" sz="2000" smtClean="0"/>
              <a:t>)</a:t>
            </a:r>
            <a:r>
              <a:rPr lang="en-US" altLang="ko-KR" smtClean="0"/>
              <a:t>, </a:t>
            </a:r>
          </a:p>
          <a:p>
            <a:pPr lvl="1"/>
            <a:r>
              <a:rPr lang="ko-KR" altLang="en-US" smtClean="0"/>
              <a:t>두 경우 모두 최소의 비용으로 이 점을 방문하는 것이다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7E58F-8B73-4C1D-AD7B-9F7E04656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60D72BC-AD53-46D5-ACB0-37FAB7F12BC0}" type="slidenum">
              <a:rPr lang="en-US" altLang="ko-KR" smtClean="0"/>
              <a:pPr>
                <a:defRPr/>
              </a:pPr>
              <a:t>35</a:t>
            </a:fld>
            <a:r>
              <a:rPr lang="en-US" altLang="ko-KR"/>
              <a:t> -</a:t>
            </a:r>
          </a:p>
        </p:txBody>
      </p:sp>
      <p:pic>
        <p:nvPicPr>
          <p:cNvPr id="14341" name="_x191623800" descr="EMB000005144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4149725"/>
            <a:ext cx="61007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66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1536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Branch-and-Bound </a:t>
            </a:r>
            <a:r>
              <a:rPr lang="ko-KR" altLang="en-US" smtClean="0"/>
              <a:t>알고리즘으로 여행자 문제의 최적해를 찾는 과정</a:t>
            </a:r>
            <a:endParaRPr lang="en-US" altLang="ko-KR" smtClean="0"/>
          </a:p>
          <a:p>
            <a:pPr lvl="1"/>
            <a:r>
              <a:rPr lang="en-US" altLang="ko-KR" smtClean="0"/>
              <a:t>5</a:t>
            </a:r>
            <a:r>
              <a:rPr lang="ko-KR" altLang="en-US" smtClean="0"/>
              <a:t>개의 점</a:t>
            </a:r>
            <a:r>
              <a:rPr lang="en-US" altLang="ko-KR" smtClean="0"/>
              <a:t>(A, B, C, D, E)</a:t>
            </a:r>
            <a:r>
              <a:rPr lang="ko-KR" altLang="en-US" smtClean="0"/>
              <a:t>으로 된 그래프</a:t>
            </a:r>
            <a:endParaRPr lang="en-US" altLang="ko-KR" smtClean="0"/>
          </a:p>
          <a:p>
            <a:pPr lvl="1"/>
            <a:r>
              <a:rPr lang="ko-KR" altLang="en-US" smtClean="0"/>
              <a:t>점 </a:t>
            </a:r>
            <a:r>
              <a:rPr lang="en-US" altLang="ko-KR" smtClean="0"/>
              <a:t>A=</a:t>
            </a:r>
            <a:r>
              <a:rPr lang="ko-KR" altLang="en-US" smtClean="0"/>
              <a:t>시작점</a:t>
            </a:r>
            <a:endParaRPr lang="en-US" altLang="ko-KR" smtClean="0"/>
          </a:p>
          <a:p>
            <a:pPr lvl="1"/>
            <a:r>
              <a:rPr lang="ko-KR" altLang="en-US" smtClean="0"/>
              <a:t>초기 상태</a:t>
            </a:r>
            <a:r>
              <a:rPr lang="en-US" altLang="ko-KR" smtClean="0"/>
              <a:t>=</a:t>
            </a:r>
            <a:r>
              <a:rPr lang="ko-KR" altLang="en-US" smtClean="0"/>
              <a:t> </a:t>
            </a:r>
            <a:r>
              <a:rPr lang="en-US" altLang="ko-KR" smtClean="0"/>
              <a:t>[A]</a:t>
            </a:r>
          </a:p>
          <a:p>
            <a:pPr lvl="1"/>
            <a:r>
              <a:rPr lang="en-US" altLang="ko-KR" smtClean="0"/>
              <a:t>Branch-and-Bound([A])</a:t>
            </a:r>
            <a:r>
              <a:rPr lang="ko-KR" altLang="en-US" smtClean="0"/>
              <a:t>를 호출하여 탐색을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A1877-447C-423E-809F-E5796EF2F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726CB27-5949-4B3D-B8F7-4A78E520FFD1}" type="slidenum">
              <a:rPr lang="en-US" altLang="ko-KR" smtClean="0"/>
              <a:pPr>
                <a:defRPr/>
              </a:pPr>
              <a:t>36</a:t>
            </a:fld>
            <a:r>
              <a:rPr lang="en-US" altLang="ko-KR"/>
              <a:t> -</a:t>
            </a:r>
          </a:p>
        </p:txBody>
      </p:sp>
      <p:pic>
        <p:nvPicPr>
          <p:cNvPr id="15365" name="_x191625160" descr="EMB0000051442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860800"/>
            <a:ext cx="3132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07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1638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1:</a:t>
            </a:r>
            <a:r>
              <a:rPr lang="ko-KR" altLang="en-US" smtClean="0"/>
              <a:t> 초기 상태 </a:t>
            </a:r>
            <a:r>
              <a:rPr lang="en-US" altLang="ko-KR" smtClean="0"/>
              <a:t>[A]</a:t>
            </a:r>
            <a:r>
              <a:rPr lang="ko-KR" altLang="en-US" smtClean="0"/>
              <a:t>의 한정값 계산</a:t>
            </a:r>
            <a:endParaRPr lang="en-US" altLang="ko-KR" smtClean="0"/>
          </a:p>
          <a:p>
            <a:pPr lvl="1"/>
            <a:r>
              <a:rPr lang="ko-KR" altLang="en-US" smtClean="0"/>
              <a:t>초기 상태는 경로를 시작하기 전이므로</a:t>
            </a:r>
            <a:r>
              <a:rPr lang="en-US" altLang="ko-KR" smtClean="0"/>
              <a:t>, </a:t>
            </a:r>
            <a:r>
              <a:rPr lang="ko-KR" altLang="en-US" smtClean="0"/>
              <a:t>각 점에 인접한 선분의 가중치 중에서 가장 작은 </a:t>
            </a:r>
            <a:r>
              <a:rPr lang="en-US" altLang="ko-KR" smtClean="0"/>
              <a:t>2</a:t>
            </a:r>
            <a:r>
              <a:rPr lang="ko-KR" altLang="en-US" smtClean="0"/>
              <a:t>개의 가중치의 합을 구한 다음에</a:t>
            </a:r>
            <a:r>
              <a:rPr lang="en-US" altLang="ko-KR" smtClean="0"/>
              <a:t>, </a:t>
            </a:r>
            <a:r>
              <a:rPr lang="ko-KR" altLang="en-US" smtClean="0"/>
              <a:t>모든 점의 합의 </a:t>
            </a:r>
            <a:r>
              <a:rPr lang="en-US" altLang="ko-KR" smtClean="0"/>
              <a:t>1/2</a:t>
            </a:r>
            <a:r>
              <a:rPr lang="ko-KR" altLang="en-US" smtClean="0"/>
              <a:t>을 한정값으로 정한다</a:t>
            </a:r>
            <a:r>
              <a:rPr lang="en-US" altLang="ko-KR" smtClean="0"/>
              <a:t>.</a:t>
            </a:r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각 점의 인접한 선분 중에서 가장 작은 </a:t>
            </a:r>
            <a:r>
              <a:rPr lang="en-US" altLang="ko-KR" smtClean="0"/>
              <a:t>2</a:t>
            </a:r>
            <a:r>
              <a:rPr lang="ko-KR" altLang="en-US" smtClean="0"/>
              <a:t>개의 가중치</a:t>
            </a:r>
            <a:endParaRPr lang="en-US" altLang="ko-KR" smtClean="0"/>
          </a:p>
          <a:p>
            <a:pPr lvl="2"/>
            <a:r>
              <a:rPr lang="ko-KR" altLang="en-US" smtClean="0"/>
              <a:t>점 </a:t>
            </a:r>
            <a:r>
              <a:rPr lang="en-US" altLang="ko-KR" smtClean="0"/>
              <a:t>A: 2, 3</a:t>
            </a:r>
          </a:p>
          <a:p>
            <a:pPr lvl="2"/>
            <a:r>
              <a:rPr lang="ko-KR" altLang="en-US" smtClean="0"/>
              <a:t>점 </a:t>
            </a:r>
            <a:r>
              <a:rPr lang="en-US" altLang="ko-KR" smtClean="0"/>
              <a:t>B: 2, 3</a:t>
            </a:r>
          </a:p>
          <a:p>
            <a:pPr lvl="2"/>
            <a:r>
              <a:rPr lang="ko-KR" altLang="en-US" smtClean="0"/>
              <a:t>점 </a:t>
            </a:r>
            <a:r>
              <a:rPr lang="en-US" altLang="ko-KR" smtClean="0"/>
              <a:t>C: 1, 3</a:t>
            </a:r>
          </a:p>
          <a:p>
            <a:pPr lvl="2"/>
            <a:r>
              <a:rPr lang="ko-KR" altLang="en-US" smtClean="0"/>
              <a:t>점 </a:t>
            </a:r>
            <a:r>
              <a:rPr lang="en-US" altLang="ko-KR" smtClean="0"/>
              <a:t>D: 3, 5</a:t>
            </a:r>
          </a:p>
          <a:p>
            <a:pPr lvl="2"/>
            <a:r>
              <a:rPr lang="ko-KR" altLang="en-US" smtClean="0"/>
              <a:t>점 </a:t>
            </a:r>
            <a:r>
              <a:rPr lang="en-US" altLang="ko-KR" smtClean="0"/>
              <a:t>E: 1, 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762D-1FFF-4343-A223-D2EA1CF13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430C222-C5B8-4761-8333-CBF5F87711B7}" type="slidenum">
              <a:rPr lang="en-US" altLang="ko-KR" smtClean="0"/>
              <a:pPr>
                <a:defRPr/>
              </a:pPr>
              <a:t>37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59500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F2BC1FDA-35FF-4A82-BA93-91C901BDC1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따라서 초기 상태의 </a:t>
            </a:r>
            <a:r>
              <a:rPr lang="ko-KR" altLang="en-US" dirty="0" err="1"/>
              <a:t>한정값은</a:t>
            </a:r>
            <a:r>
              <a:rPr lang="ko-KR" altLang="en-US" dirty="0"/>
              <a:t> 다음과 같이 계산된다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         A         B         C         D         E </a:t>
            </a:r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US" altLang="ko-KR" sz="2000" dirty="0"/>
              <a:t>[(2+3) + (2+3) + (1+3) + (3+5) + (1+4)] x 1/2 = 27/2 = 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8814B8-7611-4C6D-A848-F078E70FD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7468FE8-E940-4460-A8EC-C1A653ED9727}" type="slidenum">
              <a:rPr lang="en-US" altLang="ko-KR" smtClean="0"/>
              <a:pPr>
                <a:defRPr/>
              </a:pPr>
              <a:t>38</a:t>
            </a:fld>
            <a:r>
              <a:rPr lang="en-US" altLang="ko-KR"/>
              <a:t> -</a:t>
            </a:r>
          </a:p>
        </p:txBody>
      </p:sp>
      <p:pic>
        <p:nvPicPr>
          <p:cNvPr id="17413" name="_x191625880" descr="EMB000005144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924175"/>
            <a:ext cx="72580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51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1843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2~3</a:t>
            </a:r>
          </a:p>
          <a:p>
            <a:pPr lvl="1"/>
            <a:r>
              <a:rPr lang="en-US" altLang="ko-KR" smtClean="0"/>
              <a:t>activeNodes={S}, bestValue=</a:t>
            </a:r>
            <a:r>
              <a:rPr lang="ko-KR" altLang="en-US" smtClean="0"/>
              <a:t>∞로 각각 초기화</a:t>
            </a:r>
            <a:endParaRPr lang="en-US" altLang="ko-KR" smtClean="0"/>
          </a:p>
          <a:p>
            <a:r>
              <a:rPr lang="en-US" altLang="ko-KR" smtClean="0"/>
              <a:t>Line 4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루프가 </a:t>
            </a:r>
            <a:r>
              <a:rPr lang="en-US" altLang="ko-KR" smtClean="0"/>
              <a:t>activeNodes </a:t>
            </a:r>
            <a:r>
              <a:rPr lang="ko-KR" altLang="en-US" smtClean="0"/>
              <a:t>집합이 공집합이 될 때까지 수행</a:t>
            </a:r>
            <a:endParaRPr lang="en-US" altLang="ko-KR" smtClean="0"/>
          </a:p>
          <a:p>
            <a:r>
              <a:rPr lang="en-US" altLang="ko-KR" smtClean="0"/>
              <a:t>Line 5</a:t>
            </a:r>
          </a:p>
          <a:p>
            <a:pPr lvl="1"/>
            <a:r>
              <a:rPr lang="en-US" altLang="ko-KR" smtClean="0"/>
              <a:t>activeNodes </a:t>
            </a:r>
            <a:r>
              <a:rPr lang="ko-KR" altLang="en-US" smtClean="0"/>
              <a:t>집합에 초기 상태 </a:t>
            </a:r>
            <a:r>
              <a:rPr lang="en-US" altLang="ko-KR" smtClean="0"/>
              <a:t>[A]</a:t>
            </a:r>
            <a:r>
              <a:rPr lang="ko-KR" altLang="en-US" smtClean="0"/>
              <a:t>만 있으므로</a:t>
            </a:r>
            <a:r>
              <a:rPr lang="en-US" altLang="ko-KR" smtClean="0"/>
              <a:t>, S</a:t>
            </a:r>
            <a:r>
              <a:rPr lang="en-US" altLang="ko-KR" baseline="-25000" smtClean="0"/>
              <a:t>min</a:t>
            </a:r>
            <a:r>
              <a:rPr lang="en-US" altLang="ko-KR" smtClean="0"/>
              <a:t>=[A]</a:t>
            </a:r>
          </a:p>
          <a:p>
            <a:r>
              <a:rPr lang="en-US" altLang="ko-KR" smtClean="0"/>
              <a:t>Line 6</a:t>
            </a:r>
          </a:p>
          <a:p>
            <a:pPr lvl="1"/>
            <a:r>
              <a:rPr lang="en-US" altLang="ko-KR" smtClean="0"/>
              <a:t>[A]</a:t>
            </a:r>
            <a:r>
              <a:rPr lang="ko-KR" altLang="en-US" smtClean="0"/>
              <a:t>가 </a:t>
            </a:r>
            <a:r>
              <a:rPr lang="en-US" altLang="ko-KR" smtClean="0"/>
              <a:t>activeNodes </a:t>
            </a:r>
            <a:r>
              <a:rPr lang="ko-KR" altLang="en-US" smtClean="0"/>
              <a:t>집합으로부터 제거되어 일시적으로 </a:t>
            </a:r>
            <a:r>
              <a:rPr lang="en-US" altLang="ko-KR" smtClean="0"/>
              <a:t>activeNodes </a:t>
            </a:r>
            <a:r>
              <a:rPr lang="ko-KR" altLang="en-US" smtClean="0"/>
              <a:t>집합은 공집합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03525-8D67-471F-A676-E9D301EFA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F6678C5-9289-407D-8220-F24EC455DECE}" type="slidenum">
              <a:rPr lang="en-US" altLang="ko-KR" smtClean="0"/>
              <a:pPr>
                <a:defRPr/>
              </a:pPr>
              <a:t>39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61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</a:t>
            </a:r>
            <a:r>
              <a:rPr lang="en-US" altLang="ko-KR" dirty="0"/>
              <a:t>(Traveling Salesman) </a:t>
            </a:r>
            <a:r>
              <a:rPr lang="ko-KR" altLang="en-US" dirty="0"/>
              <a:t>문제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smtClean="0"/>
              <a:t>8</a:t>
            </a:r>
            <a:r>
              <a:rPr lang="ko-KR" altLang="en-US" sz="2000" smtClean="0"/>
              <a:t>개 도시 </a:t>
            </a:r>
            <a:r>
              <a:rPr lang="en-US" altLang="ko-KR" sz="2000" smtClean="0"/>
              <a:t>(A B C D E F G H)</a:t>
            </a:r>
            <a:r>
              <a:rPr lang="ko-KR" altLang="en-US" sz="2000" smtClean="0"/>
              <a:t>에 대한 여행자 문제의 </a:t>
            </a:r>
            <a:r>
              <a:rPr lang="en-US" altLang="ko-KR" sz="2000" smtClean="0"/>
              <a:t>NP </a:t>
            </a:r>
            <a:r>
              <a:rPr lang="ko-KR" altLang="en-US" sz="2000" smtClean="0"/>
              <a:t>알고리즘은 다음과 같다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단</a:t>
            </a:r>
            <a:r>
              <a:rPr lang="en-US" altLang="ko-KR" sz="2000" smtClean="0"/>
              <a:t>, A</a:t>
            </a:r>
            <a:r>
              <a:rPr lang="ko-KR" altLang="en-US" sz="2000" smtClean="0"/>
              <a:t>는 시작 도시이다</a:t>
            </a:r>
            <a:r>
              <a:rPr lang="en-US" altLang="ko-KR" sz="2000" smtClean="0"/>
              <a:t>.</a:t>
            </a:r>
          </a:p>
          <a:p>
            <a:pPr lvl="1"/>
            <a:endParaRPr lang="en-US" altLang="ko-KR" sz="2000" smtClean="0"/>
          </a:p>
          <a:p>
            <a:pPr lvl="1"/>
            <a:r>
              <a:rPr lang="en-US" altLang="ko-KR" sz="2000" smtClean="0"/>
              <a:t>8</a:t>
            </a:r>
            <a:r>
              <a:rPr lang="ko-KR" altLang="en-US" sz="2000" smtClean="0"/>
              <a:t>개 도시 </a:t>
            </a:r>
            <a:r>
              <a:rPr lang="en-US" altLang="ko-KR" sz="2000" smtClean="0"/>
              <a:t>(A B C D E F G H)</a:t>
            </a:r>
            <a:r>
              <a:rPr lang="ko-KR" altLang="en-US" sz="2000" smtClean="0"/>
              <a:t>의 여행자 문제의 하나의 해를 추측한다</a:t>
            </a:r>
            <a:r>
              <a:rPr lang="en-US" altLang="ko-KR" sz="2000" smtClean="0"/>
              <a:t>. </a:t>
            </a:r>
          </a:p>
          <a:p>
            <a:pPr lvl="2"/>
            <a:r>
              <a:rPr lang="ko-KR" altLang="en-US" sz="1800" smtClean="0"/>
              <a:t>예를 들어</a:t>
            </a:r>
            <a:r>
              <a:rPr lang="en-US" altLang="ko-KR" sz="1800" smtClean="0"/>
              <a:t>, A G D H F E B C</a:t>
            </a:r>
            <a:r>
              <a:rPr lang="ko-KR" altLang="en-US" sz="1800" smtClean="0"/>
              <a:t>를 추측했다고 가정</a:t>
            </a:r>
            <a:endParaRPr lang="en-US" altLang="ko-KR" sz="18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추측한 해의 값을 다음과 같이 계산한다</a:t>
            </a:r>
            <a:r>
              <a:rPr lang="en-US" altLang="ko-KR" sz="2000" smtClean="0"/>
              <a:t>.</a:t>
            </a: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smtClean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해의 값 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 (A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 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(G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 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(D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 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……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marL="361950" indent="0" latinLnBrk="1"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(B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 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lang="ko-KR" altLang="en-US" sz="180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61950" indent="0" latinLnBrk="1"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	 + (C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 </a:t>
            </a:r>
            <a:r>
              <a:rPr lang="ko-KR" altLang="en-US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사이의 거리</a:t>
            </a:r>
            <a:r>
              <a:rPr lang="en-US" altLang="ko-KR" sz="180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smtClean="0"/>
              <a:t>그리고 해의 값이 </a:t>
            </a:r>
            <a:r>
              <a:rPr lang="en-US" altLang="ko-KR" sz="2000" smtClean="0"/>
              <a:t>K</a:t>
            </a:r>
            <a:r>
              <a:rPr lang="ko-KR" altLang="en-US" sz="2000" smtClean="0"/>
              <a:t>보다 작으면 ‘</a:t>
            </a:r>
            <a:r>
              <a:rPr lang="en-US" altLang="ko-KR" sz="2000" smtClean="0"/>
              <a:t>yes’</a:t>
            </a:r>
            <a:r>
              <a:rPr lang="ko-KR" altLang="en-US" sz="2000" smtClean="0"/>
              <a:t>라고 답한다</a:t>
            </a:r>
            <a:r>
              <a:rPr lang="en-US" altLang="ko-KR" sz="20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9A38B-05E7-4787-B5B5-F87D97C58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2A8043C-876B-401A-B77A-B832A858414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1945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7</a:t>
            </a:r>
          </a:p>
          <a:p>
            <a:pPr lvl="1"/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상태 </a:t>
            </a:r>
            <a:r>
              <a:rPr lang="en-US" altLang="ko-KR" smtClean="0"/>
              <a:t>[A])</a:t>
            </a:r>
            <a:r>
              <a:rPr lang="ko-KR" altLang="en-US" smtClean="0"/>
              <a:t>의 자식 상태 노드를 다음과 같이 생성하고</a:t>
            </a:r>
            <a:r>
              <a:rPr lang="en-US" altLang="ko-KR" smtClean="0"/>
              <a:t>, </a:t>
            </a:r>
            <a:r>
              <a:rPr lang="ko-KR" altLang="en-US" smtClean="0"/>
              <a:t>각각 한정값을 구한다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여기서 자식 노드는 두 번째 방문하는 점이 </a:t>
            </a:r>
            <a:r>
              <a:rPr lang="en-US" altLang="ko-KR" smtClean="0"/>
              <a:t>B</a:t>
            </a:r>
            <a:r>
              <a:rPr lang="ko-KR" altLang="en-US" smtClean="0"/>
              <a:t>인 상태 </a:t>
            </a:r>
            <a:r>
              <a:rPr lang="en-US" altLang="ko-KR" smtClean="0"/>
              <a:t>[A,B], C</a:t>
            </a:r>
            <a:r>
              <a:rPr lang="ko-KR" altLang="en-US" smtClean="0"/>
              <a:t>인 상태 </a:t>
            </a:r>
            <a:r>
              <a:rPr lang="en-US" altLang="ko-KR" smtClean="0"/>
              <a:t>[A,C], D</a:t>
            </a:r>
            <a:r>
              <a:rPr lang="ko-KR" altLang="en-US" smtClean="0"/>
              <a:t>인 상태 </a:t>
            </a:r>
            <a:r>
              <a:rPr lang="en-US" altLang="ko-KR" smtClean="0"/>
              <a:t>[A,D], E</a:t>
            </a:r>
            <a:r>
              <a:rPr lang="ko-KR" altLang="en-US" smtClean="0"/>
              <a:t>인 상태 </a:t>
            </a:r>
            <a:r>
              <a:rPr lang="en-US" altLang="ko-KR" smtClean="0"/>
              <a:t>[A,E]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C8ED7-7B2F-4EBE-A955-815794B77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CE36A7E-2989-4B97-8002-394307F8CE21}" type="slidenum">
              <a:rPr lang="en-US" altLang="ko-KR" smtClean="0"/>
              <a:pPr>
                <a:defRPr/>
              </a:pPr>
              <a:t>40</a:t>
            </a:fld>
            <a:r>
              <a:rPr lang="en-US" altLang="ko-KR"/>
              <a:t> -</a:t>
            </a:r>
          </a:p>
        </p:txBody>
      </p:sp>
      <p:pic>
        <p:nvPicPr>
          <p:cNvPr id="19461" name="_x191626440" descr="EMB0000051442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860800"/>
            <a:ext cx="573087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17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8374D935-C8AA-46AE-95C5-9E0B21B6B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ko-KR" altLang="en-US" dirty="0"/>
              <a:t>상태 </a:t>
            </a:r>
            <a:r>
              <a:rPr lang="en-US" altLang="ko-KR" dirty="0"/>
              <a:t>[A,B], [A,C], [A,D], [A,E]</a:t>
            </a:r>
            <a:r>
              <a:rPr lang="ko-KR" altLang="en-US" dirty="0"/>
              <a:t>의 </a:t>
            </a:r>
            <a:r>
              <a:rPr lang="ko-KR" altLang="en-US" dirty="0" err="1"/>
              <a:t>한정값은</a:t>
            </a:r>
            <a:r>
              <a:rPr lang="ko-KR" altLang="en-US" dirty="0"/>
              <a:t> 다음과 같이 각각 계산됨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[A,B]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marL="914400" lvl="2" indent="0">
              <a:buFontTx/>
              <a:buNone/>
              <a:defRPr/>
            </a:pPr>
            <a:r>
              <a:rPr lang="en-US" altLang="ko-KR" sz="2200" dirty="0"/>
              <a:t>      A       B       C       D       E</a:t>
            </a:r>
          </a:p>
          <a:p>
            <a:pPr lvl="2">
              <a:defRPr/>
            </a:pPr>
            <a:r>
              <a:rPr lang="en-US" altLang="ko-KR" sz="2200" dirty="0"/>
              <a:t>([2+3]+[2+3]+[1+3]+[3+5]+[1+4])/2 = 27/2 = 14</a:t>
            </a:r>
          </a:p>
          <a:p>
            <a:pPr lvl="1">
              <a:defRPr/>
            </a:pPr>
            <a:r>
              <a:rPr lang="en-US" altLang="ko-KR" dirty="0"/>
              <a:t>[A,C]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lvl="2">
              <a:defRPr/>
            </a:pPr>
            <a:r>
              <a:rPr lang="en-US" altLang="ko-KR" sz="2200" dirty="0"/>
              <a:t>([2+7]+[2+3]+[1+7]+[3+5]+[1+4])/2 = 36/2 = 18</a:t>
            </a:r>
          </a:p>
          <a:p>
            <a:pPr lvl="1">
              <a:defRPr/>
            </a:pPr>
            <a:r>
              <a:rPr lang="en-US" altLang="ko-KR" dirty="0"/>
              <a:t>[A,D]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lvl="2">
              <a:defRPr/>
            </a:pPr>
            <a:r>
              <a:rPr lang="en-US" altLang="ko-KR" sz="2200" dirty="0"/>
              <a:t>([2+3]+[2+3]+[1+3]+[3+5]+[1+4])/2 = 27/2 = 14</a:t>
            </a:r>
          </a:p>
          <a:p>
            <a:pPr lvl="1">
              <a:defRPr/>
            </a:pPr>
            <a:r>
              <a:rPr lang="en-US" altLang="ko-KR" dirty="0"/>
              <a:t>[A,E]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lvl="2">
              <a:defRPr/>
            </a:pPr>
            <a:r>
              <a:rPr lang="en-US" altLang="ko-KR" sz="2200" dirty="0"/>
              <a:t>([2+10]+[2+3]+[1+3]+[3+5]+[1+10])/2 = 40/2 = 20</a:t>
            </a:r>
          </a:p>
          <a:p>
            <a:pPr marL="914400" lvl="2" indent="0">
              <a:buFontTx/>
              <a:buNone/>
              <a:defRPr/>
            </a:pPr>
            <a:endParaRPr lang="en-US" altLang="ko-KR" sz="2200" dirty="0"/>
          </a:p>
          <a:p>
            <a:pPr marL="914400" lvl="2" indent="0">
              <a:buFontTx/>
              <a:buNone/>
              <a:defRPr/>
            </a:pPr>
            <a:endParaRPr lang="en-US" altLang="ko-KR" sz="2200" dirty="0"/>
          </a:p>
          <a:p>
            <a:pPr marL="914400" lvl="2" indent="0">
              <a:buFontTx/>
              <a:buNone/>
              <a:defRPr/>
            </a:pPr>
            <a:endParaRPr lang="en-US" altLang="ko-KR" sz="2200" dirty="0"/>
          </a:p>
          <a:p>
            <a:pPr marL="914400" lvl="2" indent="0">
              <a:buFontTx/>
              <a:buNone/>
              <a:defRPr/>
            </a:pPr>
            <a:endParaRPr lang="en-US" altLang="ko-KR" sz="2200" dirty="0"/>
          </a:p>
          <a:p>
            <a:pPr marL="914400" lvl="2" indent="0">
              <a:buFontTx/>
              <a:buNone/>
              <a:defRPr/>
            </a:pPr>
            <a:r>
              <a:rPr lang="en-US" altLang="ko-KR" sz="2200" dirty="0"/>
              <a:t> 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C8ED7-7B2F-4EBE-A955-815794B77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1D55D79B-0354-4744-9E58-0E67970F1B70}" type="slidenum">
              <a:rPr lang="en-US" altLang="ko-KR" smtClean="0"/>
              <a:pPr>
                <a:defRPr/>
              </a:pPr>
              <a:t>41</a:t>
            </a:fld>
            <a:r>
              <a:rPr lang="en-US" altLang="ko-KR"/>
              <a:t> -</a:t>
            </a:r>
          </a:p>
        </p:txBody>
      </p:sp>
      <p:pic>
        <p:nvPicPr>
          <p:cNvPr id="20485" name="_x191626280" descr="EMB0000051442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013325"/>
            <a:ext cx="89979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09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15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8</a:t>
            </a:r>
            <a:r>
              <a:rPr lang="ko-KR" altLang="en-US" smtClean="0"/>
              <a:t>의 </a:t>
            </a:r>
            <a:r>
              <a:rPr lang="en-US" altLang="ko-KR" smtClean="0"/>
              <a:t>for-</a:t>
            </a:r>
            <a:r>
              <a:rPr lang="ko-KR" altLang="en-US" smtClean="0"/>
              <a:t>루프</a:t>
            </a:r>
            <a:endParaRPr lang="en-US" altLang="ko-KR" smtClean="0"/>
          </a:p>
          <a:p>
            <a:pPr lvl="1"/>
            <a:r>
              <a:rPr lang="ko-KR" altLang="en-US" smtClean="0"/>
              <a:t>앞서 생성된 </a:t>
            </a:r>
            <a:r>
              <a:rPr lang="en-US" altLang="ko-KR" smtClean="0"/>
              <a:t>4</a:t>
            </a:r>
            <a:r>
              <a:rPr lang="ko-KR" altLang="en-US" smtClean="0"/>
              <a:t>개 </a:t>
            </a:r>
            <a:r>
              <a:rPr lang="en-US" altLang="ko-KR" smtClean="0"/>
              <a:t>(k=4)</a:t>
            </a:r>
            <a:r>
              <a:rPr lang="ko-KR" altLang="en-US" smtClean="0"/>
              <a:t>의 상태 각각에 대하여</a:t>
            </a:r>
            <a:r>
              <a:rPr lang="en-US" altLang="ko-KR" smtClean="0"/>
              <a:t>, (</a:t>
            </a:r>
            <a:r>
              <a:rPr lang="ko-KR" altLang="en-US" smtClean="0"/>
              <a:t>즉</a:t>
            </a:r>
            <a:r>
              <a:rPr lang="en-US" altLang="ko-KR" smtClean="0"/>
              <a:t>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1</a:t>
            </a:r>
            <a:r>
              <a:rPr lang="en-US" altLang="ko-KR" smtClean="0"/>
              <a:t>=[A,B],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2</a:t>
            </a:r>
            <a:r>
              <a:rPr lang="en-US" altLang="ko-KR" smtClean="0"/>
              <a:t>=[A,C],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3</a:t>
            </a:r>
            <a:r>
              <a:rPr lang="en-US" altLang="ko-KR" smtClean="0"/>
              <a:t>=[A,D],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4</a:t>
            </a:r>
            <a:r>
              <a:rPr lang="en-US" altLang="ko-KR" smtClean="0"/>
              <a:t>=[A,E]) line 9~15</a:t>
            </a:r>
            <a:r>
              <a:rPr lang="ko-KR" altLang="en-US" smtClean="0"/>
              <a:t>를 수행한다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9~15</a:t>
            </a:r>
          </a:p>
          <a:p>
            <a:pPr lvl="1"/>
            <a:r>
              <a:rPr lang="en-US" altLang="ko-KR" smtClean="0"/>
              <a:t>i=1 : S</a:t>
            </a:r>
            <a:r>
              <a:rPr lang="ko-KR" altLang="en-US" smtClean="0"/>
              <a:t>’</a:t>
            </a:r>
            <a:r>
              <a:rPr lang="en-US" altLang="ko-KR" baseline="-25000" smtClean="0"/>
              <a:t>1</a:t>
            </a:r>
            <a:r>
              <a:rPr lang="ko-KR" altLang="en-US" smtClean="0"/>
              <a:t>의 한정값인 </a:t>
            </a:r>
            <a:r>
              <a:rPr lang="en-US" altLang="ko-KR" smtClean="0"/>
              <a:t>14</a:t>
            </a:r>
            <a:r>
              <a:rPr lang="ko-KR" altLang="en-US" smtClean="0"/>
              <a:t>와 현재의 </a:t>
            </a:r>
            <a:r>
              <a:rPr lang="en-US" altLang="ko-KR" smtClean="0"/>
              <a:t>bestValue</a:t>
            </a:r>
            <a:r>
              <a:rPr lang="ko-KR" altLang="en-US" smtClean="0"/>
              <a:t>인 ∞를 비교하여 </a:t>
            </a:r>
            <a:r>
              <a:rPr lang="en-US" altLang="ko-KR" smtClean="0"/>
              <a:t>if-</a:t>
            </a:r>
            <a:r>
              <a:rPr lang="ko-KR" altLang="en-US" smtClean="0"/>
              <a:t>조건이 ‘거짓’이고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line 11</a:t>
            </a:r>
            <a:r>
              <a:rPr lang="ko-KR" altLang="en-US" smtClean="0"/>
              <a:t>에서 상태 </a:t>
            </a:r>
            <a:r>
              <a:rPr lang="en-US" altLang="ko-KR" smtClean="0"/>
              <a:t>[A,B]</a:t>
            </a:r>
            <a:r>
              <a:rPr lang="ko-KR" altLang="en-US" smtClean="0"/>
              <a:t>가 완전한 해가 아니므로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line 14~15</a:t>
            </a:r>
            <a:r>
              <a:rPr lang="ko-KR" altLang="en-US" smtClean="0"/>
              <a:t>에서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1</a:t>
            </a:r>
            <a:r>
              <a:rPr lang="ko-KR" altLang="en-US" smtClean="0"/>
              <a:t>을 </a:t>
            </a:r>
            <a:r>
              <a:rPr lang="en-US" altLang="ko-KR" smtClean="0"/>
              <a:t>activeNodes</a:t>
            </a:r>
            <a:r>
              <a:rPr lang="ko-KR" altLang="en-US" smtClean="0"/>
              <a:t>에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이와 유사하게 </a:t>
            </a:r>
            <a:r>
              <a:rPr lang="en-US" altLang="ko-KR" smtClean="0"/>
              <a:t>i=2, 3, 4</a:t>
            </a:r>
            <a:r>
              <a:rPr lang="ko-KR" altLang="en-US" smtClean="0"/>
              <a:t>일 때에도 각각 </a:t>
            </a:r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2</a:t>
            </a:r>
            <a:r>
              <a:rPr lang="en-US" altLang="ko-KR" smtClean="0"/>
              <a:t>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3</a:t>
            </a:r>
            <a:r>
              <a:rPr lang="en-US" altLang="ko-KR" smtClean="0"/>
              <a:t>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4</a:t>
            </a:r>
            <a:r>
              <a:rPr lang="ko-KR" altLang="en-US" smtClean="0"/>
              <a:t>가 </a:t>
            </a:r>
            <a:r>
              <a:rPr lang="en-US" altLang="ko-KR" smtClean="0"/>
              <a:t>activeNodes</a:t>
            </a:r>
            <a:r>
              <a:rPr lang="ko-KR" altLang="en-US" smtClean="0"/>
              <a:t>에 추가된다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따라서 </a:t>
            </a:r>
            <a:r>
              <a:rPr lang="en-US" altLang="ko-KR" smtClean="0"/>
              <a:t>activeNodes = {[A,B], [A,C], [A,D], [A,E]}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DC834-A3A8-4066-A113-76C25A6DE8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05D1934-533F-4B24-97D3-4CF0B6F18548}" type="slidenum">
              <a:rPr lang="en-US" altLang="ko-KR" smtClean="0"/>
              <a:pPr>
                <a:defRPr/>
              </a:pPr>
              <a:t>42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8380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253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4</a:t>
            </a:r>
          </a:p>
          <a:p>
            <a:pPr lvl="1"/>
            <a:r>
              <a:rPr lang="ko-KR" altLang="en-US" smtClean="0"/>
              <a:t>다음으로 </a:t>
            </a:r>
            <a:r>
              <a:rPr lang="en-US" altLang="ko-KR" smtClean="0"/>
              <a:t>line 4 while-</a:t>
            </a:r>
            <a:r>
              <a:rPr lang="ko-KR" altLang="en-US" smtClean="0"/>
              <a:t>루프의 조건 검사에서 </a:t>
            </a:r>
            <a:r>
              <a:rPr lang="en-US" altLang="ko-KR" smtClean="0"/>
              <a:t>activeNodes</a:t>
            </a:r>
            <a:r>
              <a:rPr lang="ko-KR" altLang="en-US" smtClean="0"/>
              <a:t>가 공집합이 아니므로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Line</a:t>
            </a:r>
            <a:r>
              <a:rPr lang="ko-KR" altLang="en-US" smtClean="0"/>
              <a:t> </a:t>
            </a:r>
            <a:r>
              <a:rPr lang="en-US" altLang="ko-KR" smtClean="0"/>
              <a:t>5</a:t>
            </a:r>
          </a:p>
          <a:p>
            <a:pPr lvl="1"/>
            <a:r>
              <a:rPr lang="ko-KR" altLang="en-US" smtClean="0"/>
              <a:t>한정값이 가장 작은 상태를 찾는다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[A,B]</a:t>
            </a:r>
            <a:r>
              <a:rPr lang="ko-KR" altLang="en-US" smtClean="0"/>
              <a:t>와 </a:t>
            </a:r>
            <a:r>
              <a:rPr lang="en-US" altLang="ko-KR" smtClean="0"/>
              <a:t>[A,D]</a:t>
            </a:r>
            <a:r>
              <a:rPr lang="ko-KR" altLang="en-US" smtClean="0"/>
              <a:t>가 동일한 최소의 한정값을 가지므로 이 중에서 임의로 </a:t>
            </a:r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 </a:t>
            </a:r>
            <a:r>
              <a:rPr lang="en-US" altLang="ko-KR" smtClean="0"/>
              <a:t>= [A,B]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6</a:t>
            </a:r>
          </a:p>
          <a:p>
            <a:pPr lvl="1"/>
            <a:r>
              <a:rPr lang="en-US" altLang="ko-KR" smtClean="0"/>
              <a:t>activeNodes</a:t>
            </a:r>
            <a:r>
              <a:rPr lang="ko-KR" altLang="en-US" smtClean="0"/>
              <a:t>로부터 </a:t>
            </a:r>
            <a:r>
              <a:rPr lang="en-US" altLang="ko-KR" smtClean="0"/>
              <a:t>[A,B]</a:t>
            </a:r>
            <a:r>
              <a:rPr lang="ko-KR" altLang="en-US" smtClean="0"/>
              <a:t>를 제거하여</a:t>
            </a:r>
            <a:r>
              <a:rPr lang="en-US" altLang="ko-KR" smtClean="0"/>
              <a:t>, activeNodes = { [A,C], [A,D], [A,E]}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9AD7A-3042-43C6-A6A6-359B20A5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FEBB9F2-349E-4BDA-9611-50B817455ED4}" type="slidenum">
              <a:rPr lang="en-US" altLang="ko-KR" smtClean="0"/>
              <a:pPr>
                <a:defRPr/>
              </a:pPr>
              <a:t>43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19414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355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7</a:t>
            </a:r>
          </a:p>
          <a:p>
            <a:pPr lvl="1"/>
            <a:r>
              <a:rPr lang="en-US" altLang="ko-KR" smtClean="0"/>
              <a:t>[A,B]</a:t>
            </a:r>
            <a:r>
              <a:rPr lang="ko-KR" altLang="en-US" smtClean="0"/>
              <a:t>의 자식 상태를 다음과 같이 생성하고</a:t>
            </a:r>
            <a:r>
              <a:rPr lang="en-US" altLang="ko-KR" smtClean="0"/>
              <a:t>, </a:t>
            </a:r>
            <a:r>
              <a:rPr lang="ko-KR" altLang="en-US" smtClean="0"/>
              <a:t>각각의 한정값을 계산한다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여기서 자식 노드는 세 번째 방문하는 점이 </a:t>
            </a:r>
            <a:r>
              <a:rPr lang="en-US" altLang="ko-KR" smtClean="0"/>
              <a:t>C</a:t>
            </a:r>
            <a:r>
              <a:rPr lang="ko-KR" altLang="en-US" smtClean="0"/>
              <a:t>인 상태 </a:t>
            </a:r>
            <a:r>
              <a:rPr lang="en-US" altLang="ko-KR" smtClean="0"/>
              <a:t>[A,B,C], D</a:t>
            </a:r>
            <a:r>
              <a:rPr lang="ko-KR" altLang="en-US" smtClean="0"/>
              <a:t>인 상태 </a:t>
            </a:r>
            <a:r>
              <a:rPr lang="en-US" altLang="ko-KR" smtClean="0"/>
              <a:t>[A,B,D], E</a:t>
            </a:r>
            <a:r>
              <a:rPr lang="ko-KR" altLang="en-US" smtClean="0"/>
              <a:t>인 상태 </a:t>
            </a:r>
            <a:r>
              <a:rPr lang="en-US" altLang="ko-KR" smtClean="0"/>
              <a:t>[A,B,E]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en-US" altLang="ko-KR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D0973-8AAB-4BFC-8206-E76632736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CEBDEE6-5536-41B7-A218-E70B548857B9}" type="slidenum">
              <a:rPr lang="en-US" altLang="ko-KR" smtClean="0"/>
              <a:pPr>
                <a:defRPr/>
              </a:pPr>
              <a:t>44</a:t>
            </a:fld>
            <a:r>
              <a:rPr lang="en-US" altLang="ko-KR"/>
              <a:t> -</a:t>
            </a:r>
          </a:p>
        </p:txBody>
      </p:sp>
      <p:pic>
        <p:nvPicPr>
          <p:cNvPr id="23557" name="_x191625640" descr="EMB0000051442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54375"/>
            <a:ext cx="74168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3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457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[A,B,C], [A,B,D], [A,B,E]</a:t>
            </a:r>
            <a:r>
              <a:rPr lang="ko-KR" altLang="en-US" smtClean="0"/>
              <a:t>의 한정값은 다음과 같이 각각 계산된다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en-US" altLang="ko-KR" smtClean="0"/>
              <a:t>[A,B,C]</a:t>
            </a:r>
            <a:r>
              <a:rPr lang="ko-KR" altLang="en-US" smtClean="0"/>
              <a:t>의 한정값</a:t>
            </a:r>
            <a:endParaRPr lang="en-US" altLang="ko-KR" smtClean="0"/>
          </a:p>
          <a:p>
            <a:pPr lvl="2"/>
            <a:r>
              <a:rPr lang="en-US" altLang="ko-KR" smtClean="0"/>
              <a:t>([2+3]+[2+3]+[1+3]+[3+5]+[1+4])/2 = 27/2 = 14</a:t>
            </a:r>
          </a:p>
          <a:p>
            <a:pPr lvl="1"/>
            <a:r>
              <a:rPr lang="en-US" altLang="ko-KR" smtClean="0"/>
              <a:t>[A,B,D]</a:t>
            </a:r>
            <a:r>
              <a:rPr lang="ko-KR" altLang="en-US" smtClean="0"/>
              <a:t>의 한정값</a:t>
            </a:r>
            <a:endParaRPr lang="en-US" altLang="ko-KR" smtClean="0"/>
          </a:p>
          <a:p>
            <a:pPr lvl="2"/>
            <a:r>
              <a:rPr lang="en-US" altLang="ko-KR" smtClean="0"/>
              <a:t>([2+3]+[2+5]+[1+3]+[3+5]+[1+4])/2 = 29/2 = 15</a:t>
            </a:r>
          </a:p>
          <a:p>
            <a:pPr lvl="1"/>
            <a:r>
              <a:rPr lang="en-US" altLang="ko-KR" smtClean="0"/>
              <a:t>[A,B,E]</a:t>
            </a:r>
            <a:r>
              <a:rPr lang="ko-KR" altLang="en-US" smtClean="0"/>
              <a:t>의 한정값</a:t>
            </a:r>
            <a:endParaRPr lang="en-US" altLang="ko-KR" smtClean="0"/>
          </a:p>
          <a:p>
            <a:pPr lvl="2"/>
            <a:r>
              <a:rPr lang="en-US" altLang="ko-KR" smtClean="0"/>
              <a:t>([2+3]+[2+4]+[1+3]+[3+5]+[1+4])/2 = 28/2 = 14</a:t>
            </a:r>
          </a:p>
          <a:p>
            <a:pPr lvl="2"/>
            <a:endParaRPr lang="en-US" altLang="ko-KR" sz="18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862FF-26F4-4DB0-8C75-57718ACDF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9BEE3E94-319E-4A56-BBEB-B492E8CFBC61}" type="slidenum">
              <a:rPr lang="en-US" altLang="ko-KR" smtClean="0"/>
              <a:pPr>
                <a:defRPr/>
              </a:pPr>
              <a:t>45</a:t>
            </a:fld>
            <a:r>
              <a:rPr lang="en-US" altLang="ko-KR"/>
              <a:t> -</a:t>
            </a:r>
          </a:p>
        </p:txBody>
      </p:sp>
      <p:pic>
        <p:nvPicPr>
          <p:cNvPr id="24581" name="_x191625640" descr="EMB000005144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4652963"/>
            <a:ext cx="8051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867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48318F18-082A-47E1-989F-205CB657B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/>
              <a:t>Line 8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위와 같이 생성된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(k=3)</a:t>
            </a:r>
            <a:r>
              <a:rPr lang="ko-KR" altLang="en-US" dirty="0"/>
              <a:t>의 상태 각각에 대하여</a:t>
            </a:r>
            <a:r>
              <a:rPr lang="en-US" altLang="ko-KR" dirty="0"/>
              <a:t>, (</a:t>
            </a:r>
            <a:r>
              <a:rPr lang="ko-KR" altLang="en-US" dirty="0"/>
              <a:t>즉</a:t>
            </a:r>
            <a:r>
              <a:rPr lang="en-US" altLang="ko-KR" dirty="0"/>
              <a:t>, S</a:t>
            </a:r>
            <a:r>
              <a:rPr lang="ko-KR" altLang="en-US" dirty="0"/>
              <a:t>’</a:t>
            </a:r>
            <a:r>
              <a:rPr lang="en-US" altLang="ko-KR" baseline="-25000" dirty="0"/>
              <a:t>1</a:t>
            </a:r>
            <a:r>
              <a:rPr lang="en-US" altLang="ko-KR" dirty="0"/>
              <a:t>=[A,B,C], S</a:t>
            </a:r>
            <a:r>
              <a:rPr lang="ko-KR" altLang="en-US" dirty="0"/>
              <a:t>’</a:t>
            </a:r>
            <a:r>
              <a:rPr lang="en-US" altLang="ko-KR" baseline="-25000" dirty="0"/>
              <a:t>2</a:t>
            </a:r>
            <a:r>
              <a:rPr lang="en-US" altLang="ko-KR" dirty="0"/>
              <a:t>=[A,B,D], S</a:t>
            </a:r>
            <a:r>
              <a:rPr lang="ko-KR" altLang="en-US" dirty="0"/>
              <a:t>’</a:t>
            </a:r>
            <a:r>
              <a:rPr lang="en-US" altLang="ko-KR" baseline="-25000" dirty="0"/>
              <a:t>3</a:t>
            </a:r>
            <a:r>
              <a:rPr lang="en-US" altLang="ko-KR" dirty="0"/>
              <a:t>=[A,B,E]) line 9~15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Line 9</a:t>
            </a:r>
          </a:p>
          <a:p>
            <a:pPr lvl="1">
              <a:defRPr/>
            </a:pPr>
            <a:r>
              <a:rPr lang="en-US" altLang="ko-KR" dirty="0" err="1"/>
              <a:t>i</a:t>
            </a:r>
            <a:r>
              <a:rPr lang="en-US" altLang="ko-KR" dirty="0"/>
              <a:t>=1: S</a:t>
            </a:r>
            <a:r>
              <a:rPr lang="ko-KR" altLang="en-US" dirty="0"/>
              <a:t>’</a:t>
            </a:r>
            <a:r>
              <a:rPr lang="en-US" altLang="ko-KR" baseline="-25000" dirty="0"/>
              <a:t>1</a:t>
            </a:r>
            <a:r>
              <a:rPr lang="ko-KR" altLang="en-US" dirty="0"/>
              <a:t>의 </a:t>
            </a:r>
            <a:r>
              <a:rPr lang="ko-KR" altLang="en-US" dirty="0" err="1"/>
              <a:t>한정값인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와 현재의 </a:t>
            </a:r>
            <a:r>
              <a:rPr lang="en-US" altLang="ko-KR" dirty="0" err="1"/>
              <a:t>bestValue</a:t>
            </a:r>
            <a:r>
              <a:rPr lang="ko-KR" altLang="en-US" dirty="0"/>
              <a:t>인 ∞를 비교하여서 </a:t>
            </a:r>
            <a:r>
              <a:rPr lang="en-US" altLang="ko-KR" dirty="0"/>
              <a:t>if-</a:t>
            </a:r>
            <a:r>
              <a:rPr lang="ko-KR" altLang="en-US" dirty="0"/>
              <a:t>조건이 ‘</a:t>
            </a:r>
            <a:r>
              <a:rPr lang="ko-KR" altLang="en-US" dirty="0" err="1"/>
              <a:t>거짓’이고</a:t>
            </a:r>
            <a:r>
              <a:rPr lang="en-US" altLang="ko-KR" dirty="0"/>
              <a:t>,</a:t>
            </a:r>
          </a:p>
          <a:p>
            <a:pPr>
              <a:defRPr/>
            </a:pPr>
            <a:r>
              <a:rPr lang="en-US" altLang="ko-KR" dirty="0"/>
              <a:t>Line 11</a:t>
            </a:r>
          </a:p>
          <a:p>
            <a:pPr lvl="1">
              <a:defRPr/>
            </a:pPr>
            <a:r>
              <a:rPr lang="ko-KR" altLang="en-US" dirty="0"/>
              <a:t>상태 </a:t>
            </a:r>
            <a:r>
              <a:rPr lang="en-US" altLang="ko-KR" dirty="0"/>
              <a:t>[A,B,C]</a:t>
            </a:r>
            <a:r>
              <a:rPr lang="ko-KR" altLang="en-US" dirty="0"/>
              <a:t>가 완전한 해가 아니므로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Line 14~15</a:t>
            </a:r>
          </a:p>
          <a:p>
            <a:pPr lvl="1">
              <a:defRPr/>
            </a:pPr>
            <a:r>
              <a:rPr lang="en-US" altLang="ko-KR" dirty="0"/>
              <a:t>S</a:t>
            </a:r>
            <a:r>
              <a:rPr lang="ko-KR" altLang="en-US" dirty="0"/>
              <a:t>’</a:t>
            </a:r>
            <a:r>
              <a:rPr lang="en-US" altLang="ko-KR" baseline="-25000" dirty="0"/>
              <a:t>1</a:t>
            </a:r>
            <a:r>
              <a:rPr lang="ko-KR" altLang="en-US" dirty="0"/>
              <a:t>을 </a:t>
            </a:r>
            <a:r>
              <a:rPr lang="en-US" altLang="ko-KR" dirty="0" err="1"/>
              <a:t>activeNodes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이와 유사하게 </a:t>
            </a:r>
            <a:r>
              <a:rPr lang="en-US" altLang="ko-KR" dirty="0" err="1"/>
              <a:t>i</a:t>
            </a:r>
            <a:r>
              <a:rPr lang="en-US" altLang="ko-KR" dirty="0"/>
              <a:t>=2, 3</a:t>
            </a:r>
            <a:r>
              <a:rPr lang="ko-KR" altLang="en-US" dirty="0"/>
              <a:t>일 때에도 각각 </a:t>
            </a:r>
            <a:r>
              <a:rPr lang="en-US" altLang="ko-KR" dirty="0"/>
              <a:t>S</a:t>
            </a:r>
            <a:r>
              <a:rPr lang="ko-KR" altLang="en-US" dirty="0"/>
              <a:t>’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ko-KR" altLang="en-US" dirty="0"/>
              <a:t>’</a:t>
            </a:r>
            <a:r>
              <a:rPr lang="en-US" altLang="ko-KR" baseline="-25000" dirty="0"/>
              <a:t>3</a:t>
            </a:r>
            <a:r>
              <a:rPr lang="ko-KR" altLang="en-US" dirty="0"/>
              <a:t>이 </a:t>
            </a:r>
            <a:r>
              <a:rPr lang="en-US" altLang="ko-KR" dirty="0" err="1"/>
              <a:t>activeNodes</a:t>
            </a:r>
            <a:r>
              <a:rPr lang="ko-KR" altLang="en-US" dirty="0"/>
              <a:t>에 추가된다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따라서</a:t>
            </a:r>
            <a:r>
              <a:rPr lang="en-US" altLang="ko-KR" dirty="0" err="1"/>
              <a:t>activeNodes</a:t>
            </a:r>
            <a:r>
              <a:rPr lang="en-US" altLang="ko-KR" dirty="0"/>
              <a:t> = {[A,C], [A,D], [A,E], [A,B,C], [A,B,D], [A,B,E]}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FF8420-4519-4EEC-ADDB-746FB77D0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1595B2A-5CC0-4DD7-BD0D-1B017C643093}" type="slidenum">
              <a:rPr lang="en-US" altLang="ko-KR" smtClean="0"/>
              <a:pPr>
                <a:defRPr/>
              </a:pPr>
              <a:t>46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06385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662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4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루프의 조건 검사에서 </a:t>
            </a:r>
            <a:r>
              <a:rPr lang="en-US" altLang="ko-KR" smtClean="0"/>
              <a:t>activeNodes</a:t>
            </a:r>
            <a:r>
              <a:rPr lang="ko-KR" altLang="en-US" smtClean="0"/>
              <a:t>가 공집합이 아니므로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Line 5</a:t>
            </a:r>
          </a:p>
          <a:p>
            <a:pPr lvl="1"/>
            <a:r>
              <a:rPr lang="ko-KR" altLang="en-US" smtClean="0"/>
              <a:t>한정값이 가장 작은 상태를 찾는다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[A,B,C], [A,B,E], [A,D]</a:t>
            </a:r>
            <a:r>
              <a:rPr lang="ko-KR" altLang="en-US" smtClean="0"/>
              <a:t>가 동일한 최소의 한정값을 가지므로 이 중에서 임의로 </a:t>
            </a:r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 </a:t>
            </a:r>
            <a:r>
              <a:rPr lang="en-US" altLang="ko-KR" smtClean="0"/>
              <a:t>= [A,B,C]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en-US" altLang="ko-KR" smtClean="0"/>
              <a:t>Line 6</a:t>
            </a:r>
          </a:p>
          <a:p>
            <a:pPr lvl="1"/>
            <a:r>
              <a:rPr lang="en-US" altLang="ko-KR" smtClean="0"/>
              <a:t>activeNodes</a:t>
            </a:r>
            <a:r>
              <a:rPr lang="ko-KR" altLang="en-US" smtClean="0"/>
              <a:t>로부터 </a:t>
            </a:r>
            <a:r>
              <a:rPr lang="en-US" altLang="ko-KR" smtClean="0"/>
              <a:t>[A,B,C]</a:t>
            </a:r>
            <a:r>
              <a:rPr lang="ko-KR" altLang="en-US" smtClean="0"/>
              <a:t>를 제거하여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activeNodes = {[A,C], [A,D], [A,E], [A,B,D], [A,B,E]}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E6B3C-A882-4AD3-8A11-6420AC7C3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C77C73C6-B3DB-40FA-979A-3E3F6B0F26D6}" type="slidenum">
              <a:rPr lang="en-US" altLang="ko-KR" smtClean="0"/>
              <a:pPr>
                <a:defRPr/>
              </a:pPr>
              <a:t>47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88130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765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smtClean="0"/>
              <a:t>Line 7</a:t>
            </a:r>
          </a:p>
          <a:p>
            <a:pPr lvl="1"/>
            <a:r>
              <a:rPr lang="en-US" altLang="ko-KR" sz="1800" smtClean="0"/>
              <a:t>[A,B,C]</a:t>
            </a:r>
            <a:r>
              <a:rPr lang="ko-KR" altLang="en-US" sz="1800" smtClean="0"/>
              <a:t>의 자식 상태를 아래와 같이 생성하고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각각의 한정값을 구한다</a:t>
            </a:r>
            <a:r>
              <a:rPr lang="en-US" altLang="ko-KR" sz="1800" smtClean="0"/>
              <a:t>.</a:t>
            </a:r>
          </a:p>
          <a:p>
            <a:pPr lvl="1"/>
            <a:r>
              <a:rPr lang="ko-KR" altLang="en-US" sz="1800" smtClean="0"/>
              <a:t>여기서 자식 노드들은 네 번째 방문하는 점이 </a:t>
            </a:r>
            <a:r>
              <a:rPr lang="en-US" altLang="ko-KR" sz="1800" smtClean="0"/>
              <a:t>D</a:t>
            </a:r>
            <a:r>
              <a:rPr lang="ko-KR" altLang="en-US" sz="1800" smtClean="0"/>
              <a:t>인 상태 </a:t>
            </a:r>
            <a:r>
              <a:rPr lang="en-US" altLang="ko-KR" sz="1800" smtClean="0"/>
              <a:t>[A,B,C,D]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E</a:t>
            </a:r>
            <a:r>
              <a:rPr lang="ko-KR" altLang="en-US" sz="1800" smtClean="0"/>
              <a:t>인 상태 </a:t>
            </a:r>
            <a:r>
              <a:rPr lang="en-US" altLang="ko-KR" sz="1800" smtClean="0"/>
              <a:t>[A,B,C,E]</a:t>
            </a:r>
            <a:r>
              <a:rPr lang="ko-KR" altLang="en-US" sz="1800" smtClean="0"/>
              <a:t>이다</a:t>
            </a:r>
            <a:r>
              <a:rPr lang="en-US" altLang="ko-KR" sz="1800" smtClean="0"/>
              <a:t>.</a:t>
            </a:r>
            <a:endParaRPr lang="ko-KR" altLang="en-US" sz="1800" smtClean="0"/>
          </a:p>
          <a:p>
            <a:endParaRPr lang="ko-KR" altLang="en-US" sz="20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4C308-7495-4205-BBF6-5ECD834C4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44CC17C8-22D1-47B8-A40C-A4CDFCF5A84A}" type="slidenum">
              <a:rPr lang="en-US" altLang="ko-KR" smtClean="0"/>
              <a:pPr>
                <a:defRPr/>
              </a:pPr>
              <a:t>48</a:t>
            </a:fld>
            <a:r>
              <a:rPr lang="en-US" altLang="ko-KR"/>
              <a:t> -</a:t>
            </a:r>
          </a:p>
        </p:txBody>
      </p:sp>
      <p:pic>
        <p:nvPicPr>
          <p:cNvPr id="27653" name="_x191625560" descr="EMB0000051442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700338"/>
            <a:ext cx="79121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32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867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[A,B,C,D], [A,B,C,E]</a:t>
            </a:r>
            <a:r>
              <a:rPr lang="ko-KR" altLang="en-US" smtClean="0"/>
              <a:t>의 한정값은 다음과 같이 각각 계산된다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[A,B,C,D]</a:t>
            </a:r>
            <a:r>
              <a:rPr lang="ko-KR" altLang="en-US" smtClean="0"/>
              <a:t>의 한정값</a:t>
            </a:r>
            <a:r>
              <a:rPr lang="en-US" altLang="ko-KR" smtClean="0"/>
              <a:t>: ([2+3]+[2+3]+[6+3]+[3+6]+[1+4])/2 = 33/2 = 17</a:t>
            </a:r>
          </a:p>
          <a:p>
            <a:pPr lvl="1"/>
            <a:r>
              <a:rPr lang="en-US" altLang="ko-KR" smtClean="0"/>
              <a:t>[A,B,C,E]</a:t>
            </a:r>
            <a:r>
              <a:rPr lang="ko-KR" altLang="en-US" smtClean="0"/>
              <a:t>의 한정값</a:t>
            </a:r>
            <a:r>
              <a:rPr lang="en-US" altLang="ko-KR" smtClean="0"/>
              <a:t>: ([2+3]+[2+3]+[1+3]+[3+5]+[1+4])/2 = 27/2 = 14</a:t>
            </a:r>
          </a:p>
          <a:p>
            <a:endParaRPr lang="en-US" altLang="ko-KR" smtClean="0"/>
          </a:p>
          <a:p>
            <a:r>
              <a:rPr lang="en-US" altLang="ko-KR" smtClean="0"/>
              <a:t>Line 8</a:t>
            </a:r>
          </a:p>
          <a:p>
            <a:pPr lvl="1"/>
            <a:r>
              <a:rPr lang="en-US" altLang="ko-KR" smtClean="0"/>
              <a:t>for-</a:t>
            </a:r>
            <a:r>
              <a:rPr lang="ko-KR" altLang="en-US" smtClean="0"/>
              <a:t>루프에서는 위와 같이 생성된 </a:t>
            </a:r>
            <a:r>
              <a:rPr lang="en-US" altLang="ko-KR" smtClean="0"/>
              <a:t>2</a:t>
            </a:r>
            <a:r>
              <a:rPr lang="ko-KR" altLang="en-US" smtClean="0"/>
              <a:t>개 </a:t>
            </a:r>
            <a:r>
              <a:rPr lang="en-US" altLang="ko-KR" smtClean="0"/>
              <a:t>(k=2)</a:t>
            </a:r>
            <a:r>
              <a:rPr lang="ko-KR" altLang="en-US" smtClean="0"/>
              <a:t>의 상태 각각에 대하여</a:t>
            </a:r>
            <a:r>
              <a:rPr lang="en-US" altLang="ko-KR" smtClean="0"/>
              <a:t>, (</a:t>
            </a:r>
            <a:r>
              <a:rPr lang="ko-KR" altLang="en-US" smtClean="0"/>
              <a:t>즉</a:t>
            </a:r>
            <a:r>
              <a:rPr lang="en-US" altLang="ko-KR" smtClean="0"/>
              <a:t>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1</a:t>
            </a:r>
            <a:r>
              <a:rPr lang="en-US" altLang="ko-KR" smtClean="0"/>
              <a:t>=[A,B,C,D], S</a:t>
            </a:r>
            <a:r>
              <a:rPr lang="ko-KR" altLang="en-US" smtClean="0"/>
              <a:t>’</a:t>
            </a:r>
            <a:r>
              <a:rPr lang="en-US" altLang="ko-KR" baseline="-25000" smtClean="0"/>
              <a:t>2</a:t>
            </a:r>
            <a:r>
              <a:rPr lang="en-US" altLang="ko-KR" smtClean="0"/>
              <a:t>=[A,B,C,E]) line 9~15</a:t>
            </a:r>
            <a:r>
              <a:rPr lang="ko-KR" altLang="en-US" smtClean="0"/>
              <a:t>를 수행한다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354A0-00C7-45ED-8EA0-D0280E6EA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5FC1229-7276-4A18-8CA7-70A13FB20942}" type="slidenum">
              <a:rPr lang="en-US" altLang="ko-KR" smtClean="0"/>
              <a:pPr>
                <a:defRPr/>
              </a:pPr>
              <a:t>49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818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</a:t>
            </a:r>
            <a:r>
              <a:rPr lang="en-US" altLang="ko-KR" dirty="0"/>
              <a:t>(Traveling Salesman) </a:t>
            </a:r>
            <a:r>
              <a:rPr lang="ko-KR" altLang="en-US" dirty="0"/>
              <a:t>문제</a:t>
            </a:r>
            <a:endParaRPr lang="ko-KR" altLang="en-US" dirty="0" smtClean="0"/>
          </a:p>
        </p:txBody>
      </p:sp>
      <p:sp>
        <p:nvSpPr>
          <p:cNvPr id="8195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여행자 문제 </a:t>
            </a:r>
            <a:r>
              <a:rPr lang="en-US" altLang="ko-KR" sz="2000" dirty="0" smtClean="0"/>
              <a:t>(Traveling Salesman Problem, TSP)</a:t>
            </a:r>
          </a:p>
          <a:p>
            <a:pPr lvl="1"/>
            <a:r>
              <a:rPr lang="ko-KR" altLang="en-US" sz="1800" dirty="0" smtClean="0"/>
              <a:t>여행자가 임의의 한 도시에서 출발하여 다른 모든 도시를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번씩만 방문하고 다시 출발했던 도시로 돌아오는 여행 경로의 길이를 최소화하는 문제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여행자 문제의 조건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도시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 도시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로 가는 거리는 도시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에서 도시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로 가는 거리와 같다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대칭성</a:t>
            </a:r>
            <a:r>
              <a:rPr lang="en-US" altLang="ko-KR" sz="1800" dirty="0" smtClean="0"/>
              <a:t>)</a:t>
            </a:r>
          </a:p>
          <a:p>
            <a:pPr lvl="4"/>
            <a:endParaRPr lang="en-US" altLang="ko-KR" sz="1200" dirty="0" smtClean="0"/>
          </a:p>
          <a:p>
            <a:pPr lvl="1"/>
            <a:r>
              <a:rPr lang="ko-KR" altLang="en-US" sz="1800" dirty="0" smtClean="0"/>
              <a:t>도시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 도시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로 가는 거리는 도시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 다른 도시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를 경유하여 도시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로 가는 거리보다 짧다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삼각 부등식 특성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6DF9-A3D0-442E-ADF6-230D36434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ABB9F333-4661-4758-99B4-9D36E056A83E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96857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296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9</a:t>
            </a:r>
          </a:p>
          <a:p>
            <a:pPr lvl="1"/>
            <a:r>
              <a:rPr lang="en-US" altLang="ko-KR" smtClean="0"/>
              <a:t>i=1: C</a:t>
            </a:r>
            <a:r>
              <a:rPr lang="en-US" altLang="ko-KR" baseline="-25000" smtClean="0"/>
              <a:t>1</a:t>
            </a:r>
            <a:r>
              <a:rPr lang="ko-KR" altLang="en-US" smtClean="0"/>
              <a:t>의 한정값인 </a:t>
            </a:r>
            <a:r>
              <a:rPr lang="en-US" altLang="ko-KR" smtClean="0"/>
              <a:t>17</a:t>
            </a:r>
            <a:r>
              <a:rPr lang="ko-KR" altLang="en-US" smtClean="0"/>
              <a:t>과 현재의 </a:t>
            </a:r>
            <a:r>
              <a:rPr lang="en-US" altLang="ko-KR" smtClean="0"/>
              <a:t>bestValue</a:t>
            </a:r>
            <a:r>
              <a:rPr lang="ko-KR" altLang="en-US" smtClean="0"/>
              <a:t>인 ∞를 비교하여서 </a:t>
            </a:r>
            <a:r>
              <a:rPr lang="en-US" altLang="ko-KR" smtClean="0"/>
              <a:t>if-</a:t>
            </a:r>
            <a:r>
              <a:rPr lang="ko-KR" altLang="en-US" smtClean="0"/>
              <a:t>조건이 ‘거짓’이고</a:t>
            </a:r>
            <a:endParaRPr lang="en-US" altLang="ko-KR" smtClean="0"/>
          </a:p>
          <a:p>
            <a:r>
              <a:rPr lang="en-US" altLang="ko-KR" smtClean="0"/>
              <a:t>Line 11</a:t>
            </a:r>
          </a:p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[A,B,C,D]</a:t>
            </a:r>
            <a:r>
              <a:rPr lang="ko-KR" altLang="en-US" smtClean="0"/>
              <a:t>가 완전한 해가 아니므로</a:t>
            </a:r>
            <a:endParaRPr lang="en-US" altLang="ko-KR" smtClean="0"/>
          </a:p>
          <a:p>
            <a:r>
              <a:rPr lang="en-US" altLang="ko-KR" smtClean="0"/>
              <a:t>Line 14~15</a:t>
            </a:r>
          </a:p>
          <a:p>
            <a:pPr lvl="1"/>
            <a:r>
              <a:rPr lang="en-US" altLang="ko-KR" smtClean="0"/>
              <a:t>S</a:t>
            </a:r>
            <a:r>
              <a:rPr lang="ko-KR" altLang="en-US" smtClean="0"/>
              <a:t>’</a:t>
            </a:r>
            <a:r>
              <a:rPr lang="en-US" altLang="ko-KR" baseline="-25000" smtClean="0"/>
              <a:t>1</a:t>
            </a:r>
            <a:r>
              <a:rPr lang="ko-KR" altLang="en-US" smtClean="0"/>
              <a:t>을 </a:t>
            </a:r>
            <a:r>
              <a:rPr lang="en-US" altLang="ko-KR" smtClean="0"/>
              <a:t>activeNodes</a:t>
            </a:r>
            <a:r>
              <a:rPr lang="ko-KR" altLang="en-US" smtClean="0"/>
              <a:t>에 추가시킨다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이와 유사하게 </a:t>
            </a:r>
            <a:r>
              <a:rPr lang="en-US" altLang="ko-KR" smtClean="0"/>
              <a:t>i=2</a:t>
            </a:r>
            <a:r>
              <a:rPr lang="ko-KR" altLang="en-US" smtClean="0"/>
              <a:t>일 때에도 </a:t>
            </a:r>
            <a:r>
              <a:rPr lang="en-US" altLang="ko-KR" smtClean="0"/>
              <a:t>C</a:t>
            </a:r>
            <a:r>
              <a:rPr lang="en-US" altLang="ko-KR" baseline="-25000" smtClean="0"/>
              <a:t>2</a:t>
            </a:r>
            <a:r>
              <a:rPr lang="ko-KR" altLang="en-US" smtClean="0"/>
              <a:t>가 </a:t>
            </a:r>
            <a:r>
              <a:rPr lang="en-US" altLang="ko-KR" smtClean="0"/>
              <a:t>activeNodes</a:t>
            </a:r>
            <a:r>
              <a:rPr lang="ko-KR" altLang="en-US" smtClean="0"/>
              <a:t>에 추가된다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따라서 </a:t>
            </a:r>
            <a:r>
              <a:rPr lang="en-US" altLang="ko-KR" smtClean="0"/>
              <a:t>activeNodes = {[A,C], [A,D], [A,E], [A,B,D], [A,B,E], [A,B,C,D], [A,B,C,E]}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A180F-1A4A-41C8-B7A9-F4B1ED7BC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0B9739C-A007-4019-B1FE-593AE4BDE2BF}" type="slidenum">
              <a:rPr lang="en-US" altLang="ko-KR" smtClean="0"/>
              <a:pPr>
                <a:defRPr/>
              </a:pPr>
              <a:t>50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80906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072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4</a:t>
            </a:r>
          </a:p>
          <a:p>
            <a:pPr lvl="1"/>
            <a:r>
              <a:rPr lang="en-US" altLang="ko-KR" smtClean="0"/>
              <a:t>while-</a:t>
            </a:r>
            <a:r>
              <a:rPr lang="ko-KR" altLang="en-US" smtClean="0"/>
              <a:t>루프의 조건 검사에서 </a:t>
            </a:r>
            <a:r>
              <a:rPr lang="en-US" altLang="ko-KR" smtClean="0"/>
              <a:t>activeNodes</a:t>
            </a:r>
            <a:r>
              <a:rPr lang="ko-KR" altLang="en-US" smtClean="0"/>
              <a:t>가 공집합이 아니므로</a:t>
            </a:r>
            <a:r>
              <a:rPr lang="en-US" altLang="ko-KR" smtClean="0"/>
              <a:t>, </a:t>
            </a:r>
          </a:p>
          <a:p>
            <a:r>
              <a:rPr lang="en-US" altLang="ko-KR" smtClean="0"/>
              <a:t>Line 5</a:t>
            </a:r>
          </a:p>
          <a:p>
            <a:pPr lvl="1"/>
            <a:r>
              <a:rPr lang="ko-KR" altLang="en-US" smtClean="0"/>
              <a:t>한정값이 가장 작은 상태를 찾는다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상태 </a:t>
            </a:r>
            <a:r>
              <a:rPr lang="en-US" altLang="ko-KR" smtClean="0"/>
              <a:t>[A,B,C,E], [A,B,E], [A,D]</a:t>
            </a:r>
            <a:r>
              <a:rPr lang="ko-KR" altLang="en-US" smtClean="0"/>
              <a:t>가 동일한 최소 한정값을 가지므로 이 중에서 임의로 </a:t>
            </a:r>
            <a:r>
              <a:rPr lang="en-US" altLang="ko-KR" smtClean="0"/>
              <a:t>S</a:t>
            </a:r>
            <a:r>
              <a:rPr lang="en-US" altLang="ko-KR" baseline="-25000" smtClean="0"/>
              <a:t>min</a:t>
            </a:r>
            <a:r>
              <a:rPr lang="ko-KR" altLang="en-US" smtClean="0"/>
              <a:t> </a:t>
            </a:r>
            <a:r>
              <a:rPr lang="en-US" altLang="ko-KR" smtClean="0"/>
              <a:t>= [A,B,C,E]</a:t>
            </a:r>
            <a:r>
              <a:rPr lang="ko-KR" altLang="en-US" smtClean="0"/>
              <a:t>라고 하자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6</a:t>
            </a:r>
          </a:p>
          <a:p>
            <a:pPr lvl="1"/>
            <a:r>
              <a:rPr lang="en-US" altLang="ko-KR" smtClean="0"/>
              <a:t>activeNodes</a:t>
            </a:r>
            <a:r>
              <a:rPr lang="ko-KR" altLang="en-US" smtClean="0"/>
              <a:t>로부터 </a:t>
            </a:r>
            <a:r>
              <a:rPr lang="en-US" altLang="ko-KR" smtClean="0"/>
              <a:t>[A,B,C,E]</a:t>
            </a:r>
            <a:r>
              <a:rPr lang="ko-KR" altLang="en-US" smtClean="0"/>
              <a:t>를 제거하여</a:t>
            </a:r>
            <a:r>
              <a:rPr lang="en-US" altLang="ko-KR" smtClean="0"/>
              <a:t>, </a:t>
            </a:r>
          </a:p>
          <a:p>
            <a:pPr lvl="1"/>
            <a:r>
              <a:rPr lang="en-US" altLang="ko-KR" smtClean="0"/>
              <a:t>activeNodes = {[A,C], [A,D], [A,E], [A,B,D], [A,B,E], [A,B,C,D]}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A180F-1A4A-41C8-B7A9-F4B1ED7BC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B48B131-36FD-45C7-81AB-D08D834A4B7E}" type="slidenum">
              <a:rPr lang="en-US" altLang="ko-KR" smtClean="0"/>
              <a:pPr>
                <a:defRPr/>
              </a:pPr>
              <a:t>51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87550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174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Line 7</a:t>
            </a:r>
          </a:p>
          <a:p>
            <a:pPr lvl="1"/>
            <a:r>
              <a:rPr lang="en-US" altLang="ko-KR" smtClean="0"/>
              <a:t>[A,B,C,E]</a:t>
            </a:r>
            <a:r>
              <a:rPr lang="ko-KR" altLang="en-US" smtClean="0"/>
              <a:t>의 자식 상태가 </a:t>
            </a:r>
            <a:r>
              <a:rPr lang="en-US" altLang="ko-KR" smtClean="0"/>
              <a:t>1</a:t>
            </a:r>
            <a:r>
              <a:rPr lang="ko-KR" altLang="en-US" smtClean="0"/>
              <a:t>개이므로</a:t>
            </a:r>
            <a:r>
              <a:rPr lang="en-US" altLang="ko-KR" smtClean="0"/>
              <a:t>, </a:t>
            </a:r>
            <a:r>
              <a:rPr lang="ko-KR" altLang="en-US" smtClean="0"/>
              <a:t>즉</a:t>
            </a:r>
            <a:r>
              <a:rPr lang="en-US" altLang="ko-KR" smtClean="0"/>
              <a:t>, E </a:t>
            </a:r>
            <a:r>
              <a:rPr lang="ko-KR" altLang="en-US" smtClean="0"/>
              <a:t>다음에 방문할 점인 점 </a:t>
            </a:r>
            <a:r>
              <a:rPr lang="en-US" altLang="ko-KR" smtClean="0"/>
              <a:t>D </a:t>
            </a:r>
            <a:r>
              <a:rPr lang="ko-KR" altLang="en-US" smtClean="0"/>
              <a:t>하나만 남아 있으므로 </a:t>
            </a:r>
            <a:r>
              <a:rPr lang="en-US" altLang="ko-KR" smtClean="0"/>
              <a:t>D</a:t>
            </a:r>
            <a:r>
              <a:rPr lang="ko-KR" altLang="en-US" smtClean="0"/>
              <a:t>를 방문하는 상태 </a:t>
            </a:r>
            <a:r>
              <a:rPr lang="en-US" altLang="ko-KR" smtClean="0"/>
              <a:t>[A,B,C,E,D]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그런데 </a:t>
            </a:r>
            <a:r>
              <a:rPr lang="en-US" altLang="ko-KR" smtClean="0"/>
              <a:t>D</a:t>
            </a:r>
            <a:r>
              <a:rPr lang="ko-KR" altLang="en-US" smtClean="0"/>
              <a:t>에서 시작점 </a:t>
            </a:r>
            <a:r>
              <a:rPr lang="en-US" altLang="ko-KR" smtClean="0"/>
              <a:t>A</a:t>
            </a:r>
            <a:r>
              <a:rPr lang="ko-KR" altLang="en-US" smtClean="0"/>
              <a:t>로 돌아가야 하므로 하나의 해가 완성된 셈이다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이 해의 경로 </a:t>
            </a:r>
            <a:r>
              <a:rPr lang="en-US" altLang="ko-KR" smtClean="0"/>
              <a:t>A-B-C-E-D-A</a:t>
            </a:r>
            <a:r>
              <a:rPr lang="ko-KR" altLang="en-US" smtClean="0"/>
              <a:t>의 거리는 </a:t>
            </a:r>
            <a:r>
              <a:rPr lang="en-US" altLang="ko-KR" smtClean="0"/>
              <a:t>2+3+1+9+3 = 18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Line 11</a:t>
            </a:r>
          </a:p>
          <a:p>
            <a:pPr lvl="1"/>
            <a:r>
              <a:rPr lang="ko-KR" altLang="en-US" smtClean="0"/>
              <a:t>해가 발견되었고</a:t>
            </a:r>
            <a:r>
              <a:rPr lang="en-US" altLang="ko-KR" smtClean="0"/>
              <a:t>, </a:t>
            </a:r>
            <a:r>
              <a:rPr lang="ko-KR" altLang="en-US" smtClean="0"/>
              <a:t>경로 거리가 </a:t>
            </a:r>
            <a:r>
              <a:rPr lang="en-US" altLang="ko-KR" smtClean="0"/>
              <a:t>bestValue =</a:t>
            </a:r>
            <a:r>
              <a:rPr lang="ko-KR" altLang="en-US" smtClean="0"/>
              <a:t>∞보다 작으므로 </a:t>
            </a:r>
            <a:r>
              <a:rPr lang="en-US" altLang="ko-KR" smtClean="0"/>
              <a:t>if-</a:t>
            </a:r>
            <a:r>
              <a:rPr lang="ko-KR" altLang="en-US" smtClean="0"/>
              <a:t>조건이 ‘참’이 되어서</a:t>
            </a:r>
            <a:r>
              <a:rPr lang="en-US" altLang="ko-KR" smtClean="0"/>
              <a:t>, bestValue=18, bestSolution=[A,B,C,E,D,A]</a:t>
            </a:r>
            <a:r>
              <a:rPr lang="ko-KR" altLang="en-US" smtClean="0"/>
              <a:t>가 된다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876FF-1DA3-495E-93FF-6F9C6B93B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75156441-096C-40AB-B77D-6947A5319953}" type="slidenum">
              <a:rPr lang="en-US" altLang="ko-KR" smtClean="0"/>
              <a:pPr>
                <a:defRPr/>
              </a:pPr>
              <a:t>52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50413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277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11FCA-92DD-4DB0-8A54-E499007CB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096FDBFE-A3B6-43CD-8E6A-19FB91855DEF}" type="slidenum">
              <a:rPr lang="en-US" altLang="ko-KR" smtClean="0"/>
              <a:pPr>
                <a:defRPr/>
              </a:pPr>
              <a:t>53</a:t>
            </a:fld>
            <a:r>
              <a:rPr lang="en-US" altLang="ko-KR"/>
              <a:t> -</a:t>
            </a:r>
          </a:p>
        </p:txBody>
      </p:sp>
      <p:pic>
        <p:nvPicPr>
          <p:cNvPr id="32773" name="_x191623880" descr="EMB000005144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52588"/>
            <a:ext cx="6696075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239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379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다음엔 상태 </a:t>
            </a:r>
            <a:r>
              <a:rPr lang="en-US" altLang="ko-KR" sz="2400" smtClean="0"/>
              <a:t>[A,B,E]</a:t>
            </a:r>
            <a:r>
              <a:rPr lang="ko-KR" altLang="en-US" sz="2400" smtClean="0"/>
              <a:t>로부터 탐색이 시작되며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그 최종 결과는 다음과 같다</a:t>
            </a:r>
            <a:r>
              <a:rPr lang="en-US" altLang="ko-KR" sz="2400" smtClean="0"/>
              <a:t>.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55A0D-B12D-41E3-B121-06F5D7E9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EC77C734-B999-40CD-BF0F-DE65569EBEB0}" type="slidenum">
              <a:rPr lang="en-US" altLang="ko-KR" smtClean="0"/>
              <a:pPr>
                <a:defRPr/>
              </a:pPr>
              <a:t>54</a:t>
            </a:fld>
            <a:r>
              <a:rPr lang="en-US" altLang="ko-KR"/>
              <a:t> -</a:t>
            </a:r>
          </a:p>
        </p:txBody>
      </p:sp>
      <p:pic>
        <p:nvPicPr>
          <p:cNvPr id="33797" name="_x191624360" descr="EMB000005144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87312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131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481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 예제에서 상태 </a:t>
            </a:r>
            <a:r>
              <a:rPr lang="en-US" altLang="ko-KR" smtClean="0"/>
              <a:t>[A,B,E,C,D,A]</a:t>
            </a:r>
            <a:r>
              <a:rPr lang="ko-KR" altLang="en-US" smtClean="0"/>
              <a:t>가 최적해이고</a:t>
            </a:r>
            <a:r>
              <a:rPr lang="en-US" altLang="ko-KR" smtClean="0"/>
              <a:t>, </a:t>
            </a:r>
            <a:r>
              <a:rPr lang="ko-KR" altLang="en-US" smtClean="0"/>
              <a:t>경로의 길이는 </a:t>
            </a:r>
            <a:r>
              <a:rPr lang="en-US" altLang="ko-KR" smtClean="0"/>
              <a:t>16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다음 그림은 최적해에 대한 경로를 보이고 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3802F-2ADB-4B25-B9FE-C0C52072B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53052FB-7C33-48AB-9592-12A6989F1AD5}" type="slidenum">
              <a:rPr lang="en-US" altLang="ko-KR" smtClean="0"/>
              <a:pPr>
                <a:defRPr/>
              </a:pPr>
              <a:t>55</a:t>
            </a:fld>
            <a:r>
              <a:rPr lang="en-US" altLang="ko-KR"/>
              <a:t> -</a:t>
            </a:r>
          </a:p>
        </p:txBody>
      </p:sp>
      <p:pic>
        <p:nvPicPr>
          <p:cNvPr id="34821" name="_x191624360" descr="EMB000005144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82950"/>
            <a:ext cx="29797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953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TSP</a:t>
            </a:r>
            <a:r>
              <a:rPr lang="ko-KR" altLang="en-US" smtClean="0"/>
              <a:t>를 분기 한정 기법으로 해결하는 과정</a:t>
            </a:r>
          </a:p>
        </p:txBody>
      </p:sp>
      <p:sp>
        <p:nvSpPr>
          <p:cNvPr id="358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여행자 문제를 위한 백트래킹 알고리즘이</a:t>
            </a:r>
            <a:r>
              <a:rPr lang="en-US" altLang="ko-KR" sz="2400" smtClean="0"/>
              <a:t> </a:t>
            </a:r>
            <a:r>
              <a:rPr lang="ko-KR" altLang="en-US" sz="2400" smtClean="0"/>
              <a:t>방문한 상태 공간 트리의 노드 수는 총 </a:t>
            </a:r>
            <a:r>
              <a:rPr lang="en-US" altLang="ko-KR" sz="2400" smtClean="0"/>
              <a:t>51</a:t>
            </a:r>
            <a:r>
              <a:rPr lang="ko-KR" altLang="en-US" sz="2400" smtClean="0"/>
              <a:t>개이나 분기 한정 알고리즘은 </a:t>
            </a:r>
            <a:r>
              <a:rPr lang="en-US" altLang="ko-KR" sz="2400" smtClean="0"/>
              <a:t>22</a:t>
            </a:r>
            <a:r>
              <a:rPr lang="ko-KR" altLang="en-US" sz="2400" smtClean="0"/>
              <a:t>개뿐이다</a:t>
            </a:r>
            <a:r>
              <a:rPr lang="en-US" altLang="ko-KR" sz="2400" smtClean="0"/>
              <a:t>.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이처럼 최적화 문제의 해를 탐색하는 데는 분기 한정 기법이 백트래킹 기법보다 훨씬 우수한 성능을 보인다</a:t>
            </a:r>
            <a:r>
              <a:rPr lang="en-US" altLang="ko-KR" sz="2400" smtClean="0"/>
              <a:t>.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이것은 분기 한정 알고리즘은 한정값을 사용하여 최적해가 없다고 판단되는 부분은 탐색을 하지 않고 최선 우선 탐색을 하기 때문이다</a:t>
            </a:r>
            <a:r>
              <a:rPr lang="en-US" altLang="ko-KR" sz="2400" smtClean="0"/>
              <a:t>.</a:t>
            </a:r>
            <a:endParaRPr lang="ko-KR" altLang="en-US" sz="240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083CA-45D4-4C51-86FA-E1803D346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2AFE834D-2319-49DF-9AB4-F52BFB3BB4BF}" type="slidenum">
              <a:rPr lang="en-US" altLang="ko-KR" smtClean="0"/>
              <a:pPr>
                <a:defRPr/>
              </a:pPr>
              <a:t>56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1982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여행자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근사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619E8548-E4B8-40E8-89EC-7D58F17AAE0D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여행자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근사 알고리즘</a:t>
            </a:r>
          </a:p>
        </p:txBody>
      </p:sp>
      <p:sp>
        <p:nvSpPr>
          <p:cNvPr id="9219" name="내용 개체 틀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TSP</a:t>
            </a:r>
            <a:r>
              <a:rPr lang="ko-KR" altLang="en-US" sz="2000" dirty="0" smtClean="0"/>
              <a:t>를 위한 근사 알고리즘을 고안하려면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먼저 다항식 시간 알고리즘을 가지면서 유사한 특성을 가진 문제를 찾아서 활용한다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800" dirty="0" smtClean="0"/>
              <a:t>TSP</a:t>
            </a:r>
            <a:r>
              <a:rPr lang="ko-KR" altLang="en-US" sz="1800" dirty="0" smtClean="0"/>
              <a:t>와 비슷한 특성을 가진 문제는 최소 신장 트리 </a:t>
            </a:r>
            <a:r>
              <a:rPr lang="en-US" altLang="ko-KR" sz="1800" dirty="0" smtClean="0"/>
              <a:t>(Minimum Spanning Tree, MST) </a:t>
            </a:r>
            <a:r>
              <a:rPr lang="ko-KR" altLang="en-US" sz="1800" dirty="0" smtClean="0"/>
              <a:t>문제이다</a:t>
            </a:r>
            <a:r>
              <a:rPr lang="en-US" altLang="ko-KR" sz="1800" dirty="0" smtClean="0"/>
              <a:t>.</a:t>
            </a:r>
          </a:p>
          <a:p>
            <a:pPr lvl="4"/>
            <a:endParaRPr lang="en-US" altLang="ko-KR" sz="1400" dirty="0" smtClean="0"/>
          </a:p>
          <a:p>
            <a:pPr lvl="1"/>
            <a:r>
              <a:rPr lang="en-US" altLang="ko-KR" sz="1800" dirty="0" smtClean="0"/>
              <a:t>MST </a:t>
            </a:r>
            <a:r>
              <a:rPr lang="ko-KR" altLang="en-US" sz="1800" dirty="0" smtClean="0"/>
              <a:t>는 모든 점을 사이클 없이 연결하는 트리 중에서 트리 선분의 가중치 합이 최소인 트리이다</a:t>
            </a:r>
            <a:r>
              <a:rPr lang="en-US" altLang="ko-KR" sz="1800" dirty="0" smtClean="0"/>
              <a:t>.</a:t>
            </a:r>
          </a:p>
          <a:p>
            <a:pPr lvl="4"/>
            <a:endParaRPr lang="en-US" altLang="ko-KR" sz="1400" dirty="0" smtClean="0"/>
          </a:p>
          <a:p>
            <a:pPr lvl="1"/>
            <a:r>
              <a:rPr lang="en-US" altLang="ko-KR" sz="1800" dirty="0" smtClean="0"/>
              <a:t>MST </a:t>
            </a:r>
            <a:r>
              <a:rPr lang="ko-KR" altLang="en-US" sz="1800" dirty="0" smtClean="0"/>
              <a:t>의 모든 점을 연결하는 특성과 최소 가중치의 특성을 </a:t>
            </a:r>
            <a:r>
              <a:rPr lang="en-US" altLang="ko-KR" sz="1800" dirty="0" smtClean="0"/>
              <a:t>TSP</a:t>
            </a:r>
            <a:r>
              <a:rPr lang="ko-KR" altLang="en-US" sz="1800" dirty="0" smtClean="0"/>
              <a:t>에 응용하여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시작 도시를 제외한 다른 모든 도시를 트리 선분을 따라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번씩 방문하도록 경로를 찾는 것이다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26A24-C1B6-48EC-828F-D50C53244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65900BD1-CA10-4E8F-9ABF-FE1B2C8731DC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8686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알고리즘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smtClean="0"/>
              <a:t>MST</a:t>
            </a:r>
            <a:r>
              <a:rPr lang="ko-KR" altLang="en-US" sz="2800" smtClean="0"/>
              <a:t>를 활용한 근사해 찾는 과정</a:t>
            </a:r>
            <a:endParaRPr lang="en-US" altLang="ko-KR" sz="2800" smtClean="0"/>
          </a:p>
          <a:p>
            <a:pPr lvl="1"/>
            <a:r>
              <a:rPr lang="en-US" altLang="ko-KR" sz="2400" smtClean="0"/>
              <a:t>MST</a:t>
            </a:r>
            <a:r>
              <a:rPr lang="ko-KR" altLang="en-US" sz="2400" smtClean="0"/>
              <a:t>를 활용하여 여행자 문제의 근사해를 찾는 데에는 삼각 부등식 원리를 적용한다</a:t>
            </a:r>
            <a:r>
              <a:rPr lang="en-US" altLang="ko-KR" sz="240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268B7-1309-4E57-8D5B-8F2D55745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8439491E-437A-45B8-BC9C-A55C276E3ED1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</a:p>
        </p:txBody>
      </p:sp>
      <p:pic>
        <p:nvPicPr>
          <p:cNvPr id="10245" name="_x186476656" descr="EMB000015040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97200"/>
            <a:ext cx="87963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5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– </a:t>
            </a:r>
            <a:r>
              <a:rPr lang="ko-KR" altLang="en-US" dirty="0"/>
              <a:t>근사 알고리즘</a:t>
            </a:r>
            <a:endParaRPr lang="ko-KR" altLang="en-US" dirty="0" smtClean="0"/>
          </a:p>
        </p:txBody>
      </p:sp>
      <p:sp>
        <p:nvSpPr>
          <p:cNvPr id="11267" name="내용 개체 틀 2"/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5902325" cy="5470525"/>
          </a:xfrm>
        </p:spPr>
        <p:txBody>
          <a:bodyPr/>
          <a:lstStyle/>
          <a:p>
            <a:r>
              <a:rPr lang="ko-KR" altLang="en-US" smtClean="0"/>
              <a:t>먼저 그래프 </a:t>
            </a:r>
            <a:r>
              <a:rPr lang="en-US" altLang="ko-KR" smtClean="0"/>
              <a:t>G</a:t>
            </a:r>
            <a:r>
              <a:rPr lang="ko-KR" altLang="en-US" smtClean="0"/>
              <a:t>에서 크러스컬 또는 프림 알고리즘을 이용하여 최소 신장 트리 </a:t>
            </a:r>
            <a:r>
              <a:rPr lang="en-US" altLang="ko-KR" smtClean="0"/>
              <a:t>MST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다음으로 임의의 도시 </a:t>
            </a:r>
            <a:r>
              <a:rPr lang="en-US" altLang="ko-KR" smtClean="0"/>
              <a:t>(</a:t>
            </a:r>
            <a:r>
              <a:rPr lang="ko-KR" altLang="en-US" smtClean="0"/>
              <a:t>그림에서는 도시 </a:t>
            </a:r>
            <a:r>
              <a:rPr lang="en-US" altLang="ko-KR" smtClean="0"/>
              <a:t>1)</a:t>
            </a:r>
            <a:r>
              <a:rPr lang="ko-KR" altLang="en-US" smtClean="0"/>
              <a:t>에서 출발하여 트리의 선분을 따라서 모든 도시를 방문하고 돌아오는 도시의 방문 순서를 구한다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z="2400" smtClean="0"/>
              <a:t>[ 1 2 4 3 4 5 4 6 7 6 4 2 1 ].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F0EFF-9A6E-45AD-AD24-5B72F3C49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394F0E2C-F304-4453-BCF9-990DA50F6C3B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-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005263"/>
            <a:ext cx="2133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185863"/>
            <a:ext cx="2000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71240"/>
      </p:ext>
    </p:extLst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22138</TotalTime>
  <Words>3425</Words>
  <Application>Microsoft Office PowerPoint</Application>
  <PresentationFormat>화면 슬라이드 쇼(4:3)</PresentationFormat>
  <Paragraphs>423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HY크리스탈M</vt:lpstr>
      <vt:lpstr>굴림</vt:lpstr>
      <vt:lpstr>굴림체</vt:lpstr>
      <vt:lpstr>맑은 고딕</vt:lpstr>
      <vt:lpstr>Tahoma</vt:lpstr>
      <vt:lpstr>Times New Roman</vt:lpstr>
      <vt:lpstr>Wingdings</vt:lpstr>
      <vt:lpstr>국가지정발표</vt:lpstr>
      <vt:lpstr>그래프3</vt:lpstr>
      <vt:lpstr>여행자 (Traveling Salesman) 문제</vt:lpstr>
      <vt:lpstr>여행자 (Traveling Salesman) 문제</vt:lpstr>
      <vt:lpstr>여행자 (Traveling Salesman) 문제</vt:lpstr>
      <vt:lpstr>여행자 (Traveling Salesman) 문제</vt:lpstr>
      <vt:lpstr>PowerPoint 프레젠테이션</vt:lpstr>
      <vt:lpstr>여행자 문제 – 근사 알고리즘</vt:lpstr>
      <vt:lpstr>여행자 문제 – 근사 알고리즘</vt:lpstr>
      <vt:lpstr>여행자 문제 – 근사 알고리즘</vt:lpstr>
      <vt:lpstr>여행자 문제 – 근사 알고리즘</vt:lpstr>
      <vt:lpstr>PowerPoint 프레젠테이션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여행자 문제 – Backtracking 기법</vt:lpstr>
      <vt:lpstr>PowerPoint 프레젠테이션</vt:lpstr>
      <vt:lpstr> 분기 한정 (Branch-and-Bound) 기법</vt:lpstr>
      <vt:lpstr>분기 한정 (Branch-and-Bound) 기법</vt:lpstr>
      <vt:lpstr>분기 한정 (Branch-and-Bound) 기법</vt:lpstr>
      <vt:lpstr>Branch-and-Bound 알고리즘</vt:lpstr>
      <vt:lpstr>Branch-and-Bound 알고리즘</vt:lpstr>
      <vt:lpstr>Branch-and-Bound 알고리즘</vt:lpstr>
      <vt:lpstr>Branch-and-Bound 알고리즘</vt:lpstr>
      <vt:lpstr>Branch-and-Bound 알고리즘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  <vt:lpstr>TSP를 분기 한정 기법으로 해결하는 과정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cycho</dc:creator>
  <cp:lastModifiedBy>cycho</cp:lastModifiedBy>
  <cp:revision>1996</cp:revision>
  <cp:lastPrinted>2018-05-03T04:46:24Z</cp:lastPrinted>
  <dcterms:created xsi:type="dcterms:W3CDTF">1999-06-08T06:08:29Z</dcterms:created>
  <dcterms:modified xsi:type="dcterms:W3CDTF">2022-05-19T16:14:00Z</dcterms:modified>
</cp:coreProperties>
</file>