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258"/>
      </p:cViewPr>
      <p:guideLst>
        <p:guide orient="horz" pos="2160"/>
        <p:guide pos="2880"/>
        <p:guide pos="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1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4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3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1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6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3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5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3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0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4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9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54B2-24BC-410C-A51D-47FBD0EF0D8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교육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과제풀이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497388"/>
            <a:ext cx="6858000" cy="1655762"/>
          </a:xfrm>
        </p:spPr>
        <p:txBody>
          <a:bodyPr/>
          <a:lstStyle/>
          <a:p>
            <a:r>
              <a:rPr lang="en-US" altLang="ko-KR" dirty="0" smtClean="0"/>
              <a:t>2024.08.27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이명균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23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451" y="561975"/>
            <a:ext cx="5046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시나리오</a:t>
            </a:r>
            <a:r>
              <a:rPr lang="en-US" altLang="ko-KR" sz="1600" dirty="0" smtClean="0"/>
              <a:t>1 : </a:t>
            </a:r>
            <a:r>
              <a:rPr lang="ko-KR" altLang="en-US" sz="1600" dirty="0"/>
              <a:t>고객관리</a:t>
            </a:r>
            <a:endParaRPr lang="ko-KR" altLang="en-US" sz="1600" dirty="0" smtClean="0"/>
          </a:p>
          <a:p>
            <a:pPr lvl="2"/>
            <a:r>
              <a:rPr lang="ko-KR" altLang="en-US" sz="1200" dirty="0"/>
              <a:t>고객은 아이디와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성별</a:t>
            </a:r>
            <a:r>
              <a:rPr lang="en-US" altLang="ko-KR" sz="1200" dirty="0"/>
              <a:t>, </a:t>
            </a:r>
            <a:r>
              <a:rPr lang="ko-KR" altLang="en-US" sz="1200" dirty="0"/>
              <a:t>포인트로 구성된다</a:t>
            </a:r>
            <a:r>
              <a:rPr lang="en-US" altLang="ko-KR" sz="1200" dirty="0"/>
              <a:t>.</a:t>
            </a:r>
          </a:p>
          <a:p>
            <a:pPr lvl="2"/>
            <a:r>
              <a:rPr lang="ko-KR" altLang="en-US" sz="1200" dirty="0"/>
              <a:t>아이디는 </a:t>
            </a:r>
            <a:r>
              <a:rPr lang="en-US" altLang="ko-KR" sz="1200" dirty="0"/>
              <a:t>8</a:t>
            </a:r>
            <a:r>
              <a:rPr lang="ko-KR" altLang="en-US" sz="1200" dirty="0"/>
              <a:t>글자이며</a:t>
            </a:r>
            <a:r>
              <a:rPr lang="en-US" altLang="ko-KR" sz="1200" dirty="0"/>
              <a:t>, </a:t>
            </a:r>
            <a:r>
              <a:rPr lang="ko-KR" altLang="en-US" sz="1200" dirty="0"/>
              <a:t>중복된 아이디는 사용할 수 없다</a:t>
            </a:r>
            <a:r>
              <a:rPr lang="en-US" altLang="ko-KR" sz="1200" dirty="0"/>
              <a:t>.</a:t>
            </a:r>
          </a:p>
          <a:p>
            <a:pPr lvl="2"/>
            <a:r>
              <a:rPr lang="ko-KR" altLang="en-US" sz="1200" dirty="0"/>
              <a:t>이름은 한글로 최대 </a:t>
            </a:r>
            <a:r>
              <a:rPr lang="en-US" altLang="ko-KR" sz="1200" dirty="0"/>
              <a:t>5</a:t>
            </a:r>
            <a:r>
              <a:rPr lang="ko-KR" altLang="en-US" sz="1200" dirty="0"/>
              <a:t>글자 이며 성별은 남과 여로 저장한다</a:t>
            </a:r>
            <a:r>
              <a:rPr lang="en-US" altLang="ko-KR" sz="1200" dirty="0"/>
              <a:t>.</a:t>
            </a:r>
          </a:p>
          <a:p>
            <a:pPr lvl="2"/>
            <a:r>
              <a:rPr lang="ko-KR" altLang="en-US" sz="1200" dirty="0"/>
              <a:t>포인트는 최대 </a:t>
            </a:r>
            <a:r>
              <a:rPr lang="en-US" altLang="ko-KR" sz="1200" dirty="0"/>
              <a:t>9999.99</a:t>
            </a:r>
            <a:r>
              <a:rPr lang="ko-KR" altLang="en-US" sz="1200" dirty="0"/>
              <a:t>까지 저장할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테이블을 설계하기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5275" y="2111455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개념적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52604"/>
              </p:ext>
            </p:extLst>
          </p:nvPr>
        </p:nvGraphicFramePr>
        <p:xfrm>
          <a:off x="287338" y="2420303"/>
          <a:ext cx="851376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837">
                  <a:extLst>
                    <a:ext uri="{9D8B030D-6E8A-4147-A177-3AD203B41FA5}">
                      <a16:colId xmlns:a16="http://schemas.microsoft.com/office/drawing/2014/main" val="1435373082"/>
                    </a:ext>
                  </a:extLst>
                </a:gridCol>
                <a:gridCol w="1493024">
                  <a:extLst>
                    <a:ext uri="{9D8B030D-6E8A-4147-A177-3AD203B41FA5}">
                      <a16:colId xmlns:a16="http://schemas.microsoft.com/office/drawing/2014/main" val="3547489269"/>
                    </a:ext>
                  </a:extLst>
                </a:gridCol>
                <a:gridCol w="1488301">
                  <a:extLst>
                    <a:ext uri="{9D8B030D-6E8A-4147-A177-3AD203B41FA5}">
                      <a16:colId xmlns:a16="http://schemas.microsoft.com/office/drawing/2014/main" val="106971878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722403558"/>
                    </a:ext>
                  </a:extLst>
                </a:gridCol>
                <a:gridCol w="1381287">
                  <a:extLst>
                    <a:ext uri="{9D8B030D-6E8A-4147-A177-3AD203B41FA5}">
                      <a16:colId xmlns:a16="http://schemas.microsoft.com/office/drawing/2014/main" val="4105705287"/>
                    </a:ext>
                  </a:extLst>
                </a:gridCol>
                <a:gridCol w="1800064">
                  <a:extLst>
                    <a:ext uri="{9D8B030D-6E8A-4147-A177-3AD203B41FA5}">
                      <a16:colId xmlns:a16="http://schemas.microsoft.com/office/drawing/2014/main" val="4059752672"/>
                    </a:ext>
                  </a:extLst>
                </a:gridCol>
              </a:tblGrid>
              <a:tr h="18542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Table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 </a:t>
                      </a:r>
                      <a:r>
                        <a:rPr lang="en-US" altLang="ko-KR" sz="1600" baseline="0" dirty="0" smtClean="0"/>
                        <a:t>: Customer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938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컬럼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gender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point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238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컬럼의미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고객명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포인트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146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vcarchar2(8)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float(3.2)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3054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제약조건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Not null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글자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Not null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한글최대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글자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Check ‘</a:t>
                      </a:r>
                      <a:r>
                        <a:rPr lang="ko-KR" altLang="en-US" sz="1200" dirty="0" smtClean="0"/>
                        <a:t>남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or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여</a:t>
                      </a:r>
                      <a:r>
                        <a:rPr lang="en-US" altLang="ko-KR" sz="1200" dirty="0" smtClean="0"/>
                        <a:t>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</a:t>
                      </a:r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자리와 소수점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err="1" smtClean="0"/>
                        <a:t>째자리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557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8535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03655"/>
              </p:ext>
            </p:extLst>
          </p:nvPr>
        </p:nvGraphicFramePr>
        <p:xfrm>
          <a:off x="287337" y="4553903"/>
          <a:ext cx="851376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837">
                  <a:extLst>
                    <a:ext uri="{9D8B030D-6E8A-4147-A177-3AD203B41FA5}">
                      <a16:colId xmlns:a16="http://schemas.microsoft.com/office/drawing/2014/main" val="1435373082"/>
                    </a:ext>
                  </a:extLst>
                </a:gridCol>
                <a:gridCol w="1493024">
                  <a:extLst>
                    <a:ext uri="{9D8B030D-6E8A-4147-A177-3AD203B41FA5}">
                      <a16:colId xmlns:a16="http://schemas.microsoft.com/office/drawing/2014/main" val="3547489269"/>
                    </a:ext>
                  </a:extLst>
                </a:gridCol>
                <a:gridCol w="1488301">
                  <a:extLst>
                    <a:ext uri="{9D8B030D-6E8A-4147-A177-3AD203B41FA5}">
                      <a16:colId xmlns:a16="http://schemas.microsoft.com/office/drawing/2014/main" val="106971878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722403558"/>
                    </a:ext>
                  </a:extLst>
                </a:gridCol>
                <a:gridCol w="1381287">
                  <a:extLst>
                    <a:ext uri="{9D8B030D-6E8A-4147-A177-3AD203B41FA5}">
                      <a16:colId xmlns:a16="http://schemas.microsoft.com/office/drawing/2014/main" val="4105705287"/>
                    </a:ext>
                  </a:extLst>
                </a:gridCol>
                <a:gridCol w="1800064">
                  <a:extLst>
                    <a:ext uri="{9D8B030D-6E8A-4147-A177-3AD203B41FA5}">
                      <a16:colId xmlns:a16="http://schemas.microsoft.com/office/drawing/2014/main" val="4059752672"/>
                    </a:ext>
                  </a:extLst>
                </a:gridCol>
              </a:tblGrid>
              <a:tr h="18542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Table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 </a:t>
                      </a:r>
                      <a:r>
                        <a:rPr lang="en-US" altLang="ko-KR" sz="1600" baseline="0" dirty="0" smtClean="0"/>
                        <a:t>: Present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938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컬럼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sign_dt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238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컬럼의미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출석일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146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vcarchar2(8)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3054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제약조건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foreign key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글자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primary key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날짜</a:t>
                      </a:r>
                      <a:r>
                        <a:rPr lang="en-US" altLang="ko-KR" sz="1200" dirty="0" smtClean="0"/>
                        <a:t>YYYYMMDD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557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8535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07222" y="830043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고객은 </a:t>
            </a:r>
            <a:r>
              <a:rPr lang="ko-KR" altLang="en-US" sz="1200" dirty="0" err="1"/>
              <a:t>출석도장을</a:t>
            </a:r>
            <a:r>
              <a:rPr lang="ko-KR" altLang="en-US" sz="1200" dirty="0"/>
              <a:t> 찍을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출석도장은</a:t>
            </a:r>
            <a:r>
              <a:rPr lang="ko-KR" altLang="en-US" sz="1200" dirty="0"/>
              <a:t> 날짜를 저장한다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고객은 하루에 </a:t>
            </a:r>
            <a:r>
              <a:rPr lang="ko-KR" altLang="en-US" sz="1200" dirty="0" err="1"/>
              <a:t>여러번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출석도장을</a:t>
            </a:r>
            <a:r>
              <a:rPr lang="ko-KR" altLang="en-US" sz="1200" dirty="0"/>
              <a:t> 찍을 수 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217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테이블을 설계하기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5274" y="1009650"/>
            <a:ext cx="4276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create table customer (</a:t>
            </a:r>
          </a:p>
          <a:p>
            <a:r>
              <a:rPr lang="en-US" altLang="ko-KR" sz="1600" dirty="0"/>
              <a:t>id varchar2(8),</a:t>
            </a:r>
          </a:p>
          <a:p>
            <a:r>
              <a:rPr lang="en-US" altLang="ko-KR" sz="1600" dirty="0"/>
              <a:t>name varchar2(10) not null,</a:t>
            </a:r>
          </a:p>
          <a:p>
            <a:r>
              <a:rPr lang="en-US" altLang="ko-KR" sz="1600" dirty="0"/>
              <a:t>gender varchar2(2) check (gender in ('</a:t>
            </a:r>
            <a:r>
              <a:rPr lang="ko-KR" altLang="en-US" sz="1600" dirty="0"/>
              <a:t>남</a:t>
            </a:r>
            <a:r>
              <a:rPr lang="en-US" altLang="ko-KR" sz="1600" dirty="0"/>
              <a:t>','</a:t>
            </a:r>
            <a:r>
              <a:rPr lang="ko-KR" altLang="en-US" sz="1600" dirty="0"/>
              <a:t>여</a:t>
            </a:r>
            <a:r>
              <a:rPr lang="en-US" altLang="ko-KR" sz="1600" dirty="0"/>
              <a:t>')),</a:t>
            </a:r>
          </a:p>
          <a:p>
            <a:r>
              <a:rPr lang="en-US" altLang="ko-KR" sz="1600" dirty="0"/>
              <a:t>point number(6,2),</a:t>
            </a:r>
          </a:p>
          <a:p>
            <a:r>
              <a:rPr lang="en-US" altLang="ko-KR" sz="1600" dirty="0"/>
              <a:t>primary key(id)</a:t>
            </a:r>
          </a:p>
          <a:p>
            <a:r>
              <a:rPr lang="en-US" altLang="ko-KR" sz="1600" dirty="0"/>
              <a:t>);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76487" y="607933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물리적 설계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쿼리문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6487" y="34290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테스트결과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977265"/>
            <a:ext cx="4400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create table present(</a:t>
            </a:r>
          </a:p>
          <a:p>
            <a:r>
              <a:rPr lang="en-US" altLang="ko-KR" sz="1600" dirty="0"/>
              <a:t>id varchar2(8),</a:t>
            </a:r>
          </a:p>
          <a:p>
            <a:r>
              <a:rPr lang="en-US" altLang="ko-KR" sz="1600" dirty="0" err="1"/>
              <a:t>sign_dt</a:t>
            </a:r>
            <a:r>
              <a:rPr lang="en-US" altLang="ko-KR" sz="1600" dirty="0"/>
              <a:t> varchar2(8),</a:t>
            </a:r>
          </a:p>
          <a:p>
            <a:r>
              <a:rPr lang="en-US" altLang="ko-KR" sz="1600" dirty="0"/>
              <a:t>constraint </a:t>
            </a:r>
            <a:r>
              <a:rPr lang="en-US" altLang="ko-KR" sz="1600" dirty="0" err="1"/>
              <a:t>fk_customer_id</a:t>
            </a:r>
            <a:r>
              <a:rPr lang="en-US" altLang="ko-KR" sz="1600" dirty="0"/>
              <a:t> foreign key(id) references customer(id)</a:t>
            </a:r>
          </a:p>
          <a:p>
            <a:r>
              <a:rPr lang="en-US" altLang="ko-KR" sz="1600" dirty="0"/>
              <a:t>);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3957637"/>
            <a:ext cx="3295650" cy="1419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57637"/>
            <a:ext cx="24479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7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451" y="561975"/>
            <a:ext cx="5130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시나리오</a:t>
            </a:r>
            <a:r>
              <a:rPr lang="en-US" altLang="ko-KR" sz="1600" dirty="0"/>
              <a:t>2 </a:t>
            </a:r>
            <a:r>
              <a:rPr lang="en-US" altLang="ko-KR" sz="1600" dirty="0" smtClean="0"/>
              <a:t>: </a:t>
            </a:r>
            <a:r>
              <a:rPr lang="ko-KR" altLang="en-US" sz="1200" dirty="0"/>
              <a:t>고객관리</a:t>
            </a:r>
            <a:endParaRPr lang="en-US" altLang="ko-KR" sz="1200" dirty="0" smtClean="0"/>
          </a:p>
          <a:p>
            <a:pPr lvl="2"/>
            <a:r>
              <a:rPr lang="ko-KR" altLang="en-US" sz="1200" dirty="0"/>
              <a:t>고객은 아이디와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성별</a:t>
            </a:r>
            <a:r>
              <a:rPr lang="en-US" altLang="ko-KR" sz="1200" dirty="0"/>
              <a:t>, </a:t>
            </a:r>
            <a:r>
              <a:rPr lang="ko-KR" altLang="en-US" sz="1200" dirty="0"/>
              <a:t>포인트로 구성된다</a:t>
            </a:r>
            <a:r>
              <a:rPr lang="en-US" altLang="ko-KR" sz="1200" dirty="0"/>
              <a:t>.</a:t>
            </a:r>
          </a:p>
          <a:p>
            <a:pPr lvl="2"/>
            <a:r>
              <a:rPr lang="ko-KR" altLang="en-US" sz="1200" dirty="0"/>
              <a:t>아이디는 </a:t>
            </a:r>
            <a:r>
              <a:rPr lang="en-US" altLang="ko-KR" sz="1200" dirty="0"/>
              <a:t>8</a:t>
            </a:r>
            <a:r>
              <a:rPr lang="ko-KR" altLang="en-US" sz="1200" dirty="0"/>
              <a:t>글자이며</a:t>
            </a:r>
            <a:r>
              <a:rPr lang="en-US" altLang="ko-KR" sz="1200" dirty="0"/>
              <a:t>, </a:t>
            </a:r>
            <a:r>
              <a:rPr lang="ko-KR" altLang="en-US" sz="1200" dirty="0"/>
              <a:t>중복된 아이디는 사용할 수 없다</a:t>
            </a:r>
            <a:r>
              <a:rPr lang="en-US" altLang="ko-KR" sz="1200" dirty="0"/>
              <a:t>.</a:t>
            </a:r>
          </a:p>
          <a:p>
            <a:pPr lvl="2"/>
            <a:r>
              <a:rPr lang="ko-KR" altLang="en-US" sz="1200" dirty="0"/>
              <a:t>이름은 한글로 최대 </a:t>
            </a:r>
            <a:r>
              <a:rPr lang="en-US" altLang="ko-KR" sz="1200" dirty="0"/>
              <a:t>5</a:t>
            </a:r>
            <a:r>
              <a:rPr lang="ko-KR" altLang="en-US" sz="1200" dirty="0"/>
              <a:t>글자 이며 성별은 남과 여로 저장한다</a:t>
            </a:r>
            <a:r>
              <a:rPr lang="en-US" altLang="ko-KR" sz="1200" dirty="0"/>
              <a:t>.</a:t>
            </a:r>
          </a:p>
          <a:p>
            <a:pPr lvl="2"/>
            <a:r>
              <a:rPr lang="ko-KR" altLang="en-US" sz="1200" dirty="0"/>
              <a:t>포인트는 최대 </a:t>
            </a:r>
            <a:r>
              <a:rPr lang="en-US" altLang="ko-KR" sz="1200" dirty="0"/>
              <a:t>9999.99</a:t>
            </a:r>
            <a:r>
              <a:rPr lang="ko-KR" altLang="en-US" sz="1200" dirty="0"/>
              <a:t>까지 저장할 수 있다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테이블을 설계하기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275" y="5229225"/>
            <a:ext cx="4276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create table event(</a:t>
            </a:r>
          </a:p>
          <a:p>
            <a:r>
              <a:rPr lang="en-US" altLang="ko-KR" sz="1200" dirty="0" err="1"/>
              <a:t>event_num</a:t>
            </a:r>
            <a:r>
              <a:rPr lang="en-US" altLang="ko-KR" sz="1200" dirty="0"/>
              <a:t> number(3),</a:t>
            </a:r>
          </a:p>
          <a:p>
            <a:r>
              <a:rPr lang="en-US" altLang="ko-KR" sz="1200" dirty="0" err="1"/>
              <a:t>event_nm</a:t>
            </a:r>
            <a:r>
              <a:rPr lang="en-US" altLang="ko-KR" sz="1200" dirty="0"/>
              <a:t> varchar2(50),</a:t>
            </a:r>
          </a:p>
          <a:p>
            <a:r>
              <a:rPr lang="en-US" altLang="ko-KR" sz="1200" dirty="0" err="1"/>
              <a:t>event_dt</a:t>
            </a:r>
            <a:r>
              <a:rPr lang="en-US" altLang="ko-KR" sz="1200" dirty="0"/>
              <a:t> date,</a:t>
            </a:r>
          </a:p>
          <a:p>
            <a:r>
              <a:rPr lang="en-US" altLang="ko-KR" sz="1200" dirty="0"/>
              <a:t>id varchar2(8),</a:t>
            </a:r>
          </a:p>
          <a:p>
            <a:r>
              <a:rPr lang="en-US" altLang="ko-KR" sz="1200" dirty="0"/>
              <a:t>primary key(</a:t>
            </a:r>
            <a:r>
              <a:rPr lang="en-US" altLang="ko-KR" sz="1200" dirty="0" err="1"/>
              <a:t>event_num</a:t>
            </a:r>
            <a:r>
              <a:rPr lang="en-US" altLang="ko-KR" sz="1200" dirty="0"/>
              <a:t>),</a:t>
            </a:r>
          </a:p>
          <a:p>
            <a:r>
              <a:rPr lang="en-US" altLang="ko-KR" sz="1200" dirty="0"/>
              <a:t>constraint fk_customer_id2 foreign key(id) references customer(id)</a:t>
            </a:r>
          </a:p>
          <a:p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5275" y="2111455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개념적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487" y="482750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물리적 설계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쿼리문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474083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테스트결과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29250" y="726460"/>
            <a:ext cx="34772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고객은 이벤트에 참여 할 수 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이벤트는 별도의 테이블에 저장한다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이벤트 번호는 숫자</a:t>
            </a:r>
            <a:r>
              <a:rPr lang="en-US" altLang="ko-KR" sz="1200" dirty="0"/>
              <a:t>3</a:t>
            </a:r>
            <a:r>
              <a:rPr lang="ko-KR" altLang="en-US" sz="1200" dirty="0"/>
              <a:t>개의 조합이다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이벤트 번호와 이벤트 이름과 날짜를 저장한다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고객만 이벤트에 참여 가능하고</a:t>
            </a:r>
          </a:p>
          <a:p>
            <a:r>
              <a:rPr lang="ko-KR" altLang="en-US" sz="1200" dirty="0"/>
              <a:t>이벤트는 현재 계획된 이벤트만 신청이 가능하다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21755"/>
              </p:ext>
            </p:extLst>
          </p:nvPr>
        </p:nvGraphicFramePr>
        <p:xfrm>
          <a:off x="287338" y="2420303"/>
          <a:ext cx="851376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837">
                  <a:extLst>
                    <a:ext uri="{9D8B030D-6E8A-4147-A177-3AD203B41FA5}">
                      <a16:colId xmlns:a16="http://schemas.microsoft.com/office/drawing/2014/main" val="1435373082"/>
                    </a:ext>
                  </a:extLst>
                </a:gridCol>
                <a:gridCol w="1493024">
                  <a:extLst>
                    <a:ext uri="{9D8B030D-6E8A-4147-A177-3AD203B41FA5}">
                      <a16:colId xmlns:a16="http://schemas.microsoft.com/office/drawing/2014/main" val="3547489269"/>
                    </a:ext>
                  </a:extLst>
                </a:gridCol>
                <a:gridCol w="1488301">
                  <a:extLst>
                    <a:ext uri="{9D8B030D-6E8A-4147-A177-3AD203B41FA5}">
                      <a16:colId xmlns:a16="http://schemas.microsoft.com/office/drawing/2014/main" val="106971878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722403558"/>
                    </a:ext>
                  </a:extLst>
                </a:gridCol>
                <a:gridCol w="1381287">
                  <a:extLst>
                    <a:ext uri="{9D8B030D-6E8A-4147-A177-3AD203B41FA5}">
                      <a16:colId xmlns:a16="http://schemas.microsoft.com/office/drawing/2014/main" val="4105705287"/>
                    </a:ext>
                  </a:extLst>
                </a:gridCol>
                <a:gridCol w="1800064">
                  <a:extLst>
                    <a:ext uri="{9D8B030D-6E8A-4147-A177-3AD203B41FA5}">
                      <a16:colId xmlns:a16="http://schemas.microsoft.com/office/drawing/2014/main" val="4059752672"/>
                    </a:ext>
                  </a:extLst>
                </a:gridCol>
              </a:tblGrid>
              <a:tr h="18542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Table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 </a:t>
                      </a:r>
                      <a:r>
                        <a:rPr lang="en-US" altLang="ko-KR" sz="1600" baseline="0" dirty="0" smtClean="0"/>
                        <a:t>: event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938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컬럼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event_num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event_nm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event_dt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238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컬럼의미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이벤트번호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이벤트명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이벤트 일자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참여 아이디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146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vcarchar2(8)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varchar2(50)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vcarchar2(8)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3054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제약조건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557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숫자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개의 조합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한글최대</a:t>
                      </a:r>
                      <a:r>
                        <a:rPr lang="en-US" altLang="ko-KR" sz="1400" dirty="0" smtClean="0"/>
                        <a:t>25</a:t>
                      </a:r>
                      <a:r>
                        <a:rPr lang="ko-KR" altLang="en-US" sz="1400" dirty="0" smtClean="0"/>
                        <a:t>글자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글자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85358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149631"/>
            <a:ext cx="4229101" cy="160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451" y="561975"/>
            <a:ext cx="8502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 err="1" smtClean="0"/>
              <a:t>제출방법</a:t>
            </a:r>
            <a:r>
              <a:rPr lang="en-US" altLang="ko-KR" sz="1600" dirty="0" smtClean="0"/>
              <a:t> : </a:t>
            </a:r>
            <a:r>
              <a:rPr lang="en-US" altLang="ko-KR" sz="1200" dirty="0"/>
              <a:t>1</a:t>
            </a:r>
            <a:r>
              <a:rPr lang="ko-KR" altLang="en-US" sz="1200" dirty="0"/>
              <a:t>번부터 끝까지</a:t>
            </a:r>
            <a:r>
              <a:rPr lang="en-US" altLang="ko-KR" sz="1200" dirty="0"/>
              <a:t>, </a:t>
            </a:r>
            <a:r>
              <a:rPr lang="ko-KR" altLang="en-US" sz="1200" dirty="0"/>
              <a:t>쿼리 실행 화면</a:t>
            </a:r>
            <a:r>
              <a:rPr lang="en-US" altLang="ko-KR" sz="1200" dirty="0"/>
              <a:t>, </a:t>
            </a:r>
            <a:r>
              <a:rPr lang="ko-KR" altLang="en-US" sz="1200" dirty="0"/>
              <a:t>쿼리 결과 분석 내용을 </a:t>
            </a:r>
            <a:r>
              <a:rPr lang="en-US" altLang="ko-KR" sz="1200" dirty="0"/>
              <a:t>1</a:t>
            </a:r>
            <a:r>
              <a:rPr lang="ko-KR" altLang="en-US" sz="1200" dirty="0"/>
              <a:t>번 파워포인트 뒤에 첨부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구축된 데이터 베이스 분석하기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581715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테스트결과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8451" y="1052929"/>
            <a:ext cx="673921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create table </a:t>
            </a:r>
            <a:r>
              <a:rPr lang="en-US" altLang="ko-KR" sz="1200" dirty="0" err="1"/>
              <a:t>stu</a:t>
            </a:r>
            <a:r>
              <a:rPr lang="en-US" altLang="ko-KR" sz="1200" dirty="0"/>
              <a:t>(</a:t>
            </a:r>
          </a:p>
          <a:p>
            <a:r>
              <a:rPr lang="en-US" altLang="ko-KR" sz="1200" dirty="0"/>
              <a:t>id varchar2(3),</a:t>
            </a:r>
          </a:p>
          <a:p>
            <a:r>
              <a:rPr lang="en-US" altLang="ko-KR" sz="1200" dirty="0"/>
              <a:t>name varchar2(6),</a:t>
            </a:r>
          </a:p>
          <a:p>
            <a:r>
              <a:rPr lang="en-US" altLang="ko-KR" sz="1200" dirty="0" err="1"/>
              <a:t>addr</a:t>
            </a:r>
            <a:r>
              <a:rPr lang="en-US" altLang="ko-KR" sz="1200" dirty="0"/>
              <a:t> varchar2(6),</a:t>
            </a:r>
          </a:p>
          <a:p>
            <a:r>
              <a:rPr lang="en-US" altLang="ko-KR" sz="1200" dirty="0"/>
              <a:t>primary key(id)</a:t>
            </a:r>
          </a:p>
          <a:p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create table sub(</a:t>
            </a:r>
          </a:p>
          <a:p>
            <a:r>
              <a:rPr lang="en-US" altLang="ko-KR" sz="1200" dirty="0" err="1"/>
              <a:t>scode</a:t>
            </a:r>
            <a:r>
              <a:rPr lang="en-US" altLang="ko-KR" sz="1200" dirty="0"/>
              <a:t> varchar2(3) primary key,</a:t>
            </a:r>
          </a:p>
          <a:p>
            <a:r>
              <a:rPr lang="en-US" altLang="ko-KR" sz="1200" dirty="0" err="1"/>
              <a:t>sname</a:t>
            </a:r>
            <a:r>
              <a:rPr lang="en-US" altLang="ko-KR" sz="1200" dirty="0"/>
              <a:t> varchar2(6),</a:t>
            </a:r>
          </a:p>
          <a:p>
            <a:r>
              <a:rPr lang="en-US" altLang="ko-KR" sz="1200" dirty="0" err="1"/>
              <a:t>str</a:t>
            </a:r>
            <a:r>
              <a:rPr lang="en-US" altLang="ko-KR" sz="1200" dirty="0"/>
              <a:t> varchar2(6)</a:t>
            </a:r>
          </a:p>
          <a:p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---- </a:t>
            </a:r>
            <a:r>
              <a:rPr lang="ko-KR" altLang="en-US" sz="1200" dirty="0" err="1"/>
              <a:t>외래키</a:t>
            </a:r>
            <a:r>
              <a:rPr lang="ko-KR" altLang="en-US" sz="1200" dirty="0"/>
              <a:t> 제약조건</a:t>
            </a:r>
          </a:p>
          <a:p>
            <a:r>
              <a:rPr lang="en-US" altLang="ko-KR" sz="1200" dirty="0"/>
              <a:t>create table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(</a:t>
            </a:r>
          </a:p>
          <a:p>
            <a:r>
              <a:rPr lang="en-US" altLang="ko-KR" sz="1200" dirty="0" err="1"/>
              <a:t>userid</a:t>
            </a:r>
            <a:r>
              <a:rPr lang="en-US" altLang="ko-KR" sz="1200" dirty="0"/>
              <a:t> varchar2(3),</a:t>
            </a:r>
          </a:p>
          <a:p>
            <a:r>
              <a:rPr lang="en-US" altLang="ko-KR" sz="1200" dirty="0" err="1"/>
              <a:t>subcode</a:t>
            </a:r>
            <a:r>
              <a:rPr lang="en-US" altLang="ko-KR" sz="1200" dirty="0"/>
              <a:t> varchar2(3),</a:t>
            </a:r>
          </a:p>
          <a:p>
            <a:r>
              <a:rPr lang="en-US" altLang="ko-KR" sz="1200" dirty="0"/>
              <a:t>constraint </a:t>
            </a:r>
            <a:r>
              <a:rPr lang="en-US" altLang="ko-KR" sz="1200" dirty="0" err="1"/>
              <a:t>sugang_fk_userid</a:t>
            </a:r>
            <a:r>
              <a:rPr lang="en-US" altLang="ko-KR" sz="1200" dirty="0"/>
              <a:t>  foreign key(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) references </a:t>
            </a:r>
            <a:r>
              <a:rPr lang="en-US" altLang="ko-KR" sz="1200" dirty="0" err="1"/>
              <a:t>stu</a:t>
            </a:r>
            <a:r>
              <a:rPr lang="en-US" altLang="ko-KR" sz="1200" dirty="0"/>
              <a:t>(id)</a:t>
            </a:r>
          </a:p>
          <a:p>
            <a:r>
              <a:rPr lang="en-US" altLang="ko-KR" sz="1200" dirty="0"/>
              <a:t>on delete set null,  //</a:t>
            </a:r>
            <a:r>
              <a:rPr lang="ko-KR" altLang="en-US" sz="1200" dirty="0" err="1"/>
              <a:t>부모릴레이션에</a:t>
            </a:r>
            <a:r>
              <a:rPr lang="ko-KR" altLang="en-US" sz="1200" dirty="0"/>
              <a:t> 참조하고 있는 </a:t>
            </a:r>
            <a:r>
              <a:rPr lang="en-US" altLang="ko-KR" sz="1200" dirty="0"/>
              <a:t>id</a:t>
            </a:r>
            <a:r>
              <a:rPr lang="ko-KR" altLang="en-US" sz="1200" dirty="0"/>
              <a:t>가 삭제되면 자식릴레이션 </a:t>
            </a:r>
            <a:r>
              <a:rPr lang="ko-KR" altLang="en-US" sz="1200" dirty="0" err="1"/>
              <a:t>외래키</a:t>
            </a:r>
            <a:r>
              <a:rPr lang="ko-KR" altLang="en-US" sz="1200" dirty="0"/>
              <a:t> 속성이 </a:t>
            </a:r>
            <a:r>
              <a:rPr lang="en-US" altLang="ko-KR" sz="1200" dirty="0"/>
              <a:t>null</a:t>
            </a:r>
          </a:p>
          <a:p>
            <a:r>
              <a:rPr lang="en-US" altLang="ko-KR" sz="1200" dirty="0"/>
              <a:t>constraint </a:t>
            </a:r>
            <a:r>
              <a:rPr lang="en-US" altLang="ko-KR" sz="1200" dirty="0" err="1"/>
              <a:t>sugang_fk_subcode</a:t>
            </a:r>
            <a:r>
              <a:rPr lang="en-US" altLang="ko-KR" sz="1200" dirty="0"/>
              <a:t> foreign key(</a:t>
            </a:r>
            <a:r>
              <a:rPr lang="en-US" altLang="ko-KR" sz="1200" dirty="0" err="1"/>
              <a:t>subcode</a:t>
            </a:r>
            <a:r>
              <a:rPr lang="en-US" altLang="ko-KR" sz="1200" dirty="0"/>
              <a:t>) references sub(</a:t>
            </a:r>
            <a:r>
              <a:rPr lang="en-US" altLang="ko-KR" sz="1200" dirty="0" err="1"/>
              <a:t>scode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on delete cascade//</a:t>
            </a:r>
            <a:r>
              <a:rPr lang="ko-KR" altLang="en-US" sz="1200" dirty="0" err="1"/>
              <a:t>부모릴레이션에</a:t>
            </a:r>
            <a:r>
              <a:rPr lang="ko-KR" altLang="en-US" sz="1200" dirty="0"/>
              <a:t> 참조하고 있는 </a:t>
            </a:r>
            <a:r>
              <a:rPr lang="en-US" altLang="ko-KR" sz="1200" dirty="0" err="1"/>
              <a:t>scode</a:t>
            </a:r>
            <a:r>
              <a:rPr lang="ko-KR" altLang="en-US" sz="1200" dirty="0"/>
              <a:t>가 삭제되면 자식릴레이션 </a:t>
            </a:r>
            <a:r>
              <a:rPr lang="ko-KR" altLang="en-US" sz="1200" dirty="0" err="1"/>
              <a:t>튜플도</a:t>
            </a:r>
            <a:r>
              <a:rPr lang="ko-KR" altLang="en-US" sz="1200" dirty="0"/>
              <a:t> 삭제</a:t>
            </a:r>
          </a:p>
          <a:p>
            <a:r>
              <a:rPr lang="en-US" altLang="ko-KR" sz="1200" dirty="0"/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918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구축된 데이터 베이스 분석하기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338" y="59745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문제풀이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338" y="1057275"/>
            <a:ext cx="87804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, </a:t>
            </a:r>
            <a:r>
              <a:rPr lang="ko-KR" altLang="en-US" sz="1200" dirty="0"/>
              <a:t>홍길동</a:t>
            </a:r>
            <a:r>
              <a:rPr lang="en-US" altLang="ko-KR" sz="1200" dirty="0"/>
              <a:t>, </a:t>
            </a:r>
            <a:r>
              <a:rPr lang="ko-KR" altLang="en-US" sz="1200" dirty="0"/>
              <a:t>수원 이라는 학생이 등록하였다</a:t>
            </a:r>
            <a:r>
              <a:rPr lang="en-US" altLang="ko-KR" sz="1200" dirty="0" smtClean="0"/>
              <a:t>.	/    </a:t>
            </a:r>
            <a:r>
              <a:rPr lang="en-US" altLang="ko-KR" sz="1200" dirty="0"/>
              <a:t>insert into </a:t>
            </a:r>
            <a:r>
              <a:rPr lang="en-US" altLang="ko-KR" sz="1200" dirty="0" err="1"/>
              <a:t>stu</a:t>
            </a:r>
            <a:r>
              <a:rPr lang="en-US" altLang="ko-KR" sz="1200" dirty="0"/>
              <a:t> values('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','</a:t>
            </a:r>
            <a:r>
              <a:rPr lang="ko-KR" altLang="en-US" sz="1200" dirty="0"/>
              <a:t>홍길동</a:t>
            </a:r>
            <a:r>
              <a:rPr lang="en-US" altLang="ko-KR" sz="1200" dirty="0"/>
              <a:t>', '</a:t>
            </a:r>
            <a:r>
              <a:rPr lang="ko-KR" altLang="en-US" sz="1200" dirty="0"/>
              <a:t>수원</a:t>
            </a:r>
            <a:r>
              <a:rPr lang="en-US" altLang="ko-KR" sz="1200" dirty="0"/>
              <a:t>');</a:t>
            </a:r>
          </a:p>
          <a:p>
            <a:r>
              <a:rPr lang="en-US" altLang="ko-KR" sz="1200" dirty="0"/>
              <a:t>2. </a:t>
            </a:r>
            <a:r>
              <a:rPr lang="en-US" altLang="ko-KR" sz="1200" dirty="0" err="1"/>
              <a:t>bbb</a:t>
            </a:r>
            <a:r>
              <a:rPr lang="en-US" altLang="ko-KR" sz="1200" dirty="0"/>
              <a:t>, </a:t>
            </a:r>
            <a:r>
              <a:rPr lang="ko-KR" altLang="en-US" sz="1200" dirty="0"/>
              <a:t>일지매</a:t>
            </a:r>
            <a:r>
              <a:rPr lang="en-US" altLang="ko-KR" sz="1200" dirty="0"/>
              <a:t>, </a:t>
            </a:r>
            <a:r>
              <a:rPr lang="ko-KR" altLang="en-US" sz="1200" dirty="0"/>
              <a:t>서울 이라는 학생이 등록하였다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insert into </a:t>
            </a:r>
            <a:r>
              <a:rPr lang="en-US" altLang="ko-KR" sz="1200" dirty="0" err="1"/>
              <a:t>stu</a:t>
            </a:r>
            <a:r>
              <a:rPr lang="en-US" altLang="ko-KR" sz="1200" dirty="0"/>
              <a:t> values('</a:t>
            </a:r>
            <a:r>
              <a:rPr lang="en-US" altLang="ko-KR" sz="1200" dirty="0" err="1"/>
              <a:t>bbb</a:t>
            </a:r>
            <a:r>
              <a:rPr lang="en-US" altLang="ko-KR" sz="1200" dirty="0"/>
              <a:t>','</a:t>
            </a:r>
            <a:r>
              <a:rPr lang="ko-KR" altLang="en-US" sz="1200" dirty="0"/>
              <a:t>일지매</a:t>
            </a:r>
            <a:r>
              <a:rPr lang="en-US" altLang="ko-KR" sz="1200" dirty="0"/>
              <a:t>', '</a:t>
            </a:r>
            <a:r>
              <a:rPr lang="ko-KR" altLang="en-US" sz="1200" dirty="0"/>
              <a:t>서울</a:t>
            </a:r>
            <a:r>
              <a:rPr lang="en-US" altLang="ko-KR" sz="1200" dirty="0"/>
              <a:t>');</a:t>
            </a:r>
          </a:p>
          <a:p>
            <a:r>
              <a:rPr lang="en-US" altLang="ko-KR" sz="1200" dirty="0"/>
              <a:t>3. 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, </a:t>
            </a:r>
            <a:r>
              <a:rPr lang="ko-KR" altLang="en-US" sz="1200" dirty="0"/>
              <a:t>아저씨</a:t>
            </a:r>
            <a:r>
              <a:rPr lang="en-US" altLang="ko-KR" sz="1200" dirty="0"/>
              <a:t>, </a:t>
            </a:r>
            <a:r>
              <a:rPr lang="ko-KR" altLang="en-US" sz="1200" dirty="0"/>
              <a:t>대전 이라는 학생이 등록하였다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insert into </a:t>
            </a:r>
            <a:r>
              <a:rPr lang="en-US" altLang="ko-KR" sz="1200" dirty="0" err="1"/>
              <a:t>stu</a:t>
            </a:r>
            <a:r>
              <a:rPr lang="en-US" altLang="ko-KR" sz="1200" dirty="0"/>
              <a:t> values('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', '</a:t>
            </a:r>
            <a:r>
              <a:rPr lang="ko-KR" altLang="en-US" sz="1200" dirty="0"/>
              <a:t>아저씨</a:t>
            </a:r>
            <a:r>
              <a:rPr lang="en-US" altLang="ko-KR" sz="1200" dirty="0"/>
              <a:t>', '</a:t>
            </a:r>
            <a:r>
              <a:rPr lang="ko-KR" altLang="en-US" sz="1200" dirty="0"/>
              <a:t>대전</a:t>
            </a:r>
            <a:r>
              <a:rPr lang="en-US" altLang="ko-KR" sz="1200" dirty="0" smtClean="0"/>
              <a:t>');  (X)</a:t>
            </a:r>
          </a:p>
          <a:p>
            <a:r>
              <a:rPr lang="en-US" altLang="ko-KR" sz="1200" dirty="0" smtClean="0"/>
              <a:t>4. ccc, </a:t>
            </a:r>
            <a:r>
              <a:rPr lang="ko-KR" altLang="en-US" sz="1200" dirty="0" smtClean="0"/>
              <a:t>오징어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서울특별시라는 학생이 등록하였다</a:t>
            </a:r>
            <a:r>
              <a:rPr lang="en-US" altLang="ko-KR" sz="1200" dirty="0" smtClean="0"/>
              <a:t>.	/   insert into </a:t>
            </a:r>
            <a:r>
              <a:rPr lang="en-US" altLang="ko-KR" sz="1200" dirty="0" err="1" smtClean="0"/>
              <a:t>stu</a:t>
            </a:r>
            <a:r>
              <a:rPr lang="en-US" altLang="ko-KR" sz="1200" dirty="0" smtClean="0"/>
              <a:t> values('ccc', '</a:t>
            </a:r>
            <a:r>
              <a:rPr lang="ko-KR" altLang="en-US" sz="1200" dirty="0" smtClean="0"/>
              <a:t>오징어</a:t>
            </a:r>
            <a:r>
              <a:rPr lang="en-US" altLang="ko-KR" sz="1200" dirty="0" smtClean="0"/>
              <a:t>', '</a:t>
            </a:r>
            <a:r>
              <a:rPr lang="ko-KR" altLang="en-US" sz="1200" dirty="0" smtClean="0"/>
              <a:t>서울특별시</a:t>
            </a:r>
            <a:r>
              <a:rPr lang="en-US" altLang="ko-KR" sz="1200" dirty="0" smtClean="0"/>
              <a:t>'); (X)</a:t>
            </a:r>
          </a:p>
          <a:p>
            <a:r>
              <a:rPr lang="en-US" altLang="ko-KR" sz="1200" dirty="0" smtClean="0"/>
              <a:t>5</a:t>
            </a:r>
            <a:r>
              <a:rPr lang="en-US" altLang="ko-KR" sz="1200" dirty="0"/>
              <a:t>. c01, </a:t>
            </a:r>
            <a:r>
              <a:rPr lang="ko-KR" altLang="en-US" sz="1200" dirty="0"/>
              <a:t>오라클</a:t>
            </a:r>
            <a:r>
              <a:rPr lang="en-US" altLang="ko-KR" sz="1200" dirty="0"/>
              <a:t>,</a:t>
            </a:r>
            <a:r>
              <a:rPr lang="ko-KR" altLang="en-US" sz="1200" dirty="0"/>
              <a:t>김길수 라는 과목을 </a:t>
            </a:r>
            <a:r>
              <a:rPr lang="ko-KR" altLang="en-US" sz="1200" dirty="0" err="1"/>
              <a:t>등록하시오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insert into sub values('c01','</a:t>
            </a:r>
            <a:r>
              <a:rPr lang="ko-KR" altLang="en-US" sz="1200" dirty="0"/>
              <a:t>오라클</a:t>
            </a:r>
            <a:r>
              <a:rPr lang="en-US" altLang="ko-KR" sz="1200" dirty="0"/>
              <a:t>','</a:t>
            </a:r>
            <a:r>
              <a:rPr lang="ko-KR" altLang="en-US" sz="1200" dirty="0"/>
              <a:t>김길수</a:t>
            </a:r>
            <a:r>
              <a:rPr lang="en-US" altLang="ko-KR" sz="1200" dirty="0"/>
              <a:t>');</a:t>
            </a:r>
          </a:p>
          <a:p>
            <a:r>
              <a:rPr lang="en-US" altLang="ko-KR" sz="1200" dirty="0"/>
              <a:t>6. c02, </a:t>
            </a:r>
            <a:r>
              <a:rPr lang="ko-KR" altLang="en-US" sz="1200" dirty="0"/>
              <a:t>자바</a:t>
            </a:r>
            <a:r>
              <a:rPr lang="en-US" altLang="ko-KR" sz="1200" dirty="0"/>
              <a:t>,</a:t>
            </a:r>
            <a:r>
              <a:rPr lang="ko-KR" altLang="en-US" sz="1200" dirty="0" err="1"/>
              <a:t>김아무개라는</a:t>
            </a:r>
            <a:r>
              <a:rPr lang="ko-KR" altLang="en-US" sz="1200" dirty="0"/>
              <a:t> 과목을 </a:t>
            </a:r>
            <a:r>
              <a:rPr lang="ko-KR" altLang="en-US" sz="1200" dirty="0" err="1"/>
              <a:t>등록하시오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insert into sub values('c02','</a:t>
            </a:r>
            <a:r>
              <a:rPr lang="ko-KR" altLang="en-US" sz="1200" dirty="0"/>
              <a:t>자바</a:t>
            </a:r>
            <a:r>
              <a:rPr lang="en-US" altLang="ko-KR" sz="1200" dirty="0"/>
              <a:t>','</a:t>
            </a:r>
            <a:r>
              <a:rPr lang="ko-KR" altLang="en-US" sz="1200" dirty="0" err="1"/>
              <a:t>김아무개</a:t>
            </a:r>
            <a:r>
              <a:rPr lang="en-US" altLang="ko-KR" sz="1200" dirty="0" smtClean="0"/>
              <a:t>');</a:t>
            </a:r>
            <a:r>
              <a:rPr lang="en-US" altLang="ko-KR" sz="1200" dirty="0"/>
              <a:t> (X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7. c02,</a:t>
            </a:r>
            <a:r>
              <a:rPr lang="ko-KR" altLang="en-US" sz="1200" dirty="0" err="1"/>
              <a:t>객체언어</a:t>
            </a:r>
            <a:r>
              <a:rPr lang="en-US" altLang="ko-KR" sz="1200" dirty="0"/>
              <a:t>, </a:t>
            </a:r>
            <a:r>
              <a:rPr lang="ko-KR" altLang="en-US" sz="1200" dirty="0"/>
              <a:t>홍길동 이라는 과목을 </a:t>
            </a:r>
            <a:r>
              <a:rPr lang="ko-KR" altLang="en-US" sz="1200" dirty="0" err="1"/>
              <a:t>등록하시오</a:t>
            </a:r>
            <a:r>
              <a:rPr lang="en-US" altLang="ko-KR" sz="1200" dirty="0" smtClean="0"/>
              <a:t>.	/   insert </a:t>
            </a:r>
            <a:r>
              <a:rPr lang="en-US" altLang="ko-KR" sz="1200" dirty="0"/>
              <a:t>into sub values('c02','</a:t>
            </a:r>
            <a:r>
              <a:rPr lang="ko-KR" altLang="en-US" sz="1200" dirty="0" err="1"/>
              <a:t>객체언어</a:t>
            </a:r>
            <a:r>
              <a:rPr lang="en-US" altLang="ko-KR" sz="1200" dirty="0"/>
              <a:t>','</a:t>
            </a:r>
            <a:r>
              <a:rPr lang="ko-KR" altLang="en-US" sz="1200" dirty="0"/>
              <a:t>홍길동</a:t>
            </a:r>
            <a:r>
              <a:rPr lang="en-US" altLang="ko-KR" sz="1200" dirty="0" smtClean="0"/>
              <a:t>');</a:t>
            </a:r>
            <a:r>
              <a:rPr lang="en-US" altLang="ko-KR" sz="1200" dirty="0"/>
              <a:t> (X)</a:t>
            </a:r>
          </a:p>
          <a:p>
            <a:r>
              <a:rPr lang="en-US" altLang="ko-KR" sz="1200" dirty="0"/>
              <a:t>8. c03, html, </a:t>
            </a:r>
            <a:r>
              <a:rPr lang="ko-KR" altLang="en-US" sz="1200" dirty="0" err="1"/>
              <a:t>이길동</a:t>
            </a:r>
            <a:r>
              <a:rPr lang="ko-KR" altLang="en-US" sz="1200" dirty="0"/>
              <a:t> 이라는 과목을 </a:t>
            </a:r>
            <a:r>
              <a:rPr lang="ko-KR" altLang="en-US" sz="1200" dirty="0" err="1"/>
              <a:t>등록하시오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insert into sub values('c03','html','</a:t>
            </a:r>
            <a:r>
              <a:rPr lang="ko-KR" altLang="en-US" sz="1200" dirty="0" err="1"/>
              <a:t>이길동</a:t>
            </a:r>
            <a:r>
              <a:rPr lang="en-US" altLang="ko-KR" sz="1200" dirty="0"/>
              <a:t>');</a:t>
            </a:r>
          </a:p>
          <a:p>
            <a:r>
              <a:rPr lang="en-US" altLang="ko-KR" sz="1200" dirty="0"/>
              <a:t>9. c04,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김자바라는</a:t>
            </a:r>
            <a:r>
              <a:rPr lang="ko-KR" altLang="en-US" sz="1200" dirty="0"/>
              <a:t> 과목을 </a:t>
            </a:r>
            <a:r>
              <a:rPr lang="ko-KR" altLang="en-US" sz="1200" dirty="0" err="1"/>
              <a:t>등록하시오</a:t>
            </a:r>
            <a:r>
              <a:rPr lang="en-US" altLang="ko-KR" sz="1200" dirty="0" smtClean="0"/>
              <a:t>.		/   </a:t>
            </a:r>
            <a:r>
              <a:rPr lang="en-US" altLang="ko-KR" sz="1200" dirty="0"/>
              <a:t>insert into sub values('c04','js','</a:t>
            </a:r>
            <a:r>
              <a:rPr lang="ko-KR" altLang="en-US" sz="1200" dirty="0" err="1"/>
              <a:t>김자바</a:t>
            </a:r>
            <a:r>
              <a:rPr lang="en-US" altLang="ko-KR" sz="1200" dirty="0"/>
              <a:t>');</a:t>
            </a:r>
          </a:p>
          <a:p>
            <a:r>
              <a:rPr lang="en-US" altLang="ko-KR" sz="1200" dirty="0"/>
              <a:t>10. </a:t>
            </a:r>
            <a:r>
              <a:rPr lang="ko-KR" altLang="en-US" sz="1200" dirty="0"/>
              <a:t>아이디 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과목코드</a:t>
            </a:r>
            <a:r>
              <a:rPr lang="ko-KR" altLang="en-US" sz="1200" dirty="0"/>
              <a:t> </a:t>
            </a:r>
            <a:r>
              <a:rPr lang="en-US" altLang="ko-KR" sz="1200" dirty="0"/>
              <a:t>c05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등록하시오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insert into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 values('aaa','c05</a:t>
            </a:r>
            <a:r>
              <a:rPr lang="en-US" altLang="ko-KR" sz="1200" dirty="0" smtClean="0"/>
              <a:t>');</a:t>
            </a:r>
            <a:r>
              <a:rPr lang="en-US" altLang="ko-KR" sz="1200" dirty="0"/>
              <a:t> (X)</a:t>
            </a:r>
          </a:p>
          <a:p>
            <a:r>
              <a:rPr lang="en-US" altLang="ko-KR" sz="1200" dirty="0"/>
              <a:t>11. </a:t>
            </a:r>
            <a:r>
              <a:rPr lang="ko-KR" altLang="en-US" sz="1200" dirty="0"/>
              <a:t>아이디 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과목코드</a:t>
            </a:r>
            <a:r>
              <a:rPr lang="ko-KR" altLang="en-US" sz="1200" dirty="0"/>
              <a:t> </a:t>
            </a:r>
            <a:r>
              <a:rPr lang="en-US" altLang="ko-KR" sz="1200" dirty="0"/>
              <a:t>c01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등록하시오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insert into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 values('aaa','c01');</a:t>
            </a:r>
          </a:p>
          <a:p>
            <a:r>
              <a:rPr lang="en-US" altLang="ko-KR" sz="1200" dirty="0"/>
              <a:t>12. </a:t>
            </a:r>
            <a:r>
              <a:rPr lang="ko-KR" altLang="en-US" sz="1200" dirty="0"/>
              <a:t>아이다 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과목코드</a:t>
            </a:r>
            <a:r>
              <a:rPr lang="ko-KR" altLang="en-US" sz="1200" dirty="0"/>
              <a:t> </a:t>
            </a:r>
            <a:r>
              <a:rPr lang="en-US" altLang="ko-KR" sz="1200" dirty="0"/>
              <a:t>c03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등록하시오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insert into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 values('aaa','c03');</a:t>
            </a:r>
          </a:p>
          <a:p>
            <a:r>
              <a:rPr lang="en-US" altLang="ko-KR" sz="1200" dirty="0"/>
              <a:t>13. </a:t>
            </a:r>
            <a:r>
              <a:rPr lang="ko-KR" altLang="en-US" sz="1200" dirty="0"/>
              <a:t>아이디 </a:t>
            </a:r>
            <a:r>
              <a:rPr lang="en-US" altLang="ko-KR" sz="1200" dirty="0" err="1"/>
              <a:t>bbb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과목코드</a:t>
            </a:r>
            <a:r>
              <a:rPr lang="ko-KR" altLang="en-US" sz="1200" dirty="0"/>
              <a:t> </a:t>
            </a:r>
            <a:r>
              <a:rPr lang="en-US" altLang="ko-KR" sz="1200" dirty="0"/>
              <a:t>c01</a:t>
            </a:r>
            <a:r>
              <a:rPr lang="ko-KR" altLang="en-US" sz="1200" dirty="0"/>
              <a:t>를 </a:t>
            </a:r>
            <a:r>
              <a:rPr lang="ko-KR" altLang="en-US" sz="1200" dirty="0" err="1" smtClean="0"/>
              <a:t>등록하시오</a:t>
            </a:r>
            <a:r>
              <a:rPr lang="en-US" altLang="ko-KR" sz="1200" dirty="0" smtClean="0"/>
              <a:t>	/</a:t>
            </a:r>
            <a:r>
              <a:rPr lang="ko-KR" altLang="en-US" sz="1200" dirty="0" smtClean="0"/>
              <a:t>   </a:t>
            </a:r>
            <a:r>
              <a:rPr lang="en-US" altLang="ko-KR" sz="1200" dirty="0"/>
              <a:t>insert into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 values('bbb','c01');</a:t>
            </a:r>
          </a:p>
          <a:p>
            <a:r>
              <a:rPr lang="en-US" altLang="ko-KR" sz="1200" dirty="0"/>
              <a:t>14. </a:t>
            </a:r>
            <a:r>
              <a:rPr lang="ko-KR" altLang="en-US" sz="1200" dirty="0"/>
              <a:t>홍길동의 이름을 </a:t>
            </a:r>
            <a:r>
              <a:rPr lang="ko-KR" altLang="en-US" sz="1200" dirty="0" err="1"/>
              <a:t>이길동으로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변경하시오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update </a:t>
            </a:r>
            <a:r>
              <a:rPr lang="en-US" altLang="ko-KR" sz="1200" dirty="0" err="1"/>
              <a:t>stu</a:t>
            </a:r>
            <a:r>
              <a:rPr lang="en-US" altLang="ko-KR" sz="1200" dirty="0"/>
              <a:t> set name='</a:t>
            </a:r>
            <a:r>
              <a:rPr lang="ko-KR" altLang="en-US" sz="1200" dirty="0" err="1"/>
              <a:t>이길동</a:t>
            </a:r>
            <a:r>
              <a:rPr lang="en-US" altLang="ko-KR" sz="1200" dirty="0"/>
              <a:t>' where name='</a:t>
            </a:r>
            <a:r>
              <a:rPr lang="ko-KR" altLang="en-US" sz="1200" dirty="0"/>
              <a:t>홍길동</a:t>
            </a:r>
            <a:r>
              <a:rPr lang="en-US" altLang="ko-KR" sz="1200" dirty="0"/>
              <a:t>';</a:t>
            </a:r>
          </a:p>
          <a:p>
            <a:r>
              <a:rPr lang="en-US" altLang="ko-KR" sz="1200" dirty="0"/>
              <a:t>15. </a:t>
            </a:r>
            <a:r>
              <a:rPr lang="ko-KR" altLang="en-US" sz="1200" dirty="0"/>
              <a:t>오라클 선생님의 이름을 </a:t>
            </a:r>
            <a:r>
              <a:rPr lang="ko-KR" altLang="en-US" sz="1200" dirty="0" err="1"/>
              <a:t>김오라로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변경하시오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update sub set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='</a:t>
            </a:r>
            <a:r>
              <a:rPr lang="ko-KR" altLang="en-US" sz="1200" dirty="0" err="1"/>
              <a:t>김오라</a:t>
            </a:r>
            <a:r>
              <a:rPr lang="en-US" altLang="ko-KR" sz="1200" dirty="0"/>
              <a:t>' where </a:t>
            </a:r>
            <a:r>
              <a:rPr lang="en-US" altLang="ko-KR" sz="1200" dirty="0" err="1"/>
              <a:t>sname</a:t>
            </a:r>
            <a:r>
              <a:rPr lang="en-US" altLang="ko-KR" sz="1200" dirty="0"/>
              <a:t>='</a:t>
            </a:r>
            <a:r>
              <a:rPr lang="ko-KR" altLang="en-US" sz="1200" dirty="0" smtClean="0"/>
              <a:t>오라클</a:t>
            </a:r>
            <a:r>
              <a:rPr lang="en-US" altLang="ko-KR" sz="1200" dirty="0" smtClean="0"/>
              <a:t>‘;</a:t>
            </a:r>
            <a:endParaRPr lang="en-US" altLang="ko-KR" sz="1200" dirty="0"/>
          </a:p>
          <a:p>
            <a:r>
              <a:rPr lang="en-US" altLang="ko-KR" sz="1200" dirty="0"/>
              <a:t>16. </a:t>
            </a:r>
            <a:r>
              <a:rPr lang="en-US" altLang="ko-KR" sz="1200" dirty="0" err="1"/>
              <a:t>bbb</a:t>
            </a:r>
            <a:r>
              <a:rPr lang="ko-KR" altLang="en-US" sz="1200" dirty="0"/>
              <a:t>가 신청한 </a:t>
            </a:r>
            <a:r>
              <a:rPr lang="en-US" altLang="ko-KR" sz="1200" dirty="0"/>
              <a:t>c01</a:t>
            </a:r>
            <a:r>
              <a:rPr lang="ko-KR" altLang="en-US" sz="1200" dirty="0"/>
              <a:t>을 </a:t>
            </a:r>
            <a:r>
              <a:rPr lang="en-US" altLang="ko-KR" sz="1200" dirty="0"/>
              <a:t>c04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변경하시오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update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 set </a:t>
            </a:r>
            <a:r>
              <a:rPr lang="en-US" altLang="ko-KR" sz="1200" dirty="0" err="1"/>
              <a:t>subcode</a:t>
            </a:r>
            <a:r>
              <a:rPr lang="en-US" altLang="ko-KR" sz="1200" dirty="0"/>
              <a:t>='c04' where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bbb</a:t>
            </a:r>
            <a:r>
              <a:rPr lang="en-US" altLang="ko-KR" sz="1200" dirty="0"/>
              <a:t>' and </a:t>
            </a:r>
            <a:r>
              <a:rPr lang="en-US" altLang="ko-KR" sz="1200" dirty="0" err="1"/>
              <a:t>subcode</a:t>
            </a:r>
            <a:r>
              <a:rPr lang="en-US" altLang="ko-KR" sz="1200" dirty="0"/>
              <a:t>='c01';</a:t>
            </a:r>
          </a:p>
          <a:p>
            <a:r>
              <a:rPr lang="en-US" altLang="ko-KR" sz="1200" dirty="0"/>
              <a:t>17. </a:t>
            </a:r>
            <a:r>
              <a:rPr lang="en-US" altLang="ko-KR" sz="1200" dirty="0" err="1"/>
              <a:t>aaa</a:t>
            </a:r>
            <a:r>
              <a:rPr lang="ko-KR" altLang="en-US" sz="1200" dirty="0"/>
              <a:t>가 신청한 </a:t>
            </a:r>
            <a:r>
              <a:rPr lang="en-US" altLang="ko-KR" sz="1200" dirty="0"/>
              <a:t>html</a:t>
            </a:r>
            <a:r>
              <a:rPr lang="ko-KR" altLang="en-US" sz="1200" dirty="0"/>
              <a:t>과목을 </a:t>
            </a:r>
            <a:r>
              <a:rPr lang="ko-KR" altLang="en-US" sz="1200" dirty="0" err="1"/>
              <a:t>철회하시오</a:t>
            </a:r>
            <a:r>
              <a:rPr lang="en-US" altLang="ko-KR" sz="1200" dirty="0" smtClean="0"/>
              <a:t>.		/   </a:t>
            </a:r>
            <a:r>
              <a:rPr lang="en-US" altLang="ko-KR" sz="1200" dirty="0"/>
              <a:t>delete from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 where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' and </a:t>
            </a:r>
            <a:r>
              <a:rPr lang="en-US" altLang="ko-KR" sz="1200" dirty="0" err="1"/>
              <a:t>subcode</a:t>
            </a:r>
            <a:r>
              <a:rPr lang="en-US" altLang="ko-KR" sz="1200" dirty="0"/>
              <a:t>='c03';</a:t>
            </a:r>
          </a:p>
          <a:p>
            <a:r>
              <a:rPr lang="en-US" altLang="ko-KR" sz="1200" dirty="0"/>
              <a:t>18. </a:t>
            </a:r>
            <a:r>
              <a:rPr lang="ko-KR" altLang="en-US" sz="1200" dirty="0"/>
              <a:t>홍길동 학생을 삭제하시고 수강신청 테이블을 </a:t>
            </a:r>
            <a:r>
              <a:rPr lang="ko-KR" altLang="en-US" sz="1200" dirty="0" err="1"/>
              <a:t>확인하시오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delete from </a:t>
            </a:r>
            <a:r>
              <a:rPr lang="en-US" altLang="ko-KR" sz="1200" dirty="0" err="1"/>
              <a:t>stu</a:t>
            </a:r>
            <a:r>
              <a:rPr lang="en-US" altLang="ko-KR" sz="1200" dirty="0"/>
              <a:t> where name='</a:t>
            </a:r>
            <a:r>
              <a:rPr lang="ko-KR" altLang="en-US" sz="1200" dirty="0"/>
              <a:t>홍길동</a:t>
            </a:r>
            <a:r>
              <a:rPr lang="en-US" altLang="ko-KR" sz="1200" dirty="0"/>
              <a:t>';</a:t>
            </a:r>
          </a:p>
          <a:p>
            <a:r>
              <a:rPr lang="en-US" altLang="ko-KR" sz="1200" dirty="0" smtClean="0"/>
              <a:t>					/   </a:t>
            </a:r>
            <a:r>
              <a:rPr lang="en-US" altLang="ko-KR" sz="1200" dirty="0"/>
              <a:t>select * from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19. </a:t>
            </a:r>
            <a:r>
              <a:rPr lang="ko-KR" altLang="en-US" sz="1200" dirty="0" err="1"/>
              <a:t>김자바</a:t>
            </a:r>
            <a:r>
              <a:rPr lang="ko-KR" altLang="en-US" sz="1200" dirty="0"/>
              <a:t> 과목을 삭제하시고 수강신청 테이블을 </a:t>
            </a:r>
            <a:r>
              <a:rPr lang="ko-KR" altLang="en-US" sz="1200" dirty="0" err="1"/>
              <a:t>확인하시오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delete from sub where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='</a:t>
            </a:r>
            <a:r>
              <a:rPr lang="ko-KR" altLang="en-US" sz="1200" dirty="0" err="1"/>
              <a:t>김자바</a:t>
            </a:r>
            <a:r>
              <a:rPr lang="en-US" altLang="ko-KR" sz="1200" dirty="0"/>
              <a:t>';</a:t>
            </a:r>
          </a:p>
          <a:p>
            <a:r>
              <a:rPr lang="en-US" altLang="ko-KR" sz="1200" dirty="0" smtClean="0"/>
              <a:t>					/   </a:t>
            </a:r>
            <a:r>
              <a:rPr lang="en-US" altLang="ko-KR" sz="1200" dirty="0"/>
              <a:t>select * from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20. </a:t>
            </a:r>
            <a:r>
              <a:rPr lang="ko-KR" altLang="en-US" sz="1200" dirty="0"/>
              <a:t>아이디 </a:t>
            </a:r>
            <a:r>
              <a:rPr lang="en-US" altLang="ko-KR" sz="1200" dirty="0" err="1"/>
              <a:t>bbb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과목코드</a:t>
            </a:r>
            <a:r>
              <a:rPr lang="ko-KR" altLang="en-US" sz="1200" dirty="0"/>
              <a:t> </a:t>
            </a:r>
            <a:r>
              <a:rPr lang="en-US" altLang="ko-KR" sz="1200" dirty="0"/>
              <a:t>c01</a:t>
            </a:r>
            <a:r>
              <a:rPr lang="ko-KR" altLang="en-US" sz="1200" dirty="0"/>
              <a:t>를 </a:t>
            </a:r>
            <a:r>
              <a:rPr lang="ko-KR" altLang="en-US" sz="1200" dirty="0" err="1" smtClean="0"/>
              <a:t>등록하시오</a:t>
            </a:r>
            <a:r>
              <a:rPr lang="en-US" altLang="ko-KR" sz="1200" dirty="0" smtClean="0"/>
              <a:t>		/</a:t>
            </a:r>
            <a:r>
              <a:rPr lang="ko-KR" altLang="en-US" sz="1200" dirty="0" smtClean="0"/>
              <a:t>   </a:t>
            </a:r>
            <a:r>
              <a:rPr lang="en-US" altLang="ko-KR" sz="1200" dirty="0"/>
              <a:t>insert into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 values('bbb','c01');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01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구축된 데이터 베이스 분석하기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338" y="59745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12" y="966788"/>
            <a:ext cx="4859226" cy="57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6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구축된 데이터 베이스 분석하기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66788"/>
            <a:ext cx="6134100" cy="5629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338" y="59745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실행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25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구축된 데이터 베이스 분석하기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966788"/>
            <a:ext cx="5572125" cy="4057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338" y="59745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실행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45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528</Words>
  <Application>Microsoft Office PowerPoint</Application>
  <PresentationFormat>화면 슬라이드 쇼(4:3)</PresentationFormat>
  <Paragraphs>169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Wingdings</vt:lpstr>
      <vt:lpstr>Office 테마</vt:lpstr>
      <vt:lpstr>데이터베이스 교육 (과제풀이)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교육 (과제풀이)</dc:title>
  <dc:creator>human-17</dc:creator>
  <cp:lastModifiedBy>human-17</cp:lastModifiedBy>
  <cp:revision>25</cp:revision>
  <dcterms:created xsi:type="dcterms:W3CDTF">2024-08-26T06:03:54Z</dcterms:created>
  <dcterms:modified xsi:type="dcterms:W3CDTF">2024-08-27T08:38:09Z</dcterms:modified>
</cp:coreProperties>
</file>