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3"/>
  </p:notesMasterIdLst>
  <p:handoutMasterIdLst>
    <p:handoutMasterId r:id="rId14"/>
  </p:handoutMasterIdLst>
  <p:sldIdLst>
    <p:sldId id="340" r:id="rId6"/>
    <p:sldId id="445" r:id="rId7"/>
    <p:sldId id="441" r:id="rId8"/>
    <p:sldId id="447" r:id="rId9"/>
    <p:sldId id="442" r:id="rId10"/>
    <p:sldId id="448" r:id="rId11"/>
    <p:sldId id="446" r:id="rId12"/>
  </p:sldIdLst>
  <p:sldSz cx="12192000" cy="6858000"/>
  <p:notesSz cx="7315200" cy="9601200"/>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2" id="{802E5F98-B458-43BC-82D3-4C1BA50911FE}">
          <p14:sldIdLst>
            <p14:sldId id="445"/>
            <p14:sldId id="441"/>
            <p14:sldId id="447"/>
            <p14:sldId id="442"/>
            <p14:sldId id="448"/>
            <p14:sldId id="44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6" autoAdjust="0"/>
    <p:restoredTop sz="94799" autoAdjust="0"/>
  </p:normalViewPr>
  <p:slideViewPr>
    <p:cSldViewPr snapToGrid="0" showGuides="1">
      <p:cViewPr varScale="1">
        <p:scale>
          <a:sx n="83" d="100"/>
          <a:sy n="83" d="100"/>
        </p:scale>
        <p:origin x="624" y="6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5/30/2020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5/30/2020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69683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6309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68869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339792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457019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3787513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44"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30/05/2020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image" Target="../media/image12.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a:off x="2858951" y="1863872"/>
            <a:ext cx="1" cy="427715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noProof="0" dirty="0">
                <a:solidFill>
                  <a:schemeClr val="accent1">
                    <a:lumMod val="75000"/>
                  </a:schemeClr>
                </a:solidFill>
              </a:rPr>
              <a:t>Market Scan | Shortlisting and Provider Attributes</a:t>
            </a:r>
          </a:p>
        </p:txBody>
      </p:sp>
      <p:sp>
        <p:nvSpPr>
          <p:cNvPr id="36" name="Content Placeholder 5"/>
          <p:cNvSpPr>
            <a:spLocks noGrp="1"/>
          </p:cNvSpPr>
          <p:nvPr>
            <p:ph idx="4294967295"/>
          </p:nvPr>
        </p:nvSpPr>
        <p:spPr>
          <a:xfrm>
            <a:off x="3042568" y="1808365"/>
            <a:ext cx="7390051" cy="4474989"/>
          </a:xfrm>
          <a:prstGeom prst="rect">
            <a:avLst/>
          </a:prstGeom>
        </p:spPr>
        <p:txBody>
          <a:bodyPr vert="horz" lIns="0" tIns="0" rIns="0" bIns="0" rtlCol="0" anchor="t">
            <a:noAutofit/>
          </a:bodyPr>
          <a:lstStyle/>
          <a:p>
            <a:pPr lvl="1">
              <a:spcAft>
                <a:spcPts val="600"/>
              </a:spcAft>
              <a:buClr>
                <a:srgbClr val="0093A0"/>
              </a:buClr>
            </a:pPr>
            <a:r>
              <a:rPr lang="en-US" b="1" dirty="0">
                <a:solidFill>
                  <a:schemeClr val="accent1">
                    <a:lumMod val="75000"/>
                  </a:schemeClr>
                </a:solidFill>
              </a:rPr>
              <a:t>Who plays in the market (short longlist)</a:t>
            </a:r>
          </a:p>
          <a:p>
            <a:pPr marL="542925" indent="-171450">
              <a:spcAft>
                <a:spcPts val="0"/>
              </a:spcAft>
              <a:buFont typeface="Arial" panose="020B0604020202020204" pitchFamily="34" charset="0"/>
              <a:buChar char="•"/>
            </a:pPr>
            <a:r>
              <a:rPr lang="en-AU" sz="1000" i="1" dirty="0"/>
              <a:t>Financial Accounting service offering</a:t>
            </a:r>
          </a:p>
          <a:p>
            <a:pPr marL="542925" indent="-171450">
              <a:spcAft>
                <a:spcPts val="0"/>
              </a:spcAft>
              <a:buFont typeface="Arial" panose="020B0604020202020204" pitchFamily="34" charset="0"/>
              <a:buChar char="•"/>
            </a:pPr>
            <a:r>
              <a:rPr lang="en-AU" sz="1000" i="1" dirty="0"/>
              <a:t>Operations and Support in Australia</a:t>
            </a:r>
          </a:p>
          <a:p>
            <a:pPr marL="371475">
              <a:spcAft>
                <a:spcPts val="0"/>
              </a:spcAft>
            </a:pPr>
            <a:endParaRPr lang="en-AU" sz="1000" i="1" dirty="0"/>
          </a:p>
          <a:p>
            <a:pPr lvl="1">
              <a:spcAft>
                <a:spcPts val="600"/>
              </a:spcAft>
              <a:buClr>
                <a:srgbClr val="0093A0"/>
              </a:buClr>
            </a:pPr>
            <a:r>
              <a:rPr lang="en-US" b="1" dirty="0">
                <a:solidFill>
                  <a:schemeClr val="accent1">
                    <a:lumMod val="75000"/>
                  </a:schemeClr>
                </a:solidFill>
              </a:rPr>
              <a:t>Company fundamentals and depth of market presence</a:t>
            </a:r>
          </a:p>
          <a:p>
            <a:pPr marL="542925" indent="-171450">
              <a:spcAft>
                <a:spcPts val="0"/>
              </a:spcAft>
              <a:buFont typeface="Arial" panose="020B0604020202020204" pitchFamily="34" charset="0"/>
              <a:buChar char="•"/>
            </a:pPr>
            <a:r>
              <a:rPr lang="en-AU" sz="1000" i="1" dirty="0"/>
              <a:t>Time in operation and history</a:t>
            </a:r>
          </a:p>
          <a:p>
            <a:pPr marL="542925" indent="-171450">
              <a:spcAft>
                <a:spcPts val="0"/>
              </a:spcAft>
              <a:buFont typeface="Arial" panose="020B0604020202020204" pitchFamily="34" charset="0"/>
              <a:buChar char="•"/>
            </a:pPr>
            <a:r>
              <a:rPr lang="en-AU" sz="1000" i="1" dirty="0"/>
              <a:t>Financial position and performance</a:t>
            </a:r>
          </a:p>
          <a:p>
            <a:pPr marL="542925" indent="-171450">
              <a:spcAft>
                <a:spcPts val="0"/>
              </a:spcAft>
              <a:buFont typeface="Arial" panose="020B0604020202020204" pitchFamily="34" charset="0"/>
              <a:buChar char="•"/>
            </a:pPr>
            <a:r>
              <a:rPr lang="en-AU" sz="1000" i="1" dirty="0"/>
              <a:t>Credibility of ownership and leadership</a:t>
            </a:r>
          </a:p>
          <a:p>
            <a:pPr marL="542925" indent="-171450">
              <a:spcAft>
                <a:spcPts val="0"/>
              </a:spcAft>
              <a:buFont typeface="Arial" panose="020B0604020202020204" pitchFamily="34" charset="0"/>
              <a:buChar char="•"/>
            </a:pPr>
            <a:r>
              <a:rPr lang="en-AU" sz="1000" i="1" dirty="0"/>
              <a:t>Scale</a:t>
            </a:r>
          </a:p>
          <a:p>
            <a:pPr marL="542925" indent="-171450">
              <a:spcAft>
                <a:spcPts val="0"/>
              </a:spcAft>
              <a:buFont typeface="Arial" panose="020B0604020202020204" pitchFamily="34" charset="0"/>
              <a:buChar char="•"/>
            </a:pPr>
            <a:r>
              <a:rPr lang="en-AU" sz="1000" i="1" dirty="0"/>
              <a:t>Reputation </a:t>
            </a:r>
          </a:p>
          <a:p>
            <a:pPr marL="371475">
              <a:spcAft>
                <a:spcPts val="0"/>
              </a:spcAft>
            </a:pPr>
            <a:endParaRPr lang="en-US" b="1" dirty="0">
              <a:solidFill>
                <a:schemeClr val="accent1">
                  <a:lumMod val="75000"/>
                </a:schemeClr>
              </a:solidFill>
            </a:endParaRPr>
          </a:p>
          <a:p>
            <a:pPr lvl="1">
              <a:spcAft>
                <a:spcPts val="600"/>
              </a:spcAft>
              <a:buClr>
                <a:srgbClr val="0093A0"/>
              </a:buClr>
            </a:pPr>
            <a:r>
              <a:rPr lang="en-US" dirty="0">
                <a:solidFill>
                  <a:schemeClr val="accent1">
                    <a:lumMod val="75000"/>
                  </a:schemeClr>
                </a:solidFill>
              </a:rPr>
              <a:t>Proven experience in Financial Accounting System</a:t>
            </a:r>
          </a:p>
          <a:p>
            <a:pPr marL="542925" indent="-171450">
              <a:spcAft>
                <a:spcPts val="0"/>
              </a:spcAft>
              <a:buFont typeface="Arial" panose="020B0604020202020204" pitchFamily="34" charset="0"/>
              <a:buChar char="•"/>
            </a:pPr>
            <a:r>
              <a:rPr lang="en-AU" sz="1000" i="1" dirty="0"/>
              <a:t>Client base</a:t>
            </a:r>
          </a:p>
          <a:p>
            <a:pPr marL="542925" indent="-171450">
              <a:spcAft>
                <a:spcPts val="0"/>
              </a:spcAft>
              <a:buFont typeface="Arial" panose="020B0604020202020204" pitchFamily="34" charset="0"/>
              <a:buChar char="•"/>
            </a:pPr>
            <a:r>
              <a:rPr lang="en-AU" sz="1000" i="1" dirty="0"/>
              <a:t>Experience and clients delivering similar services (SaaS)</a:t>
            </a:r>
          </a:p>
          <a:p>
            <a:pPr marL="542925" indent="-171450">
              <a:spcAft>
                <a:spcPts val="0"/>
              </a:spcAft>
              <a:buFont typeface="Arial" panose="020B0604020202020204" pitchFamily="34" charset="0"/>
              <a:buChar char="•"/>
            </a:pPr>
            <a:r>
              <a:rPr lang="en-AU" sz="1000" i="1" dirty="0"/>
              <a:t>Relevant projects of similar scope and scale</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Scope of Service </a:t>
            </a:r>
          </a:p>
          <a:p>
            <a:pPr marL="542925" indent="-171450">
              <a:spcAft>
                <a:spcPts val="0"/>
              </a:spcAft>
              <a:buFont typeface="Arial" panose="020B0604020202020204" pitchFamily="34" charset="0"/>
              <a:buChar char="•"/>
            </a:pPr>
            <a:r>
              <a:rPr lang="en-AU" sz="1000" i="1" dirty="0"/>
              <a:t>Financial Accounting system functions and capabilities</a:t>
            </a:r>
          </a:p>
          <a:p>
            <a:pPr marL="542925" indent="-171450">
              <a:spcAft>
                <a:spcPts val="0"/>
              </a:spcAft>
              <a:buFont typeface="Arial" panose="020B0604020202020204" pitchFamily="34" charset="0"/>
              <a:buChar char="•"/>
            </a:pPr>
            <a:r>
              <a:rPr lang="en-AU" sz="1000" i="1" dirty="0"/>
              <a:t>Additional service offerings such as Payroll and Expense Management System</a:t>
            </a:r>
          </a:p>
          <a:p>
            <a:pPr marL="542925" indent="-171450">
              <a:spcAft>
                <a:spcPts val="0"/>
              </a:spcAft>
              <a:buFont typeface="Arial" panose="020B0604020202020204" pitchFamily="34" charset="0"/>
              <a:buChar char="•"/>
            </a:pPr>
            <a:r>
              <a:rPr lang="en-AU" sz="1000" i="1" dirty="0"/>
              <a:t>Ease of Integration with Salesforce</a:t>
            </a:r>
          </a:p>
          <a:p>
            <a:pPr marL="542925" indent="-171450">
              <a:spcAft>
                <a:spcPts val="0"/>
              </a:spcAft>
              <a:buFont typeface="Arial" panose="020B0604020202020204" pitchFamily="34" charset="0"/>
              <a:buChar char="•"/>
            </a:pPr>
            <a:r>
              <a:rPr lang="en-AU" sz="1000" i="1" dirty="0"/>
              <a:t>Reporting capabilities</a:t>
            </a:r>
          </a:p>
          <a:p>
            <a:pPr marL="371475">
              <a:spcAft>
                <a:spcPts val="0"/>
              </a:spcAft>
            </a:pPr>
            <a:endParaRPr lang="en-AU" sz="1000" i="1" dirty="0"/>
          </a:p>
          <a:p>
            <a:pPr lvl="1">
              <a:spcAft>
                <a:spcPts val="600"/>
              </a:spcAft>
              <a:buClr>
                <a:srgbClr val="0093A0"/>
              </a:buClr>
            </a:pPr>
            <a:r>
              <a:rPr lang="en-US" dirty="0">
                <a:solidFill>
                  <a:schemeClr val="accent1">
                    <a:lumMod val="75000"/>
                  </a:schemeClr>
                </a:solidFill>
              </a:rPr>
              <a:t>Long term vision, technology alignment and innovation</a:t>
            </a:r>
          </a:p>
          <a:p>
            <a:pPr marL="542925" indent="-171450">
              <a:spcAft>
                <a:spcPts val="0"/>
              </a:spcAft>
              <a:buFont typeface="Arial" panose="020B0604020202020204" pitchFamily="34" charset="0"/>
              <a:buChar char="•"/>
            </a:pPr>
            <a:r>
              <a:rPr lang="en-AU" sz="1000" i="1" dirty="0"/>
              <a:t>Native Cloud Application</a:t>
            </a:r>
          </a:p>
          <a:p>
            <a:pPr marL="542925" indent="-171450">
              <a:spcAft>
                <a:spcPts val="0"/>
              </a:spcAft>
              <a:buFont typeface="Arial" panose="020B0604020202020204" pitchFamily="34" charset="0"/>
              <a:buChar char="•"/>
            </a:pPr>
            <a:r>
              <a:rPr lang="en-AU" sz="1000" i="1" dirty="0"/>
              <a:t>Supports API capabilities</a:t>
            </a:r>
          </a:p>
          <a:p>
            <a:pPr marL="542925" indent="-171450">
              <a:spcAft>
                <a:spcPts val="0"/>
              </a:spcAft>
              <a:buFont typeface="Arial" panose="020B0604020202020204" pitchFamily="34" charset="0"/>
              <a:buChar char="•"/>
            </a:pPr>
            <a:r>
              <a:rPr lang="en-AU" sz="1000" i="1" dirty="0"/>
              <a:t>Strong investment in R&amp;D and innovation</a:t>
            </a:r>
          </a:p>
          <a:p>
            <a:pPr marL="371475">
              <a:spcAft>
                <a:spcPts val="0"/>
              </a:spcAft>
            </a:pPr>
            <a:endParaRPr lang="en-AU" sz="1000" i="1" dirty="0"/>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a:p>
            <a:pPr lvl="1">
              <a:spcAft>
                <a:spcPts val="0"/>
              </a:spcAft>
              <a:buClr>
                <a:srgbClr val="0093A0"/>
              </a:buClr>
            </a:pPr>
            <a:endParaRPr lang="en-US" b="1" dirty="0">
              <a:solidFill>
                <a:schemeClr val="tx2"/>
              </a:solidFill>
            </a:endParaRPr>
          </a:p>
        </p:txBody>
      </p:sp>
      <p:sp>
        <p:nvSpPr>
          <p:cNvPr id="21" name="Text Placeholder 24"/>
          <p:cNvSpPr txBox="1">
            <a:spLocks/>
          </p:cNvSpPr>
          <p:nvPr/>
        </p:nvSpPr>
        <p:spPr>
          <a:xfrm>
            <a:off x="1900237" y="651601"/>
            <a:ext cx="8391525"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t>An assessment of the Financial Accounting System market landscape to establish and evaluate the following attributes:</a:t>
            </a:r>
          </a:p>
        </p:txBody>
      </p:sp>
      <p:sp>
        <p:nvSpPr>
          <p:cNvPr id="5" name="Rectangle 4"/>
          <p:cNvSpPr/>
          <p:nvPr/>
        </p:nvSpPr>
        <p:spPr>
          <a:xfrm>
            <a:off x="1834244" y="1178921"/>
            <a:ext cx="8346594" cy="461665"/>
          </a:xfrm>
          <a:prstGeom prst="rect">
            <a:avLst/>
          </a:prstGeom>
        </p:spPr>
        <p:txBody>
          <a:bodyPr wrap="square">
            <a:spAutoFit/>
          </a:bodyPr>
          <a:lstStyle/>
          <a:p>
            <a:r>
              <a:rPr lang="en-AU" sz="1200" dirty="0">
                <a:solidFill>
                  <a:srgbClr val="575757"/>
                </a:solidFill>
              </a:rPr>
              <a:t>These attributes have been selected based on Workshops conducted with Sector Metric’s Executive Committee, key stakeholders from their Finance Team, Deloitte’s IP and previous market experience.</a:t>
            </a:r>
          </a:p>
        </p:txBody>
      </p:sp>
      <p:grpSp>
        <p:nvGrpSpPr>
          <p:cNvPr id="3" name="Group 2"/>
          <p:cNvGrpSpPr/>
          <p:nvPr/>
        </p:nvGrpSpPr>
        <p:grpSpPr>
          <a:xfrm>
            <a:off x="2061489" y="1867088"/>
            <a:ext cx="584203" cy="4194768"/>
            <a:chOff x="537488" y="1640585"/>
            <a:chExt cx="584203" cy="4194768"/>
          </a:xfrm>
        </p:grpSpPr>
        <p:grpSp>
          <p:nvGrpSpPr>
            <p:cNvPr id="20" name="Group 28"/>
            <p:cNvGrpSpPr/>
            <p:nvPr/>
          </p:nvGrpSpPr>
          <p:grpSpPr>
            <a:xfrm>
              <a:off x="567702" y="5287096"/>
              <a:ext cx="510046" cy="548257"/>
              <a:chOff x="9547225" y="3155950"/>
              <a:chExt cx="515938" cy="588963"/>
            </a:xfrm>
            <a:solidFill>
              <a:schemeClr val="tx1"/>
            </a:solidFill>
          </p:grpSpPr>
          <p:sp>
            <p:nvSpPr>
              <p:cNvPr id="22"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36"/>
            <p:cNvGrpSpPr/>
            <p:nvPr/>
          </p:nvGrpSpPr>
          <p:grpSpPr>
            <a:xfrm>
              <a:off x="567702" y="3592985"/>
              <a:ext cx="553989" cy="493579"/>
              <a:chOff x="-3728641" y="3014910"/>
              <a:chExt cx="560388" cy="530225"/>
            </a:xfrm>
            <a:solidFill>
              <a:schemeClr val="tx1"/>
            </a:solidFill>
          </p:grpSpPr>
          <p:sp>
            <p:nvSpPr>
              <p:cNvPr id="29"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41"/>
            <p:cNvGrpSpPr/>
            <p:nvPr/>
          </p:nvGrpSpPr>
          <p:grpSpPr>
            <a:xfrm>
              <a:off x="537488" y="2597593"/>
              <a:ext cx="504559" cy="476318"/>
              <a:chOff x="-13631811" y="4392546"/>
              <a:chExt cx="625475" cy="627062"/>
            </a:xfrm>
            <a:solidFill>
              <a:schemeClr val="tx1"/>
            </a:solidFill>
          </p:grpSpPr>
          <p:sp>
            <p:nvSpPr>
              <p:cNvPr id="33"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074" name="Group 217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56" y="1640585"/>
              <a:ext cx="552450" cy="533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3"/>
            <p:cNvGrpSpPr/>
            <p:nvPr/>
          </p:nvGrpSpPr>
          <p:grpSpPr>
            <a:xfrm>
              <a:off x="599485" y="4483607"/>
              <a:ext cx="440992" cy="524612"/>
              <a:chOff x="3104044" y="3546255"/>
              <a:chExt cx="372240" cy="470269"/>
            </a:xfrm>
            <a:solidFill>
              <a:schemeClr val="tx1"/>
            </a:solidFill>
          </p:grpSpPr>
          <p:sp>
            <p:nvSpPr>
              <p:cNvPr id="38"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04597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List of Providers Assessed</a:t>
            </a:r>
          </a:p>
        </p:txBody>
      </p:sp>
      <p:sp>
        <p:nvSpPr>
          <p:cNvPr id="25" name="Text Placeholder 24"/>
          <p:cNvSpPr>
            <a:spLocks noGrp="1"/>
          </p:cNvSpPr>
          <p:nvPr>
            <p:ph type="body" sz="quarter" idx="13"/>
          </p:nvPr>
        </p:nvSpPr>
        <p:spPr/>
        <p:txBody>
          <a:bodyPr/>
          <a:lstStyle/>
          <a:p>
            <a:r>
              <a:rPr lang="en-US" sz="1400" dirty="0"/>
              <a:t>The following is a long list of proposed providers and rationale for inclusion.</a:t>
            </a:r>
          </a:p>
        </p:txBody>
      </p:sp>
      <p:graphicFrame>
        <p:nvGraphicFramePr>
          <p:cNvPr id="18" name="Table 6"/>
          <p:cNvGraphicFramePr>
            <a:graphicFrameLocks noGrp="1"/>
          </p:cNvGraphicFramePr>
          <p:nvPr>
            <p:extLst>
              <p:ext uri="{D42A27DB-BD31-4B8C-83A1-F6EECF244321}">
                <p14:modId xmlns:p14="http://schemas.microsoft.com/office/powerpoint/2010/main" val="2314074239"/>
              </p:ext>
            </p:extLst>
          </p:nvPr>
        </p:nvGraphicFramePr>
        <p:xfrm>
          <a:off x="1900237" y="1083108"/>
          <a:ext cx="8391529" cy="5229744"/>
        </p:xfrm>
        <a:graphic>
          <a:graphicData uri="http://schemas.openxmlformats.org/drawingml/2006/table">
            <a:tbl>
              <a:tblPr firstRow="1" bandRow="1">
                <a:tableStyleId>{073A0DAA-6AF3-43AB-8588-CEC1D06C72B9}</a:tableStyleId>
              </a:tblPr>
              <a:tblGrid>
                <a:gridCol w="1946873">
                  <a:extLst>
                    <a:ext uri="{9D8B030D-6E8A-4147-A177-3AD203B41FA5}">
                      <a16:colId xmlns:a16="http://schemas.microsoft.com/office/drawing/2014/main" val="20000"/>
                    </a:ext>
                  </a:extLst>
                </a:gridCol>
                <a:gridCol w="1552607">
                  <a:extLst>
                    <a:ext uri="{9D8B030D-6E8A-4147-A177-3AD203B41FA5}">
                      <a16:colId xmlns:a16="http://schemas.microsoft.com/office/drawing/2014/main" val="20001"/>
                    </a:ext>
                  </a:extLst>
                </a:gridCol>
                <a:gridCol w="4892049">
                  <a:extLst>
                    <a:ext uri="{9D8B030D-6E8A-4147-A177-3AD203B41FA5}">
                      <a16:colId xmlns:a16="http://schemas.microsoft.com/office/drawing/2014/main" val="20002"/>
                    </a:ext>
                  </a:extLst>
                </a:gridCol>
              </a:tblGrid>
              <a:tr h="458930">
                <a:tc gridSpan="2">
                  <a:txBody>
                    <a:bodyPr/>
                    <a:lstStyle/>
                    <a:p>
                      <a:pPr algn="ctr"/>
                      <a:r>
                        <a:rPr lang="en-AU" sz="1200" dirty="0">
                          <a:solidFill>
                            <a:schemeClr val="tx1"/>
                          </a:solidFill>
                          <a:latin typeface="+mj-lt"/>
                          <a:ea typeface="Open Sans" panose="020B0606030504020204" pitchFamily="34" charset="0"/>
                          <a:cs typeface="Open Sans" panose="020B0606030504020204" pitchFamily="34" charset="0"/>
                        </a:rPr>
                        <a:t>Provider (by Order of Assessment)</a:t>
                      </a:r>
                    </a:p>
                  </a:txBody>
                  <a:tcPr marL="45720" marR="45720" anchor="ctr">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AU"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200" b="1" kern="1200" dirty="0">
                          <a:solidFill>
                            <a:schemeClr val="tx1"/>
                          </a:solidFill>
                          <a:latin typeface="+mj-lt"/>
                          <a:ea typeface="Open Sans" panose="020B0606030504020204" pitchFamily="34" charset="0"/>
                          <a:cs typeface="Open Sans" panose="020B0606030504020204" pitchFamily="34" charset="0"/>
                        </a:rPr>
                        <a:t>Rationale for Inclusion</a:t>
                      </a:r>
                    </a:p>
                  </a:txBody>
                  <a:tcPr marL="45720" marR="4572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20514">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Oracle (NETSUITE)</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10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NetSuite Financial Management is a comprehensive financial management suite that, together with financial planning, includes billing and revenue management capabilities. </a:t>
                      </a:r>
                      <a:endParaRPr lang="en-AU" sz="8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54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i="0" kern="1200" dirty="0">
                          <a:solidFill>
                            <a:schemeClr val="tx2"/>
                          </a:solidFill>
                          <a:latin typeface="+mn-lt"/>
                          <a:ea typeface="Open Sans" panose="020B0606030504020204" pitchFamily="34" charset="0"/>
                          <a:cs typeface="Open Sans" panose="020B0606030504020204" pitchFamily="34" charset="0"/>
                        </a:rPr>
                        <a:t>SAGE Live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Sage Intacct provides a full suite of core financial management applications, including contract subscription billing and revenue management capabilities.</a:t>
                      </a:r>
                      <a:endParaRPr lang="en-AU" sz="800" dirty="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6543">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Microsoft Dynamics 365</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It is sold and marketed on a stand-alone basis, as well as being part of the larger suite. It is aimed at midsize and large enterprises, and may be suitable for some global enterprises, depending on their requirements.</a:t>
                      </a:r>
                      <a:endParaRPr lang="en-AU" sz="800" kern="1200" dirty="0">
                        <a:solidFill>
                          <a:schemeClr val="dk1"/>
                        </a:solidFill>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5217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FinancialForce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latin typeface="+mn-lt"/>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FinancialForce Financial Management also offers functionality for subscription billing, revenue management and revenue forecasting. FinancialForce has customers in a wide range of industries — the largest segment being project-centric organizations, many of which also use FinancialForce Professional Services Automation. Most of its customers are midsize enterprises, but there are a small number of large and global enterprises.</a:t>
                      </a:r>
                      <a:endParaRPr lang="en-AU" sz="800" dirty="0">
                        <a:latin typeface="+mn-lt"/>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65678">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MYOB Advanced</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 product evaluated is the Acumatica Financial Management suite. Acumatica goes to market globally through a network of partners. It focuses on small and midsize enterprises and has customers in all major regions, with the majority located in North America. Various service-centric sectors together form its largest vertical market.</a:t>
                      </a:r>
                      <a:endParaRPr lang="en-AU" sz="800" dirty="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36543">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Oracle ERP Cloud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Oracle ERP Cloud is a Leader due to its broad and deep financial management capabilities, international capabilities, and strategic focus on selling and marketing the solution in all regions. </a:t>
                      </a:r>
                      <a:endParaRPr lang="en-AU" sz="800" dirty="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6543">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Workday Financials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 product evaluated, Workday Financial Management, covers all core financial management capabilities. It also includes revenue management, procurement, projects, expenses and inventory functionality. Workday markets its solutions on a common platform. </a:t>
                      </a:r>
                      <a:endParaRPr lang="en-AU" sz="800" dirty="0">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647372">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Epicore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Arial" panose="020B0604020202020204" pitchFamily="34" charset="0"/>
                        <a:buChar char="•"/>
                      </a:pPr>
                      <a:endParaRPr lang="en-AU" sz="900"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Epicor has been dropped from the Magic Quadrant this year due to its reduced focus on selling core financials as a best-of-breed suite; instead, selling them within a larger ERP footprint.</a:t>
                      </a:r>
                      <a:endParaRPr lang="en-AU" sz="800" kern="1200" baseline="0" dirty="0">
                        <a:solidFill>
                          <a:schemeClr val="dk1"/>
                        </a:solidFill>
                        <a:latin typeface="+mn-lt"/>
                        <a:ea typeface="Open Sans" panose="020B0606030504020204" pitchFamily="34" charset="0"/>
                        <a:cs typeface="Open Sans" panose="020B0606030504020204" pitchFamily="34" charset="0"/>
                      </a:endParaRPr>
                    </a:p>
                  </a:txBody>
                  <a:tcPr marL="0" marR="0" marT="0" marB="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920239"/>
                  </a:ext>
                </a:extLst>
              </a:tr>
            </a:tbl>
          </a:graphicData>
        </a:graphic>
      </p:graphicFrame>
      <p:sp>
        <p:nvSpPr>
          <p:cNvPr id="36" name="Rectangle 35"/>
          <p:cNvSpPr/>
          <p:nvPr/>
        </p:nvSpPr>
        <p:spPr>
          <a:xfrm>
            <a:off x="1805355" y="6555976"/>
            <a:ext cx="5908431" cy="329321"/>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Deloitte IP, Desktop Research, Gartner  Report – </a:t>
            </a:r>
            <a:r>
              <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a:t>
            </a:r>
            <a:r>
              <a:rPr lang="en-AU" sz="700" i="1" dirty="0">
                <a:solidFill>
                  <a:prstClr val="black"/>
                </a:solidFill>
                <a:latin typeface="Open Sans" panose="020B0606030504020204" pitchFamily="34" charset="0"/>
                <a:ea typeface="Open Sans" panose="020B0606030504020204" pitchFamily="34" charset="0"/>
                <a:cs typeface="Open Sans" panose="020B0606030504020204" pitchFamily="34" charset="0"/>
              </a:rPr>
              <a:t>Magic Quadrant for Cloud Core Financial Management Suites for Midsize, Large and Global Enterprises”</a:t>
            </a:r>
            <a:endParaRPr lang="en-GB" sz="700" i="1"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3"/>
          <a:stretch>
            <a:fillRect/>
          </a:stretch>
        </p:blipFill>
        <p:spPr>
          <a:xfrm>
            <a:off x="4090187" y="1697407"/>
            <a:ext cx="1043394" cy="342841"/>
          </a:xfrm>
          <a:prstGeom prst="rect">
            <a:avLst/>
          </a:prstGeom>
        </p:spPr>
      </p:pic>
      <p:pic>
        <p:nvPicPr>
          <p:cNvPr id="5" name="Picture 4"/>
          <p:cNvPicPr>
            <a:picLocks noChangeAspect="1"/>
          </p:cNvPicPr>
          <p:nvPr/>
        </p:nvPicPr>
        <p:blipFill>
          <a:blip r:embed="rId4"/>
          <a:stretch>
            <a:fillRect/>
          </a:stretch>
        </p:blipFill>
        <p:spPr>
          <a:xfrm>
            <a:off x="4215884" y="4152382"/>
            <a:ext cx="792000" cy="288973"/>
          </a:xfrm>
          <a:prstGeom prst="rect">
            <a:avLst/>
          </a:prstGeom>
        </p:spPr>
      </p:pic>
      <p:pic>
        <p:nvPicPr>
          <p:cNvPr id="8" name="Picture 7"/>
          <p:cNvPicPr>
            <a:picLocks noChangeAspect="1"/>
          </p:cNvPicPr>
          <p:nvPr/>
        </p:nvPicPr>
        <p:blipFill>
          <a:blip r:embed="rId5"/>
          <a:stretch>
            <a:fillRect/>
          </a:stretch>
        </p:blipFill>
        <p:spPr>
          <a:xfrm>
            <a:off x="4033220" y="5870384"/>
            <a:ext cx="1157331" cy="235600"/>
          </a:xfrm>
          <a:prstGeom prst="rect">
            <a:avLst/>
          </a:prstGeom>
        </p:spPr>
      </p:pic>
      <p:pic>
        <p:nvPicPr>
          <p:cNvPr id="9" name="Picture 8"/>
          <p:cNvPicPr>
            <a:picLocks noChangeAspect="1"/>
          </p:cNvPicPr>
          <p:nvPr/>
        </p:nvPicPr>
        <p:blipFill>
          <a:blip r:embed="rId6"/>
          <a:stretch>
            <a:fillRect/>
          </a:stretch>
        </p:blipFill>
        <p:spPr>
          <a:xfrm>
            <a:off x="4119697" y="4759358"/>
            <a:ext cx="984377" cy="223125"/>
          </a:xfrm>
          <a:prstGeom prst="rect">
            <a:avLst/>
          </a:prstGeom>
        </p:spPr>
      </p:pic>
      <p:pic>
        <p:nvPicPr>
          <p:cNvPr id="4098" name="Picture 2" descr="http://logo-logos.com/wp-content/uploads/2016/12/Workda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741" y="5214458"/>
            <a:ext cx="944286" cy="4003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9106" y="3535317"/>
            <a:ext cx="1205559" cy="22365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sage.com/en-us/blog/wp-content/uploads/sites/2/2017/05/Sage-Green-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7276" y="2365553"/>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upload.wikimedia.org/wikipedia/commons/thumb/9/96/Microsoft_logo_%282012%29.svg/1280px-Microsoft_logo_%282012%29.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6412" y="2910647"/>
            <a:ext cx="950944" cy="20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83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Scope of Service - </a:t>
            </a:r>
            <a:r>
              <a:rPr lang="en-US" dirty="0">
                <a:solidFill>
                  <a:schemeClr val="accent1">
                    <a:lumMod val="75000"/>
                  </a:schemeClr>
                </a:solidFill>
              </a:rPr>
              <a:t>Capability Assessment </a:t>
            </a:r>
            <a:endParaRPr lang="en-US" noProof="0" dirty="0">
              <a:solidFill>
                <a:schemeClr val="accent1">
                  <a:lumMod val="75000"/>
                </a:schemeClr>
              </a:solidFill>
            </a:endParaRPr>
          </a:p>
        </p:txBody>
      </p:sp>
      <p:sp>
        <p:nvSpPr>
          <p:cNvPr id="25" name="Text Placeholder 24"/>
          <p:cNvSpPr>
            <a:spLocks noGrp="1"/>
          </p:cNvSpPr>
          <p:nvPr>
            <p:ph type="body" sz="quarter" idx="13"/>
          </p:nvPr>
        </p:nvSpPr>
        <p:spPr/>
        <p:txBody>
          <a:bodyPr/>
          <a:lstStyle/>
          <a:p>
            <a:r>
              <a:rPr lang="en-US" sz="1400" dirty="0"/>
              <a:t>Initial assessment of each provides demonstrated capability to deliver specific services related to the scope of work</a:t>
            </a:r>
          </a:p>
        </p:txBody>
      </p:sp>
      <p:graphicFrame>
        <p:nvGraphicFramePr>
          <p:cNvPr id="19" name="Table 56"/>
          <p:cNvGraphicFramePr>
            <a:graphicFrameLocks noGrp="1"/>
          </p:cNvGraphicFramePr>
          <p:nvPr/>
        </p:nvGraphicFramePr>
        <p:xfrm>
          <a:off x="1910860" y="1605560"/>
          <a:ext cx="8371245" cy="4332396"/>
        </p:xfrm>
        <a:graphic>
          <a:graphicData uri="http://schemas.openxmlformats.org/drawingml/2006/table">
            <a:tbl>
              <a:tblPr firstRow="1" bandRow="1">
                <a:tableStyleId>{073A0DAA-6AF3-43AB-8588-CEC1D06C72B9}</a:tableStyleId>
              </a:tblPr>
              <a:tblGrid>
                <a:gridCol w="1066384">
                  <a:extLst>
                    <a:ext uri="{9D8B030D-6E8A-4147-A177-3AD203B41FA5}">
                      <a16:colId xmlns:a16="http://schemas.microsoft.com/office/drawing/2014/main" val="20000"/>
                    </a:ext>
                  </a:extLst>
                </a:gridCol>
                <a:gridCol w="1224646">
                  <a:extLst>
                    <a:ext uri="{9D8B030D-6E8A-4147-A177-3AD203B41FA5}">
                      <a16:colId xmlns:a16="http://schemas.microsoft.com/office/drawing/2014/main" val="20001"/>
                    </a:ext>
                  </a:extLst>
                </a:gridCol>
                <a:gridCol w="1142997">
                  <a:extLst>
                    <a:ext uri="{9D8B030D-6E8A-4147-A177-3AD203B41FA5}">
                      <a16:colId xmlns:a16="http://schemas.microsoft.com/office/drawing/2014/main" val="20002"/>
                    </a:ext>
                  </a:extLst>
                </a:gridCol>
                <a:gridCol w="1289089">
                  <a:extLst>
                    <a:ext uri="{9D8B030D-6E8A-4147-A177-3AD203B41FA5}">
                      <a16:colId xmlns:a16="http://schemas.microsoft.com/office/drawing/2014/main" val="20003"/>
                    </a:ext>
                  </a:extLst>
                </a:gridCol>
                <a:gridCol w="1216043">
                  <a:extLst>
                    <a:ext uri="{9D8B030D-6E8A-4147-A177-3AD203B41FA5}">
                      <a16:colId xmlns:a16="http://schemas.microsoft.com/office/drawing/2014/main" val="20004"/>
                    </a:ext>
                  </a:extLst>
                </a:gridCol>
                <a:gridCol w="1216043">
                  <a:extLst>
                    <a:ext uri="{9D8B030D-6E8A-4147-A177-3AD203B41FA5}">
                      <a16:colId xmlns:a16="http://schemas.microsoft.com/office/drawing/2014/main" val="20005"/>
                    </a:ext>
                  </a:extLst>
                </a:gridCol>
                <a:gridCol w="1216043">
                  <a:extLst>
                    <a:ext uri="{9D8B030D-6E8A-4147-A177-3AD203B41FA5}">
                      <a16:colId xmlns:a16="http://schemas.microsoft.com/office/drawing/2014/main" val="3922933052"/>
                    </a:ext>
                  </a:extLst>
                </a:gridCol>
              </a:tblGrid>
              <a:tr h="647780">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Provider</a:t>
                      </a:r>
                    </a:p>
                  </a:txBody>
                  <a:tcPr marL="45667" marR="45667" marT="45667" marB="45667"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kern="1200" dirty="0">
                          <a:solidFill>
                            <a:schemeClr val="tx1"/>
                          </a:solidFill>
                          <a:latin typeface="+mj-lt"/>
                          <a:ea typeface="Open Sans" panose="020B0606030504020204" pitchFamily="34" charset="0"/>
                          <a:cs typeface="Open Sans" panose="020B0606030504020204" pitchFamily="34" charset="0"/>
                        </a:rPr>
                        <a:t>Core Financial Functions </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Deferred Revenue</a:t>
                      </a: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Payroll and Expense Management System</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Reporting</a:t>
                      </a:r>
                      <a:r>
                        <a:rPr lang="en-AU" sz="1000" b="0" baseline="0" dirty="0">
                          <a:solidFill>
                            <a:schemeClr val="tx1"/>
                          </a:solidFill>
                          <a:latin typeface="+mj-lt"/>
                          <a:ea typeface="Open Sans" panose="020B0606030504020204" pitchFamily="34" charset="0"/>
                          <a:cs typeface="Open Sans" panose="020B0606030504020204" pitchFamily="34" charset="0"/>
                        </a:rPr>
                        <a:t>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API</a:t>
                      </a:r>
                      <a:r>
                        <a:rPr lang="en-AU" sz="1000" b="0" baseline="0" dirty="0">
                          <a:solidFill>
                            <a:schemeClr val="tx1"/>
                          </a:solidFill>
                          <a:latin typeface="+mj-lt"/>
                          <a:ea typeface="Open Sans" panose="020B0606030504020204" pitchFamily="34" charset="0"/>
                          <a:cs typeface="Open Sans" panose="020B0606030504020204" pitchFamily="34" charset="0"/>
                        </a:rPr>
                        <a:t> based integration Capabilities</a:t>
                      </a:r>
                      <a:endParaRPr lang="en-AU" sz="1000" b="0" dirty="0">
                        <a:solidFill>
                          <a:schemeClr val="tx1"/>
                        </a:solidFill>
                        <a:latin typeface="+mj-lt"/>
                        <a:ea typeface="Open Sans" panose="020B0606030504020204" pitchFamily="34" charset="0"/>
                        <a:cs typeface="Open Sans" panose="020B0606030504020204" pitchFamily="34" charset="0"/>
                      </a:endParaRP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AU" sz="1000" b="0" dirty="0">
                          <a:solidFill>
                            <a:schemeClr val="tx1"/>
                          </a:solidFill>
                          <a:latin typeface="+mj-lt"/>
                          <a:ea typeface="Open Sans" panose="020B0606030504020204" pitchFamily="34" charset="0"/>
                          <a:cs typeface="Open Sans" panose="020B0606030504020204" pitchFamily="34" charset="0"/>
                        </a:rPr>
                        <a:t>Native Cloud</a:t>
                      </a:r>
                    </a:p>
                  </a:txBody>
                  <a:tcPr marL="0" marR="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9227303"/>
                  </a:ext>
                </a:extLst>
              </a:tr>
              <a:tr h="460577">
                <a:tc>
                  <a:txBody>
                    <a:bodyPr/>
                    <a:lstStyle/>
                    <a:p>
                      <a:pPr algn="ctr"/>
                      <a:endParaRPr lang="en-AU" sz="9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605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ED8B00"/>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60577">
                <a:tc>
                  <a:txBody>
                    <a:bodyPr/>
                    <a:lstStyle/>
                    <a:p>
                      <a:pPr algn="ctr"/>
                      <a:endParaRPr lang="en-AU" sz="9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srgbClr val="046A38"/>
                          </a:solidFill>
                          <a:effectLst/>
                          <a:uLnTx/>
                          <a:uFillTx/>
                          <a:latin typeface="Open Sans" panose="020B0606030504020204" pitchFamily="34" charset="0"/>
                          <a:ea typeface="Open Sans" panose="020B0606030504020204" pitchFamily="34" charset="0"/>
                          <a:cs typeface="Open Sans" panose="020B0606030504020204" pitchFamily="34" charset="0"/>
                        </a:rPr>
                        <a:t>√</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kern="1200"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7782447"/>
                  </a:ext>
                </a:extLst>
              </a:tr>
            </a:tbl>
          </a:graphicData>
        </a:graphic>
      </p:graphicFrame>
      <p:sp>
        <p:nvSpPr>
          <p:cNvPr id="17" name="Rectangle 16"/>
          <p:cNvSpPr/>
          <p:nvPr/>
        </p:nvSpPr>
        <p:spPr bwMode="gray">
          <a:xfrm>
            <a:off x="3060721" y="1374023"/>
            <a:ext cx="7145336" cy="192380"/>
          </a:xfrm>
          <a:prstGeom prst="rect">
            <a:avLst/>
          </a:prstGeom>
          <a:solidFill>
            <a:schemeClr val="accent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AU" sz="1200" b="1" dirty="0">
                <a:solidFill>
                  <a:schemeClr val="bg1"/>
                </a:solidFill>
                <a:latin typeface="+mj-lt"/>
                <a:ea typeface="Open Sans" panose="020B0606030504020204" pitchFamily="34" charset="0"/>
                <a:cs typeface="Open Sans" panose="020B0606030504020204" pitchFamily="34" charset="0"/>
              </a:rPr>
              <a:t>Service Capabilities</a:t>
            </a:r>
          </a:p>
        </p:txBody>
      </p:sp>
      <p:sp>
        <p:nvSpPr>
          <p:cNvPr id="18" name="Rectangle 17"/>
          <p:cNvSpPr/>
          <p:nvPr/>
        </p:nvSpPr>
        <p:spPr>
          <a:xfrm>
            <a:off x="1805355" y="6555976"/>
            <a:ext cx="5908431" cy="210827"/>
          </a:xfrm>
          <a:prstGeom prst="rect">
            <a:avLst/>
          </a:prstGeom>
        </p:spPr>
        <p:txBody>
          <a:bodyPr wrap="square">
            <a:spAutoFit/>
          </a:bodyPr>
          <a:lstStyle/>
          <a:p>
            <a:pPr defTabSz="957816">
              <a:lnSpc>
                <a:spcPct val="110000"/>
              </a:lnSpc>
              <a:spcAft>
                <a:spcPts val="300"/>
              </a:spcAft>
              <a:buSzPct val="80000"/>
              <a:tabLst>
                <a:tab pos="85725" algn="l"/>
              </a:tabLst>
              <a:defRPr/>
            </a:pPr>
            <a:r>
              <a:rPr lang="en-GB" sz="700" b="1" dirty="0">
                <a:solidFill>
                  <a:prstClr val="black"/>
                </a:solidFill>
                <a:latin typeface="Open Sans" panose="020B0606030504020204" pitchFamily="34" charset="0"/>
                <a:ea typeface="Open Sans" panose="020B0606030504020204" pitchFamily="34" charset="0"/>
                <a:cs typeface="Open Sans" panose="020B0606030504020204" pitchFamily="34" charset="0"/>
              </a:rPr>
              <a:t>Source(s)</a:t>
            </a:r>
            <a:r>
              <a:rPr lang="en-GB" sz="700" dirty="0">
                <a:solidFill>
                  <a:prstClr val="black"/>
                </a:solidFill>
                <a:latin typeface="Open Sans" panose="020B0606030504020204" pitchFamily="34" charset="0"/>
                <a:ea typeface="Open Sans" panose="020B0606030504020204" pitchFamily="34" charset="0"/>
                <a:cs typeface="Open Sans" panose="020B0606030504020204" pitchFamily="34" charset="0"/>
              </a:rPr>
              <a:t>: Company website</a:t>
            </a:r>
          </a:p>
        </p:txBody>
      </p:sp>
      <p:sp>
        <p:nvSpPr>
          <p:cNvPr id="20" name="Rectangle 19"/>
          <p:cNvSpPr/>
          <p:nvPr/>
        </p:nvSpPr>
        <p:spPr>
          <a:xfrm>
            <a:off x="7645389" y="6575795"/>
            <a:ext cx="2767011" cy="200055"/>
          </a:xfrm>
          <a:prstGeom prst="rect">
            <a:avLst/>
          </a:prstGeom>
        </p:spPr>
        <p:txBody>
          <a:bodyPr wrap="square">
            <a:spAutoFit/>
          </a:bodyPr>
          <a:lstStyle/>
          <a:p>
            <a:pPr algn="ctr">
              <a:defRPr/>
            </a:pPr>
            <a:r>
              <a:rPr lang="en-AU" sz="700" i="1" dirty="0">
                <a:solidFill>
                  <a:schemeClr val="tx2"/>
                </a:solidFill>
                <a:latin typeface="Open Sans" panose="020B0606030504020204" pitchFamily="34" charset="0"/>
                <a:ea typeface="Open Sans" panose="020B0606030504020204" pitchFamily="34" charset="0"/>
                <a:cs typeface="Open Sans" panose="020B0606030504020204" pitchFamily="34" charset="0"/>
              </a:rPr>
              <a:t>Please note the above is indicative only</a:t>
            </a:r>
          </a:p>
        </p:txBody>
      </p:sp>
      <p:grpSp>
        <p:nvGrpSpPr>
          <p:cNvPr id="24" name="Group 23"/>
          <p:cNvGrpSpPr/>
          <p:nvPr/>
        </p:nvGrpSpPr>
        <p:grpSpPr>
          <a:xfrm>
            <a:off x="3798073" y="6259766"/>
            <a:ext cx="3340818" cy="600164"/>
            <a:chOff x="1695488" y="6334318"/>
            <a:chExt cx="3524219" cy="717355"/>
          </a:xfrm>
        </p:grpSpPr>
        <p:sp>
          <p:nvSpPr>
            <p:cNvPr id="30" name="Rectangle 29"/>
            <p:cNvSpPr/>
            <p:nvPr/>
          </p:nvSpPr>
          <p:spPr>
            <a:xfrm>
              <a:off x="1695488"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1" name="Rectangle 30"/>
            <p:cNvSpPr/>
            <p:nvPr/>
          </p:nvSpPr>
          <p:spPr>
            <a:xfrm>
              <a:off x="2807202" y="6542446"/>
              <a:ext cx="1224000" cy="496630"/>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32" name="Rectangle 31"/>
            <p:cNvSpPr/>
            <p:nvPr/>
          </p:nvSpPr>
          <p:spPr>
            <a:xfrm>
              <a:off x="3995707" y="6334318"/>
              <a:ext cx="1224000" cy="717355"/>
            </a:xfrm>
            <a:prstGeom prst="rect">
              <a:avLst/>
            </a:prstGeom>
          </p:spPr>
          <p:txBody>
            <a:bodyPr wrap="square">
              <a:spAutoFit/>
            </a:bodyPr>
            <a:lstStyle/>
            <a:p>
              <a:pPr lvl="0" algn="ctr">
                <a:defRPr/>
              </a:pPr>
              <a:r>
                <a:rPr lang="en-AU" sz="1200" b="1" dirty="0">
                  <a:solidFill>
                    <a:srgbClr val="DA291C"/>
                  </a:solidFill>
                  <a:latin typeface="Open Sans" panose="020B0606030504020204" pitchFamily="34" charset="0"/>
                  <a:ea typeface="Open Sans" panose="020B0606030504020204" pitchFamily="34" charset="0"/>
                  <a:cs typeface="Open Sans" panose="020B0606030504020204" pitchFamily="34" charset="0"/>
                </a:rPr>
                <a:t>x</a:t>
              </a:r>
            </a:p>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sp>
        <p:nvSpPr>
          <p:cNvPr id="3" name="Rectangle 2"/>
          <p:cNvSpPr/>
          <p:nvPr/>
        </p:nvSpPr>
        <p:spPr>
          <a:xfrm>
            <a:off x="4179530" y="6317025"/>
            <a:ext cx="253596" cy="246221"/>
          </a:xfrm>
          <a:prstGeom prst="rect">
            <a:avLst/>
          </a:prstGeom>
        </p:spPr>
        <p:txBody>
          <a:bodyPr wrap="none">
            <a:spAutoFit/>
          </a:bodyPr>
          <a:lstStyle/>
          <a:p>
            <a:pPr algn="ctr">
              <a:defRPr/>
            </a:pPr>
            <a:r>
              <a:rPr lang="en-AU" sz="10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p:cNvSpPr/>
          <p:nvPr/>
        </p:nvSpPr>
        <p:spPr>
          <a:xfrm>
            <a:off x="5237715" y="6305972"/>
            <a:ext cx="285656" cy="307777"/>
          </a:xfrm>
          <a:prstGeom prst="rect">
            <a:avLst/>
          </a:prstGeom>
        </p:spPr>
        <p:txBody>
          <a:bodyPr wrap="none">
            <a:spAutoFit/>
          </a:bodyPr>
          <a:lstStyle/>
          <a:p>
            <a:pPr algn="ctr">
              <a:defRPr/>
            </a:pPr>
            <a:r>
              <a:rPr lang="en-AU" sz="1400" b="1" dirty="0">
                <a:solidFill>
                  <a:srgbClr val="ED8B00"/>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64" name="Picture 63"/>
          <p:cNvPicPr>
            <a:picLocks noChangeAspect="1"/>
          </p:cNvPicPr>
          <p:nvPr/>
        </p:nvPicPr>
        <p:blipFill>
          <a:blip r:embed="rId3"/>
          <a:stretch>
            <a:fillRect/>
          </a:stretch>
        </p:blipFill>
        <p:spPr>
          <a:xfrm>
            <a:off x="1895537" y="2313950"/>
            <a:ext cx="1043394" cy="342841"/>
          </a:xfrm>
          <a:prstGeom prst="rect">
            <a:avLst/>
          </a:prstGeom>
        </p:spPr>
      </p:pic>
      <p:pic>
        <p:nvPicPr>
          <p:cNvPr id="70" name="Picture 69"/>
          <p:cNvPicPr>
            <a:picLocks noChangeAspect="1"/>
          </p:cNvPicPr>
          <p:nvPr/>
        </p:nvPicPr>
        <p:blipFill>
          <a:blip r:embed="rId4"/>
          <a:stretch>
            <a:fillRect/>
          </a:stretch>
        </p:blipFill>
        <p:spPr>
          <a:xfrm>
            <a:off x="1847912" y="5615307"/>
            <a:ext cx="1057600" cy="215298"/>
          </a:xfrm>
          <a:prstGeom prst="rect">
            <a:avLst/>
          </a:prstGeom>
        </p:spPr>
      </p:pic>
      <p:pic>
        <p:nvPicPr>
          <p:cNvPr id="71" name="Picture 70"/>
          <p:cNvPicPr>
            <a:picLocks noChangeAspect="1"/>
          </p:cNvPicPr>
          <p:nvPr/>
        </p:nvPicPr>
        <p:blipFill>
          <a:blip r:embed="rId5"/>
          <a:stretch>
            <a:fillRect/>
          </a:stretch>
        </p:blipFill>
        <p:spPr>
          <a:xfrm>
            <a:off x="1905062" y="4689815"/>
            <a:ext cx="894888" cy="202841"/>
          </a:xfrm>
          <a:prstGeom prst="rect">
            <a:avLst/>
          </a:prstGeom>
        </p:spPr>
      </p:pic>
      <p:pic>
        <p:nvPicPr>
          <p:cNvPr id="28"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62" y="2853644"/>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62" y="3307900"/>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62" y="3771757"/>
            <a:ext cx="936000" cy="17364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9"/>
          <a:stretch>
            <a:fillRect/>
          </a:stretch>
        </p:blipFill>
        <p:spPr>
          <a:xfrm>
            <a:off x="1866962" y="4201183"/>
            <a:ext cx="792000" cy="288973"/>
          </a:xfrm>
          <a:prstGeom prst="rect">
            <a:avLst/>
          </a:prstGeom>
        </p:spPr>
      </p:pic>
      <p:pic>
        <p:nvPicPr>
          <p:cNvPr id="35"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888" y="5061968"/>
            <a:ext cx="944286" cy="40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lumMod val="75000"/>
                  </a:schemeClr>
                </a:solidFill>
              </a:rPr>
              <a:t>Initial Market Scan Results | </a:t>
            </a:r>
          </a:p>
        </p:txBody>
      </p:sp>
      <p:sp>
        <p:nvSpPr>
          <p:cNvPr id="25" name="Text Placeholder 24"/>
          <p:cNvSpPr>
            <a:spLocks noGrp="1"/>
          </p:cNvSpPr>
          <p:nvPr>
            <p:ph type="body" sz="quarter" idx="13"/>
          </p:nvPr>
        </p:nvSpPr>
        <p:spPr/>
        <p:txBody>
          <a:bodyPr vert="horz" lIns="0" tIns="0" rIns="0" bIns="0" rtlCol="0">
            <a:noAutofit/>
          </a:bodyPr>
          <a:lstStyle/>
          <a:p>
            <a:r>
              <a:rPr lang="en-US" sz="1400" dirty="0"/>
              <a:t>Based on the current research, the following are Sector Metrics assessment of the market longlist against the attributes. Rating are subject to change based on further assessment.</a:t>
            </a:r>
          </a:p>
          <a:p>
            <a:endParaRPr lang="en-US" sz="1400" dirty="0"/>
          </a:p>
        </p:txBody>
      </p:sp>
      <p:graphicFrame>
        <p:nvGraphicFramePr>
          <p:cNvPr id="19" name="Table 5"/>
          <p:cNvGraphicFramePr>
            <a:graphicFrameLocks noGrp="1"/>
          </p:cNvGraphicFramePr>
          <p:nvPr>
            <p:extLst>
              <p:ext uri="{D42A27DB-BD31-4B8C-83A1-F6EECF244321}">
                <p14:modId xmlns:p14="http://schemas.microsoft.com/office/powerpoint/2010/main" val="1747621945"/>
              </p:ext>
            </p:extLst>
          </p:nvPr>
        </p:nvGraphicFramePr>
        <p:xfrm>
          <a:off x="1459345" y="1257392"/>
          <a:ext cx="8975355" cy="4943223"/>
        </p:xfrm>
        <a:graphic>
          <a:graphicData uri="http://schemas.openxmlformats.org/drawingml/2006/table">
            <a:tbl>
              <a:tblPr firstRow="1" bandRow="1">
                <a:tableStyleId>{073A0DAA-6AF3-43AB-8588-CEC1D06C72B9}</a:tableStyleId>
              </a:tblPr>
              <a:tblGrid>
                <a:gridCol w="1062633">
                  <a:extLst>
                    <a:ext uri="{9D8B030D-6E8A-4147-A177-3AD203B41FA5}">
                      <a16:colId xmlns:a16="http://schemas.microsoft.com/office/drawing/2014/main" val="20000"/>
                    </a:ext>
                  </a:extLst>
                </a:gridCol>
                <a:gridCol w="1153349">
                  <a:extLst>
                    <a:ext uri="{9D8B030D-6E8A-4147-A177-3AD203B41FA5}">
                      <a16:colId xmlns:a16="http://schemas.microsoft.com/office/drawing/2014/main" val="20001"/>
                    </a:ext>
                  </a:extLst>
                </a:gridCol>
                <a:gridCol w="1153349">
                  <a:extLst>
                    <a:ext uri="{9D8B030D-6E8A-4147-A177-3AD203B41FA5}">
                      <a16:colId xmlns:a16="http://schemas.microsoft.com/office/drawing/2014/main" val="38092590"/>
                    </a:ext>
                  </a:extLst>
                </a:gridCol>
                <a:gridCol w="1309545">
                  <a:extLst>
                    <a:ext uri="{9D8B030D-6E8A-4147-A177-3AD203B41FA5}">
                      <a16:colId xmlns:a16="http://schemas.microsoft.com/office/drawing/2014/main" val="20002"/>
                    </a:ext>
                  </a:extLst>
                </a:gridCol>
                <a:gridCol w="1309545">
                  <a:extLst>
                    <a:ext uri="{9D8B030D-6E8A-4147-A177-3AD203B41FA5}">
                      <a16:colId xmlns:a16="http://schemas.microsoft.com/office/drawing/2014/main" val="20003"/>
                    </a:ext>
                  </a:extLst>
                </a:gridCol>
                <a:gridCol w="1242749">
                  <a:extLst>
                    <a:ext uri="{9D8B030D-6E8A-4147-A177-3AD203B41FA5}">
                      <a16:colId xmlns:a16="http://schemas.microsoft.com/office/drawing/2014/main" val="20004"/>
                    </a:ext>
                  </a:extLst>
                </a:gridCol>
                <a:gridCol w="1744185">
                  <a:extLst>
                    <a:ext uri="{9D8B030D-6E8A-4147-A177-3AD203B41FA5}">
                      <a16:colId xmlns:a16="http://schemas.microsoft.com/office/drawing/2014/main" val="20005"/>
                    </a:ext>
                  </a:extLst>
                </a:gridCol>
              </a:tblGrid>
              <a:tr h="358574">
                <a:tc>
                  <a:txBody>
                    <a:bodyPr/>
                    <a:lstStyle/>
                    <a:p>
                      <a:pPr algn="ctr"/>
                      <a:r>
                        <a:rPr lang="en-AU" sz="1100" b="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Scope</a:t>
                      </a:r>
                      <a:r>
                        <a:rPr lang="en-AU" sz="800" b="0" baseline="0" dirty="0">
                          <a:solidFill>
                            <a:schemeClr val="tx1"/>
                          </a:solidFill>
                          <a:latin typeface="+mn-lt"/>
                          <a:ea typeface="Open Sans" panose="020B0606030504020204" pitchFamily="34" charset="0"/>
                          <a:cs typeface="Open Sans" panose="020B0606030504020204" pitchFamily="34" charset="0"/>
                        </a:rPr>
                        <a:t> of Services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algn="ctr"/>
                      <a:r>
                        <a:rPr lang="en-AU" sz="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10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71094">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Strong evidence of alignment to  key requirements, including dedicated Australian support and partner with Tier 1 Payroll and Expense Management Systems</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19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i="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a:t>Sage Intacct’s focus on small and lower-midsize enterprises limits its opportunities in this market — although it might continue to scale up to address the needs of large and global enterprises</a:t>
                      </a:r>
                      <a:endParaRPr lang="en-AU" sz="7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427701641"/>
                  </a:ext>
                </a:extLst>
              </a:tr>
              <a:tr h="564341">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dirty="0"/>
                        <a:t>Microsoft Dynamics 365 for Finance and Operations offers a comprehensive core financial management solution for midmarket and large organizations</a:t>
                      </a:r>
                      <a:endParaRPr lang="en-AU" sz="6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987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lang="en-AU" dirty="0"/>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i="0" kern="1200" baseline="0" dirty="0">
                          <a:solidFill>
                            <a:schemeClr val="tx2"/>
                          </a:solidFill>
                          <a:latin typeface="+mn-lt"/>
                        </a:rPr>
                        <a:t>FinancialForce Financial Management also offers functionality for subscription billing, revenue management and revenue forecasting</a:t>
                      </a:r>
                      <a:endParaRPr lang="en-AU" sz="6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564341">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lang="en-AU" sz="1000" b="1" kern="1200" dirty="0">
                          <a:solidFill>
                            <a:schemeClr val="tx2"/>
                          </a:solidFill>
                          <a:latin typeface="+mn-lt"/>
                          <a:ea typeface="Open Sans" panose="020B0606030504020204" pitchFamily="34" charset="0"/>
                          <a:cs typeface="Open Sans" panose="020B0606030504020204" pitchFamily="34" charset="0"/>
                        </a:rPr>
                        <a:t> </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800" i="0" kern="1200" baseline="0" dirty="0">
                          <a:solidFill>
                            <a:schemeClr val="tx2"/>
                          </a:solidFill>
                          <a:latin typeface="+mn-lt"/>
                          <a:ea typeface="Open Sans" panose="020B0606030504020204" pitchFamily="34" charset="0"/>
                          <a:cs typeface="Open Sans" panose="020B0606030504020204" pitchFamily="34" charset="0"/>
                        </a:rPr>
                        <a:t>MYOB opted out of accounting system vendor evaluation process due to tight Solution Review Workshops deadline</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671094">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Oracle ERP Cloud has a strong global support for language, currency and regulatory support, and has a large portfolio of customers across industries.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564341">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The product evaluated, Workday Financial Management, covers all core financial management capabilities</a:t>
                      </a:r>
                      <a:endParaRPr lang="en-AU" sz="800" i="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510627">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Epicor has been dropped from the Magic Quadrant this year due to its reduced focus on selling core financials.</a:t>
                      </a:r>
                      <a:endParaRPr lang="en-AU" sz="800" i="0"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2650751"/>
                  </a:ext>
                </a:extLst>
              </a:tr>
            </a:tbl>
          </a:graphicData>
        </a:graphic>
      </p:graphicFrame>
      <p:grpSp>
        <p:nvGrpSpPr>
          <p:cNvPr id="33" name="Group 28"/>
          <p:cNvGrpSpPr/>
          <p:nvPr/>
        </p:nvGrpSpPr>
        <p:grpSpPr>
          <a:xfrm>
            <a:off x="7993841" y="1120178"/>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968934" y="1128642"/>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5587940" y="1139684"/>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318445" y="1132974"/>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036958" y="6464244"/>
            <a:ext cx="1224000" cy="416750"/>
            <a:chOff x="1512958" y="6464244"/>
            <a:chExt cx="1224000" cy="416750"/>
          </a:xfrm>
        </p:grpSpPr>
        <p:sp>
          <p:nvSpPr>
            <p:cNvPr id="115" name="Oval 114"/>
            <p:cNvSpPr/>
            <p:nvPr/>
          </p:nvSpPr>
          <p:spPr bwMode="gray">
            <a:xfrm>
              <a:off x="2048619" y="64642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512958"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6" name="Group 5"/>
          <p:cNvGrpSpPr/>
          <p:nvPr/>
        </p:nvGrpSpPr>
        <p:grpSpPr>
          <a:xfrm>
            <a:off x="4148672" y="6473309"/>
            <a:ext cx="1224000" cy="407685"/>
            <a:chOff x="2624672" y="6473309"/>
            <a:chExt cx="1224000" cy="407685"/>
          </a:xfrm>
        </p:grpSpPr>
        <p:sp>
          <p:nvSpPr>
            <p:cNvPr id="116" name="Oval 115"/>
            <p:cNvSpPr/>
            <p:nvPr/>
          </p:nvSpPr>
          <p:spPr bwMode="gray">
            <a:xfrm>
              <a:off x="3100557" y="647330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0" name="Rectangle 119"/>
            <p:cNvSpPr/>
            <p:nvPr/>
          </p:nvSpPr>
          <p:spPr>
            <a:xfrm>
              <a:off x="2624672"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7" name="Group 6"/>
          <p:cNvGrpSpPr/>
          <p:nvPr/>
        </p:nvGrpSpPr>
        <p:grpSpPr>
          <a:xfrm>
            <a:off x="5260386" y="6464244"/>
            <a:ext cx="1224000" cy="416750"/>
            <a:chOff x="3736386" y="6464244"/>
            <a:chExt cx="1224000" cy="416750"/>
          </a:xfrm>
        </p:grpSpPr>
        <p:sp>
          <p:nvSpPr>
            <p:cNvPr id="117" name="Oval 116"/>
            <p:cNvSpPr/>
            <p:nvPr/>
          </p:nvSpPr>
          <p:spPr bwMode="gray">
            <a:xfrm>
              <a:off x="4252557" y="6464244"/>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1" name="Rectangle 120"/>
            <p:cNvSpPr/>
            <p:nvPr/>
          </p:nvSpPr>
          <p:spPr>
            <a:xfrm>
              <a:off x="3736386" y="6588606"/>
              <a:ext cx="1224000" cy="292388"/>
            </a:xfrm>
            <a:prstGeom prst="rect">
              <a:avLst/>
            </a:prstGeom>
          </p:spPr>
          <p:txBody>
            <a:bodyPr wrap="square">
              <a:sp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grpSp>
      <p:grpSp>
        <p:nvGrpSpPr>
          <p:cNvPr id="8" name="Group 7"/>
          <p:cNvGrpSpPr/>
          <p:nvPr/>
        </p:nvGrpSpPr>
        <p:grpSpPr>
          <a:xfrm>
            <a:off x="6372101" y="6464244"/>
            <a:ext cx="1224000" cy="430152"/>
            <a:chOff x="4848101" y="6464244"/>
            <a:chExt cx="1224000" cy="430152"/>
          </a:xfrm>
        </p:grpSpPr>
        <p:sp>
          <p:nvSpPr>
            <p:cNvPr id="118" name="Oval 117"/>
            <p:cNvSpPr/>
            <p:nvPr/>
          </p:nvSpPr>
          <p:spPr bwMode="gray">
            <a:xfrm>
              <a:off x="5354527" y="6464244"/>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2" name="Rectangle 121"/>
            <p:cNvSpPr/>
            <p:nvPr/>
          </p:nvSpPr>
          <p:spPr>
            <a:xfrm>
              <a:off x="4848101" y="6588606"/>
              <a:ext cx="1224000" cy="305790"/>
            </a:xfrm>
            <a:prstGeom prst="rect">
              <a:avLst/>
            </a:prstGeom>
          </p:spPr>
          <p:txBody>
            <a:bodyPr wrap="square">
              <a:noAutofit/>
            </a:bodyPr>
            <a:lstStyle/>
            <a:p>
              <a:pPr algn="ctr">
                <a:defRPr/>
              </a:pPr>
              <a:r>
                <a:rPr lang="en-AU" sz="65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65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pic>
        <p:nvPicPr>
          <p:cNvPr id="102" name="Picture 101"/>
          <p:cNvPicPr>
            <a:picLocks noChangeAspect="1"/>
          </p:cNvPicPr>
          <p:nvPr/>
        </p:nvPicPr>
        <p:blipFill>
          <a:blip r:embed="rId3"/>
          <a:stretch>
            <a:fillRect/>
          </a:stretch>
        </p:blipFill>
        <p:spPr>
          <a:xfrm>
            <a:off x="1936595" y="1642149"/>
            <a:ext cx="1043394" cy="342841"/>
          </a:xfrm>
          <a:prstGeom prst="rect">
            <a:avLst/>
          </a:prstGeom>
        </p:spPr>
      </p:pic>
      <p:pic>
        <p:nvPicPr>
          <p:cNvPr id="108" name="Picture 107"/>
          <p:cNvPicPr>
            <a:picLocks noChangeAspect="1"/>
          </p:cNvPicPr>
          <p:nvPr/>
        </p:nvPicPr>
        <p:blipFill>
          <a:blip r:embed="rId4"/>
          <a:stretch>
            <a:fillRect/>
          </a:stretch>
        </p:blipFill>
        <p:spPr>
          <a:xfrm>
            <a:off x="1828203" y="5860593"/>
            <a:ext cx="1157331" cy="235600"/>
          </a:xfrm>
          <a:prstGeom prst="rect">
            <a:avLst/>
          </a:prstGeom>
        </p:spPr>
      </p:pic>
      <p:pic>
        <p:nvPicPr>
          <p:cNvPr id="109" name="Picture 108"/>
          <p:cNvPicPr>
            <a:picLocks noChangeAspect="1"/>
          </p:cNvPicPr>
          <p:nvPr/>
        </p:nvPicPr>
        <p:blipFill>
          <a:blip r:embed="rId5"/>
          <a:stretch>
            <a:fillRect/>
          </a:stretch>
        </p:blipFill>
        <p:spPr>
          <a:xfrm>
            <a:off x="1899158" y="4779384"/>
            <a:ext cx="984377" cy="223125"/>
          </a:xfrm>
          <a:prstGeom prst="rect">
            <a:avLst/>
          </a:prstGeom>
        </p:spPr>
      </p:pic>
      <p:pic>
        <p:nvPicPr>
          <p:cNvPr id="84" name="Picture 6" descr="https://www.sage.com/en-us/blog/wp-content/uploads/sites/2/2017/05/Sage-Green-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684" y="2375308"/>
            <a:ext cx="549216" cy="2342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https://upload.wikimedia.org/wikipedia/commons/thumb/9/96/Microsoft_logo_%282012%29.svg/1280px-Microsoft_logo_%282012%29.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20" y="3111533"/>
            <a:ext cx="950944" cy="20281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s://www.financialforce.com/wp-content/uploads/2017/06/FF-logo-2016-larg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3700" y="3673538"/>
            <a:ext cx="1164286" cy="21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9"/>
          <a:stretch>
            <a:fillRect/>
          </a:stretch>
        </p:blipFill>
        <p:spPr>
          <a:xfrm>
            <a:off x="2010869" y="4079752"/>
            <a:ext cx="792000" cy="288973"/>
          </a:xfrm>
          <a:prstGeom prst="rect">
            <a:avLst/>
          </a:prstGeom>
        </p:spPr>
      </p:pic>
      <p:pic>
        <p:nvPicPr>
          <p:cNvPr id="127" name="Picture 2" descr="http://logo-logos.com/wp-content/uploads/2016/12/Workday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9203" y="5209935"/>
            <a:ext cx="944286" cy="400361"/>
          </a:xfrm>
          <a:prstGeom prst="rect">
            <a:avLst/>
          </a:prstGeom>
          <a:noFill/>
          <a:extLst>
            <a:ext uri="{909E8E84-426E-40DD-AFC4-6F175D3DCCD1}">
              <a14:hiddenFill xmlns:a14="http://schemas.microsoft.com/office/drawing/2010/main">
                <a:solidFill>
                  <a:srgbClr val="FFFFFF"/>
                </a:solidFill>
              </a14:hiddenFill>
            </a:ext>
          </a:extLst>
        </p:spPr>
      </p:pic>
      <p:sp>
        <p:nvSpPr>
          <p:cNvPr id="49" name="Oval 6"/>
          <p:cNvSpPr/>
          <p:nvPr/>
        </p:nvSpPr>
        <p:spPr bwMode="gray">
          <a:xfrm>
            <a:off x="337412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0" name="Oval 7"/>
          <p:cNvSpPr/>
          <p:nvPr/>
        </p:nvSpPr>
        <p:spPr bwMode="gray">
          <a:xfrm>
            <a:off x="5569273"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1" name="Oval 8"/>
          <p:cNvSpPr/>
          <p:nvPr/>
        </p:nvSpPr>
        <p:spPr bwMode="gray">
          <a:xfrm>
            <a:off x="690743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2" name="Oval 9"/>
          <p:cNvSpPr/>
          <p:nvPr/>
        </p:nvSpPr>
        <p:spPr bwMode="gray">
          <a:xfrm>
            <a:off x="8080896" y="181389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48" name="Oval 47">
            <a:extLst>
              <a:ext uri="{FF2B5EF4-FFF2-40B4-BE49-F238E27FC236}">
                <a16:creationId xmlns:a16="http://schemas.microsoft.com/office/drawing/2014/main" id="{B9DA6D1C-6E46-4781-8546-4ED8B1E8DDF2}"/>
              </a:ext>
            </a:extLst>
          </p:cNvPr>
          <p:cNvSpPr/>
          <p:nvPr/>
        </p:nvSpPr>
        <p:spPr bwMode="gray">
          <a:xfrm>
            <a:off x="5564545" y="250193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3" name="Oval 52">
            <a:extLst>
              <a:ext uri="{FF2B5EF4-FFF2-40B4-BE49-F238E27FC236}">
                <a16:creationId xmlns:a16="http://schemas.microsoft.com/office/drawing/2014/main" id="{49A906AF-7BEB-408E-9DF9-CD190227270A}"/>
              </a:ext>
            </a:extLst>
          </p:cNvPr>
          <p:cNvSpPr/>
          <p:nvPr/>
        </p:nvSpPr>
        <p:spPr bwMode="gray">
          <a:xfrm>
            <a:off x="3358539" y="249704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4" name="Oval 53">
            <a:extLst>
              <a:ext uri="{FF2B5EF4-FFF2-40B4-BE49-F238E27FC236}">
                <a16:creationId xmlns:a16="http://schemas.microsoft.com/office/drawing/2014/main" id="{9CBB3B05-C92A-4708-8C7A-EB64BAF6582C}"/>
              </a:ext>
            </a:extLst>
          </p:cNvPr>
          <p:cNvSpPr/>
          <p:nvPr/>
        </p:nvSpPr>
        <p:spPr bwMode="gray">
          <a:xfrm>
            <a:off x="8166665" y="249242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5" name="Oval 54">
            <a:extLst>
              <a:ext uri="{FF2B5EF4-FFF2-40B4-BE49-F238E27FC236}">
                <a16:creationId xmlns:a16="http://schemas.microsoft.com/office/drawing/2014/main" id="{D5B62A6B-A441-4C11-896B-561D56702D2F}"/>
              </a:ext>
            </a:extLst>
          </p:cNvPr>
          <p:cNvSpPr/>
          <p:nvPr/>
        </p:nvSpPr>
        <p:spPr bwMode="gray">
          <a:xfrm>
            <a:off x="6944673" y="250193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6" name="Oval 55">
            <a:extLst>
              <a:ext uri="{FF2B5EF4-FFF2-40B4-BE49-F238E27FC236}">
                <a16:creationId xmlns:a16="http://schemas.microsoft.com/office/drawing/2014/main" id="{0E1687C5-BD5F-4A25-9235-E80488A154C0}"/>
              </a:ext>
            </a:extLst>
          </p:cNvPr>
          <p:cNvSpPr/>
          <p:nvPr/>
        </p:nvSpPr>
        <p:spPr bwMode="gray">
          <a:xfrm>
            <a:off x="3446123" y="422619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7" name="Oval 56">
            <a:extLst>
              <a:ext uri="{FF2B5EF4-FFF2-40B4-BE49-F238E27FC236}">
                <a16:creationId xmlns:a16="http://schemas.microsoft.com/office/drawing/2014/main" id="{CF4BD6DB-4F26-4F6E-AD1A-896DC33E19E8}"/>
              </a:ext>
            </a:extLst>
          </p:cNvPr>
          <p:cNvSpPr/>
          <p:nvPr/>
        </p:nvSpPr>
        <p:spPr bwMode="gray">
          <a:xfrm>
            <a:off x="5515940" y="422619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8" name="Oval 57">
            <a:extLst>
              <a:ext uri="{FF2B5EF4-FFF2-40B4-BE49-F238E27FC236}">
                <a16:creationId xmlns:a16="http://schemas.microsoft.com/office/drawing/2014/main" id="{C30E3854-B077-40EA-AD20-EC018AB1415C}"/>
              </a:ext>
            </a:extLst>
          </p:cNvPr>
          <p:cNvSpPr/>
          <p:nvPr/>
        </p:nvSpPr>
        <p:spPr bwMode="gray">
          <a:xfrm>
            <a:off x="7064413" y="422619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59" name="Oval 58">
            <a:extLst>
              <a:ext uri="{FF2B5EF4-FFF2-40B4-BE49-F238E27FC236}">
                <a16:creationId xmlns:a16="http://schemas.microsoft.com/office/drawing/2014/main" id="{9723F570-860F-465A-BB04-8C1D9EFE59B1}"/>
              </a:ext>
            </a:extLst>
          </p:cNvPr>
          <p:cNvSpPr/>
          <p:nvPr/>
        </p:nvSpPr>
        <p:spPr bwMode="gray">
          <a:xfrm>
            <a:off x="8310665" y="422619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0" name="Oval 59">
            <a:extLst>
              <a:ext uri="{FF2B5EF4-FFF2-40B4-BE49-F238E27FC236}">
                <a16:creationId xmlns:a16="http://schemas.microsoft.com/office/drawing/2014/main" id="{874A6DFE-062A-4A95-9C7A-7B9A02C81F89}"/>
              </a:ext>
            </a:extLst>
          </p:cNvPr>
          <p:cNvSpPr/>
          <p:nvPr/>
        </p:nvSpPr>
        <p:spPr bwMode="gray">
          <a:xfrm>
            <a:off x="5506113" y="6044087"/>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1" name="Oval 60">
            <a:extLst>
              <a:ext uri="{FF2B5EF4-FFF2-40B4-BE49-F238E27FC236}">
                <a16:creationId xmlns:a16="http://schemas.microsoft.com/office/drawing/2014/main" id="{5B092FAD-6B23-4B51-8A1C-ABA55531719D}"/>
              </a:ext>
            </a:extLst>
          </p:cNvPr>
          <p:cNvSpPr/>
          <p:nvPr/>
        </p:nvSpPr>
        <p:spPr bwMode="gray">
          <a:xfrm>
            <a:off x="8310665" y="4925472"/>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2" name="Oval 61">
            <a:extLst>
              <a:ext uri="{FF2B5EF4-FFF2-40B4-BE49-F238E27FC236}">
                <a16:creationId xmlns:a16="http://schemas.microsoft.com/office/drawing/2014/main" id="{989BA587-E166-497F-A867-37944FD688A5}"/>
              </a:ext>
            </a:extLst>
          </p:cNvPr>
          <p:cNvSpPr/>
          <p:nvPr/>
        </p:nvSpPr>
        <p:spPr bwMode="gray">
          <a:xfrm>
            <a:off x="8298237" y="5998970"/>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3" name="Oval 6">
            <a:extLst>
              <a:ext uri="{FF2B5EF4-FFF2-40B4-BE49-F238E27FC236}">
                <a16:creationId xmlns:a16="http://schemas.microsoft.com/office/drawing/2014/main" id="{9C783F54-9E93-4D7B-B500-D0DE08F7EE97}"/>
              </a:ext>
            </a:extLst>
          </p:cNvPr>
          <p:cNvSpPr/>
          <p:nvPr/>
        </p:nvSpPr>
        <p:spPr bwMode="gray">
          <a:xfrm>
            <a:off x="8163843" y="311970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4" name="Oval 6">
            <a:extLst>
              <a:ext uri="{FF2B5EF4-FFF2-40B4-BE49-F238E27FC236}">
                <a16:creationId xmlns:a16="http://schemas.microsoft.com/office/drawing/2014/main" id="{22C7B28D-40A6-4444-9ADC-3C67161E1A45}"/>
              </a:ext>
            </a:extLst>
          </p:cNvPr>
          <p:cNvSpPr/>
          <p:nvPr/>
        </p:nvSpPr>
        <p:spPr bwMode="gray">
          <a:xfrm>
            <a:off x="7016673" y="310819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5" name="Oval 6">
            <a:extLst>
              <a:ext uri="{FF2B5EF4-FFF2-40B4-BE49-F238E27FC236}">
                <a16:creationId xmlns:a16="http://schemas.microsoft.com/office/drawing/2014/main" id="{6EA57D3A-A35D-48C1-93BA-4DEABE093388}"/>
              </a:ext>
            </a:extLst>
          </p:cNvPr>
          <p:cNvSpPr/>
          <p:nvPr/>
        </p:nvSpPr>
        <p:spPr bwMode="gray">
          <a:xfrm>
            <a:off x="5615328" y="311271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6" name="Oval 6">
            <a:extLst>
              <a:ext uri="{FF2B5EF4-FFF2-40B4-BE49-F238E27FC236}">
                <a16:creationId xmlns:a16="http://schemas.microsoft.com/office/drawing/2014/main" id="{5500630C-CC43-4B3A-AFAD-81AFD8F69687}"/>
              </a:ext>
            </a:extLst>
          </p:cNvPr>
          <p:cNvSpPr/>
          <p:nvPr/>
        </p:nvSpPr>
        <p:spPr bwMode="gray">
          <a:xfrm>
            <a:off x="3364196" y="310819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7" name="Oval 6">
            <a:extLst>
              <a:ext uri="{FF2B5EF4-FFF2-40B4-BE49-F238E27FC236}">
                <a16:creationId xmlns:a16="http://schemas.microsoft.com/office/drawing/2014/main" id="{ABF9774A-E010-4DC7-8E28-89E7F89EF972}"/>
              </a:ext>
            </a:extLst>
          </p:cNvPr>
          <p:cNvSpPr/>
          <p:nvPr/>
        </p:nvSpPr>
        <p:spPr bwMode="gray">
          <a:xfrm flipH="1">
            <a:off x="3353167" y="3710135"/>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8" name="Oval 6">
            <a:extLst>
              <a:ext uri="{FF2B5EF4-FFF2-40B4-BE49-F238E27FC236}">
                <a16:creationId xmlns:a16="http://schemas.microsoft.com/office/drawing/2014/main" id="{C4A81D1B-054F-41A9-A215-84EDCCAD7001}"/>
              </a:ext>
            </a:extLst>
          </p:cNvPr>
          <p:cNvSpPr/>
          <p:nvPr/>
        </p:nvSpPr>
        <p:spPr bwMode="gray">
          <a:xfrm flipH="1">
            <a:off x="5627205" y="3689346"/>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9" name="Oval 6">
            <a:extLst>
              <a:ext uri="{FF2B5EF4-FFF2-40B4-BE49-F238E27FC236}">
                <a16:creationId xmlns:a16="http://schemas.microsoft.com/office/drawing/2014/main" id="{25785007-4070-4564-9BBA-9D3E6F8E5E8E}"/>
              </a:ext>
            </a:extLst>
          </p:cNvPr>
          <p:cNvSpPr/>
          <p:nvPr/>
        </p:nvSpPr>
        <p:spPr bwMode="gray">
          <a:xfrm flipH="1">
            <a:off x="8184326" y="3710135"/>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0" name="Oval 6">
            <a:extLst>
              <a:ext uri="{FF2B5EF4-FFF2-40B4-BE49-F238E27FC236}">
                <a16:creationId xmlns:a16="http://schemas.microsoft.com/office/drawing/2014/main" id="{3B28FB25-F395-48E8-A9AB-480F71499194}"/>
              </a:ext>
            </a:extLst>
          </p:cNvPr>
          <p:cNvSpPr/>
          <p:nvPr/>
        </p:nvSpPr>
        <p:spPr bwMode="gray">
          <a:xfrm flipH="1">
            <a:off x="7016673" y="3734712"/>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2" name="Oval 6">
            <a:extLst>
              <a:ext uri="{FF2B5EF4-FFF2-40B4-BE49-F238E27FC236}">
                <a16:creationId xmlns:a16="http://schemas.microsoft.com/office/drawing/2014/main" id="{39AC8A93-24A4-4DCC-B0FC-A2065ED8FE78}"/>
              </a:ext>
            </a:extLst>
          </p:cNvPr>
          <p:cNvSpPr/>
          <p:nvPr/>
        </p:nvSpPr>
        <p:spPr bwMode="gray">
          <a:xfrm flipH="1">
            <a:off x="3312048" y="6044087"/>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3" name="Oval 6">
            <a:extLst>
              <a:ext uri="{FF2B5EF4-FFF2-40B4-BE49-F238E27FC236}">
                <a16:creationId xmlns:a16="http://schemas.microsoft.com/office/drawing/2014/main" id="{32CF65AD-ABAF-4C11-B57F-A9EB90A3F791}"/>
              </a:ext>
            </a:extLst>
          </p:cNvPr>
          <p:cNvSpPr/>
          <p:nvPr/>
        </p:nvSpPr>
        <p:spPr bwMode="gray">
          <a:xfrm flipH="1">
            <a:off x="7008866" y="4881842"/>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4" name="Oval 6">
            <a:extLst>
              <a:ext uri="{FF2B5EF4-FFF2-40B4-BE49-F238E27FC236}">
                <a16:creationId xmlns:a16="http://schemas.microsoft.com/office/drawing/2014/main" id="{B362C0B6-3038-41FD-A37E-2DF8AB15231F}"/>
              </a:ext>
            </a:extLst>
          </p:cNvPr>
          <p:cNvSpPr/>
          <p:nvPr/>
        </p:nvSpPr>
        <p:spPr bwMode="gray">
          <a:xfrm flipH="1">
            <a:off x="5537618" y="4805959"/>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5" name="Oval 6">
            <a:extLst>
              <a:ext uri="{FF2B5EF4-FFF2-40B4-BE49-F238E27FC236}">
                <a16:creationId xmlns:a16="http://schemas.microsoft.com/office/drawing/2014/main" id="{44D7DAF2-29F6-44B2-A4CA-2276297C0D11}"/>
              </a:ext>
            </a:extLst>
          </p:cNvPr>
          <p:cNvSpPr/>
          <p:nvPr/>
        </p:nvSpPr>
        <p:spPr bwMode="gray">
          <a:xfrm flipH="1">
            <a:off x="3323347" y="4838791"/>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7" name="Oval 76">
            <a:extLst>
              <a:ext uri="{FF2B5EF4-FFF2-40B4-BE49-F238E27FC236}">
                <a16:creationId xmlns:a16="http://schemas.microsoft.com/office/drawing/2014/main" id="{A7F6FCA3-FF81-493D-A4A9-1D3EF206CFEB}"/>
              </a:ext>
            </a:extLst>
          </p:cNvPr>
          <p:cNvSpPr/>
          <p:nvPr/>
        </p:nvSpPr>
        <p:spPr bwMode="gray">
          <a:xfrm>
            <a:off x="7064413" y="600771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8" name="Oval 77">
            <a:extLst>
              <a:ext uri="{FF2B5EF4-FFF2-40B4-BE49-F238E27FC236}">
                <a16:creationId xmlns:a16="http://schemas.microsoft.com/office/drawing/2014/main" id="{F29C6ADD-C409-401E-976E-6242151A7C77}"/>
              </a:ext>
            </a:extLst>
          </p:cNvPr>
          <p:cNvSpPr/>
          <p:nvPr/>
        </p:nvSpPr>
        <p:spPr bwMode="gray">
          <a:xfrm>
            <a:off x="5537618" y="5430874"/>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9" name="Oval 78">
            <a:extLst>
              <a:ext uri="{FF2B5EF4-FFF2-40B4-BE49-F238E27FC236}">
                <a16:creationId xmlns:a16="http://schemas.microsoft.com/office/drawing/2014/main" id="{1BD059B4-74FC-41A9-8568-F6F0A947BE9E}"/>
              </a:ext>
            </a:extLst>
          </p:cNvPr>
          <p:cNvSpPr/>
          <p:nvPr/>
        </p:nvSpPr>
        <p:spPr bwMode="gray">
          <a:xfrm>
            <a:off x="6957821" y="5434757"/>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0" name="Oval 6">
            <a:extLst>
              <a:ext uri="{FF2B5EF4-FFF2-40B4-BE49-F238E27FC236}">
                <a16:creationId xmlns:a16="http://schemas.microsoft.com/office/drawing/2014/main" id="{470B81BF-4468-4CB3-8871-F6F8D9AA7431}"/>
              </a:ext>
            </a:extLst>
          </p:cNvPr>
          <p:cNvSpPr/>
          <p:nvPr/>
        </p:nvSpPr>
        <p:spPr bwMode="gray">
          <a:xfrm flipH="1">
            <a:off x="8285068" y="5502045"/>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1" name="Oval 6">
            <a:extLst>
              <a:ext uri="{FF2B5EF4-FFF2-40B4-BE49-F238E27FC236}">
                <a16:creationId xmlns:a16="http://schemas.microsoft.com/office/drawing/2014/main" id="{B6E8AF18-0908-4801-9464-28FF2A2DC894}"/>
              </a:ext>
            </a:extLst>
          </p:cNvPr>
          <p:cNvSpPr/>
          <p:nvPr/>
        </p:nvSpPr>
        <p:spPr bwMode="gray">
          <a:xfrm flipH="1">
            <a:off x="3289718" y="5397833"/>
            <a:ext cx="185911" cy="104212"/>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7673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900238" y="651601"/>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1943996972"/>
              </p:ext>
            </p:extLst>
          </p:nvPr>
        </p:nvGraphicFramePr>
        <p:xfrm>
          <a:off x="1900235" y="1368462"/>
          <a:ext cx="8391527" cy="2741422"/>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605138">
                <a:tc>
                  <a:txBody>
                    <a:bodyPr/>
                    <a:lstStyle/>
                    <a:p>
                      <a:pPr algn="ctr"/>
                      <a:r>
                        <a:rPr lang="en-AU" sz="1000" b="1" dirty="0">
                          <a:solidFill>
                            <a:schemeClr val="tx2"/>
                          </a:solidFill>
                          <a:latin typeface="+mn-lt"/>
                          <a:ea typeface="Open Sans" panose="020B0606030504020204" pitchFamily="34" charset="0"/>
                          <a:cs typeface="Open Sans" panose="020B0606030504020204" pitchFamily="34" charset="0"/>
                        </a:rPr>
                        <a:t>Unit4</a:t>
                      </a: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Unit4 Business World offers solid financial management functionality across the core financial management disciplines for the service industries it serves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000" b="1" kern="1200" dirty="0">
                          <a:solidFill>
                            <a:schemeClr val="tx2"/>
                          </a:solidFill>
                          <a:latin typeface="+mn-lt"/>
                          <a:ea typeface="Open Sans" panose="020B0606030504020204" pitchFamily="34" charset="0"/>
                          <a:cs typeface="Open Sans" panose="020B0606030504020204" pitchFamily="34" charset="0"/>
                        </a:rPr>
                        <a:t>Ramco Systems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s, it provides ERP and human capital management (HCM) suites, along with a maintenance, repair and operations solution for the aviation industry</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r>
                        <a:rPr lang="en-IN" sz="1000" b="1" dirty="0"/>
                        <a:t>Acumatica </a:t>
                      </a: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The solution is designed for midmarket customers and deployed in the Acumatica public cloud, run on Amazon Web Services (AWS), Microsoft Azure, or in a private cloud of the customer’s choice</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dirty="0"/>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to be sent to the shortlisted vendors.</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vendors will be invited to discuss their submission and showcase their solution capability.</a:t>
              </a: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 </a:t>
              </a:r>
              <a:r>
                <a:rPr lang="en-AU" sz="1000" dirty="0">
                  <a:solidFill>
                    <a:schemeClr val="tx2"/>
                  </a:solidFill>
                  <a:ea typeface="Open Sans" panose="020B0606030504020204" pitchFamily="34" charset="0"/>
                  <a:cs typeface="Open Sans" panose="020B0606030504020204" pitchFamily="34" charset="0"/>
                </a:rPr>
                <a:t>Define scoring sheet and evaluate each vendor on their product offering, using 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a:solidFill>
                    <a:schemeClr val="tx2"/>
                  </a:solidFill>
                  <a:ea typeface="Open Sans" panose="020B0606030504020204" pitchFamily="34" charset="0"/>
                  <a:cs typeface="Open Sans" panose="020B0606030504020204" pitchFamily="34" charset="0"/>
                </a:rPr>
                <a:t>Vendors will be requested to provide their licencing, implementation and ongoing maintenance costs for reviewed and negotiation. </a:t>
              </a: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prstTxWarp prst="textNoShape">
              <a:avLst/>
            </a:prstTxWarp>
          </a:bodyPr>
          <a:lstStyle/>
          <a:p>
            <a:endParaRPr lang="en-GB" sz="319" dirty="0"/>
          </a:p>
        </p:txBody>
      </p:sp>
      <p:sp>
        <p:nvSpPr>
          <p:cNvPr id="60" name="Oval 59">
            <a:extLst>
              <a:ext uri="{FF2B5EF4-FFF2-40B4-BE49-F238E27FC236}">
                <a16:creationId xmlns:a16="http://schemas.microsoft.com/office/drawing/2014/main" id="{FDAF48BA-ADDD-4236-B918-8A94E663A098}"/>
              </a:ext>
            </a:extLst>
          </p:cNvPr>
          <p:cNvSpPr/>
          <p:nvPr/>
        </p:nvSpPr>
        <p:spPr bwMode="gray">
          <a:xfrm>
            <a:off x="6336261" y="205438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1" name="Oval 60">
            <a:extLst>
              <a:ext uri="{FF2B5EF4-FFF2-40B4-BE49-F238E27FC236}">
                <a16:creationId xmlns:a16="http://schemas.microsoft.com/office/drawing/2014/main" id="{39A66680-1B6D-4CF6-90E4-394D0288E7DE}"/>
              </a:ext>
            </a:extLst>
          </p:cNvPr>
          <p:cNvSpPr/>
          <p:nvPr/>
        </p:nvSpPr>
        <p:spPr bwMode="gray">
          <a:xfrm>
            <a:off x="5041917" y="206062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2" name="Oval 61">
            <a:extLst>
              <a:ext uri="{FF2B5EF4-FFF2-40B4-BE49-F238E27FC236}">
                <a16:creationId xmlns:a16="http://schemas.microsoft.com/office/drawing/2014/main" id="{F0762F66-C81F-4247-9059-9B2DDC8584E3}"/>
              </a:ext>
            </a:extLst>
          </p:cNvPr>
          <p:cNvSpPr/>
          <p:nvPr/>
        </p:nvSpPr>
        <p:spPr bwMode="gray">
          <a:xfrm>
            <a:off x="3479672" y="206670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3" name="Oval 62">
            <a:extLst>
              <a:ext uri="{FF2B5EF4-FFF2-40B4-BE49-F238E27FC236}">
                <a16:creationId xmlns:a16="http://schemas.microsoft.com/office/drawing/2014/main" id="{159AED7E-E5E5-43E3-A984-D1F865E58B75}"/>
              </a:ext>
            </a:extLst>
          </p:cNvPr>
          <p:cNvSpPr/>
          <p:nvPr/>
        </p:nvSpPr>
        <p:spPr bwMode="gray">
          <a:xfrm>
            <a:off x="7757266" y="212574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4" name="Oval 63">
            <a:extLst>
              <a:ext uri="{FF2B5EF4-FFF2-40B4-BE49-F238E27FC236}">
                <a16:creationId xmlns:a16="http://schemas.microsoft.com/office/drawing/2014/main" id="{E9F33298-E681-4285-937D-252814951FA2}"/>
              </a:ext>
            </a:extLst>
          </p:cNvPr>
          <p:cNvSpPr/>
          <p:nvPr/>
        </p:nvSpPr>
        <p:spPr bwMode="gray">
          <a:xfrm>
            <a:off x="5036793" y="341958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5" name="Oval 64">
            <a:extLst>
              <a:ext uri="{FF2B5EF4-FFF2-40B4-BE49-F238E27FC236}">
                <a16:creationId xmlns:a16="http://schemas.microsoft.com/office/drawing/2014/main" id="{2C5A251A-E243-4BEE-8E14-E92DD5010083}"/>
              </a:ext>
            </a:extLst>
          </p:cNvPr>
          <p:cNvSpPr/>
          <p:nvPr/>
        </p:nvSpPr>
        <p:spPr bwMode="gray">
          <a:xfrm>
            <a:off x="7822088" y="342900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6" name="Oval 65">
            <a:extLst>
              <a:ext uri="{FF2B5EF4-FFF2-40B4-BE49-F238E27FC236}">
                <a16:creationId xmlns:a16="http://schemas.microsoft.com/office/drawing/2014/main" id="{7483B08D-6B60-4F34-85CE-6A1428947E29}"/>
              </a:ext>
            </a:extLst>
          </p:cNvPr>
          <p:cNvSpPr/>
          <p:nvPr/>
        </p:nvSpPr>
        <p:spPr bwMode="gray">
          <a:xfrm>
            <a:off x="4948279" y="279966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7" name="Oval 66">
            <a:extLst>
              <a:ext uri="{FF2B5EF4-FFF2-40B4-BE49-F238E27FC236}">
                <a16:creationId xmlns:a16="http://schemas.microsoft.com/office/drawing/2014/main" id="{4A03A29A-3884-46AB-A04C-735569187BC0}"/>
              </a:ext>
            </a:extLst>
          </p:cNvPr>
          <p:cNvSpPr/>
          <p:nvPr/>
        </p:nvSpPr>
        <p:spPr bwMode="gray">
          <a:xfrm>
            <a:off x="3437637" y="275695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8" name="Oval 67">
            <a:extLst>
              <a:ext uri="{FF2B5EF4-FFF2-40B4-BE49-F238E27FC236}">
                <a16:creationId xmlns:a16="http://schemas.microsoft.com/office/drawing/2014/main" id="{E4A0D197-9CFB-489E-B406-42905AEA9114}"/>
              </a:ext>
            </a:extLst>
          </p:cNvPr>
          <p:cNvSpPr/>
          <p:nvPr/>
        </p:nvSpPr>
        <p:spPr bwMode="gray">
          <a:xfrm>
            <a:off x="7848185" y="2832679"/>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9" name="Oval 68">
            <a:extLst>
              <a:ext uri="{FF2B5EF4-FFF2-40B4-BE49-F238E27FC236}">
                <a16:creationId xmlns:a16="http://schemas.microsoft.com/office/drawing/2014/main" id="{ACBB59A3-D756-4194-BB48-0BFD13A05826}"/>
              </a:ext>
            </a:extLst>
          </p:cNvPr>
          <p:cNvSpPr/>
          <p:nvPr/>
        </p:nvSpPr>
        <p:spPr bwMode="gray">
          <a:xfrm>
            <a:off x="3387016" y="335289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0" name="Oval 69">
            <a:extLst>
              <a:ext uri="{FF2B5EF4-FFF2-40B4-BE49-F238E27FC236}">
                <a16:creationId xmlns:a16="http://schemas.microsoft.com/office/drawing/2014/main" id="{B76E0ED0-51CA-4FDB-AED7-57214EB9FF91}"/>
              </a:ext>
            </a:extLst>
          </p:cNvPr>
          <p:cNvSpPr/>
          <p:nvPr/>
        </p:nvSpPr>
        <p:spPr bwMode="gray">
          <a:xfrm>
            <a:off x="6370418" y="3366323"/>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1" name="Oval 70">
            <a:extLst>
              <a:ext uri="{FF2B5EF4-FFF2-40B4-BE49-F238E27FC236}">
                <a16:creationId xmlns:a16="http://schemas.microsoft.com/office/drawing/2014/main" id="{A5B4BFCD-5640-45CF-B2D0-5C6BC40C77CF}"/>
              </a:ext>
            </a:extLst>
          </p:cNvPr>
          <p:cNvSpPr/>
          <p:nvPr/>
        </p:nvSpPr>
        <p:spPr bwMode="gray">
          <a:xfrm>
            <a:off x="6311020" y="2714932"/>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231558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HIGH RISK 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CONFIDENTIAL</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Pct val="100000"/>
              <a:buFont typeface="Arial"/>
              <a:buNone/>
              <a:tabLst/>
              <a:defRPr/>
            </a:pPr>
            <a:r>
              <a:rPr kumimoji="0" lang="en-AU" sz="800" b="0" i="0" u="none" strike="noStrike" kern="1200" cap="none" spc="0" normalizeH="0" baseline="0" noProof="0" dirty="0">
                <a:ln>
                  <a:noFill/>
                </a:ln>
                <a:solidFill>
                  <a:prstClr val="black"/>
                </a:solidFill>
                <a:effectLst/>
                <a:uLnTx/>
                <a:uFillTx/>
                <a:latin typeface="Verdana"/>
                <a:ea typeface="+mn-ea"/>
                <a:cs typeface="+mn-cs"/>
              </a:rPr>
              <a:t>PUBLIC</a:t>
            </a:r>
            <a:endParaRPr kumimoji="0" lang="en-AU" sz="1800" b="0" i="0" u="none" strike="noStrike" kern="1200" cap="none" spc="0" normalizeH="0" baseline="0" noProof="0">
              <a:ln>
                <a:noFill/>
              </a:ln>
              <a:solidFill>
                <a:prstClr val="black"/>
              </a:solidFill>
              <a:effectLst/>
              <a:uLnTx/>
              <a:uFillTx/>
              <a:latin typeface="Verdana"/>
              <a:ea typeface="+mn-ea"/>
              <a:cs typeface="+mn-cs"/>
            </a:endParaRPr>
          </a:p>
        </p:txBody>
      </p:sp>
    </p:spTree>
    <p:custDataLst>
      <p:tags r:id="rId1"/>
    </p:custDataLst>
    <p:extLst>
      <p:ext uri="{BB962C8B-B14F-4D97-AF65-F5344CB8AC3E}">
        <p14:creationId xmlns:p14="http://schemas.microsoft.com/office/powerpoint/2010/main" val="4221073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6.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4554E-08F4-4595-B005-99FEB531E0F4}">
  <ds:schemaRefs>
    <ds:schemaRef ds:uri="http://schemas.microsoft.com/office/2006/documentManagement/types"/>
    <ds:schemaRef ds:uri="http://purl.org/dc/dcmitype/"/>
    <ds:schemaRef ds:uri="39C40E9B-856B-46A7-8793-65A6FC1828D8"/>
    <ds:schemaRef ds:uri="5a51c775-c49c-428b-8c1e-2f89178d00f4"/>
    <ds:schemaRef ds:uri="http://schemas.microsoft.com/office/2006/metadata/properties"/>
    <ds:schemaRef ds:uri="8DD08C88-CC4C-4D35-9129-A70DAA36BE5E"/>
    <ds:schemaRef ds:uri="203f0f4d-b3b9-4ed8-8c19-eebed11dd308"/>
    <ds:schemaRef ds:uri="83DDB362-4C05-4E52-A8D9-EF2F47978B8D"/>
    <ds:schemaRef ds:uri="7D1768DD-F29E-4DC2-9191-F2636B9FA92C"/>
    <ds:schemaRef ds:uri="2e263111-b571-4954-8ad9-3d41fbcd6be7"/>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 ds:uri="http://schemas.microsoft.com/sharepoint/v3"/>
    <ds:schemaRef ds:uri="428bb8f6-6046-4ac8-a522-70af368045b5"/>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360</TotalTime>
  <Words>1180</Words>
  <Application>Microsoft Office PowerPoint</Application>
  <PresentationFormat>Widescreen</PresentationFormat>
  <Paragraphs>173</Paragraphs>
  <Slides>7</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4" baseType="lpstr">
      <vt:lpstr>Arial</vt:lpstr>
      <vt:lpstr>Open Sans</vt:lpstr>
      <vt:lpstr>Verdana</vt:lpstr>
      <vt:lpstr>Wingdings</vt:lpstr>
      <vt:lpstr>Wingdings 2</vt:lpstr>
      <vt:lpstr>Deloitte_US_Onscreen</vt:lpstr>
      <vt:lpstr>think-cell Slide</vt:lpstr>
      <vt:lpstr>Inside Sherpa – Digital Internship</vt:lpstr>
      <vt:lpstr>Market Scan | Shortlisting and Provider Attributes</vt:lpstr>
      <vt:lpstr>List of Providers Assessed</vt:lpstr>
      <vt:lpstr>Scope of Service - Capability Assessment </vt:lpstr>
      <vt:lpstr>Initial Market Scan Results | </vt:lpstr>
      <vt:lpstr>Targeted Vendors for Further Assessment</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Manoj Kumar</cp:lastModifiedBy>
  <cp:revision>41</cp:revision>
  <cp:lastPrinted>2014-06-25T02:16:22Z</cp:lastPrinted>
  <dcterms:created xsi:type="dcterms:W3CDTF">2016-11-09T03:27:53Z</dcterms:created>
  <dcterms:modified xsi:type="dcterms:W3CDTF">2020-05-30T11:27:37Z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