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5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eneral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59"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brittenford.com/blog/cloud-vs-on-premise-4-benefits-of-the-cloud/"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a:t>Highlighted below are they key factors that determine whether an application is suitable for Cloud or not</a:t>
            </a:r>
          </a:p>
        </p:txBody>
      </p:sp>
      <p:sp>
        <p:nvSpPr>
          <p:cNvPr id="4" name="Title 3"/>
          <p:cNvSpPr>
            <a:spLocks noGrp="1"/>
          </p:cNvSpPr>
          <p:nvPr>
            <p:ph type="title"/>
          </p:nvPr>
        </p:nvSpPr>
        <p:spPr>
          <a:xfrm>
            <a:off x="426542" y="327026"/>
            <a:ext cx="11340000" cy="303187"/>
          </a:xfrm>
        </p:spPr>
        <p:txBody>
          <a:bodyPr/>
          <a:lstStyle/>
          <a:p>
            <a:r>
              <a:rPr lang="en-AU" dirty="0"/>
              <a:t> </a:t>
            </a:r>
            <a:r>
              <a:rPr lang="en-AU" dirty="0">
                <a:solidFill>
                  <a:srgbClr val="86BC25"/>
                </a:solidFill>
              </a:rPr>
              <a:t>Cloud Accelerators and Inhibitors</a:t>
            </a:r>
          </a:p>
        </p:txBody>
      </p:sp>
      <p:sp>
        <p:nvSpPr>
          <p:cNvPr id="23" name="Rectangle 22"/>
          <p:cNvSpPr/>
          <p:nvPr/>
        </p:nvSpPr>
        <p:spPr bwMode="gray">
          <a:xfrm>
            <a:off x="421952" y="5970965"/>
            <a:ext cx="5400000" cy="288000"/>
          </a:xfrm>
          <a:prstGeom prst="rect">
            <a:avLst/>
          </a:prstGeom>
          <a:solidFill>
            <a:srgbClr val="86BC25"/>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Cloud Suitable</a:t>
            </a:r>
          </a:p>
        </p:txBody>
      </p:sp>
      <p:sp>
        <p:nvSpPr>
          <p:cNvPr id="24" name="Rectangle 23"/>
          <p:cNvSpPr/>
          <p:nvPr/>
        </p:nvSpPr>
        <p:spPr bwMode="gray">
          <a:xfrm>
            <a:off x="6363865" y="5970965"/>
            <a:ext cx="5400000" cy="288000"/>
          </a:xfrm>
          <a:prstGeom prst="rect">
            <a:avLst/>
          </a:prstGeom>
          <a:solidFill>
            <a:srgbClr val="F2130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Less Cloud Suitable</a:t>
            </a:r>
          </a:p>
        </p:txBody>
      </p:sp>
      <p:cxnSp>
        <p:nvCxnSpPr>
          <p:cNvPr id="25" name="Straight Arrow Connector 24"/>
          <p:cNvCxnSpPr>
            <a:stCxn id="23" idx="0"/>
            <a:endCxn id="26" idx="2"/>
          </p:cNvCxnSpPr>
          <p:nvPr/>
        </p:nvCxnSpPr>
        <p:spPr>
          <a:xfrm flipV="1">
            <a:off x="3121952" y="5779698"/>
            <a:ext cx="0" cy="191267"/>
          </a:xfrm>
          <a:prstGeom prst="straightConnector1">
            <a:avLst/>
          </a:prstGeom>
          <a:ln>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Shape 84"/>
          <p:cNvSpPr/>
          <p:nvPr/>
        </p:nvSpPr>
        <p:spPr>
          <a:xfrm>
            <a:off x="421952" y="1061855"/>
            <a:ext cx="5400000" cy="4717843"/>
          </a:xfrm>
          <a:prstGeom prst="roundRect">
            <a:avLst>
              <a:gd name="adj" fmla="val 0"/>
            </a:avLst>
          </a:prstGeom>
          <a:solidFill>
            <a:srgbClr val="F2F2F2"/>
          </a:solidFill>
          <a:ln w="12700" cap="flat" cmpd="sng">
            <a:solidFill>
              <a:srgbClr val="BFBFBF"/>
            </a:solidFill>
            <a:prstDash val="solid"/>
            <a:round/>
            <a:headEnd type="none" w="med" len="med"/>
            <a:tailEnd type="none" w="med" len="med"/>
          </a:ln>
        </p:spPr>
        <p:txBody>
          <a:bodyPr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1200" b="1" i="0" u="none" strike="noStrike" kern="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Accelerators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10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Highlighted below are factors that would signify that workloads are Cloud suitable.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a:ln>
                <a:noFill/>
              </a:ln>
              <a:solidFill>
                <a:prstClr val="black"/>
              </a:solidFill>
              <a:effectLst/>
              <a:uLnTx/>
              <a:uFillTx/>
              <a:latin typeface="Segoe UI Light" panose="020B0502040204020203" pitchFamily="34" charset="0"/>
              <a:ea typeface="Open Sans" panose="020B0606030504020204" pitchFamily="34" charset="0"/>
              <a:cs typeface="Segoe UI Light" panose="020B0502040204020203" pitchFamily="34" charset="0"/>
              <a:sym typeface="Calibri"/>
            </a:endParaRPr>
          </a:p>
        </p:txBody>
      </p:sp>
      <p:sp>
        <p:nvSpPr>
          <p:cNvPr id="28" name="Rectangle 27"/>
          <p:cNvSpPr/>
          <p:nvPr/>
        </p:nvSpPr>
        <p:spPr>
          <a:xfrm>
            <a:off x="526474" y="1604712"/>
            <a:ext cx="529357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en-AU" sz="9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Dev/Test Environments </a:t>
            </a:r>
            <a:r>
              <a:rPr kumimoji="0" lang="en-AU" sz="9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Sandbox environments can be easily scaled up or torn down on demand in the Cloud and are prime candidates for migration. </a:t>
            </a:r>
          </a:p>
        </p:txBody>
      </p:sp>
      <p:sp>
        <p:nvSpPr>
          <p:cNvPr id="53" name="Rectangle 52"/>
          <p:cNvSpPr/>
          <p:nvPr/>
        </p:nvSpPr>
        <p:spPr>
          <a:xfrm>
            <a:off x="526474" y="2023889"/>
            <a:ext cx="529358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en-AU" sz="9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Infrequently Accessed Storage Archives </a:t>
            </a:r>
            <a:r>
              <a:rPr kumimoji="0" lang="en-AU" sz="9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It can be more cost effective to host large storage volumes that do not require frequent or immediate access. </a:t>
            </a:r>
          </a:p>
        </p:txBody>
      </p:sp>
      <p:cxnSp>
        <p:nvCxnSpPr>
          <p:cNvPr id="64" name="Straight Arrow Connector 63"/>
          <p:cNvCxnSpPr>
            <a:stCxn id="24" idx="0"/>
            <a:endCxn id="65" idx="2"/>
          </p:cNvCxnSpPr>
          <p:nvPr/>
        </p:nvCxnSpPr>
        <p:spPr>
          <a:xfrm flipV="1">
            <a:off x="9063865" y="5779698"/>
            <a:ext cx="0" cy="191267"/>
          </a:xfrm>
          <a:prstGeom prst="straightConnector1">
            <a:avLst/>
          </a:prstGeom>
          <a:ln>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Shape 84"/>
          <p:cNvSpPr/>
          <p:nvPr/>
        </p:nvSpPr>
        <p:spPr>
          <a:xfrm>
            <a:off x="6363865" y="1061855"/>
            <a:ext cx="5400000" cy="4717843"/>
          </a:xfrm>
          <a:prstGeom prst="roundRect">
            <a:avLst>
              <a:gd name="adj" fmla="val 0"/>
            </a:avLst>
          </a:prstGeom>
          <a:solidFill>
            <a:srgbClr val="F2F2F2"/>
          </a:solidFill>
          <a:ln w="12700" cap="flat" cmpd="sng">
            <a:solidFill>
              <a:srgbClr val="BFBFBF"/>
            </a:solidFill>
            <a:prstDash val="solid"/>
            <a:round/>
            <a:headEnd type="none" w="med" len="med"/>
            <a:tailEnd type="none" w="med" len="med"/>
          </a:ln>
        </p:spPr>
        <p:txBody>
          <a:bodyPr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1200" b="1" i="0" u="none" strike="noStrike" kern="0" cap="none" spc="0" normalizeH="0" baseline="0" noProof="0" dirty="0">
                <a:ln>
                  <a:noFill/>
                </a:ln>
                <a:solidFill>
                  <a:srgbClr val="F21302"/>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Inhibitors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10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Highlighted below are factors that would hinder the suitability of a workload for Cloud. </a:t>
            </a:r>
          </a:p>
        </p:txBody>
      </p:sp>
      <p:sp>
        <p:nvSpPr>
          <p:cNvPr id="68" name="Rectangle 67"/>
          <p:cNvSpPr/>
          <p:nvPr/>
        </p:nvSpPr>
        <p:spPr>
          <a:xfrm>
            <a:off x="6437745" y="2011367"/>
            <a:ext cx="5326121"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en-AU" sz="9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Heavily Integrated Applications </a:t>
            </a:r>
            <a:r>
              <a:rPr kumimoji="0" lang="en-AU" sz="9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Applications that are heavily integrated will continue to require a high amount of communication or dependencies with their counterparts. In this case it is recommended that they remain together, be it in the Cloud or on premise. </a:t>
            </a:r>
          </a:p>
        </p:txBody>
      </p:sp>
      <p:sp>
        <p:nvSpPr>
          <p:cNvPr id="70" name="Rectangle 69"/>
          <p:cNvSpPr/>
          <p:nvPr/>
        </p:nvSpPr>
        <p:spPr>
          <a:xfrm>
            <a:off x="6437745" y="1544891"/>
            <a:ext cx="532612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en-AU" sz="9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High Network Throughput Applications </a:t>
            </a:r>
            <a:r>
              <a:rPr kumimoji="0" lang="en-AU" sz="9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 Applications with high throughput requirements may see performance issues and latency if they are located away from their users.</a:t>
            </a:r>
          </a:p>
        </p:txBody>
      </p:sp>
      <p:cxnSp>
        <p:nvCxnSpPr>
          <p:cNvPr id="84" name="Straight Connector 83"/>
          <p:cNvCxnSpPr/>
          <p:nvPr/>
        </p:nvCxnSpPr>
        <p:spPr>
          <a:xfrm>
            <a:off x="6091954" y="1061854"/>
            <a:ext cx="0" cy="5292000"/>
          </a:xfrm>
          <a:prstGeom prst="line">
            <a:avLst/>
          </a:prstGeom>
          <a:ln>
            <a:solidFill>
              <a:srgbClr val="57585A"/>
            </a:solidFill>
          </a:ln>
        </p:spPr>
        <p:style>
          <a:lnRef idx="1">
            <a:schemeClr val="accent1"/>
          </a:lnRef>
          <a:fillRef idx="0">
            <a:schemeClr val="accent1"/>
          </a:fillRef>
          <a:effectRef idx="0">
            <a:schemeClr val="accent1"/>
          </a:effectRef>
          <a:fontRef idx="minor">
            <a:schemeClr val="tx1"/>
          </a:fontRef>
        </p:style>
      </p:cxnSp>
      <p:sp>
        <p:nvSpPr>
          <p:cNvPr id="85" name="Text Placeholder 3"/>
          <p:cNvSpPr txBox="1">
            <a:spLocks/>
          </p:cNvSpPr>
          <p:nvPr/>
        </p:nvSpPr>
        <p:spPr>
          <a:xfrm>
            <a:off x="426540" y="6301164"/>
            <a:ext cx="7912597" cy="108000"/>
          </a:xfrm>
          <a:prstGeom prst="rect">
            <a:avLst/>
          </a:prstGeom>
          <a:solidFill>
            <a:schemeClr val="bg1"/>
          </a:solidFill>
          <a:ln>
            <a:noFill/>
          </a:ln>
        </p:spPr>
        <p:txBody>
          <a:bodyPr lIns="7200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300"/>
              </a:spcAft>
              <a:buClrTx/>
              <a:buSzTx/>
              <a:buFont typeface="Arial" panose="020B0604020202020204" pitchFamily="34" charset="0"/>
              <a:buNone/>
              <a:tabLst/>
              <a:defRPr/>
            </a:pPr>
            <a:r>
              <a:rPr kumimoji="0" lang="en-AU" sz="800" b="0" i="1" u="none" strike="noStrike" kern="1200" cap="none" spc="0" normalizeH="0" baseline="0" noProof="0" dirty="0">
                <a:ln>
                  <a:noFill/>
                </a:ln>
                <a:solidFill>
                  <a:prstClr val="black"/>
                </a:solidFill>
                <a:effectLst/>
                <a:uLnTx/>
                <a:uFillTx/>
                <a:ea typeface="+mn-ea"/>
                <a:cs typeface="Segoe UI Semilight" panose="020B0402040204020203" pitchFamily="34" charset="0"/>
              </a:rPr>
              <a:t>Please note, inhibitors are not part of the ideal answer,</a:t>
            </a:r>
            <a:r>
              <a:rPr kumimoji="0" lang="en-AU" sz="800" b="0" i="1" u="none" strike="noStrike" kern="1200" cap="none" spc="0" normalizeH="0" noProof="0" dirty="0">
                <a:ln>
                  <a:noFill/>
                </a:ln>
                <a:solidFill>
                  <a:prstClr val="black"/>
                </a:solidFill>
                <a:effectLst/>
                <a:uLnTx/>
                <a:uFillTx/>
                <a:ea typeface="+mn-ea"/>
                <a:cs typeface="Segoe UI Semilight" panose="020B0402040204020203" pitchFamily="34" charset="0"/>
              </a:rPr>
              <a:t> and have only been included here for reference. </a:t>
            </a:r>
            <a:endParaRPr kumimoji="0" lang="en-US" sz="800" b="0" i="1" u="none" strike="noStrike" kern="1200" cap="none" spc="0" normalizeH="0" baseline="0" noProof="0" dirty="0">
              <a:ln>
                <a:noFill/>
              </a:ln>
              <a:solidFill>
                <a:srgbClr val="000000"/>
              </a:solidFill>
              <a:effectLst/>
              <a:uLnTx/>
              <a:uFillTx/>
              <a:ea typeface="+mn-ea"/>
              <a:cs typeface="Segoe UI Semilight" panose="020B0402040204020203" pitchFamily="34" charset="0"/>
            </a:endParaRPr>
          </a:p>
        </p:txBody>
      </p:sp>
      <p:sp>
        <p:nvSpPr>
          <p:cNvPr id="5" name="TextBox 4">
            <a:extLst>
              <a:ext uri="{FF2B5EF4-FFF2-40B4-BE49-F238E27FC236}">
                <a16:creationId xmlns:a16="http://schemas.microsoft.com/office/drawing/2014/main" id="{4CB8D984-2DF7-487B-A861-618D354C41F0}"/>
              </a:ext>
            </a:extLst>
          </p:cNvPr>
          <p:cNvSpPr txBox="1"/>
          <p:nvPr/>
        </p:nvSpPr>
        <p:spPr>
          <a:xfrm>
            <a:off x="526474" y="2519198"/>
            <a:ext cx="5153889" cy="646331"/>
          </a:xfrm>
          <a:prstGeom prst="rect">
            <a:avLst/>
          </a:prstGeom>
        </p:spPr>
        <p:txBody>
          <a:bodyPr wrap="square">
            <a:spAutoFit/>
          </a:bodyPr>
          <a:lstStyle>
            <a:defPPr>
              <a:defRPr lang="en-US"/>
            </a:defPPr>
            <a:lvl1pPr marR="0" lvl="0" indent="0" fontAlgn="auto">
              <a:lnSpc>
                <a:spcPct val="100000"/>
              </a:lnSpc>
              <a:spcBef>
                <a:spcPts val="0"/>
              </a:spcBef>
              <a:spcAft>
                <a:spcPts val="600"/>
              </a:spcAft>
              <a:buClrTx/>
              <a:buSzPct val="100000"/>
              <a:buFontTx/>
              <a:buNone/>
              <a:tabLst/>
              <a:defRPr kumimoji="0" sz="900" b="1" i="0" u="none" strike="noStrike" cap="none" spc="0" normalizeH="0" baseline="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defRPr>
            </a:lvl1pPr>
          </a:lstStyle>
          <a:p>
            <a:r>
              <a:rPr lang="en-US" dirty="0"/>
              <a:t>The Move from Capital Expenditures to Operational Expenditures - </a:t>
            </a:r>
            <a:r>
              <a:rPr lang="en-US" b="0" dirty="0"/>
              <a:t>Especially in organizations with more than 5,000 Employees, the move from </a:t>
            </a:r>
            <a:r>
              <a:rPr lang="en-US" b="0" dirty="0" err="1"/>
              <a:t>CapEx</a:t>
            </a:r>
            <a:r>
              <a:rPr lang="en-US" b="0" dirty="0"/>
              <a:t> to </a:t>
            </a:r>
            <a:r>
              <a:rPr lang="en-US" b="0" dirty="0" err="1"/>
              <a:t>OpEx</a:t>
            </a:r>
            <a:r>
              <a:rPr lang="en-US" b="0" dirty="0"/>
              <a:t> is becoming increasingly important. Specifically, 27% of respondents believe that the use of a cloud platform service will help them to lower capital expenditure.</a:t>
            </a:r>
            <a:endParaRPr lang="en-IN" b="0" dirty="0"/>
          </a:p>
        </p:txBody>
      </p:sp>
      <p:sp>
        <p:nvSpPr>
          <p:cNvPr id="6" name="TextBox 5">
            <a:extLst>
              <a:ext uri="{FF2B5EF4-FFF2-40B4-BE49-F238E27FC236}">
                <a16:creationId xmlns:a16="http://schemas.microsoft.com/office/drawing/2014/main" id="{EBD7B3D6-37E7-4091-A78A-BDFA4B3E90E5}"/>
              </a:ext>
            </a:extLst>
          </p:cNvPr>
          <p:cNvSpPr txBox="1"/>
          <p:nvPr/>
        </p:nvSpPr>
        <p:spPr>
          <a:xfrm>
            <a:off x="674260" y="3275707"/>
            <a:ext cx="4734171" cy="553998"/>
          </a:xfrm>
          <a:prstGeom prst="rect">
            <a:avLst/>
          </a:prstGeom>
          <a:noFill/>
        </p:spPr>
        <p:txBody>
          <a:bodyPr wrap="square" lIns="0" tIns="0" rIns="0" bIns="0" rtlCol="0">
            <a:spAutoFit/>
          </a:bodyPr>
          <a:lstStyle/>
          <a:p>
            <a:pPr>
              <a:spcBef>
                <a:spcPts val="600"/>
              </a:spcBef>
              <a:buSzPct val="100000"/>
            </a:pPr>
            <a:r>
              <a:rPr lang="en-US" sz="900" b="1" dirty="0">
                <a:latin typeface="Open Sans (Body)"/>
              </a:rPr>
              <a:t>Cost - </a:t>
            </a:r>
            <a:r>
              <a:rPr lang="en-US" sz="900" dirty="0">
                <a:latin typeface="Open Sans (Body)"/>
              </a:rPr>
              <a:t>With over 80% of IT budgets going to legacy and other non-cloud applications, it is important to consider that </a:t>
            </a:r>
            <a:r>
              <a:rPr lang="en-US" sz="900" dirty="0">
                <a:latin typeface="Open Sans (Body)"/>
                <a:hlinkClick r:id="rId2"/>
              </a:rPr>
              <a:t>cost is a major driver for companies to choose cloud computing</a:t>
            </a:r>
            <a:r>
              <a:rPr lang="en-US" sz="900" dirty="0">
                <a:latin typeface="Open Sans (Body)"/>
              </a:rPr>
              <a:t>. Thanks to a simple subscription-based model, cloud computing is an easier option and requires little to no physical maintenance costs.</a:t>
            </a:r>
            <a:endParaRPr lang="en-IN" sz="900" dirty="0">
              <a:solidFill>
                <a:srgbClr val="313131"/>
              </a:solidFill>
              <a:latin typeface="Open Sans (Body)"/>
            </a:endParaRPr>
          </a:p>
        </p:txBody>
      </p:sp>
      <p:sp>
        <p:nvSpPr>
          <p:cNvPr id="7" name="TextBox 6">
            <a:extLst>
              <a:ext uri="{FF2B5EF4-FFF2-40B4-BE49-F238E27FC236}">
                <a16:creationId xmlns:a16="http://schemas.microsoft.com/office/drawing/2014/main" id="{162A1F8D-A6EE-4190-93DF-76A72520E6E6}"/>
              </a:ext>
            </a:extLst>
          </p:cNvPr>
          <p:cNvSpPr txBox="1"/>
          <p:nvPr/>
        </p:nvSpPr>
        <p:spPr>
          <a:xfrm>
            <a:off x="674261" y="3950542"/>
            <a:ext cx="4802902" cy="276999"/>
          </a:xfrm>
          <a:prstGeom prst="rect">
            <a:avLst/>
          </a:prstGeom>
          <a:noFill/>
        </p:spPr>
        <p:txBody>
          <a:bodyPr wrap="square" lIns="0" tIns="0" rIns="0" bIns="0" rtlCol="0">
            <a:spAutoFit/>
          </a:bodyPr>
          <a:lstStyle/>
          <a:p>
            <a:pPr>
              <a:spcBef>
                <a:spcPts val="600"/>
              </a:spcBef>
              <a:buSzPct val="100000"/>
            </a:pPr>
            <a:r>
              <a:rPr lang="en-US" sz="900" b="1" dirty="0"/>
              <a:t>Agility</a:t>
            </a:r>
            <a:r>
              <a:rPr lang="en-US" sz="900" dirty="0"/>
              <a:t>: Why choose a platform that is complex to implement, expensive to expand, and slow at limits? Cloud Agility is an important driver in today’s business world.</a:t>
            </a:r>
            <a:endParaRPr lang="en-IN" sz="900" dirty="0">
              <a:solidFill>
                <a:srgbClr val="313131"/>
              </a:solidFill>
            </a:endParaRPr>
          </a:p>
        </p:txBody>
      </p:sp>
      <p:sp>
        <p:nvSpPr>
          <p:cNvPr id="8" name="TextBox 7">
            <a:extLst>
              <a:ext uri="{FF2B5EF4-FFF2-40B4-BE49-F238E27FC236}">
                <a16:creationId xmlns:a16="http://schemas.microsoft.com/office/drawing/2014/main" id="{9B2F806D-300A-47B8-B147-4C8732158C26}"/>
              </a:ext>
            </a:extLst>
          </p:cNvPr>
          <p:cNvSpPr txBox="1"/>
          <p:nvPr/>
        </p:nvSpPr>
        <p:spPr>
          <a:xfrm>
            <a:off x="674260" y="4405745"/>
            <a:ext cx="4442681" cy="415498"/>
          </a:xfrm>
          <a:prstGeom prst="rect">
            <a:avLst/>
          </a:prstGeom>
          <a:noFill/>
        </p:spPr>
        <p:txBody>
          <a:bodyPr wrap="square" lIns="0" tIns="0" rIns="0" bIns="0" rtlCol="0">
            <a:spAutoFit/>
          </a:bodyPr>
          <a:lstStyle/>
          <a:p>
            <a:pPr>
              <a:spcBef>
                <a:spcPts val="600"/>
              </a:spcBef>
              <a:buSzPct val="100000"/>
            </a:pPr>
            <a:r>
              <a:rPr lang="en-US" sz="900" b="1" dirty="0"/>
              <a:t>Scalability</a:t>
            </a:r>
            <a:r>
              <a:rPr lang="en-US" sz="900" dirty="0"/>
              <a:t>: Growing companies need solutions that are able to grow with the company. When a legacy platform hits its cap, things like uptime and are affected. This is what makes the cloud valuable to businesses.</a:t>
            </a:r>
            <a:endParaRPr lang="en-IN" sz="900" dirty="0">
              <a:solidFill>
                <a:srgbClr val="313131"/>
              </a:solidFill>
            </a:endParaRPr>
          </a:p>
        </p:txBody>
      </p:sp>
      <p:sp>
        <p:nvSpPr>
          <p:cNvPr id="9" name="TextBox 8">
            <a:extLst>
              <a:ext uri="{FF2B5EF4-FFF2-40B4-BE49-F238E27FC236}">
                <a16:creationId xmlns:a16="http://schemas.microsoft.com/office/drawing/2014/main" id="{6C183409-6568-4B31-AA6E-34FB3E935469}"/>
              </a:ext>
            </a:extLst>
          </p:cNvPr>
          <p:cNvSpPr txBox="1"/>
          <p:nvPr/>
        </p:nvSpPr>
        <p:spPr>
          <a:xfrm>
            <a:off x="6502400" y="2595418"/>
            <a:ext cx="5052291" cy="138499"/>
          </a:xfrm>
          <a:prstGeom prst="rect">
            <a:avLst/>
          </a:prstGeom>
          <a:noFill/>
        </p:spPr>
        <p:txBody>
          <a:bodyPr wrap="square" lIns="0" tIns="0" rIns="0" bIns="0" rtlCol="0">
            <a:spAutoFit/>
          </a:bodyPr>
          <a:lstStyle/>
          <a:p>
            <a:pPr>
              <a:spcBef>
                <a:spcPts val="600"/>
              </a:spcBef>
              <a:buSzPct val="100000"/>
            </a:pPr>
            <a:r>
              <a:rPr lang="en-US" sz="900" b="1" dirty="0"/>
              <a:t>Security: </a:t>
            </a:r>
            <a:r>
              <a:rPr lang="en-US" sz="900" dirty="0"/>
              <a:t>Cited by 49% of respondents, security is an overwhelming concern among businesses.</a:t>
            </a:r>
            <a:endParaRPr lang="en-IN" sz="900" dirty="0">
              <a:solidFill>
                <a:srgbClr val="313131"/>
              </a:solidFill>
            </a:endParaRPr>
          </a:p>
        </p:txBody>
      </p:sp>
      <p:sp>
        <p:nvSpPr>
          <p:cNvPr id="12" name="TextBox 11">
            <a:extLst>
              <a:ext uri="{FF2B5EF4-FFF2-40B4-BE49-F238E27FC236}">
                <a16:creationId xmlns:a16="http://schemas.microsoft.com/office/drawing/2014/main" id="{BEC6DB2D-02F3-4D0C-A5E9-BD4D461151FB}"/>
              </a:ext>
            </a:extLst>
          </p:cNvPr>
          <p:cNvSpPr txBox="1"/>
          <p:nvPr/>
        </p:nvSpPr>
        <p:spPr>
          <a:xfrm>
            <a:off x="6502400" y="2900218"/>
            <a:ext cx="5163126" cy="415498"/>
          </a:xfrm>
          <a:prstGeom prst="rect">
            <a:avLst/>
          </a:prstGeom>
          <a:noFill/>
        </p:spPr>
        <p:txBody>
          <a:bodyPr wrap="square" lIns="0" tIns="0" rIns="0" bIns="0" rtlCol="0">
            <a:spAutoFit/>
          </a:bodyPr>
          <a:lstStyle/>
          <a:p>
            <a:pPr>
              <a:spcBef>
                <a:spcPts val="600"/>
              </a:spcBef>
              <a:buSzPct val="100000"/>
            </a:pPr>
            <a:r>
              <a:rPr lang="en-US" sz="900" b="1" dirty="0"/>
              <a:t>Privacy:</a:t>
            </a:r>
            <a:r>
              <a:rPr lang="en-US" sz="900" dirty="0"/>
              <a:t> Up 6% from Last Year, 31% of respondents find privacy to be a concern in the cloud. This tension comes into play as companies strive to find a middle ground between personalization and anonymity.</a:t>
            </a:r>
            <a:endParaRPr lang="en-IN" sz="900" dirty="0">
              <a:solidFill>
                <a:srgbClr val="313131"/>
              </a:solidFill>
            </a:endParaRPr>
          </a:p>
        </p:txBody>
      </p:sp>
      <p:sp>
        <p:nvSpPr>
          <p:cNvPr id="13" name="TextBox 12">
            <a:extLst>
              <a:ext uri="{FF2B5EF4-FFF2-40B4-BE49-F238E27FC236}">
                <a16:creationId xmlns:a16="http://schemas.microsoft.com/office/drawing/2014/main" id="{F02695CE-9EF7-4F3A-B900-327C581E45AA}"/>
              </a:ext>
            </a:extLst>
          </p:cNvPr>
          <p:cNvSpPr txBox="1"/>
          <p:nvPr/>
        </p:nvSpPr>
        <p:spPr>
          <a:xfrm>
            <a:off x="6502400" y="3429001"/>
            <a:ext cx="5015339" cy="276999"/>
          </a:xfrm>
          <a:prstGeom prst="rect">
            <a:avLst/>
          </a:prstGeom>
          <a:noFill/>
        </p:spPr>
        <p:txBody>
          <a:bodyPr wrap="square" lIns="0" tIns="0" rIns="0" bIns="0" rtlCol="0">
            <a:spAutoFit/>
          </a:bodyPr>
          <a:lstStyle/>
          <a:p>
            <a:pPr>
              <a:spcBef>
                <a:spcPts val="600"/>
              </a:spcBef>
              <a:buSzPct val="100000"/>
            </a:pPr>
            <a:r>
              <a:rPr lang="en-US" sz="900" b="1" dirty="0"/>
              <a:t>Compliance:</a:t>
            </a:r>
            <a:r>
              <a:rPr lang="en-US" sz="900" dirty="0"/>
              <a:t> While many vendors pride themselves on their documentation as secure and compliant, over 33% of purchasers still consider regulatory issues an inhibitor to cloud selection.</a:t>
            </a:r>
            <a:endParaRPr lang="en-IN" sz="900" dirty="0">
              <a:solidFill>
                <a:srgbClr val="313131"/>
              </a:solidFill>
            </a:endParaRPr>
          </a:p>
        </p:txBody>
      </p:sp>
      <p:sp>
        <p:nvSpPr>
          <p:cNvPr id="14" name="TextBox 13">
            <a:extLst>
              <a:ext uri="{FF2B5EF4-FFF2-40B4-BE49-F238E27FC236}">
                <a16:creationId xmlns:a16="http://schemas.microsoft.com/office/drawing/2014/main" id="{EBCE8FB6-CA75-4600-B1CB-0D4F86CFDD83}"/>
              </a:ext>
            </a:extLst>
          </p:cNvPr>
          <p:cNvSpPr txBox="1"/>
          <p:nvPr/>
        </p:nvSpPr>
        <p:spPr>
          <a:xfrm>
            <a:off x="6502400" y="3829705"/>
            <a:ext cx="5135407" cy="415498"/>
          </a:xfrm>
          <a:prstGeom prst="rect">
            <a:avLst/>
          </a:prstGeom>
          <a:noFill/>
        </p:spPr>
        <p:txBody>
          <a:bodyPr wrap="square" lIns="0" tIns="0" rIns="0" bIns="0" rtlCol="0">
            <a:spAutoFit/>
          </a:bodyPr>
          <a:lstStyle/>
          <a:p>
            <a:pPr>
              <a:spcBef>
                <a:spcPts val="600"/>
              </a:spcBef>
              <a:buSzPct val="100000"/>
            </a:pPr>
            <a:r>
              <a:rPr lang="en-US" sz="900" b="1" dirty="0"/>
              <a:t>Interoperability:</a:t>
            </a:r>
            <a:r>
              <a:rPr lang="en-US" sz="900" dirty="0"/>
              <a:t> The value of an integrated cloud solution still is not grasped by some purchasers. Although there was a 45% decrease in consumer fears of interoperability, this still was listed as a notable fear.</a:t>
            </a:r>
            <a:endParaRPr lang="en-IN" sz="900" dirty="0">
              <a:solidFill>
                <a:srgbClr val="313131"/>
              </a:solidFill>
            </a:endParaRPr>
          </a:p>
        </p:txBody>
      </p:sp>
      <p:sp>
        <p:nvSpPr>
          <p:cNvPr id="15" name="TextBox 14">
            <a:extLst>
              <a:ext uri="{FF2B5EF4-FFF2-40B4-BE49-F238E27FC236}">
                <a16:creationId xmlns:a16="http://schemas.microsoft.com/office/drawing/2014/main" id="{9B768442-0FA2-450E-B2FB-3C076D9FA56E}"/>
              </a:ext>
            </a:extLst>
          </p:cNvPr>
          <p:cNvSpPr txBox="1"/>
          <p:nvPr/>
        </p:nvSpPr>
        <p:spPr>
          <a:xfrm>
            <a:off x="6502400" y="4338803"/>
            <a:ext cx="5052289" cy="415498"/>
          </a:xfrm>
          <a:prstGeom prst="rect">
            <a:avLst/>
          </a:prstGeom>
          <a:noFill/>
        </p:spPr>
        <p:txBody>
          <a:bodyPr wrap="square" lIns="0" tIns="0" rIns="0" bIns="0" rtlCol="0">
            <a:spAutoFit/>
          </a:bodyPr>
          <a:lstStyle/>
          <a:p>
            <a:pPr>
              <a:spcBef>
                <a:spcPts val="600"/>
              </a:spcBef>
              <a:buSzPct val="100000"/>
            </a:pPr>
            <a:r>
              <a:rPr lang="en-US" sz="900" b="1" dirty="0"/>
              <a:t>Lock-In</a:t>
            </a:r>
            <a:r>
              <a:rPr lang="en-US" sz="900" dirty="0"/>
              <a:t>: An ironic fear of consumers using on-premise products, 29% of purchasers cite lock-in as an inhibitor to their cloud selection. Finally, 25% think that bandwidth will inhibit their cloud adoption.</a:t>
            </a:r>
            <a:endParaRPr lang="en-IN" sz="900" dirty="0">
              <a:solidFill>
                <a:srgbClr val="313131"/>
              </a:solidFill>
            </a:endParaRPr>
          </a:p>
        </p:txBody>
      </p:sp>
      <p:pic>
        <p:nvPicPr>
          <p:cNvPr id="2050" name="Picture 2" descr="Capgemini Cloud Platform">
            <a:extLst>
              <a:ext uri="{FF2B5EF4-FFF2-40B4-BE49-F238E27FC236}">
                <a16:creationId xmlns:a16="http://schemas.microsoft.com/office/drawing/2014/main" id="{57C1FB82-CA58-425C-BC5A-1E4D31B68E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3387" y="4863442"/>
            <a:ext cx="2604649" cy="8619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View of the Cloud from the United States | TechSoup Canada">
            <a:extLst>
              <a:ext uri="{FF2B5EF4-FFF2-40B4-BE49-F238E27FC236}">
                <a16:creationId xmlns:a16="http://schemas.microsoft.com/office/drawing/2014/main" id="{9C8A1249-013F-48EC-A725-8FF579F8C9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942" y="4632945"/>
            <a:ext cx="1956507" cy="109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514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dirty="0"/>
              <a:t>Highlighted below are the applications that should be prioritised for the Cloud Proof of Concept and a brief justification as to why</a:t>
            </a:r>
          </a:p>
        </p:txBody>
      </p:sp>
      <p:sp>
        <p:nvSpPr>
          <p:cNvPr id="4" name="Title 3"/>
          <p:cNvSpPr>
            <a:spLocks noGrp="1"/>
          </p:cNvSpPr>
          <p:nvPr>
            <p:ph type="title"/>
          </p:nvPr>
        </p:nvSpPr>
        <p:spPr/>
        <p:txBody>
          <a:bodyPr/>
          <a:lstStyle/>
          <a:p>
            <a:r>
              <a:rPr lang="en-AU" dirty="0">
                <a:solidFill>
                  <a:srgbClr val="86BC25"/>
                </a:solidFill>
              </a:rPr>
              <a:t>Application Prioritisation</a:t>
            </a:r>
            <a:endParaRPr lang="en-AU" dirty="0"/>
          </a:p>
        </p:txBody>
      </p:sp>
      <p:graphicFrame>
        <p:nvGraphicFramePr>
          <p:cNvPr id="2" name="Table 1"/>
          <p:cNvGraphicFramePr>
            <a:graphicFrameLocks noGrp="1"/>
          </p:cNvGraphicFramePr>
          <p:nvPr>
            <p:extLst>
              <p:ext uri="{D42A27DB-BD31-4B8C-83A1-F6EECF244321}">
                <p14:modId xmlns:p14="http://schemas.microsoft.com/office/powerpoint/2010/main" val="3646897296"/>
              </p:ext>
            </p:extLst>
          </p:nvPr>
        </p:nvGraphicFramePr>
        <p:xfrm>
          <a:off x="426542" y="1090605"/>
          <a:ext cx="11340000" cy="2529840"/>
        </p:xfrm>
        <a:graphic>
          <a:graphicData uri="http://schemas.openxmlformats.org/drawingml/2006/table">
            <a:tbl>
              <a:tblPr firstRow="1" bandRow="1">
                <a:tableStyleId>{2D5ABB26-0587-4C30-8999-92F81FD0307C}</a:tableStyleId>
              </a:tblPr>
              <a:tblGrid>
                <a:gridCol w="729398">
                  <a:extLst>
                    <a:ext uri="{9D8B030D-6E8A-4147-A177-3AD203B41FA5}">
                      <a16:colId xmlns:a16="http://schemas.microsoft.com/office/drawing/2014/main" val="3921440891"/>
                    </a:ext>
                  </a:extLst>
                </a:gridCol>
                <a:gridCol w="3165894">
                  <a:extLst>
                    <a:ext uri="{9D8B030D-6E8A-4147-A177-3AD203B41FA5}">
                      <a16:colId xmlns:a16="http://schemas.microsoft.com/office/drawing/2014/main" val="3879694011"/>
                    </a:ext>
                  </a:extLst>
                </a:gridCol>
                <a:gridCol w="7444708">
                  <a:extLst>
                    <a:ext uri="{9D8B030D-6E8A-4147-A177-3AD203B41FA5}">
                      <a16:colId xmlns:a16="http://schemas.microsoft.com/office/drawing/2014/main" val="4264438250"/>
                    </a:ext>
                  </a:extLst>
                </a:gridCol>
              </a:tblGrid>
              <a:tr h="151421">
                <a:tc>
                  <a:txBody>
                    <a:bodyPr/>
                    <a:lstStyle/>
                    <a:p>
                      <a:pPr algn="ctr"/>
                      <a:r>
                        <a:rPr lang="en-AU" sz="1200" b="1" dirty="0">
                          <a:solidFill>
                            <a:schemeClr val="bg1"/>
                          </a:solidFill>
                        </a:rPr>
                        <a:t>Priority</a:t>
                      </a:r>
                    </a:p>
                  </a:txBody>
                  <a:tcPr>
                    <a:lnR w="12700" cap="flat" cmpd="sng" algn="ctr">
                      <a:solidFill>
                        <a:schemeClr val="bg1"/>
                      </a:solidFill>
                      <a:prstDash val="solid"/>
                      <a:round/>
                      <a:headEnd type="none" w="med" len="med"/>
                      <a:tailEnd type="none" w="med" len="med"/>
                    </a:lnR>
                    <a:solidFill>
                      <a:srgbClr val="53565A"/>
                    </a:solidFill>
                  </a:tcPr>
                </a:tc>
                <a:tc>
                  <a:txBody>
                    <a:bodyPr/>
                    <a:lstStyle/>
                    <a:p>
                      <a:pPr algn="ctr"/>
                      <a:r>
                        <a:rPr lang="en-AU" sz="1200" b="1" dirty="0">
                          <a:solidFill>
                            <a:schemeClr val="bg1"/>
                          </a:solidFill>
                        </a:rPr>
                        <a:t>Application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53565A"/>
                    </a:solidFill>
                  </a:tcPr>
                </a:tc>
                <a:tc>
                  <a:txBody>
                    <a:bodyPr/>
                    <a:lstStyle/>
                    <a:p>
                      <a:pPr algn="ctr"/>
                      <a:r>
                        <a:rPr lang="en-AU" sz="1200" b="1" dirty="0">
                          <a:solidFill>
                            <a:schemeClr val="bg1"/>
                          </a:solidFill>
                        </a:rPr>
                        <a:t>Justification</a:t>
                      </a:r>
                    </a:p>
                  </a:txBody>
                  <a:tcPr>
                    <a:lnL w="12700" cap="flat" cmpd="sng" algn="ctr">
                      <a:solidFill>
                        <a:schemeClr val="bg1"/>
                      </a:solidFill>
                      <a:prstDash val="solid"/>
                      <a:round/>
                      <a:headEnd type="none" w="med" len="med"/>
                      <a:tailEnd type="none" w="med" len="med"/>
                    </a:lnL>
                    <a:solidFill>
                      <a:srgbClr val="53565A"/>
                    </a:solidFill>
                  </a:tcPr>
                </a:tc>
                <a:extLst>
                  <a:ext uri="{0D108BD9-81ED-4DB2-BD59-A6C34878D82A}">
                    <a16:rowId xmlns:a16="http://schemas.microsoft.com/office/drawing/2014/main" val="415523124"/>
                  </a:ext>
                </a:extLst>
              </a:tr>
              <a:tr h="201894">
                <a:tc>
                  <a:txBody>
                    <a:bodyPr/>
                    <a:lstStyle/>
                    <a:p>
                      <a:pPr algn="ctr"/>
                      <a:r>
                        <a:rPr lang="en-AU" sz="1000" dirty="0"/>
                        <a:t>1</a:t>
                      </a:r>
                    </a:p>
                  </a:txBody>
                  <a:tcPr>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tcPr>
                </a:tc>
                <a:tc>
                  <a:txBody>
                    <a:bodyPr/>
                    <a:lstStyle/>
                    <a:p>
                      <a:pPr algn="ctr"/>
                      <a:r>
                        <a:rPr lang="en-AU" sz="1000" dirty="0"/>
                        <a:t>Mobile Applications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tcPr>
                </a:tc>
                <a:tc>
                  <a:txBody>
                    <a:bodyPr/>
                    <a:lstStyle/>
                    <a:p>
                      <a:pPr marL="0" indent="0">
                        <a:buFont typeface="Arial" panose="020B0604020202020204" pitchFamily="34" charset="0"/>
                        <a:buNone/>
                      </a:pPr>
                      <a:r>
                        <a:rPr lang="en-US" sz="900" b="0" i="0" kern="1200" dirty="0">
                          <a:solidFill>
                            <a:schemeClr val="tx1"/>
                          </a:solidFill>
                          <a:effectLst/>
                          <a:latin typeface="+mn-lt"/>
                          <a:ea typeface="+mn-ea"/>
                          <a:cs typeface="+mn-cs"/>
                        </a:rPr>
                        <a:t>Mobile applications can utilize cloud environments. Cloud computing can do the heavy lifting in the backend and mobile devices can leverage the elasticity and scalability attributes of cloud.</a:t>
                      </a:r>
                      <a:endParaRPr lang="en-AU" sz="9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587092323"/>
                  </a:ext>
                </a:extLst>
              </a:tr>
              <a:tr h="201894">
                <a:tc>
                  <a:txBody>
                    <a:bodyPr/>
                    <a:lstStyle/>
                    <a:p>
                      <a:pPr algn="ctr"/>
                      <a:r>
                        <a:rPr lang="en-AU" sz="1000" dirty="0"/>
                        <a:t>2</a:t>
                      </a:r>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00" dirty="0"/>
                        <a:t>Multimedia applications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indent="0">
                        <a:buFont typeface="Arial" panose="020B0604020202020204" pitchFamily="34" charset="0"/>
                        <a:buNone/>
                      </a:pPr>
                      <a:r>
                        <a:rPr lang="en-US" sz="1000" dirty="0"/>
                        <a:t>Multimedia applications are finding a home in cloud environment. You can find how cloud can address multimedia and service heterogeneity, QoS heterogeneity, device heterogeneity, responsiveness and user experience and others in my blog “Hey, Cloud! So you think you can manage and deliver multimedia content?”</a:t>
                      </a:r>
                      <a:endParaRPr lang="en-AU" sz="10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94420123"/>
                  </a:ext>
                </a:extLst>
              </a:tr>
              <a:tr h="201894">
                <a:tc>
                  <a:txBody>
                    <a:bodyPr/>
                    <a:lstStyle/>
                    <a:p>
                      <a:pPr algn="ctr"/>
                      <a:r>
                        <a:rPr lang="en-AU" sz="1000" dirty="0"/>
                        <a:t>3</a:t>
                      </a:r>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00" dirty="0"/>
                        <a:t>Batch applications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indent="0">
                        <a:buFont typeface="Arial" panose="020B0604020202020204" pitchFamily="34" charset="0"/>
                        <a:buNone/>
                      </a:pPr>
                      <a:r>
                        <a:rPr lang="en-US" sz="1000" dirty="0"/>
                        <a:t>Batch applications are </a:t>
                      </a:r>
                      <a:r>
                        <a:rPr lang="en-US" sz="1000" dirty="0" err="1"/>
                        <a:t>clouduitable</a:t>
                      </a:r>
                      <a:r>
                        <a:rPr lang="en-US" sz="1000" dirty="0"/>
                        <a:t> – suitable for cloud. To make the process faster, even more instances of virtual images can be provisions to perform tasks in parallel. Only cloud can offer this capability of rapid provisioning of IT infrastructure.</a:t>
                      </a:r>
                      <a:endParaRPr lang="en-AU" sz="10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67294130"/>
                  </a:ext>
                </a:extLst>
              </a:tr>
              <a:tr h="201894">
                <a:tc>
                  <a:txBody>
                    <a:bodyPr/>
                    <a:lstStyle/>
                    <a:p>
                      <a:pPr algn="ctr"/>
                      <a:r>
                        <a:rPr lang="en-AU" sz="1000" dirty="0"/>
                        <a:t>4</a:t>
                      </a:r>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00" dirty="0"/>
                        <a:t>Interaction-intensive Web 2.0 applications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indent="0">
                        <a:buFont typeface="Arial" panose="020B0604020202020204" pitchFamily="34" charset="0"/>
                        <a:buNone/>
                      </a:pPr>
                      <a:r>
                        <a:rPr lang="en-US" sz="1000" dirty="0"/>
                        <a:t>Interaction-intensive Web 2.0 applications, mash-ups and data-intensive applications like analytics, data mining and business intelligence are very </a:t>
                      </a:r>
                      <a:r>
                        <a:rPr lang="en-US" sz="1000" dirty="0" err="1"/>
                        <a:t>clouduitable</a:t>
                      </a:r>
                      <a:r>
                        <a:rPr lang="en-US" sz="1000" dirty="0"/>
                        <a:t>. Many organizations have already moved CRM, ERP, HR, management tools and business analytics onto cloud and getting good return on investment.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29022646"/>
                  </a:ext>
                </a:extLst>
              </a:tr>
              <a:tr h="201894">
                <a:tc>
                  <a:txBody>
                    <a:bodyPr/>
                    <a:lstStyle/>
                    <a:p>
                      <a:pPr algn="ctr"/>
                      <a:r>
                        <a:rPr lang="en-AU" sz="1000" dirty="0"/>
                        <a:t>5</a:t>
                      </a:r>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Desktop cloud and productivity applications</a:t>
                      </a:r>
                      <a:endParaRPr lang="en-AU" sz="10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indent="0">
                        <a:buFont typeface="Arial" panose="020B0604020202020204" pitchFamily="34" charset="0"/>
                        <a:buNone/>
                      </a:pPr>
                      <a:r>
                        <a:rPr lang="en-US" sz="1000" dirty="0"/>
                        <a:t>Desktop cloud and productivity applications like calendars, word processors, blogging tools, e-learning, mobile applications and others are better off with the cloud.</a:t>
                      </a:r>
                      <a:endParaRPr lang="en-AU" sz="10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613106262"/>
                  </a:ext>
                </a:extLst>
              </a:tr>
            </a:tbl>
          </a:graphicData>
        </a:graphic>
      </p:graphicFrame>
      <p:pic>
        <p:nvPicPr>
          <p:cNvPr id="3074" name="Picture 2" descr="REAL-TIME APPLICATION OF CLOUD COMPUTING | Simply2Cloud">
            <a:extLst>
              <a:ext uri="{FF2B5EF4-FFF2-40B4-BE49-F238E27FC236}">
                <a16:creationId xmlns:a16="http://schemas.microsoft.com/office/drawing/2014/main" id="{F4943E74-AEB0-4688-8151-C2428D3E3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66" y="3877683"/>
            <a:ext cx="4284807" cy="25108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loud Computing">
            <a:extLst>
              <a:ext uri="{FF2B5EF4-FFF2-40B4-BE49-F238E27FC236}">
                <a16:creationId xmlns:a16="http://schemas.microsoft.com/office/drawing/2014/main" id="{7F2D0E03-49A4-4507-B7BF-11851ADA4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134" y="3671176"/>
            <a:ext cx="3835400" cy="298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68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docProps/app.xml><?xml version="1.0" encoding="utf-8"?>
<Properties xmlns="http://schemas.openxmlformats.org/officeDocument/2006/extended-properties" xmlns:vt="http://schemas.openxmlformats.org/officeDocument/2006/docPropsVTypes">
  <TotalTime>166</TotalTime>
  <Words>791</Words>
  <Application>Microsoft Office PowerPoint</Application>
  <PresentationFormat>Widescreen</PresentationFormat>
  <Paragraphs>42</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Open Sans</vt:lpstr>
      <vt:lpstr>Open Sans (Body)</vt:lpstr>
      <vt:lpstr>Segoe UI Light</vt:lpstr>
      <vt:lpstr>Verdana</vt:lpstr>
      <vt:lpstr>Deloitte_4_3_Onscreen</vt:lpstr>
      <vt:lpstr>think-cell Slide</vt:lpstr>
      <vt:lpstr> Cloud Accelerators and Inhibitors</vt:lpstr>
      <vt:lpstr>Application Prioritisation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Manoj Kumar</cp:lastModifiedBy>
  <cp:revision>27</cp:revision>
  <dcterms:created xsi:type="dcterms:W3CDTF">2019-03-31T19:26:34Z</dcterms:created>
  <dcterms:modified xsi:type="dcterms:W3CDTF">2020-05-29T11:09:50Z</dcterms:modified>
</cp:coreProperties>
</file>