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57" r:id="rId6"/>
    <p:sldId id="267" r:id="rId7"/>
    <p:sldId id="258" r:id="rId8"/>
    <p:sldId id="259" r:id="rId9"/>
    <p:sldId id="260" r:id="rId10"/>
    <p:sldId id="266" r:id="rId11"/>
    <p:sldId id="262" r:id="rId12"/>
    <p:sldId id="263" r:id="rId13"/>
    <p:sldId id="265"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83" d="100"/>
          <a:sy n="83" d="100"/>
        </p:scale>
        <p:origin x="614" y="6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10/6/2020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10/6/2020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10/6/2020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10/6/2020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10/6/2020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10/6/2020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10/6/2020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10/6/2020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10/6/2020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10/6/2020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10/6/2020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10/6/2020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10/6/2020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10/6/2020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61950" y="1793330"/>
            <a:ext cx="5734050" cy="2219691"/>
          </a:xfrm>
        </p:spPr>
        <p:txBody>
          <a:bodyPr anchor="ctr"/>
          <a:lstStyle/>
          <a:p>
            <a:r>
              <a:rPr lang="en-US" dirty="0"/>
              <a:t>Introduction to Embedded system</a:t>
            </a:r>
          </a:p>
        </p:txBody>
      </p:sp>
      <p:sp>
        <p:nvSpPr>
          <p:cNvPr id="7" name="Subtitle 6"/>
          <p:cNvSpPr>
            <a:spLocks noGrp="1"/>
          </p:cNvSpPr>
          <p:nvPr>
            <p:ph type="subTitle" idx="1"/>
          </p:nvPr>
        </p:nvSpPr>
        <p:spPr/>
        <p:txBody>
          <a:bodyPr/>
          <a:lstStyle/>
          <a:p>
            <a:r>
              <a:rPr lang="en-US" dirty="0" err="1"/>
              <a:t>Mulam</a:t>
            </a:r>
            <a:r>
              <a:rPr lang="en-US" dirty="0"/>
              <a:t> Akhil Teja</a:t>
            </a:r>
          </a:p>
          <a:p>
            <a:r>
              <a:rPr lang="en-US" dirty="0"/>
              <a:t>1217104080</a:t>
            </a:r>
          </a:p>
          <a:p>
            <a:r>
              <a:rPr lang="en-US" dirty="0"/>
              <a:t>4H</a:t>
            </a:r>
          </a:p>
        </p:txBody>
      </p:sp>
      <p:pic>
        <p:nvPicPr>
          <p:cNvPr id="5122" name="Picture 2" descr="Embedded Real-Time Operating Systems for the IoT Market Is Booming  Worldwide | AMD, Amperex Technology Ltd. (ATL), Atari, Atmel Corporation –  The Daily Chronicle">
            <a:extLst>
              <a:ext uri="{FF2B5EF4-FFF2-40B4-BE49-F238E27FC236}">
                <a16:creationId xmlns:a16="http://schemas.microsoft.com/office/drawing/2014/main" id="{ECA334E3-1A74-46D9-A1DE-9CB8826FA150}"/>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9950" r="995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5" name="Content Placeholder 4">
            <a:extLst>
              <a:ext uri="{FF2B5EF4-FFF2-40B4-BE49-F238E27FC236}">
                <a16:creationId xmlns:a16="http://schemas.microsoft.com/office/drawing/2014/main" id="{81733612-7303-4D76-9779-DFB0B3F622F1}"/>
              </a:ext>
            </a:extLst>
          </p:cNvPr>
          <p:cNvSpPr>
            <a:spLocks noGrp="1"/>
          </p:cNvSpPr>
          <p:nvPr>
            <p:ph idx="1"/>
          </p:nvPr>
        </p:nvSpPr>
        <p:spPr/>
        <p:txBody>
          <a:bodyPr/>
          <a:lstStyle/>
          <a:p>
            <a:r>
              <a:rPr lang="en-IN" dirty="0"/>
              <a:t>Tele Communications – Wireless Communications, Mobile Computing</a:t>
            </a:r>
          </a:p>
          <a:p>
            <a:r>
              <a:rPr lang="en-IN" dirty="0"/>
              <a:t>Smart Cards – Banking, Telephone</a:t>
            </a:r>
          </a:p>
          <a:p>
            <a:r>
              <a:rPr lang="en-IN" dirty="0"/>
              <a:t>Automobiles – Engine or Body safety, Car Multimedia</a:t>
            </a:r>
          </a:p>
          <a:p>
            <a:r>
              <a:rPr lang="en-IN" dirty="0"/>
              <a:t>Satellites &amp; Missiles – Defence, Aerospace</a:t>
            </a:r>
          </a:p>
          <a:p>
            <a:r>
              <a:rPr lang="en-IN" dirty="0"/>
              <a:t>Computer Networking – Image Processing, Printers</a:t>
            </a:r>
          </a:p>
          <a:p>
            <a:r>
              <a:rPr lang="en-IN" dirty="0"/>
              <a:t>Digital Consumer Electronics – Digital Camera, Tv’s</a:t>
            </a:r>
          </a:p>
          <a:p>
            <a:pPr marL="0" indent="0">
              <a:buNone/>
            </a:pPr>
            <a:endParaRPr lang="en-IN" dirty="0"/>
          </a:p>
        </p:txBody>
      </p:sp>
      <p:sp>
        <p:nvSpPr>
          <p:cNvPr id="7" name="Content Placeholder 4">
            <a:extLst>
              <a:ext uri="{FF2B5EF4-FFF2-40B4-BE49-F238E27FC236}">
                <a16:creationId xmlns:a16="http://schemas.microsoft.com/office/drawing/2014/main" id="{E906F68B-EDDE-426C-B78D-645F83719BD0}"/>
              </a:ext>
            </a:extLst>
          </p:cNvPr>
          <p:cNvSpPr txBox="1">
            <a:spLocks/>
          </p:cNvSpPr>
          <p:nvPr/>
        </p:nvSpPr>
        <p:spPr>
          <a:xfrm>
            <a:off x="2804391" y="5230785"/>
            <a:ext cx="3085407" cy="123477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endParaRPr lang="en-IN" dirty="0"/>
          </a:p>
        </p:txBody>
      </p:sp>
      <p:pic>
        <p:nvPicPr>
          <p:cNvPr id="8" name="Picture 2" descr="Embedded System - Characteristics, Types, Advantages &amp; Disadvantages">
            <a:extLst>
              <a:ext uri="{FF2B5EF4-FFF2-40B4-BE49-F238E27FC236}">
                <a16:creationId xmlns:a16="http://schemas.microsoft.com/office/drawing/2014/main" id="{4B8685D8-1A31-4CD1-9F6D-F5F90AADC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6328" y="2269374"/>
            <a:ext cx="3426690" cy="2210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raft electronics policy sees India as $400 bn manufacturing hub">
            <a:extLst>
              <a:ext uri="{FF2B5EF4-FFF2-40B4-BE49-F238E27FC236}">
                <a16:creationId xmlns:a16="http://schemas.microsoft.com/office/drawing/2014/main" id="{A603151C-CB8A-4910-A518-40EBAA143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C683F1-E94E-4E0E-B826-3A6AF4B64BAB}"/>
              </a:ext>
            </a:extLst>
          </p:cNvPr>
          <p:cNvSpPr txBox="1"/>
          <p:nvPr/>
        </p:nvSpPr>
        <p:spPr>
          <a:xfrm>
            <a:off x="6003636" y="628072"/>
            <a:ext cx="7056582" cy="1107996"/>
          </a:xfrm>
          <a:prstGeom prst="rect">
            <a:avLst/>
          </a:prstGeom>
          <a:noFill/>
        </p:spPr>
        <p:txBody>
          <a:bodyPr wrap="square" rtlCol="0">
            <a:spAutoFit/>
          </a:bodyPr>
          <a:lstStyle/>
          <a:p>
            <a:r>
              <a:rPr lang="en-IN" sz="6600" dirty="0">
                <a:solidFill>
                  <a:schemeClr val="bg2">
                    <a:lumMod val="50000"/>
                  </a:schemeClr>
                </a:solidFill>
                <a:latin typeface="Arial Black" panose="020B0A04020102020204" pitchFamily="34" charset="0"/>
              </a:rPr>
              <a:t>Thank You</a:t>
            </a:r>
          </a:p>
        </p:txBody>
      </p:sp>
    </p:spTree>
    <p:extLst>
      <p:ext uri="{BB962C8B-B14F-4D97-AF65-F5344CB8AC3E}">
        <p14:creationId xmlns:p14="http://schemas.microsoft.com/office/powerpoint/2010/main" val="419694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TOPICS TO BE DISCUSSED</a:t>
            </a:r>
            <a:endParaRPr lang="en-US" dirty="0"/>
          </a:p>
        </p:txBody>
      </p:sp>
      <p:sp>
        <p:nvSpPr>
          <p:cNvPr id="14" name="Content Placeholder 13"/>
          <p:cNvSpPr>
            <a:spLocks noGrp="1"/>
          </p:cNvSpPr>
          <p:nvPr>
            <p:ph idx="1"/>
          </p:nvPr>
        </p:nvSpPr>
        <p:spPr/>
        <p:txBody>
          <a:bodyPr/>
          <a:lstStyle/>
          <a:p>
            <a:pPr marL="457200" indent="-457200">
              <a:buFont typeface="+mj-lt"/>
              <a:buAutoNum type="arabicPeriod"/>
            </a:pPr>
            <a:r>
              <a:rPr lang="en-US" dirty="0"/>
              <a:t>Embedded systems exist earlier</a:t>
            </a:r>
          </a:p>
          <a:p>
            <a:pPr marL="457200" indent="-457200">
              <a:buFont typeface="+mj-lt"/>
              <a:buAutoNum type="arabicPeriod"/>
            </a:pPr>
            <a:r>
              <a:rPr lang="en-US" dirty="0"/>
              <a:t>System </a:t>
            </a:r>
          </a:p>
          <a:p>
            <a:pPr marL="457200" indent="-457200">
              <a:buFont typeface="+mj-lt"/>
              <a:buAutoNum type="arabicPeriod"/>
            </a:pPr>
            <a:r>
              <a:rPr lang="en-US" dirty="0"/>
              <a:t>Embedded System </a:t>
            </a:r>
          </a:p>
          <a:p>
            <a:pPr marL="457200" indent="-457200">
              <a:buFont typeface="+mj-lt"/>
              <a:buAutoNum type="arabicPeriod"/>
            </a:pPr>
            <a:r>
              <a:rPr lang="en-US" dirty="0"/>
              <a:t>Components </a:t>
            </a:r>
          </a:p>
          <a:p>
            <a:pPr marL="457200" indent="-457200">
              <a:buFont typeface="+mj-lt"/>
              <a:buAutoNum type="arabicPeriod"/>
            </a:pPr>
            <a:r>
              <a:rPr lang="en-US" dirty="0"/>
              <a:t>Classifications </a:t>
            </a:r>
          </a:p>
          <a:p>
            <a:pPr marL="457200" indent="-457200">
              <a:buFont typeface="+mj-lt"/>
              <a:buAutoNum type="arabicPeriod"/>
            </a:pPr>
            <a:r>
              <a:rPr lang="en-US" dirty="0"/>
              <a:t> Applications</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48C6-1D47-46F9-9DBD-847984B5B5EE}"/>
              </a:ext>
            </a:extLst>
          </p:cNvPr>
          <p:cNvSpPr>
            <a:spLocks noGrp="1"/>
          </p:cNvSpPr>
          <p:nvPr>
            <p:ph type="title"/>
          </p:nvPr>
        </p:nvSpPr>
        <p:spPr/>
        <p:txBody>
          <a:bodyPr/>
          <a:lstStyle/>
          <a:p>
            <a:r>
              <a:rPr lang="en-US" sz="2800" dirty="0"/>
              <a:t>Were the Embedded Systems Existing Earlier?</a:t>
            </a:r>
            <a:endParaRPr lang="en-IN" dirty="0"/>
          </a:p>
        </p:txBody>
      </p:sp>
      <p:sp>
        <p:nvSpPr>
          <p:cNvPr id="3" name="Content Placeholder 2">
            <a:extLst>
              <a:ext uri="{FF2B5EF4-FFF2-40B4-BE49-F238E27FC236}">
                <a16:creationId xmlns:a16="http://schemas.microsoft.com/office/drawing/2014/main" id="{4882D441-4530-4753-A9DC-F51EF8BE38FD}"/>
              </a:ext>
            </a:extLst>
          </p:cNvPr>
          <p:cNvSpPr>
            <a:spLocks noGrp="1"/>
          </p:cNvSpPr>
          <p:nvPr>
            <p:ph idx="1"/>
          </p:nvPr>
        </p:nvSpPr>
        <p:spPr/>
        <p:txBody>
          <a:bodyPr/>
          <a:lstStyle/>
          <a:p>
            <a:r>
              <a:rPr lang="en-IN" dirty="0"/>
              <a:t>Yes, We have been enjoying the brace of Embedded system quite a long time. But they were not so popular because in those days most of the embedded systems were designed around a microprocessor unlike todays systems which were built around a microcontroller.</a:t>
            </a:r>
          </a:p>
          <a:p>
            <a:r>
              <a:rPr lang="en-IN" dirty="0"/>
              <a:t>As we know a microprocessor by itself do not possess any memory, ports etc. So everything must be connected externally by using peripherals like 8255,8257,8259 etc. So the Embedded systems using microprocessor was not only complicated in design but also large in size. At the same time the speed of microprocessor is also a limitation for high end applications.</a:t>
            </a:r>
          </a:p>
          <a:p>
            <a:pPr marL="0" indent="0">
              <a:buNone/>
            </a:pPr>
            <a:endParaRPr lang="en-IN" dirty="0"/>
          </a:p>
        </p:txBody>
      </p:sp>
    </p:spTree>
    <p:extLst>
      <p:ext uri="{BB962C8B-B14F-4D97-AF65-F5344CB8AC3E}">
        <p14:creationId xmlns:p14="http://schemas.microsoft.com/office/powerpoint/2010/main" val="111724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dirty="0"/>
            </a:br>
            <a:br>
              <a:rPr lang="en-IN" dirty="0"/>
            </a:br>
            <a:r>
              <a:rPr lang="en-IN" sz="3600" dirty="0">
                <a:latin typeface="Arial" panose="020B0604020202020204" pitchFamily="34" charset="0"/>
                <a:cs typeface="Arial" panose="020B0604020202020204" pitchFamily="34" charset="0"/>
              </a:rPr>
              <a:t>What is System?</a:t>
            </a:r>
            <a:endParaRPr lang="en-US" sz="36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09B6AFDA-EAE7-47B7-B661-1191ED436E98}"/>
              </a:ext>
            </a:extLst>
          </p:cNvPr>
          <p:cNvSpPr>
            <a:spLocks noGrp="1"/>
          </p:cNvSpPr>
          <p:nvPr>
            <p:ph idx="1"/>
          </p:nvPr>
        </p:nvSpPr>
        <p:spPr/>
        <p:txBody>
          <a:bodyPr>
            <a:normAutofit fontScale="70000" lnSpcReduction="20000"/>
          </a:bodyPr>
          <a:lstStyle/>
          <a:p>
            <a:r>
              <a:rPr lang="en-US" dirty="0"/>
              <a:t>A system is a way of working, organizing or doing one or many tasks according to a fixed plan, program or set of rules. </a:t>
            </a:r>
          </a:p>
          <a:p>
            <a:r>
              <a:rPr lang="en-US" dirty="0"/>
              <a:t>A system is also an arrangement in which all its units assemble and work together according to the plan or program.</a:t>
            </a:r>
          </a:p>
          <a:p>
            <a:r>
              <a:rPr lang="en-US" dirty="0"/>
              <a:t>Example:  WATCH </a:t>
            </a:r>
          </a:p>
          <a:p>
            <a:pPr marL="0" indent="0">
              <a:lnSpc>
                <a:spcPct val="120000"/>
              </a:lnSpc>
              <a:buNone/>
            </a:pPr>
            <a:r>
              <a:rPr lang="en-US" dirty="0"/>
              <a:t>It is a time display SYSTEM </a:t>
            </a:r>
          </a:p>
          <a:p>
            <a:pPr marL="0" indent="0">
              <a:lnSpc>
                <a:spcPct val="120000"/>
              </a:lnSpc>
              <a:buNone/>
            </a:pPr>
            <a:r>
              <a:rPr lang="en-US" dirty="0"/>
              <a:t>Parts: Hardware, Needles, Battery, Dial, Chassis and Strap </a:t>
            </a:r>
          </a:p>
          <a:p>
            <a:pPr marL="0" indent="0">
              <a:lnSpc>
                <a:spcPct val="120000"/>
              </a:lnSpc>
              <a:buNone/>
            </a:pPr>
            <a:r>
              <a:rPr lang="en-US" dirty="0"/>
              <a:t>Rules :</a:t>
            </a:r>
          </a:p>
          <a:p>
            <a:pPr marL="0" indent="0">
              <a:lnSpc>
                <a:spcPct val="120000"/>
              </a:lnSpc>
              <a:buNone/>
            </a:pPr>
            <a:r>
              <a:rPr lang="en-US" dirty="0"/>
              <a:t>1.All needles move clockwise only</a:t>
            </a:r>
          </a:p>
          <a:p>
            <a:pPr marL="0" indent="0">
              <a:lnSpc>
                <a:spcPct val="120000"/>
              </a:lnSpc>
              <a:buNone/>
            </a:pPr>
            <a:r>
              <a:rPr lang="en-US" dirty="0"/>
              <a:t>2.A thin needle rotates every second </a:t>
            </a:r>
          </a:p>
          <a:p>
            <a:pPr marL="0" indent="0">
              <a:lnSpc>
                <a:spcPct val="120000"/>
              </a:lnSpc>
              <a:buNone/>
            </a:pPr>
            <a:r>
              <a:rPr lang="en-US" dirty="0"/>
              <a:t>3.A long needle rotates every minute </a:t>
            </a:r>
          </a:p>
          <a:p>
            <a:pPr marL="0" indent="0">
              <a:lnSpc>
                <a:spcPct val="120000"/>
              </a:lnSpc>
              <a:buNone/>
            </a:pPr>
            <a:r>
              <a:rPr lang="en-US" dirty="0"/>
              <a:t>4.A short needle rotates every hour </a:t>
            </a:r>
          </a:p>
          <a:p>
            <a:pPr marL="0" indent="0">
              <a:lnSpc>
                <a:spcPct val="120000"/>
              </a:lnSpc>
              <a:buNone/>
            </a:pPr>
            <a:r>
              <a:rPr lang="en-US" dirty="0"/>
              <a:t>5.All needles return to the original position after 12 hours</a:t>
            </a:r>
            <a:endParaRPr lang="en-IN" dirty="0"/>
          </a:p>
        </p:txBody>
      </p:sp>
      <p:pic>
        <p:nvPicPr>
          <p:cNvPr id="1026" name="Picture 2" descr="Looking Inside Watches">
            <a:extLst>
              <a:ext uri="{FF2B5EF4-FFF2-40B4-BE49-F238E27FC236}">
                <a16:creationId xmlns:a16="http://schemas.microsoft.com/office/drawing/2014/main" id="{98C8F9F4-3AA0-4D09-B76A-F5FAB96F0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400" y="3092450"/>
            <a:ext cx="274320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EMBEDDED SYSTEM</a:t>
            </a:r>
            <a:endParaRPr lang="en-US" dirty="0"/>
          </a:p>
        </p:txBody>
      </p:sp>
      <p:sp>
        <p:nvSpPr>
          <p:cNvPr id="3" name="Content Placeholder 2"/>
          <p:cNvSpPr>
            <a:spLocks noGrp="1"/>
          </p:cNvSpPr>
          <p:nvPr>
            <p:ph idx="1"/>
          </p:nvPr>
        </p:nvSpPr>
        <p:spPr/>
        <p:txBody>
          <a:bodyPr/>
          <a:lstStyle/>
          <a:p>
            <a:r>
              <a:rPr lang="en-US" dirty="0"/>
              <a:t>Definition:  An Embedded System is one that has computer hardware with software embedded in it as one of its important components.</a:t>
            </a:r>
          </a:p>
          <a:p>
            <a:endParaRPr lang="en-US" dirty="0"/>
          </a:p>
        </p:txBody>
      </p:sp>
      <p:pic>
        <p:nvPicPr>
          <p:cNvPr id="12" name="Picture 2" descr="Arduino IDE - Wikipedia">
            <a:extLst>
              <a:ext uri="{FF2B5EF4-FFF2-40B4-BE49-F238E27FC236}">
                <a16:creationId xmlns:a16="http://schemas.microsoft.com/office/drawing/2014/main" id="{C40E96E1-76D5-4733-90A9-4E4442FBAD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3932" y="3717032"/>
            <a:ext cx="2103338" cy="175109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The 6 best motherboard information software to use">
            <a:extLst>
              <a:ext uri="{FF2B5EF4-FFF2-40B4-BE49-F238E27FC236}">
                <a16:creationId xmlns:a16="http://schemas.microsoft.com/office/drawing/2014/main" id="{A94AF475-3214-4D87-B9FD-492ECCD9EF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3006" y="3861048"/>
            <a:ext cx="1762178" cy="143782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Samsung buys Harman to expand IoT footprint into connected cars">
            <a:extLst>
              <a:ext uri="{FF2B5EF4-FFF2-40B4-BE49-F238E27FC236}">
                <a16:creationId xmlns:a16="http://schemas.microsoft.com/office/drawing/2014/main" id="{C4395D96-2947-4F71-B7BB-207B43E03FF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16665" y="3869567"/>
            <a:ext cx="2167129" cy="1385342"/>
          </a:xfrm>
          <a:prstGeom prst="rect">
            <a:avLst/>
          </a:prstGeom>
          <a:noFill/>
          <a:extLst>
            <a:ext uri="{909E8E84-426E-40DD-AFC4-6F175D3DCCD1}">
              <a14:hiddenFill xmlns:a14="http://schemas.microsoft.com/office/drawing/2010/main">
                <a:solidFill>
                  <a:srgbClr val="FFFFFF"/>
                </a:solidFill>
              </a14:hiddenFill>
            </a:ext>
          </a:extLst>
        </p:spPr>
      </p:pic>
      <p:sp>
        <p:nvSpPr>
          <p:cNvPr id="19" name="Arrow: Right 18">
            <a:extLst>
              <a:ext uri="{FF2B5EF4-FFF2-40B4-BE49-F238E27FC236}">
                <a16:creationId xmlns:a16="http://schemas.microsoft.com/office/drawing/2014/main" id="{F0803075-E715-49A0-B5E0-EA0D2DC15645}"/>
              </a:ext>
            </a:extLst>
          </p:cNvPr>
          <p:cNvSpPr/>
          <p:nvPr/>
        </p:nvSpPr>
        <p:spPr>
          <a:xfrm>
            <a:off x="7499574" y="4380141"/>
            <a:ext cx="951346" cy="4248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Cross 21">
            <a:extLst>
              <a:ext uri="{FF2B5EF4-FFF2-40B4-BE49-F238E27FC236}">
                <a16:creationId xmlns:a16="http://schemas.microsoft.com/office/drawing/2014/main" id="{8F326A02-DC66-4193-AC55-B7621820536F}"/>
              </a:ext>
            </a:extLst>
          </p:cNvPr>
          <p:cNvSpPr/>
          <p:nvPr/>
        </p:nvSpPr>
        <p:spPr>
          <a:xfrm>
            <a:off x="4202545" y="4380141"/>
            <a:ext cx="517237" cy="50589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E0E40B67-410F-477A-9B84-49AD19BE183D}"/>
              </a:ext>
            </a:extLst>
          </p:cNvPr>
          <p:cNvSpPr txBox="1"/>
          <p:nvPr/>
        </p:nvSpPr>
        <p:spPr>
          <a:xfrm>
            <a:off x="2115127" y="5468125"/>
            <a:ext cx="1542473" cy="369332"/>
          </a:xfrm>
          <a:prstGeom prst="rect">
            <a:avLst/>
          </a:prstGeom>
          <a:noFill/>
        </p:spPr>
        <p:txBody>
          <a:bodyPr wrap="square" rtlCol="0">
            <a:spAutoFit/>
          </a:bodyPr>
          <a:lstStyle/>
          <a:p>
            <a:r>
              <a:rPr lang="en-IN" dirty="0"/>
              <a:t>Software</a:t>
            </a:r>
          </a:p>
        </p:txBody>
      </p:sp>
      <p:sp>
        <p:nvSpPr>
          <p:cNvPr id="24" name="TextBox 23">
            <a:extLst>
              <a:ext uri="{FF2B5EF4-FFF2-40B4-BE49-F238E27FC236}">
                <a16:creationId xmlns:a16="http://schemas.microsoft.com/office/drawing/2014/main" id="{A128A763-8520-46FE-8720-6EF0F84A7584}"/>
              </a:ext>
            </a:extLst>
          </p:cNvPr>
          <p:cNvSpPr txBox="1"/>
          <p:nvPr/>
        </p:nvSpPr>
        <p:spPr>
          <a:xfrm>
            <a:off x="5756259" y="5468002"/>
            <a:ext cx="1542473" cy="369332"/>
          </a:xfrm>
          <a:prstGeom prst="rect">
            <a:avLst/>
          </a:prstGeom>
          <a:noFill/>
        </p:spPr>
        <p:txBody>
          <a:bodyPr wrap="square" rtlCol="0">
            <a:spAutoFit/>
          </a:bodyPr>
          <a:lstStyle/>
          <a:p>
            <a:r>
              <a:rPr lang="en-IN" dirty="0"/>
              <a:t>Hardware</a:t>
            </a:r>
          </a:p>
        </p:txBody>
      </p:sp>
      <p:sp>
        <p:nvSpPr>
          <p:cNvPr id="25" name="TextBox 24">
            <a:extLst>
              <a:ext uri="{FF2B5EF4-FFF2-40B4-BE49-F238E27FC236}">
                <a16:creationId xmlns:a16="http://schemas.microsoft.com/office/drawing/2014/main" id="{FB8D00EB-7AA8-4781-A255-DDDCACF98033}"/>
              </a:ext>
            </a:extLst>
          </p:cNvPr>
          <p:cNvSpPr txBox="1"/>
          <p:nvPr/>
        </p:nvSpPr>
        <p:spPr>
          <a:xfrm>
            <a:off x="9397392" y="5468002"/>
            <a:ext cx="1358962" cy="369332"/>
          </a:xfrm>
          <a:prstGeom prst="rect">
            <a:avLst/>
          </a:prstGeom>
          <a:noFill/>
        </p:spPr>
        <p:txBody>
          <a:bodyPr wrap="none" rtlCol="0">
            <a:spAutoFit/>
          </a:bodyPr>
          <a:lstStyle/>
          <a:p>
            <a:r>
              <a:rPr lang="en-IN" dirty="0"/>
              <a:t>Application</a:t>
            </a: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COMPONENTS OF EMBEDDED SYSTEM</a:t>
            </a:r>
            <a:endParaRPr lang="en-US" dirty="0"/>
          </a:p>
        </p:txBody>
      </p:sp>
      <p:sp>
        <p:nvSpPr>
          <p:cNvPr id="5" name="Content Placeholder 4">
            <a:extLst>
              <a:ext uri="{FF2B5EF4-FFF2-40B4-BE49-F238E27FC236}">
                <a16:creationId xmlns:a16="http://schemas.microsoft.com/office/drawing/2014/main" id="{6B1CC8EC-46FE-48DD-87BA-CF04E98B9F13}"/>
              </a:ext>
            </a:extLst>
          </p:cNvPr>
          <p:cNvSpPr>
            <a:spLocks noGrp="1"/>
          </p:cNvSpPr>
          <p:nvPr>
            <p:ph idx="1"/>
          </p:nvPr>
        </p:nvSpPr>
        <p:spPr/>
        <p:txBody>
          <a:bodyPr/>
          <a:lstStyle/>
          <a:p>
            <a:r>
              <a:rPr lang="en-US" dirty="0"/>
              <a:t>It has Hardware </a:t>
            </a:r>
          </a:p>
          <a:p>
            <a:pPr marL="0" indent="0">
              <a:buNone/>
            </a:pPr>
            <a:r>
              <a:rPr lang="en-US" dirty="0"/>
              <a:t>Processor, Timers, Interrupt controller, I/O Devices, Memories, Ports, etc. </a:t>
            </a:r>
          </a:p>
          <a:p>
            <a:r>
              <a:rPr lang="en-US" dirty="0"/>
              <a:t>It has main Application Software </a:t>
            </a:r>
          </a:p>
          <a:p>
            <a:pPr marL="0" indent="0">
              <a:buNone/>
            </a:pPr>
            <a:r>
              <a:rPr lang="en-US" dirty="0"/>
              <a:t>Which may perform concurrently the series of tasks or multiple tasks. </a:t>
            </a:r>
          </a:p>
          <a:p>
            <a:r>
              <a:rPr lang="en-US" dirty="0"/>
              <a:t>It has Real Time Operating System (RTOS) </a:t>
            </a:r>
          </a:p>
          <a:p>
            <a:pPr marL="0" indent="0">
              <a:buNone/>
            </a:pPr>
            <a:r>
              <a:rPr lang="en-US" dirty="0"/>
              <a:t>RTOS defines the way the system work. Which supervise the application software. It sets the rules during the execution of the application program. A small scale embedded system may not need an RTOS.</a:t>
            </a:r>
            <a:endParaRPr lang="en-IN" dirty="0"/>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CLASSIFICATIONS OF EMBEDDED SYSTEM</a:t>
            </a:r>
            <a:endParaRPr lang="en-US" dirty="0"/>
          </a:p>
        </p:txBody>
      </p:sp>
      <p:sp>
        <p:nvSpPr>
          <p:cNvPr id="6" name="Content Placeholder 5">
            <a:extLst>
              <a:ext uri="{FF2B5EF4-FFF2-40B4-BE49-F238E27FC236}">
                <a16:creationId xmlns:a16="http://schemas.microsoft.com/office/drawing/2014/main" id="{8FBA62EA-31DE-40AB-B830-5ECEA29B1DA5}"/>
              </a:ext>
            </a:extLst>
          </p:cNvPr>
          <p:cNvSpPr>
            <a:spLocks noGrp="1"/>
          </p:cNvSpPr>
          <p:nvPr>
            <p:ph idx="1"/>
          </p:nvPr>
        </p:nvSpPr>
        <p:spPr>
          <a:xfrm>
            <a:off x="1104900" y="1341581"/>
            <a:ext cx="9982200" cy="4572000"/>
          </a:xfrm>
        </p:spPr>
        <p:txBody>
          <a:bodyPr/>
          <a:lstStyle/>
          <a:p>
            <a:endParaRPr lang="en-US" dirty="0"/>
          </a:p>
          <a:p>
            <a:r>
              <a:rPr lang="en-US" dirty="0"/>
              <a:t>SMALL SCALE EMBEDDED SYSTEM </a:t>
            </a:r>
          </a:p>
          <a:p>
            <a:pPr marL="457200" indent="-457200">
              <a:buFont typeface="+mj-lt"/>
              <a:buAutoNum type="arabicPeriod"/>
            </a:pPr>
            <a:r>
              <a:rPr lang="en-US" dirty="0"/>
              <a:t>Single 8 bit or 16bit Microcontroller. </a:t>
            </a:r>
          </a:p>
          <a:p>
            <a:pPr marL="457200" indent="-457200">
              <a:buFont typeface="+mj-lt"/>
              <a:buAutoNum type="arabicPeriod"/>
            </a:pPr>
            <a:r>
              <a:rPr lang="en-US" dirty="0"/>
              <a:t>Little hardware and software complexity. </a:t>
            </a:r>
          </a:p>
          <a:p>
            <a:pPr marL="457200" indent="-457200">
              <a:buFont typeface="+mj-lt"/>
              <a:buAutoNum type="arabicPeriod"/>
            </a:pPr>
            <a:r>
              <a:rPr lang="en-US" dirty="0"/>
              <a:t>They May even be battery operated. </a:t>
            </a:r>
          </a:p>
          <a:p>
            <a:pPr marL="457200" indent="-457200">
              <a:buFont typeface="+mj-lt"/>
              <a:buAutoNum type="arabicPeriod"/>
            </a:pPr>
            <a:r>
              <a:rPr lang="en-US" dirty="0"/>
              <a:t>Usually “C” is used for developing these system. </a:t>
            </a:r>
          </a:p>
          <a:p>
            <a:pPr marL="457200" indent="-457200">
              <a:buFont typeface="+mj-lt"/>
              <a:buAutoNum type="arabicPeriod"/>
            </a:pPr>
            <a:r>
              <a:rPr lang="en-US" dirty="0"/>
              <a:t>The need to limit power dissipation when system is running continuously.</a:t>
            </a:r>
          </a:p>
          <a:p>
            <a:pPr marL="457200" indent="-457200">
              <a:buFont typeface="+mj-lt"/>
              <a:buAutoNum type="arabicPeriod"/>
            </a:pPr>
            <a:r>
              <a:rPr lang="en-US" dirty="0"/>
              <a:t>Programming tools: Editor, Assembler and Cross Assembler</a:t>
            </a:r>
          </a:p>
          <a:p>
            <a:pPr marL="457200" indent="-457200">
              <a:buFont typeface="+mj-lt"/>
              <a:buAutoNum type="arabicPeriod"/>
            </a:pPr>
            <a:endParaRPr lang="en-US" dirty="0"/>
          </a:p>
          <a:p>
            <a:pPr marL="457200" indent="-457200">
              <a:buFont typeface="+mj-lt"/>
              <a:buAutoNum type="arabicPeriod"/>
            </a:pPr>
            <a:endParaRPr lang="en-US" dirty="0"/>
          </a:p>
          <a:p>
            <a:pPr marL="0" indent="0">
              <a:buNone/>
            </a:pPr>
            <a:endParaRPr lang="en-IN" dirty="0"/>
          </a:p>
        </p:txBody>
      </p:sp>
      <p:pic>
        <p:nvPicPr>
          <p:cNvPr id="2050" name="Picture 2" descr="Classification of embedded system - Polytechnic Hub">
            <a:extLst>
              <a:ext uri="{FF2B5EF4-FFF2-40B4-BE49-F238E27FC236}">
                <a16:creationId xmlns:a16="http://schemas.microsoft.com/office/drawing/2014/main" id="{F7F6354F-8E80-46F3-8C5F-0D1966548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6981" y="1665143"/>
            <a:ext cx="3582997" cy="2094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7" name="Content Placeholder 6">
            <a:extLst>
              <a:ext uri="{FF2B5EF4-FFF2-40B4-BE49-F238E27FC236}">
                <a16:creationId xmlns:a16="http://schemas.microsoft.com/office/drawing/2014/main" id="{60023BF3-8F76-43F6-8CEE-7AE8496D0492}"/>
              </a:ext>
            </a:extLst>
          </p:cNvPr>
          <p:cNvSpPr>
            <a:spLocks noGrp="1"/>
          </p:cNvSpPr>
          <p:nvPr>
            <p:ph idx="1"/>
          </p:nvPr>
        </p:nvSpPr>
        <p:spPr/>
        <p:txBody>
          <a:bodyPr/>
          <a:lstStyle/>
          <a:p>
            <a:r>
              <a:rPr lang="en-IN" dirty="0"/>
              <a:t>MEDIUM SCALE EMBEDDED SYSTEM </a:t>
            </a:r>
          </a:p>
          <a:p>
            <a:pPr marL="457200" indent="-457200">
              <a:buFont typeface="+mj-lt"/>
              <a:buAutoNum type="arabicPeriod"/>
            </a:pPr>
            <a:r>
              <a:rPr lang="en-IN" dirty="0"/>
              <a:t>Single or few 16 or 32 bit microcontrollers or Digital Signal Processors (DSP) or Reduced Instructions Set Computers (RISC).</a:t>
            </a:r>
          </a:p>
          <a:p>
            <a:pPr marL="457200" indent="-457200">
              <a:buFont typeface="+mj-lt"/>
              <a:buAutoNum type="arabicPeriod"/>
            </a:pPr>
            <a:r>
              <a:rPr lang="en-IN" dirty="0"/>
              <a:t>Both hardware and software complexity.</a:t>
            </a:r>
          </a:p>
          <a:p>
            <a:pPr marL="457200" indent="-457200">
              <a:buFont typeface="+mj-lt"/>
              <a:buAutoNum type="arabicPeriod"/>
            </a:pPr>
            <a:r>
              <a:rPr lang="en-IN" dirty="0"/>
              <a:t>Programming tools: RTOS, Source code Engineering Tool, Simulator, Debugger and Integrated Development Environment (IDE).</a:t>
            </a:r>
          </a:p>
        </p:txBody>
      </p:sp>
      <p:pic>
        <p:nvPicPr>
          <p:cNvPr id="3074" name="Picture 2" descr="EMBEDDED SYSTEM BASICS AND APPLICATION">
            <a:extLst>
              <a:ext uri="{FF2B5EF4-FFF2-40B4-BE49-F238E27FC236}">
                <a16:creationId xmlns:a16="http://schemas.microsoft.com/office/drawing/2014/main" id="{436C942E-BF6E-4BF9-B99D-A00F2C8DF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547" y="4029075"/>
            <a:ext cx="2521671"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2FE6CA9A-1CD3-4D24-A1D5-9E72154BAA0D}"/>
              </a:ext>
            </a:extLst>
          </p:cNvPr>
          <p:cNvSpPr>
            <a:spLocks noGrp="1"/>
          </p:cNvSpPr>
          <p:nvPr>
            <p:ph idx="1"/>
          </p:nvPr>
        </p:nvSpPr>
        <p:spPr>
          <a:xfrm>
            <a:off x="975591" y="1637145"/>
            <a:ext cx="9982200" cy="4572000"/>
          </a:xfrm>
        </p:spPr>
        <p:txBody>
          <a:bodyPr/>
          <a:lstStyle/>
          <a:p>
            <a:r>
              <a:rPr lang="en-US" dirty="0"/>
              <a:t>SOPHISTICATED EMBEDDED SYSTEM </a:t>
            </a:r>
          </a:p>
          <a:p>
            <a:pPr marL="457200" indent="-457200">
              <a:buFont typeface="+mj-lt"/>
              <a:buAutoNum type="arabicPeriod"/>
            </a:pPr>
            <a:r>
              <a:rPr lang="en-US" dirty="0"/>
              <a:t>Enormous hardware and software complexity </a:t>
            </a:r>
          </a:p>
          <a:p>
            <a:pPr marL="457200" indent="-457200">
              <a:buFont typeface="+mj-lt"/>
              <a:buAutoNum type="arabicPeriod"/>
            </a:pPr>
            <a:r>
              <a:rPr lang="en-US" dirty="0"/>
              <a:t>Which may need scalable processor or configurable processor and programming logic arrays. </a:t>
            </a:r>
          </a:p>
          <a:p>
            <a:pPr marL="457200" indent="-457200">
              <a:buFont typeface="+mj-lt"/>
              <a:buAutoNum type="arabicPeriod"/>
            </a:pPr>
            <a:r>
              <a:rPr lang="en-US" dirty="0"/>
              <a:t>Constrained by the processing speed available in their hardware units.</a:t>
            </a:r>
          </a:p>
          <a:p>
            <a:pPr marL="457200" indent="-457200">
              <a:buFont typeface="+mj-lt"/>
              <a:buAutoNum type="arabicPeriod"/>
            </a:pPr>
            <a:r>
              <a:rPr lang="en-US" dirty="0"/>
              <a:t> Programming Tools: For these systems may not be readily available at a reasonable cost or may not be available at all. A compiler or retargetable compiler might have to be developed for this.</a:t>
            </a:r>
            <a:endParaRPr lang="en-IN" dirty="0"/>
          </a:p>
        </p:txBody>
      </p:sp>
      <p:pic>
        <p:nvPicPr>
          <p:cNvPr id="4098" name="Picture 2" descr="Embedded system - Wikipedia">
            <a:extLst>
              <a:ext uri="{FF2B5EF4-FFF2-40B4-BE49-F238E27FC236}">
                <a16:creationId xmlns:a16="http://schemas.microsoft.com/office/drawing/2014/main" id="{F5B8CC9C-9BE9-4219-AD64-6F2A3305C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4214" y="4850679"/>
            <a:ext cx="209550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41</TotalTime>
  <Words>645</Words>
  <Application>Microsoft Office PowerPoint</Application>
  <PresentationFormat>Widescreen</PresentationFormat>
  <Paragraphs>70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Euphemia</vt:lpstr>
      <vt:lpstr>Plantagenet Cherokee</vt:lpstr>
      <vt:lpstr>Wingdings</vt:lpstr>
      <vt:lpstr>Academic Literature 16x9</vt:lpstr>
      <vt:lpstr>Introduction to Embedded system</vt:lpstr>
      <vt:lpstr>TOPICS TO BE DISCUSSED</vt:lpstr>
      <vt:lpstr>Were the Embedded Systems Existing Earlier?</vt:lpstr>
      <vt:lpstr>  What is System?</vt:lpstr>
      <vt:lpstr>EMBEDDED SYSTEM</vt:lpstr>
      <vt:lpstr>COMPONENTS OF EMBEDDED SYSTEM</vt:lpstr>
      <vt:lpstr>CLASSIFICATIONS OF EMBEDDED SYSTEM</vt:lpstr>
      <vt:lpstr>Contd…</vt:lpstr>
      <vt:lpstr>Contd…</vt:lpstr>
      <vt:lpstr>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Manoj Kumar</dc:creator>
  <cp:lastModifiedBy>Manoj Kumar</cp:lastModifiedBy>
  <cp:revision>5</cp:revision>
  <dcterms:created xsi:type="dcterms:W3CDTF">2020-10-06T13:43:16Z</dcterms:created>
  <dcterms:modified xsi:type="dcterms:W3CDTF">2020-10-06T14:24:24Z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