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67" r:id="rId4"/>
    <p:sldId id="268" r:id="rId5"/>
    <p:sldId id="269" r:id="rId6"/>
    <p:sldId id="270" r:id="rId7"/>
    <p:sldId id="276" r:id="rId8"/>
    <p:sldId id="271" r:id="rId9"/>
    <p:sldId id="272" r:id="rId10"/>
    <p:sldId id="274" r:id="rId11"/>
    <p:sldId id="273" r:id="rId12"/>
    <p:sldId id="275" r:id="rId13"/>
    <p:sldId id="258"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3" d="100"/>
          <a:sy n="83" d="100"/>
        </p:scale>
        <p:origin x="614"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9/18/2020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9/18/2020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9/18/2020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9/18/2020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9/18/2020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9/18/2020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9/18/2020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9/18/2020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9/18/2020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9/18/2020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9/18/2020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5.jpeg"/><Relationship Id="rId5" Type="http://schemas.openxmlformats.org/officeDocument/2006/relationships/image" Target="../media/image14.jpeg"/><Relationship Id="rId10" Type="http://schemas.openxmlformats.org/officeDocument/2006/relationships/image" Target="../media/image4.jpeg"/><Relationship Id="rId4" Type="http://schemas.openxmlformats.org/officeDocument/2006/relationships/image" Target="../media/image13.jpe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12000"/>
                <a:satMod val="240000"/>
              </a:schemeClr>
              <a:schemeClr val="bg1">
                <a:tint val="65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Internet of Things &amp; Embedded Systems</a:t>
            </a:r>
          </a:p>
        </p:txBody>
      </p:sp>
      <p:sp>
        <p:nvSpPr>
          <p:cNvPr id="3" name="Subtitle 2"/>
          <p:cNvSpPr>
            <a:spLocks noGrp="1"/>
          </p:cNvSpPr>
          <p:nvPr>
            <p:ph type="subTitle" idx="1"/>
          </p:nvPr>
        </p:nvSpPr>
        <p:spPr/>
        <p:txBody>
          <a:bodyPr>
            <a:normAutofit lnSpcReduction="10000"/>
          </a:bodyPr>
          <a:lstStyle/>
          <a:p>
            <a:r>
              <a:rPr lang="en-US" dirty="0">
                <a:latin typeface="Calibri" panose="020F0502020204030204" pitchFamily="34" charset="0"/>
                <a:cs typeface="Calibri" panose="020F0502020204030204" pitchFamily="34" charset="0"/>
              </a:rPr>
              <a:t>Name: </a:t>
            </a:r>
            <a:r>
              <a:rPr lang="en-US" dirty="0" err="1">
                <a:latin typeface="Calibri" panose="020F0502020204030204" pitchFamily="34" charset="0"/>
                <a:cs typeface="Calibri" panose="020F0502020204030204" pitchFamily="34" charset="0"/>
              </a:rPr>
              <a:t>koduru</a:t>
            </a:r>
            <a:r>
              <a:rPr lang="en-US" dirty="0">
                <a:latin typeface="Calibri" panose="020F0502020204030204" pitchFamily="34" charset="0"/>
                <a:cs typeface="Calibri" panose="020F0502020204030204" pitchFamily="34" charset="0"/>
              </a:rPr>
              <a:t> Manoj Kumar</a:t>
            </a:r>
          </a:p>
          <a:p>
            <a:r>
              <a:rPr lang="en-US" dirty="0" err="1">
                <a:latin typeface="Calibri" panose="020F0502020204030204" pitchFamily="34" charset="0"/>
                <a:cs typeface="Calibri" panose="020F0502020204030204" pitchFamily="34" charset="0"/>
              </a:rPr>
              <a:t>Regd.No</a:t>
            </a:r>
            <a:r>
              <a:rPr lang="en-US" dirty="0">
                <a:latin typeface="Calibri" panose="020F0502020204030204" pitchFamily="34" charset="0"/>
                <a:cs typeface="Calibri" panose="020F0502020204030204" pitchFamily="34" charset="0"/>
              </a:rPr>
              <a:t>: 121710409023</a:t>
            </a:r>
          </a:p>
          <a:p>
            <a:r>
              <a:rPr lang="en-US" dirty="0">
                <a:latin typeface="Calibri" panose="020F0502020204030204" pitchFamily="34" charset="0"/>
                <a:cs typeface="Calibri" panose="020F0502020204030204" pitchFamily="34" charset="0"/>
              </a:rPr>
              <a:t>Section: 4I</a:t>
            </a:r>
          </a:p>
        </p:txBody>
      </p:sp>
      <p:pic>
        <p:nvPicPr>
          <p:cNvPr id="5" name="Picture 4">
            <a:extLst>
              <a:ext uri="{FF2B5EF4-FFF2-40B4-BE49-F238E27FC236}">
                <a16:creationId xmlns:a16="http://schemas.microsoft.com/office/drawing/2014/main" id="{C83EC114-0BC6-4A90-82CA-20DCEF07A78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334281" y="116632"/>
            <a:ext cx="2376264" cy="770237"/>
          </a:xfrm>
          <a:prstGeom prst="rect">
            <a:avLst/>
          </a:prstGeom>
          <a:gradFill>
            <a:gsLst>
              <a:gs pos="4000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50000"/>
              </a:schemeClr>
            </a:solidFill>
          </a:ln>
          <a:effectLst>
            <a:outerShdw blurRad="50800" dist="50800" dir="5400000" algn="ctr" rotWithShape="0">
              <a:srgbClr val="000000"/>
            </a:outerShdw>
          </a:effectLst>
        </p:spPr>
      </p:pic>
      <p:pic>
        <p:nvPicPr>
          <p:cNvPr id="1030" name="Picture 6" descr="Coursera Jobs and Company Culture">
            <a:extLst>
              <a:ext uri="{FF2B5EF4-FFF2-40B4-BE49-F238E27FC236}">
                <a16:creationId xmlns:a16="http://schemas.microsoft.com/office/drawing/2014/main" id="{9B1DA51F-B218-4B5B-A9A0-0FA2F9E8B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1221" y="-422054"/>
            <a:ext cx="1773323" cy="174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79AB-0A03-43BA-9CE1-9364ED047888}"/>
              </a:ext>
            </a:extLst>
          </p:cNvPr>
          <p:cNvSpPr>
            <a:spLocks noGrp="1"/>
          </p:cNvSpPr>
          <p:nvPr>
            <p:ph type="title"/>
          </p:nvPr>
        </p:nvSpPr>
        <p:spPr/>
        <p:txBody>
          <a:bodyPr/>
          <a:lstStyle/>
          <a:p>
            <a:r>
              <a:rPr lang="en-IN" dirty="0"/>
              <a:t>How IoT Works?</a:t>
            </a:r>
          </a:p>
        </p:txBody>
      </p:sp>
      <p:sp>
        <p:nvSpPr>
          <p:cNvPr id="25" name="AutoShape 3">
            <a:extLst>
              <a:ext uri="{FF2B5EF4-FFF2-40B4-BE49-F238E27FC236}">
                <a16:creationId xmlns:a16="http://schemas.microsoft.com/office/drawing/2014/main" id="{1F34E445-C14F-4A5D-A6DB-B9D42080D477}"/>
              </a:ext>
            </a:extLst>
          </p:cNvPr>
          <p:cNvSpPr>
            <a:spLocks noChangeArrowheads="1"/>
          </p:cNvSpPr>
          <p:nvPr/>
        </p:nvSpPr>
        <p:spPr bwMode="auto">
          <a:xfrm>
            <a:off x="7913424" y="3078204"/>
            <a:ext cx="1676400" cy="2590800"/>
          </a:xfrm>
          <a:prstGeom prst="roundRect">
            <a:avLst>
              <a:gd name="adj" fmla="val 13745"/>
            </a:avLst>
          </a:prstGeom>
          <a:noFill/>
          <a:ln w="38100">
            <a:solidFill>
              <a:schemeClr val="tx1"/>
            </a:solidFill>
            <a:round/>
            <a:headEnd/>
            <a:tailEnd/>
          </a:ln>
        </p:spPr>
        <p:txBody>
          <a:bodyPr wrap="none" anchor="ctr"/>
          <a:lstStyle/>
          <a:p>
            <a:endParaRPr lang="zh-CN" altLang="en-US">
              <a:ea typeface="宋体" pitchFamily="2" charset="-122"/>
            </a:endParaRPr>
          </a:p>
        </p:txBody>
      </p:sp>
      <p:sp>
        <p:nvSpPr>
          <p:cNvPr id="26" name="AutoShape 4">
            <a:extLst>
              <a:ext uri="{FF2B5EF4-FFF2-40B4-BE49-F238E27FC236}">
                <a16:creationId xmlns:a16="http://schemas.microsoft.com/office/drawing/2014/main" id="{DEA87132-14E2-4016-9E92-41D80370E0A6}"/>
              </a:ext>
            </a:extLst>
          </p:cNvPr>
          <p:cNvSpPr>
            <a:spLocks noChangeArrowheads="1"/>
          </p:cNvSpPr>
          <p:nvPr/>
        </p:nvSpPr>
        <p:spPr bwMode="auto">
          <a:xfrm>
            <a:off x="6160824" y="3078204"/>
            <a:ext cx="1665288" cy="2590800"/>
          </a:xfrm>
          <a:prstGeom prst="roundRect">
            <a:avLst>
              <a:gd name="adj" fmla="val 13745"/>
            </a:avLst>
          </a:prstGeom>
          <a:noFill/>
          <a:ln w="38100">
            <a:solidFill>
              <a:schemeClr val="tx1"/>
            </a:solidFill>
            <a:round/>
            <a:headEnd/>
            <a:tailEnd/>
          </a:ln>
        </p:spPr>
        <p:txBody>
          <a:bodyPr wrap="none" anchor="ctr"/>
          <a:lstStyle/>
          <a:p>
            <a:endParaRPr lang="zh-CN" altLang="en-US">
              <a:ea typeface="宋体" pitchFamily="2" charset="-122"/>
            </a:endParaRPr>
          </a:p>
        </p:txBody>
      </p:sp>
      <p:sp>
        <p:nvSpPr>
          <p:cNvPr id="27" name="AutoShape 5">
            <a:extLst>
              <a:ext uri="{FF2B5EF4-FFF2-40B4-BE49-F238E27FC236}">
                <a16:creationId xmlns:a16="http://schemas.microsoft.com/office/drawing/2014/main" id="{F86A90BB-7241-406E-A884-7D605D84716C}"/>
              </a:ext>
            </a:extLst>
          </p:cNvPr>
          <p:cNvSpPr>
            <a:spLocks noChangeArrowheads="1"/>
          </p:cNvSpPr>
          <p:nvPr/>
        </p:nvSpPr>
        <p:spPr bwMode="auto">
          <a:xfrm>
            <a:off x="4420924" y="3078204"/>
            <a:ext cx="1616075" cy="2590800"/>
          </a:xfrm>
          <a:prstGeom prst="roundRect">
            <a:avLst>
              <a:gd name="adj" fmla="val 13745"/>
            </a:avLst>
          </a:prstGeom>
          <a:noFill/>
          <a:ln w="38100">
            <a:solidFill>
              <a:schemeClr val="tx1"/>
            </a:solidFill>
            <a:round/>
            <a:headEnd/>
            <a:tailEnd/>
          </a:ln>
        </p:spPr>
        <p:txBody>
          <a:bodyPr wrap="none" anchor="ctr"/>
          <a:lstStyle/>
          <a:p>
            <a:endParaRPr lang="zh-CN" altLang="en-US">
              <a:ea typeface="宋体" pitchFamily="2" charset="-122"/>
            </a:endParaRPr>
          </a:p>
        </p:txBody>
      </p:sp>
      <p:sp>
        <p:nvSpPr>
          <p:cNvPr id="28" name="AutoShape 6">
            <a:extLst>
              <a:ext uri="{FF2B5EF4-FFF2-40B4-BE49-F238E27FC236}">
                <a16:creationId xmlns:a16="http://schemas.microsoft.com/office/drawing/2014/main" id="{78992B7F-C467-4E43-88C1-BD2ABD633681}"/>
              </a:ext>
            </a:extLst>
          </p:cNvPr>
          <p:cNvSpPr>
            <a:spLocks noChangeArrowheads="1"/>
          </p:cNvSpPr>
          <p:nvPr/>
        </p:nvSpPr>
        <p:spPr bwMode="auto">
          <a:xfrm>
            <a:off x="2655624" y="3078204"/>
            <a:ext cx="1676400" cy="2590800"/>
          </a:xfrm>
          <a:prstGeom prst="roundRect">
            <a:avLst>
              <a:gd name="adj" fmla="val 13745"/>
            </a:avLst>
          </a:prstGeom>
          <a:noFill/>
          <a:ln w="38100">
            <a:solidFill>
              <a:schemeClr val="tx1"/>
            </a:solidFill>
            <a:round/>
            <a:headEnd/>
            <a:tailEnd/>
          </a:ln>
        </p:spPr>
        <p:txBody>
          <a:bodyPr wrap="none" anchor="ctr"/>
          <a:lstStyle/>
          <a:p>
            <a:endParaRPr lang="zh-CN" altLang="en-US">
              <a:ea typeface="宋体" pitchFamily="2" charset="-122"/>
            </a:endParaRPr>
          </a:p>
        </p:txBody>
      </p:sp>
      <p:grpSp>
        <p:nvGrpSpPr>
          <p:cNvPr id="29" name="Group 7">
            <a:extLst>
              <a:ext uri="{FF2B5EF4-FFF2-40B4-BE49-F238E27FC236}">
                <a16:creationId xmlns:a16="http://schemas.microsoft.com/office/drawing/2014/main" id="{CC332034-72DB-4091-A121-DA1E8D3BDD09}"/>
              </a:ext>
            </a:extLst>
          </p:cNvPr>
          <p:cNvGrpSpPr>
            <a:grpSpLocks/>
          </p:cNvGrpSpPr>
          <p:nvPr/>
        </p:nvGrpSpPr>
        <p:grpSpPr bwMode="auto">
          <a:xfrm>
            <a:off x="2820724" y="1779482"/>
            <a:ext cx="6096000" cy="990600"/>
            <a:chOff x="624" y="1152"/>
            <a:chExt cx="4080" cy="720"/>
          </a:xfrm>
        </p:grpSpPr>
        <p:sp>
          <p:nvSpPr>
            <p:cNvPr id="30" name="Rectangle 8">
              <a:extLst>
                <a:ext uri="{FF2B5EF4-FFF2-40B4-BE49-F238E27FC236}">
                  <a16:creationId xmlns:a16="http://schemas.microsoft.com/office/drawing/2014/main" id="{39C23D5A-1180-488F-839E-1D0AF8834988}"/>
                </a:ext>
              </a:extLst>
            </p:cNvPr>
            <p:cNvSpPr>
              <a:spLocks noChangeArrowheads="1"/>
            </p:cNvSpPr>
            <p:nvPr/>
          </p:nvSpPr>
          <p:spPr bwMode="gray">
            <a:xfrm rot="3419336">
              <a:off x="624" y="1200"/>
              <a:ext cx="672" cy="672"/>
            </a:xfrm>
            <a:prstGeom prst="rect">
              <a:avLst/>
            </a:prstGeom>
            <a:gradFill rotWithShape="1">
              <a:gsLst>
                <a:gs pos="0">
                  <a:schemeClr val="hlink"/>
                </a:gs>
                <a:gs pos="100000">
                  <a:schemeClr val="hlink">
                    <a:gamma/>
                    <a:tint val="7372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ctr">
                <a:defRPr/>
              </a:pPr>
              <a:endParaRPr lang="zh-CN" altLang="en-US">
                <a:solidFill>
                  <a:schemeClr val="bg1">
                    <a:lumMod val="95000"/>
                    <a:lumOff val="5000"/>
                  </a:schemeClr>
                </a:solidFill>
                <a:ea typeface="宋体" pitchFamily="2" charset="-122"/>
              </a:endParaRPr>
            </a:p>
          </p:txBody>
        </p:sp>
        <p:grpSp>
          <p:nvGrpSpPr>
            <p:cNvPr id="31" name="Group 9">
              <a:extLst>
                <a:ext uri="{FF2B5EF4-FFF2-40B4-BE49-F238E27FC236}">
                  <a16:creationId xmlns:a16="http://schemas.microsoft.com/office/drawing/2014/main" id="{B602F7F3-C92D-4106-A510-CC31EA01579C}"/>
                </a:ext>
              </a:extLst>
            </p:cNvPr>
            <p:cNvGrpSpPr>
              <a:grpSpLocks/>
            </p:cNvGrpSpPr>
            <p:nvPr/>
          </p:nvGrpSpPr>
          <p:grpSpPr bwMode="auto">
            <a:xfrm>
              <a:off x="1292" y="1296"/>
              <a:ext cx="623" cy="96"/>
              <a:chOff x="2003" y="3439"/>
              <a:chExt cx="468" cy="244"/>
            </a:xfrm>
          </p:grpSpPr>
          <p:sp>
            <p:nvSpPr>
              <p:cNvPr id="45" name="Oval 10">
                <a:extLst>
                  <a:ext uri="{FF2B5EF4-FFF2-40B4-BE49-F238E27FC236}">
                    <a16:creationId xmlns:a16="http://schemas.microsoft.com/office/drawing/2014/main" id="{1931E8C9-EEB2-443E-AF4B-F9DA2ACE2063}"/>
                  </a:ext>
                </a:extLst>
              </p:cNvPr>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46" name="Rectangle 11">
                <a:extLst>
                  <a:ext uri="{FF2B5EF4-FFF2-40B4-BE49-F238E27FC236}">
                    <a16:creationId xmlns:a16="http://schemas.microsoft.com/office/drawing/2014/main" id="{6F8BD15A-7069-46F5-83A0-95479DEB6828}"/>
                  </a:ext>
                </a:extLst>
              </p:cNvPr>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47" name="Oval 12">
                <a:extLst>
                  <a:ext uri="{FF2B5EF4-FFF2-40B4-BE49-F238E27FC236}">
                    <a16:creationId xmlns:a16="http://schemas.microsoft.com/office/drawing/2014/main" id="{9FDB187C-A19D-4A11-BDB0-53894FFE9E93}"/>
                  </a:ext>
                </a:extLst>
              </p:cNvPr>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sp>
            <p:nvSpPr>
              <p:cNvPr id="48" name="Oval 13">
                <a:extLst>
                  <a:ext uri="{FF2B5EF4-FFF2-40B4-BE49-F238E27FC236}">
                    <a16:creationId xmlns:a16="http://schemas.microsoft.com/office/drawing/2014/main" id="{2029C3A0-7416-472B-9548-7062A62A10C5}"/>
                  </a:ext>
                </a:extLst>
              </p:cNvPr>
              <p:cNvSpPr>
                <a:spLocks noChangeArrowheads="1"/>
              </p:cNvSpPr>
              <p:nvPr/>
            </p:nvSpPr>
            <p:spPr bwMode="gray">
              <a:xfrm>
                <a:off x="2439"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grpSp>
        <p:sp>
          <p:nvSpPr>
            <p:cNvPr id="32" name="Rectangle 14">
              <a:extLst>
                <a:ext uri="{FF2B5EF4-FFF2-40B4-BE49-F238E27FC236}">
                  <a16:creationId xmlns:a16="http://schemas.microsoft.com/office/drawing/2014/main" id="{5133C501-2104-42D1-BC3B-66BBE569859D}"/>
                </a:ext>
              </a:extLst>
            </p:cNvPr>
            <p:cNvSpPr>
              <a:spLocks noChangeArrowheads="1"/>
            </p:cNvSpPr>
            <p:nvPr/>
          </p:nvSpPr>
          <p:spPr bwMode="gray">
            <a:xfrm rot="3419336">
              <a:off x="1776" y="1148"/>
              <a:ext cx="672" cy="680"/>
            </a:xfrm>
            <a:prstGeom prst="rect">
              <a:avLst/>
            </a:prstGeom>
            <a:gradFill rotWithShape="1">
              <a:gsLst>
                <a:gs pos="0">
                  <a:schemeClr val="accent2"/>
                </a:gs>
                <a:gs pos="100000">
                  <a:schemeClr val="accent2">
                    <a:gamma/>
                    <a:tint val="72549"/>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lgn="ctr">
                <a:defRPr/>
              </a:pPr>
              <a:endParaRPr lang="zh-CN" altLang="en-US">
                <a:solidFill>
                  <a:schemeClr val="bg1">
                    <a:lumMod val="95000"/>
                    <a:lumOff val="5000"/>
                  </a:schemeClr>
                </a:solidFill>
                <a:ea typeface="宋体" pitchFamily="2" charset="-122"/>
              </a:endParaRPr>
            </a:p>
          </p:txBody>
        </p:sp>
        <p:grpSp>
          <p:nvGrpSpPr>
            <p:cNvPr id="33" name="Group 15">
              <a:extLst>
                <a:ext uri="{FF2B5EF4-FFF2-40B4-BE49-F238E27FC236}">
                  <a16:creationId xmlns:a16="http://schemas.microsoft.com/office/drawing/2014/main" id="{A26B19FA-E5C4-4133-A5F2-89E21EE4E326}"/>
                </a:ext>
              </a:extLst>
            </p:cNvPr>
            <p:cNvGrpSpPr>
              <a:grpSpLocks/>
            </p:cNvGrpSpPr>
            <p:nvPr/>
          </p:nvGrpSpPr>
          <p:grpSpPr bwMode="auto">
            <a:xfrm>
              <a:off x="2444" y="1296"/>
              <a:ext cx="623" cy="96"/>
              <a:chOff x="2003" y="3439"/>
              <a:chExt cx="468" cy="244"/>
            </a:xfrm>
          </p:grpSpPr>
          <p:sp>
            <p:nvSpPr>
              <p:cNvPr id="41" name="Oval 16">
                <a:extLst>
                  <a:ext uri="{FF2B5EF4-FFF2-40B4-BE49-F238E27FC236}">
                    <a16:creationId xmlns:a16="http://schemas.microsoft.com/office/drawing/2014/main" id="{B6D982C3-A22E-4C30-B2CB-B01A6E302630}"/>
                  </a:ext>
                </a:extLst>
              </p:cNvPr>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42" name="Rectangle 17">
                <a:extLst>
                  <a:ext uri="{FF2B5EF4-FFF2-40B4-BE49-F238E27FC236}">
                    <a16:creationId xmlns:a16="http://schemas.microsoft.com/office/drawing/2014/main" id="{33028DD3-8D05-481A-9653-0E563BF5D9CD}"/>
                  </a:ext>
                </a:extLst>
              </p:cNvPr>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43" name="Oval 18">
                <a:extLst>
                  <a:ext uri="{FF2B5EF4-FFF2-40B4-BE49-F238E27FC236}">
                    <a16:creationId xmlns:a16="http://schemas.microsoft.com/office/drawing/2014/main" id="{A815440A-6EA9-40F7-B3C1-7777CB54BB8F}"/>
                  </a:ext>
                </a:extLst>
              </p:cNvPr>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sp>
            <p:nvSpPr>
              <p:cNvPr id="44" name="Oval 19">
                <a:extLst>
                  <a:ext uri="{FF2B5EF4-FFF2-40B4-BE49-F238E27FC236}">
                    <a16:creationId xmlns:a16="http://schemas.microsoft.com/office/drawing/2014/main" id="{CA26F086-98CB-4E74-9AAE-54C0451D4315}"/>
                  </a:ext>
                </a:extLst>
              </p:cNvPr>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grpSp>
        <p:sp>
          <p:nvSpPr>
            <p:cNvPr id="34" name="Rectangle 20">
              <a:extLst>
                <a:ext uri="{FF2B5EF4-FFF2-40B4-BE49-F238E27FC236}">
                  <a16:creationId xmlns:a16="http://schemas.microsoft.com/office/drawing/2014/main" id="{0A3A5DDF-7868-4351-90FF-7B981D36DD5F}"/>
                </a:ext>
              </a:extLst>
            </p:cNvPr>
            <p:cNvSpPr>
              <a:spLocks noChangeArrowheads="1"/>
            </p:cNvSpPr>
            <p:nvPr/>
          </p:nvSpPr>
          <p:spPr bwMode="gray">
            <a:xfrm rot="3419336">
              <a:off x="2880" y="1148"/>
              <a:ext cx="672" cy="679"/>
            </a:xfrm>
            <a:prstGeom prst="rect">
              <a:avLst/>
            </a:prstGeom>
            <a:gradFill rotWithShape="1">
              <a:gsLst>
                <a:gs pos="0">
                  <a:schemeClr val="hlink"/>
                </a:gs>
                <a:gs pos="100000">
                  <a:schemeClr val="hlink">
                    <a:gamma/>
                    <a:tint val="7372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ctr">
                <a:defRPr/>
              </a:pPr>
              <a:endParaRPr lang="zh-CN" altLang="en-US">
                <a:solidFill>
                  <a:schemeClr val="bg1">
                    <a:lumMod val="95000"/>
                    <a:lumOff val="5000"/>
                  </a:schemeClr>
                </a:solidFill>
                <a:ea typeface="宋体" pitchFamily="2" charset="-122"/>
              </a:endParaRPr>
            </a:p>
          </p:txBody>
        </p:sp>
        <p:grpSp>
          <p:nvGrpSpPr>
            <p:cNvPr id="35" name="Group 21">
              <a:extLst>
                <a:ext uri="{FF2B5EF4-FFF2-40B4-BE49-F238E27FC236}">
                  <a16:creationId xmlns:a16="http://schemas.microsoft.com/office/drawing/2014/main" id="{6AA11C28-26B4-4472-BDF0-DA9ABAB2A8BA}"/>
                </a:ext>
              </a:extLst>
            </p:cNvPr>
            <p:cNvGrpSpPr>
              <a:grpSpLocks/>
            </p:cNvGrpSpPr>
            <p:nvPr/>
          </p:nvGrpSpPr>
          <p:grpSpPr bwMode="auto">
            <a:xfrm>
              <a:off x="3605" y="1296"/>
              <a:ext cx="817" cy="96"/>
              <a:chOff x="2003" y="3439"/>
              <a:chExt cx="468" cy="244"/>
            </a:xfrm>
          </p:grpSpPr>
          <p:sp>
            <p:nvSpPr>
              <p:cNvPr id="37" name="Oval 22">
                <a:extLst>
                  <a:ext uri="{FF2B5EF4-FFF2-40B4-BE49-F238E27FC236}">
                    <a16:creationId xmlns:a16="http://schemas.microsoft.com/office/drawing/2014/main" id="{0EFF4AF1-BE40-4540-9873-EB3CA388D31C}"/>
                  </a:ext>
                </a:extLst>
              </p:cNvPr>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38" name="Rectangle 23">
                <a:extLst>
                  <a:ext uri="{FF2B5EF4-FFF2-40B4-BE49-F238E27FC236}">
                    <a16:creationId xmlns:a16="http://schemas.microsoft.com/office/drawing/2014/main" id="{36A2DC91-6465-4963-9360-6926BAD244A7}"/>
                  </a:ext>
                </a:extLst>
              </p:cNvPr>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endParaRPr lang="zh-CN" altLang="en-US">
                  <a:solidFill>
                    <a:schemeClr val="bg1">
                      <a:lumMod val="95000"/>
                      <a:lumOff val="5000"/>
                    </a:schemeClr>
                  </a:solidFill>
                  <a:ea typeface="宋体" pitchFamily="2" charset="-122"/>
                </a:endParaRPr>
              </a:p>
            </p:txBody>
          </p:sp>
          <p:sp>
            <p:nvSpPr>
              <p:cNvPr id="39" name="Oval 24">
                <a:extLst>
                  <a:ext uri="{FF2B5EF4-FFF2-40B4-BE49-F238E27FC236}">
                    <a16:creationId xmlns:a16="http://schemas.microsoft.com/office/drawing/2014/main" id="{9C87EE90-4F66-4DFA-AFC5-9E6AB0F23ECF}"/>
                  </a:ext>
                </a:extLst>
              </p:cNvPr>
              <p:cNvSpPr>
                <a:spLocks noChangeArrowheads="1"/>
              </p:cNvSpPr>
              <p:nvPr/>
            </p:nvSpPr>
            <p:spPr bwMode="gray">
              <a:xfrm>
                <a:off x="2400" y="3443"/>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sp>
            <p:nvSpPr>
              <p:cNvPr id="40" name="Oval 25">
                <a:extLst>
                  <a:ext uri="{FF2B5EF4-FFF2-40B4-BE49-F238E27FC236}">
                    <a16:creationId xmlns:a16="http://schemas.microsoft.com/office/drawing/2014/main" id="{25D48E7D-CB35-4E4D-8C68-C3ED72050828}"/>
                  </a:ext>
                </a:extLst>
              </p:cNvPr>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defRPr/>
                </a:pPr>
                <a:endParaRPr lang="zh-CN" altLang="en-US">
                  <a:solidFill>
                    <a:schemeClr val="bg1">
                      <a:lumMod val="95000"/>
                      <a:lumOff val="5000"/>
                    </a:schemeClr>
                  </a:solidFill>
                  <a:ea typeface="宋体" pitchFamily="2" charset="-122"/>
                </a:endParaRPr>
              </a:p>
            </p:txBody>
          </p:sp>
        </p:grpSp>
        <p:sp>
          <p:nvSpPr>
            <p:cNvPr id="36" name="Rectangle 26">
              <a:extLst>
                <a:ext uri="{FF2B5EF4-FFF2-40B4-BE49-F238E27FC236}">
                  <a16:creationId xmlns:a16="http://schemas.microsoft.com/office/drawing/2014/main" id="{9540F554-C1E7-42E5-A775-85729A395C41}"/>
                </a:ext>
              </a:extLst>
            </p:cNvPr>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tint val="7372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lgn="ctr">
                <a:defRPr/>
              </a:pPr>
              <a:endParaRPr lang="zh-CN" altLang="en-US" dirty="0">
                <a:solidFill>
                  <a:schemeClr val="bg1">
                    <a:lumMod val="95000"/>
                    <a:lumOff val="5000"/>
                  </a:schemeClr>
                </a:solidFill>
                <a:ea typeface="宋体" pitchFamily="2" charset="-122"/>
              </a:endParaRPr>
            </a:p>
          </p:txBody>
        </p:sp>
      </p:grpSp>
      <p:sp>
        <p:nvSpPr>
          <p:cNvPr id="49" name="Rectangle 27">
            <a:extLst>
              <a:ext uri="{FF2B5EF4-FFF2-40B4-BE49-F238E27FC236}">
                <a16:creationId xmlns:a16="http://schemas.microsoft.com/office/drawing/2014/main" id="{9185A2AB-0D7B-49D5-9F59-3FF5D790381F}"/>
              </a:ext>
            </a:extLst>
          </p:cNvPr>
          <p:cNvSpPr>
            <a:spLocks noChangeArrowheads="1"/>
          </p:cNvSpPr>
          <p:nvPr/>
        </p:nvSpPr>
        <p:spPr bwMode="gray">
          <a:xfrm>
            <a:off x="2977900" y="2183368"/>
            <a:ext cx="649537" cy="369332"/>
          </a:xfrm>
          <a:prstGeom prst="rect">
            <a:avLst/>
          </a:prstGeom>
          <a:noFill/>
          <a:ln w="9525">
            <a:noFill/>
            <a:miter lim="800000"/>
            <a:headEnd/>
            <a:tailEnd/>
          </a:ln>
        </p:spPr>
        <p:txBody>
          <a:bodyPr wrap="none">
            <a:spAutoFit/>
          </a:bodyPr>
          <a:lstStyle/>
          <a:p>
            <a:r>
              <a:rPr lang="en-US" altLang="zh-CN" dirty="0">
                <a:solidFill>
                  <a:schemeClr val="bg1">
                    <a:lumMod val="95000"/>
                    <a:lumOff val="5000"/>
                  </a:schemeClr>
                </a:solidFill>
                <a:ea typeface="宋体" pitchFamily="2" charset="-122"/>
              </a:rPr>
              <a:t>RFID</a:t>
            </a:r>
          </a:p>
        </p:txBody>
      </p:sp>
      <p:sp>
        <p:nvSpPr>
          <p:cNvPr id="50" name="Rectangle 28">
            <a:extLst>
              <a:ext uri="{FF2B5EF4-FFF2-40B4-BE49-F238E27FC236}">
                <a16:creationId xmlns:a16="http://schemas.microsoft.com/office/drawing/2014/main" id="{B61A9F6A-2700-4661-AFE2-0FC2F552624E}"/>
              </a:ext>
            </a:extLst>
          </p:cNvPr>
          <p:cNvSpPr>
            <a:spLocks noChangeArrowheads="1"/>
          </p:cNvSpPr>
          <p:nvPr/>
        </p:nvSpPr>
        <p:spPr bwMode="gray">
          <a:xfrm>
            <a:off x="4650024" y="2124733"/>
            <a:ext cx="841897" cy="369332"/>
          </a:xfrm>
          <a:prstGeom prst="rect">
            <a:avLst/>
          </a:prstGeom>
          <a:noFill/>
          <a:ln w="9525">
            <a:noFill/>
            <a:miter lim="800000"/>
            <a:headEnd/>
            <a:tailEnd/>
          </a:ln>
        </p:spPr>
        <p:txBody>
          <a:bodyPr wrap="none">
            <a:spAutoFit/>
          </a:bodyPr>
          <a:lstStyle/>
          <a:p>
            <a:r>
              <a:rPr lang="en-US" altLang="zh-CN" dirty="0">
                <a:solidFill>
                  <a:schemeClr val="bg1">
                    <a:lumMod val="95000"/>
                    <a:lumOff val="5000"/>
                  </a:schemeClr>
                </a:solidFill>
                <a:ea typeface="宋体" pitchFamily="2" charset="-122"/>
              </a:rPr>
              <a:t>Sensor</a:t>
            </a:r>
          </a:p>
        </p:txBody>
      </p:sp>
      <p:sp>
        <p:nvSpPr>
          <p:cNvPr id="51" name="Rectangle 29">
            <a:extLst>
              <a:ext uri="{FF2B5EF4-FFF2-40B4-BE49-F238E27FC236}">
                <a16:creationId xmlns:a16="http://schemas.microsoft.com/office/drawing/2014/main" id="{C98B2237-B4F8-463F-A033-BBF6803FE23A}"/>
              </a:ext>
            </a:extLst>
          </p:cNvPr>
          <p:cNvSpPr>
            <a:spLocks noChangeArrowheads="1"/>
          </p:cNvSpPr>
          <p:nvPr/>
        </p:nvSpPr>
        <p:spPr bwMode="gray">
          <a:xfrm>
            <a:off x="6124303" y="2030986"/>
            <a:ext cx="1257075" cy="369332"/>
          </a:xfrm>
          <a:prstGeom prst="rect">
            <a:avLst/>
          </a:prstGeom>
          <a:noFill/>
          <a:ln w="9525">
            <a:noFill/>
            <a:miter lim="800000"/>
            <a:headEnd/>
            <a:tailEnd/>
          </a:ln>
        </p:spPr>
        <p:txBody>
          <a:bodyPr wrap="none">
            <a:spAutoFit/>
          </a:bodyPr>
          <a:lstStyle/>
          <a:p>
            <a:r>
              <a:rPr lang="en-US" altLang="zh-CN" dirty="0">
                <a:solidFill>
                  <a:schemeClr val="bg1">
                    <a:lumMod val="95000"/>
                    <a:lumOff val="5000"/>
                  </a:schemeClr>
                </a:solidFill>
                <a:ea typeface="宋体" pitchFamily="2" charset="-122"/>
              </a:rPr>
              <a:t>Smart Tech</a:t>
            </a:r>
          </a:p>
        </p:txBody>
      </p:sp>
      <p:sp>
        <p:nvSpPr>
          <p:cNvPr id="52" name="Rectangle 30">
            <a:extLst>
              <a:ext uri="{FF2B5EF4-FFF2-40B4-BE49-F238E27FC236}">
                <a16:creationId xmlns:a16="http://schemas.microsoft.com/office/drawing/2014/main" id="{162A4CF7-9A8D-4A36-ACDD-8889A0FB3628}"/>
              </a:ext>
            </a:extLst>
          </p:cNvPr>
          <p:cNvSpPr>
            <a:spLocks noChangeArrowheads="1"/>
          </p:cNvSpPr>
          <p:nvPr/>
        </p:nvSpPr>
        <p:spPr bwMode="gray">
          <a:xfrm>
            <a:off x="7943398" y="1987034"/>
            <a:ext cx="1188146" cy="369332"/>
          </a:xfrm>
          <a:prstGeom prst="rect">
            <a:avLst/>
          </a:prstGeom>
          <a:noFill/>
          <a:ln w="9525">
            <a:noFill/>
            <a:miter lim="800000"/>
            <a:headEnd/>
            <a:tailEnd/>
          </a:ln>
        </p:spPr>
        <p:txBody>
          <a:bodyPr wrap="none">
            <a:spAutoFit/>
          </a:bodyPr>
          <a:lstStyle/>
          <a:p>
            <a:r>
              <a:rPr lang="en-US" altLang="zh-CN" dirty="0">
                <a:solidFill>
                  <a:schemeClr val="bg1">
                    <a:lumMod val="95000"/>
                    <a:lumOff val="5000"/>
                  </a:schemeClr>
                </a:solidFill>
                <a:ea typeface="宋体" pitchFamily="2" charset="-122"/>
              </a:rPr>
              <a:t>Nano Tech</a:t>
            </a:r>
          </a:p>
        </p:txBody>
      </p:sp>
      <p:sp>
        <p:nvSpPr>
          <p:cNvPr id="53" name="Rectangle 31">
            <a:extLst>
              <a:ext uri="{FF2B5EF4-FFF2-40B4-BE49-F238E27FC236}">
                <a16:creationId xmlns:a16="http://schemas.microsoft.com/office/drawing/2014/main" id="{517CCF3B-493D-4D19-9B8E-6D5FA5AB7162}"/>
              </a:ext>
            </a:extLst>
          </p:cNvPr>
          <p:cNvSpPr>
            <a:spLocks noChangeArrowheads="1"/>
          </p:cNvSpPr>
          <p:nvPr/>
        </p:nvSpPr>
        <p:spPr bwMode="auto">
          <a:xfrm>
            <a:off x="2820724" y="3306804"/>
            <a:ext cx="1295400" cy="1077218"/>
          </a:xfrm>
          <a:prstGeom prst="rect">
            <a:avLst/>
          </a:prstGeom>
          <a:noFill/>
          <a:ln w="9525">
            <a:noFill/>
            <a:miter lim="800000"/>
            <a:headEnd/>
            <a:tailEnd/>
          </a:ln>
        </p:spPr>
        <p:txBody>
          <a:bodyPr>
            <a:spAutoFit/>
          </a:bodyPr>
          <a:lstStyle/>
          <a:p>
            <a:r>
              <a:rPr lang="en-US" altLang="zh-CN" sz="1600" dirty="0">
                <a:ea typeface="宋体" pitchFamily="2" charset="-122"/>
              </a:rPr>
              <a:t>To identify and track the data of things </a:t>
            </a:r>
          </a:p>
        </p:txBody>
      </p:sp>
      <p:sp>
        <p:nvSpPr>
          <p:cNvPr id="54" name="Rectangle 32">
            <a:extLst>
              <a:ext uri="{FF2B5EF4-FFF2-40B4-BE49-F238E27FC236}">
                <a16:creationId xmlns:a16="http://schemas.microsoft.com/office/drawing/2014/main" id="{1DF5D7DC-EF24-4B78-9C3D-8F6AFC051219}"/>
              </a:ext>
            </a:extLst>
          </p:cNvPr>
          <p:cNvSpPr>
            <a:spLocks noChangeArrowheads="1"/>
          </p:cNvSpPr>
          <p:nvPr/>
        </p:nvSpPr>
        <p:spPr bwMode="auto">
          <a:xfrm>
            <a:off x="4573324" y="3306804"/>
            <a:ext cx="1447800" cy="1815882"/>
          </a:xfrm>
          <a:prstGeom prst="rect">
            <a:avLst/>
          </a:prstGeom>
          <a:noFill/>
          <a:ln w="9525">
            <a:noFill/>
            <a:miter lim="800000"/>
            <a:headEnd/>
            <a:tailEnd/>
          </a:ln>
        </p:spPr>
        <p:txBody>
          <a:bodyPr>
            <a:spAutoFit/>
          </a:bodyPr>
          <a:lstStyle/>
          <a:p>
            <a:r>
              <a:rPr lang="en-US" altLang="zh-CN" sz="1600" dirty="0">
                <a:ea typeface="宋体" pitchFamily="2" charset="-122"/>
              </a:rPr>
              <a:t>To collect and process the data to detect the changes in the physical status of things</a:t>
            </a:r>
          </a:p>
        </p:txBody>
      </p:sp>
      <p:sp>
        <p:nvSpPr>
          <p:cNvPr id="55" name="Rectangle 33">
            <a:extLst>
              <a:ext uri="{FF2B5EF4-FFF2-40B4-BE49-F238E27FC236}">
                <a16:creationId xmlns:a16="http://schemas.microsoft.com/office/drawing/2014/main" id="{23A88DE3-F538-448A-BA65-B25C1F9025C6}"/>
              </a:ext>
            </a:extLst>
          </p:cNvPr>
          <p:cNvSpPr>
            <a:spLocks noChangeArrowheads="1"/>
          </p:cNvSpPr>
          <p:nvPr/>
        </p:nvSpPr>
        <p:spPr bwMode="auto">
          <a:xfrm>
            <a:off x="6173524" y="3306804"/>
            <a:ext cx="1676400" cy="2062103"/>
          </a:xfrm>
          <a:prstGeom prst="rect">
            <a:avLst/>
          </a:prstGeom>
          <a:noFill/>
          <a:ln w="9525">
            <a:noFill/>
            <a:miter lim="800000"/>
            <a:headEnd/>
            <a:tailEnd/>
          </a:ln>
        </p:spPr>
        <p:txBody>
          <a:bodyPr>
            <a:spAutoFit/>
          </a:bodyPr>
          <a:lstStyle/>
          <a:p>
            <a:r>
              <a:rPr lang="en-US" altLang="zh-CN" sz="1600" dirty="0">
                <a:ea typeface="宋体" pitchFamily="2" charset="-122"/>
              </a:rPr>
              <a:t>To enhance the power of the network by devolving processing capabilities to different part of the network.</a:t>
            </a:r>
          </a:p>
        </p:txBody>
      </p:sp>
      <p:sp>
        <p:nvSpPr>
          <p:cNvPr id="56" name="Rectangle 34">
            <a:extLst>
              <a:ext uri="{FF2B5EF4-FFF2-40B4-BE49-F238E27FC236}">
                <a16:creationId xmlns:a16="http://schemas.microsoft.com/office/drawing/2014/main" id="{8B13D597-2CCF-48D0-8E3A-AF549BFC1F7B}"/>
              </a:ext>
            </a:extLst>
          </p:cNvPr>
          <p:cNvSpPr>
            <a:spLocks noChangeArrowheads="1"/>
          </p:cNvSpPr>
          <p:nvPr/>
        </p:nvSpPr>
        <p:spPr bwMode="auto">
          <a:xfrm>
            <a:off x="8002324" y="3306804"/>
            <a:ext cx="1524000" cy="1569660"/>
          </a:xfrm>
          <a:prstGeom prst="rect">
            <a:avLst/>
          </a:prstGeom>
          <a:noFill/>
          <a:ln w="9525">
            <a:noFill/>
            <a:miter lim="800000"/>
            <a:headEnd/>
            <a:tailEnd/>
          </a:ln>
        </p:spPr>
        <p:txBody>
          <a:bodyPr>
            <a:spAutoFit/>
          </a:bodyPr>
          <a:lstStyle/>
          <a:p>
            <a:r>
              <a:rPr lang="en-US" altLang="zh-CN" sz="1600" dirty="0">
                <a:ea typeface="宋体" pitchFamily="2" charset="-122"/>
              </a:rPr>
              <a:t>To make the smaller and smaller things have the ability to connect and interact.</a:t>
            </a:r>
          </a:p>
        </p:txBody>
      </p:sp>
      <p:pic>
        <p:nvPicPr>
          <p:cNvPr id="10242" name="Picture 2" descr="Gandhi Institute of Technology and Management - Wikipedia">
            <a:extLst>
              <a:ext uri="{FF2B5EF4-FFF2-40B4-BE49-F238E27FC236}">
                <a16:creationId xmlns:a16="http://schemas.microsoft.com/office/drawing/2014/main" id="{503DBAD0-D8B1-4B81-8E5A-7C132AA45C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48" y="221063"/>
            <a:ext cx="834313" cy="83167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Get Coursera.org - Microsoft Store">
            <a:extLst>
              <a:ext uri="{FF2B5EF4-FFF2-40B4-BE49-F238E27FC236}">
                <a16:creationId xmlns:a16="http://schemas.microsoft.com/office/drawing/2014/main" id="{8B73CA67-EDC1-46FB-AE64-13077994A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8731" y="218422"/>
            <a:ext cx="834313" cy="83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C07E-2BEA-4CA0-89CD-1E350B3C1CED}"/>
              </a:ext>
            </a:extLst>
          </p:cNvPr>
          <p:cNvSpPr>
            <a:spLocks noGrp="1"/>
          </p:cNvSpPr>
          <p:nvPr>
            <p:ph type="title"/>
          </p:nvPr>
        </p:nvSpPr>
        <p:spPr/>
        <p:txBody>
          <a:bodyPr/>
          <a:lstStyle/>
          <a:p>
            <a:r>
              <a:rPr lang="en-IN" dirty="0"/>
              <a:t>Sensors</a:t>
            </a:r>
          </a:p>
        </p:txBody>
      </p:sp>
      <p:pic>
        <p:nvPicPr>
          <p:cNvPr id="7170" name="Picture 2" descr="Common sensor categories including magnetic sensors in IoT... | Download  Scientific Diagram">
            <a:extLst>
              <a:ext uri="{FF2B5EF4-FFF2-40B4-BE49-F238E27FC236}">
                <a16:creationId xmlns:a16="http://schemas.microsoft.com/office/drawing/2014/main" id="{832929A2-8EAA-4C02-9362-C85C91CC0F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3675" y="1905000"/>
            <a:ext cx="6221475" cy="42672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Gandhi Institute of Technology and Management - Wikipedia">
            <a:extLst>
              <a:ext uri="{FF2B5EF4-FFF2-40B4-BE49-F238E27FC236}">
                <a16:creationId xmlns:a16="http://schemas.microsoft.com/office/drawing/2014/main" id="{22EBA71E-0FA6-4DD4-B336-FA8B54AE79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188640"/>
            <a:ext cx="784869" cy="78238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Get Coursera.org - Microsoft Store">
            <a:extLst>
              <a:ext uri="{FF2B5EF4-FFF2-40B4-BE49-F238E27FC236}">
                <a16:creationId xmlns:a16="http://schemas.microsoft.com/office/drawing/2014/main" id="{CC089A9A-7FA2-4625-B02B-D84D1EE011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23" y="188640"/>
            <a:ext cx="782384" cy="78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9EFF-2DBE-490A-B170-1F2E756E6113}"/>
              </a:ext>
            </a:extLst>
          </p:cNvPr>
          <p:cNvSpPr>
            <a:spLocks noGrp="1"/>
          </p:cNvSpPr>
          <p:nvPr>
            <p:ph type="title"/>
          </p:nvPr>
        </p:nvSpPr>
        <p:spPr/>
        <p:txBody>
          <a:bodyPr/>
          <a:lstStyle/>
          <a:p>
            <a:r>
              <a:rPr lang="en-IN" dirty="0"/>
              <a:t>Applications Of IoT</a:t>
            </a:r>
          </a:p>
        </p:txBody>
      </p:sp>
      <p:pic>
        <p:nvPicPr>
          <p:cNvPr id="8194" name="Picture 2" descr="Top 10 IoT applications in 2020 - Which are the hottest areas right now?">
            <a:extLst>
              <a:ext uri="{FF2B5EF4-FFF2-40B4-BE49-F238E27FC236}">
                <a16:creationId xmlns:a16="http://schemas.microsoft.com/office/drawing/2014/main" id="{3B244E00-D1EB-4F16-81B7-8F0460F0D31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94653" y="1905000"/>
            <a:ext cx="639952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Gandhi Institute of Technology and Management - Wikipedia">
            <a:extLst>
              <a:ext uri="{FF2B5EF4-FFF2-40B4-BE49-F238E27FC236}">
                <a16:creationId xmlns:a16="http://schemas.microsoft.com/office/drawing/2014/main" id="{DBF618B1-0221-4FFB-B558-0B540EA421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756" y="116632"/>
            <a:ext cx="927057" cy="92412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Get Coursera.org - Microsoft Store">
            <a:extLst>
              <a:ext uri="{FF2B5EF4-FFF2-40B4-BE49-F238E27FC236}">
                <a16:creationId xmlns:a16="http://schemas.microsoft.com/office/drawing/2014/main" id="{A2303602-9A65-4AC5-8741-1459BD654C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2707" y="116632"/>
            <a:ext cx="924906" cy="92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4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 WiFi Controlled Robot) </a:t>
            </a:r>
          </a:p>
        </p:txBody>
      </p:sp>
      <p:pic>
        <p:nvPicPr>
          <p:cNvPr id="1026" name="Picture 2" descr="Wi-Fi Controlled Robot using NodeMCU ESP12">
            <a:extLst>
              <a:ext uri="{FF2B5EF4-FFF2-40B4-BE49-F238E27FC236}">
                <a16:creationId xmlns:a16="http://schemas.microsoft.com/office/drawing/2014/main" id="{B8E737F8-E7B1-48DA-BEB6-BC4A0D8406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2684" y="1916832"/>
            <a:ext cx="3363448" cy="2604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ndhi Institute of Technology and Management - Wikipedia">
            <a:extLst>
              <a:ext uri="{FF2B5EF4-FFF2-40B4-BE49-F238E27FC236}">
                <a16:creationId xmlns:a16="http://schemas.microsoft.com/office/drawing/2014/main" id="{4B37D0C5-5C8F-40CB-97E0-35EAE7378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756" y="116632"/>
            <a:ext cx="854820" cy="852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t Coursera.org - Microsoft Store">
            <a:extLst>
              <a:ext uri="{FF2B5EF4-FFF2-40B4-BE49-F238E27FC236}">
                <a16:creationId xmlns:a16="http://schemas.microsoft.com/office/drawing/2014/main" id="{B7ABEC81-8C3D-4268-BA94-B35363899C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8934" y="106785"/>
            <a:ext cx="861962" cy="8619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FB2358-FAC4-4879-851B-AB0935D95B90}"/>
              </a:ext>
            </a:extLst>
          </p:cNvPr>
          <p:cNvSpPr txBox="1"/>
          <p:nvPr/>
        </p:nvSpPr>
        <p:spPr>
          <a:xfrm>
            <a:off x="1044576" y="1772816"/>
            <a:ext cx="7210076" cy="4498347"/>
          </a:xfrm>
          <a:prstGeom prst="rect">
            <a:avLst/>
          </a:prstGeom>
          <a:noFill/>
        </p:spPr>
        <p:txBody>
          <a:bodyPr wrap="square">
            <a:spAutoFit/>
          </a:bodyPr>
          <a:lstStyle/>
          <a:p>
            <a:pPr>
              <a:lnSpc>
                <a:spcPct val="115000"/>
              </a:lnSpc>
              <a:spcAft>
                <a:spcPts val="1000"/>
              </a:spcAft>
            </a:pPr>
            <a:r>
              <a:rPr lang="en-US" sz="1200" dirty="0">
                <a:effectLst/>
                <a:latin typeface="Arial" panose="020B0604020202020204" pitchFamily="34" charset="0"/>
                <a:ea typeface="Calibri" panose="020F0502020204030204" pitchFamily="34" charset="0"/>
                <a:cs typeface="Gautami" panose="020B0502040204020203" pitchFamily="34" charset="0"/>
              </a:rPr>
              <a:t> In this project, we will learn how to control robot by using android device via WiFi. We will use the NodeMCU ESP8266-12E for this project. Also, we will develop the application using MIT App Inventor.</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200" dirty="0">
                <a:effectLst/>
                <a:latin typeface="Arial" panose="020B0604020202020204" pitchFamily="34" charset="0"/>
                <a:ea typeface="Calibri" panose="020F0502020204030204" pitchFamily="34" charset="0"/>
                <a:cs typeface="Gautami" panose="020B0502040204020203" pitchFamily="34" charset="0"/>
              </a:rPr>
              <a:t>                                             In the present day, technology has so improved that an Unmanned Aerial Vehicle (UAV) also called as Drone can be controlled from a distance ranging from 2km to 20,000km. The Mars Rover, which was sent to Mars to explore various features of the planet is an autonomous robot which is programmed such that it performs the desired task as it is intended to do. There are many such systems which are controlled either by Radio Frequency transmission or by creating intelligence. Robots are called Nonautonomous robots. These robots have the programming logic to do the desired task but the decision power lies in the hand of controller (human) handling the robot. Here the interface can be made using two methods: </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200" dirty="0">
                <a:effectLst/>
                <a:latin typeface="Arial" panose="020B0604020202020204" pitchFamily="34" charset="0"/>
                <a:ea typeface="Calibri" panose="020F0502020204030204" pitchFamily="34" charset="0"/>
                <a:cs typeface="Gautami" panose="020B0502040204020203" pitchFamily="34" charset="0"/>
              </a:rPr>
              <a:t>  A. Wired –The connection between controller and robot is maintained using wired interface. This interface can be serial or parallel but the technology is transmission of signal, which is sent in the form of specific pattern to the robot to carry out the specific task, these patterns with the help of a microcontroller governing its motion. </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200" dirty="0">
                <a:effectLst/>
                <a:latin typeface="Arial" panose="020B0604020202020204" pitchFamily="34" charset="0"/>
                <a:ea typeface="Calibri" panose="020F0502020204030204" pitchFamily="34" charset="0"/>
                <a:cs typeface="Gautami" panose="020B0502040204020203" pitchFamily="34" charset="0"/>
              </a:rPr>
              <a:t>B. Wireless –Here the connection between controller and robot is achieved by wireless interface such as: </a:t>
            </a:r>
            <a:r>
              <a:rPr lang="en-US" sz="1200"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200" dirty="0">
                <a:effectLst/>
                <a:latin typeface="Arial" panose="020B0604020202020204" pitchFamily="34" charset="0"/>
                <a:ea typeface="Calibri" panose="020F0502020204030204" pitchFamily="34" charset="0"/>
                <a:cs typeface="Gautami" panose="020B0502040204020203" pitchFamily="34" charset="0"/>
              </a:rPr>
              <a:t> Bluetooth </a:t>
            </a:r>
            <a:r>
              <a:rPr lang="en-US" sz="1200"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200" dirty="0">
                <a:effectLst/>
                <a:latin typeface="Arial" panose="020B0604020202020204" pitchFamily="34" charset="0"/>
                <a:ea typeface="Calibri" panose="020F0502020204030204" pitchFamily="34" charset="0"/>
                <a:cs typeface="Gautami" panose="020B0502040204020203" pitchFamily="34" charset="0"/>
              </a:rPr>
              <a:t> Wi-Fi  the underlying technology is transmission of signals wireless in air by transmitter which is captured by the receiver and sent to microcontroller mounted on the robot to carry out the task. At the present demand for robots in this developing world to carry out work effectively and accurately, the development of cost-effective robots is necessary.</a:t>
            </a:r>
            <a:endParaRPr lang="en-IN" sz="1200"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FA6B32-5638-4BFE-B0E6-DD40150557D7}"/>
              </a:ext>
            </a:extLst>
          </p:cNvPr>
          <p:cNvSpPr>
            <a:spLocks noGrp="1"/>
          </p:cNvSpPr>
          <p:nvPr>
            <p:ph type="title"/>
          </p:nvPr>
        </p:nvSpPr>
        <p:spPr/>
        <p:txBody>
          <a:bodyPr/>
          <a:lstStyle/>
          <a:p>
            <a:endParaRPr lang="en-IN" dirty="0"/>
          </a:p>
        </p:txBody>
      </p:sp>
      <p:sp>
        <p:nvSpPr>
          <p:cNvPr id="7" name="Text Placeholder 6">
            <a:extLst>
              <a:ext uri="{FF2B5EF4-FFF2-40B4-BE49-F238E27FC236}">
                <a16:creationId xmlns:a16="http://schemas.microsoft.com/office/drawing/2014/main" id="{E59781A7-D13C-49E4-84E4-5A084C93FB82}"/>
              </a:ext>
            </a:extLst>
          </p:cNvPr>
          <p:cNvSpPr>
            <a:spLocks noGrp="1"/>
          </p:cNvSpPr>
          <p:nvPr>
            <p:ph type="body" idx="1"/>
          </p:nvPr>
        </p:nvSpPr>
        <p:spPr/>
        <p:txBody>
          <a:bodyPr/>
          <a:lstStyle/>
          <a:p>
            <a:endParaRPr lang="en-IN"/>
          </a:p>
        </p:txBody>
      </p:sp>
      <p:pic>
        <p:nvPicPr>
          <p:cNvPr id="6146" name="Picture 2" descr="Semiconductor - Free Presentation Template">
            <a:extLst>
              <a:ext uri="{FF2B5EF4-FFF2-40B4-BE49-F238E27FC236}">
                <a16:creationId xmlns:a16="http://schemas.microsoft.com/office/drawing/2014/main" id="{D51F3B82-8A37-41F9-A808-046FA5A85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Introduction to Embedded Systems</a:t>
            </a:r>
          </a:p>
          <a:p>
            <a:pPr marL="960120" lvl="2" indent="-457200">
              <a:buFont typeface="+mj-lt"/>
              <a:buAutoNum type="arabicPeriod"/>
            </a:pPr>
            <a:r>
              <a:rPr lang="en-US" dirty="0"/>
              <a:t>What is Embedded Systems?</a:t>
            </a:r>
          </a:p>
          <a:p>
            <a:pPr marL="960120" lvl="2" indent="-457200">
              <a:buFont typeface="+mj-lt"/>
              <a:buAutoNum type="arabicPeriod"/>
            </a:pPr>
            <a:r>
              <a:rPr lang="en-US" dirty="0"/>
              <a:t>Applications of Embedded Systems</a:t>
            </a:r>
          </a:p>
          <a:p>
            <a:r>
              <a:rPr lang="en-US" dirty="0"/>
              <a:t>Arduino</a:t>
            </a:r>
          </a:p>
          <a:p>
            <a:r>
              <a:rPr lang="en-US" dirty="0"/>
              <a:t>Introduction to Internet of Things</a:t>
            </a:r>
          </a:p>
          <a:p>
            <a:pPr marL="731520" lvl="1" indent="-457200">
              <a:buFont typeface="+mj-lt"/>
              <a:buAutoNum type="arabicPeriod"/>
            </a:pPr>
            <a:r>
              <a:rPr lang="en-US" dirty="0"/>
              <a:t>What is Internet of Things?</a:t>
            </a:r>
          </a:p>
          <a:p>
            <a:pPr marL="731520" lvl="1" indent="-457200">
              <a:buFont typeface="+mj-lt"/>
              <a:buAutoNum type="arabicPeriod"/>
            </a:pPr>
            <a:r>
              <a:rPr lang="en-US" dirty="0"/>
              <a:t>How IoT Works?</a:t>
            </a:r>
          </a:p>
          <a:p>
            <a:pPr marL="731520" lvl="1" indent="-457200">
              <a:buFont typeface="+mj-lt"/>
              <a:buAutoNum type="arabicPeriod"/>
            </a:pPr>
            <a:r>
              <a:rPr lang="en-US" dirty="0"/>
              <a:t>Applications of IoT?</a:t>
            </a:r>
          </a:p>
          <a:p>
            <a:r>
              <a:rPr lang="en-US" dirty="0"/>
              <a:t>Project</a:t>
            </a:r>
          </a:p>
        </p:txBody>
      </p:sp>
      <p:pic>
        <p:nvPicPr>
          <p:cNvPr id="2050" name="Picture 2" descr="Gandhi Institute of Technology and Management - Wikipedia">
            <a:extLst>
              <a:ext uri="{FF2B5EF4-FFF2-40B4-BE49-F238E27FC236}">
                <a16:creationId xmlns:a16="http://schemas.microsoft.com/office/drawing/2014/main" id="{B73BA225-567F-4469-80E8-AF9F7C3625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56" y="116632"/>
            <a:ext cx="856877" cy="8541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et Coursera.org - Microsoft Store">
            <a:extLst>
              <a:ext uri="{FF2B5EF4-FFF2-40B4-BE49-F238E27FC236}">
                <a16:creationId xmlns:a16="http://schemas.microsoft.com/office/drawing/2014/main" id="{1CF10000-60F5-4E89-A2BF-E288DD574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3240" y="116632"/>
            <a:ext cx="855538" cy="85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System</a:t>
            </a:r>
          </a:p>
        </p:txBody>
      </p:sp>
      <p:sp>
        <p:nvSpPr>
          <p:cNvPr id="4" name="Content Placeholder 3">
            <a:extLst>
              <a:ext uri="{FF2B5EF4-FFF2-40B4-BE49-F238E27FC236}">
                <a16:creationId xmlns:a16="http://schemas.microsoft.com/office/drawing/2014/main" id="{718019CD-A6E5-4ACA-A6B6-728691254E82}"/>
              </a:ext>
            </a:extLst>
          </p:cNvPr>
          <p:cNvSpPr>
            <a:spLocks noGrp="1"/>
          </p:cNvSpPr>
          <p:nvPr>
            <p:ph idx="1"/>
          </p:nvPr>
        </p:nvSpPr>
        <p:spPr/>
        <p:txBody>
          <a:bodyPr/>
          <a:lstStyle/>
          <a:p>
            <a:r>
              <a:rPr lang="en-US" dirty="0"/>
              <a:t>Embedded system is a combination of software and hardware such that it can fulfill the user requirement.</a:t>
            </a:r>
          </a:p>
          <a:p>
            <a:endParaRPr lang="en-US" dirty="0"/>
          </a:p>
          <a:p>
            <a:endParaRPr lang="en-IN" dirty="0"/>
          </a:p>
        </p:txBody>
      </p:sp>
      <p:pic>
        <p:nvPicPr>
          <p:cNvPr id="3074" name="Picture 2" descr="Gandhi Institute of Technology and Management - Wikipedia">
            <a:extLst>
              <a:ext uri="{FF2B5EF4-FFF2-40B4-BE49-F238E27FC236}">
                <a16:creationId xmlns:a16="http://schemas.microsoft.com/office/drawing/2014/main" id="{0CB7E12F-317F-41B2-A77D-81116E1A45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48" y="188640"/>
            <a:ext cx="856877" cy="854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t Coursera.org - Microsoft Store">
            <a:extLst>
              <a:ext uri="{FF2B5EF4-FFF2-40B4-BE49-F238E27FC236}">
                <a16:creationId xmlns:a16="http://schemas.microsoft.com/office/drawing/2014/main" id="{871144A3-6CA2-4262-BF4F-067E09945F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0956" y="188640"/>
            <a:ext cx="856876" cy="856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rduino IDE - Wikipedia">
            <a:extLst>
              <a:ext uri="{FF2B5EF4-FFF2-40B4-BE49-F238E27FC236}">
                <a16:creationId xmlns:a16="http://schemas.microsoft.com/office/drawing/2014/main" id="{CCEE417F-CD2D-4642-99EA-B9F25D1131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3932" y="3717032"/>
            <a:ext cx="2103338" cy="1751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3BE7A9-C5A1-42A9-B3DD-FAEE042AD15E}"/>
              </a:ext>
            </a:extLst>
          </p:cNvPr>
          <p:cNvSpPr txBox="1"/>
          <p:nvPr/>
        </p:nvSpPr>
        <p:spPr>
          <a:xfrm>
            <a:off x="2205980" y="5298869"/>
            <a:ext cx="2016224" cy="424732"/>
          </a:xfrm>
          <a:prstGeom prst="rect">
            <a:avLst/>
          </a:prstGeom>
          <a:noFill/>
        </p:spPr>
        <p:txBody>
          <a:bodyPr wrap="square" rtlCol="0">
            <a:spAutoFit/>
          </a:bodyPr>
          <a:lstStyle/>
          <a:p>
            <a:pPr>
              <a:lnSpc>
                <a:spcPct val="90000"/>
              </a:lnSpc>
            </a:pPr>
            <a:r>
              <a:rPr lang="en-US" sz="2400" dirty="0"/>
              <a:t>Software</a:t>
            </a:r>
            <a:endParaRPr lang="en-IN" sz="2400" dirty="0"/>
          </a:p>
        </p:txBody>
      </p:sp>
      <p:sp>
        <p:nvSpPr>
          <p:cNvPr id="6" name="Plus Sign 5">
            <a:extLst>
              <a:ext uri="{FF2B5EF4-FFF2-40B4-BE49-F238E27FC236}">
                <a16:creationId xmlns:a16="http://schemas.microsoft.com/office/drawing/2014/main" id="{5579A3BC-4A9B-4B85-97A3-805C9CC6351F}"/>
              </a:ext>
            </a:extLst>
          </p:cNvPr>
          <p:cNvSpPr/>
          <p:nvPr/>
        </p:nvSpPr>
        <p:spPr>
          <a:xfrm>
            <a:off x="4148090" y="4274206"/>
            <a:ext cx="864096" cy="576064"/>
          </a:xfrm>
          <a:prstGeom prst="mathPlus">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The 6 best motherboard information software to use">
            <a:extLst>
              <a:ext uri="{FF2B5EF4-FFF2-40B4-BE49-F238E27FC236}">
                <a16:creationId xmlns:a16="http://schemas.microsoft.com/office/drawing/2014/main" id="{17EEB959-589E-47A1-9D24-6E6B13B88F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83006" y="3861048"/>
            <a:ext cx="1762178" cy="143782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72052756-DFBE-497B-AD2F-7B8275CFE2AE}"/>
              </a:ext>
            </a:extLst>
          </p:cNvPr>
          <p:cNvSpPr/>
          <p:nvPr/>
        </p:nvSpPr>
        <p:spPr>
          <a:xfrm>
            <a:off x="7462564" y="4365104"/>
            <a:ext cx="643422" cy="432048"/>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6F050CF-430E-4A77-8BE3-8515736A1C80}"/>
              </a:ext>
            </a:extLst>
          </p:cNvPr>
          <p:cNvSpPr txBox="1"/>
          <p:nvPr/>
        </p:nvSpPr>
        <p:spPr>
          <a:xfrm>
            <a:off x="5509664" y="5386392"/>
            <a:ext cx="1762178" cy="424732"/>
          </a:xfrm>
          <a:prstGeom prst="rect">
            <a:avLst/>
          </a:prstGeom>
          <a:noFill/>
        </p:spPr>
        <p:txBody>
          <a:bodyPr wrap="square" rtlCol="0">
            <a:spAutoFit/>
          </a:bodyPr>
          <a:lstStyle/>
          <a:p>
            <a:pPr>
              <a:lnSpc>
                <a:spcPct val="90000"/>
              </a:lnSpc>
            </a:pPr>
            <a:r>
              <a:rPr lang="en-US" sz="2400" dirty="0"/>
              <a:t>Hardware</a:t>
            </a:r>
            <a:endParaRPr lang="en-IN" sz="2400" dirty="0"/>
          </a:p>
        </p:txBody>
      </p:sp>
      <p:pic>
        <p:nvPicPr>
          <p:cNvPr id="1030" name="Picture 6" descr="Samsung buys Harman to expand IoT footprint into connected cars">
            <a:extLst>
              <a:ext uri="{FF2B5EF4-FFF2-40B4-BE49-F238E27FC236}">
                <a16:creationId xmlns:a16="http://schemas.microsoft.com/office/drawing/2014/main" id="{528F327F-BCA1-41D4-BB87-8753847EF1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6665" y="3869567"/>
            <a:ext cx="2167129" cy="13853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3BB315-3084-4803-B95A-7EFBAA37EFCF}"/>
              </a:ext>
            </a:extLst>
          </p:cNvPr>
          <p:cNvSpPr txBox="1"/>
          <p:nvPr/>
        </p:nvSpPr>
        <p:spPr>
          <a:xfrm>
            <a:off x="9178072" y="5386392"/>
            <a:ext cx="2051722" cy="424732"/>
          </a:xfrm>
          <a:prstGeom prst="rect">
            <a:avLst/>
          </a:prstGeom>
          <a:noFill/>
        </p:spPr>
        <p:txBody>
          <a:bodyPr wrap="square" rtlCol="0">
            <a:spAutoFit/>
          </a:bodyPr>
          <a:lstStyle/>
          <a:p>
            <a:pPr>
              <a:lnSpc>
                <a:spcPct val="90000"/>
              </a:lnSpc>
            </a:pPr>
            <a:r>
              <a:rPr lang="en-US" sz="2400" dirty="0"/>
              <a:t>Application</a:t>
            </a:r>
            <a:endParaRPr lang="en-IN" sz="24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Were the Embedded Systems Existing Earlier?</a:t>
            </a:r>
          </a:p>
        </p:txBody>
      </p:sp>
      <p:sp>
        <p:nvSpPr>
          <p:cNvPr id="7" name="Content Placeholder 6">
            <a:extLst>
              <a:ext uri="{FF2B5EF4-FFF2-40B4-BE49-F238E27FC236}">
                <a16:creationId xmlns:a16="http://schemas.microsoft.com/office/drawing/2014/main" id="{98841C99-42C1-42F3-8EC9-C4F6553F9D48}"/>
              </a:ext>
            </a:extLst>
          </p:cNvPr>
          <p:cNvSpPr>
            <a:spLocks noGrp="1"/>
          </p:cNvSpPr>
          <p:nvPr>
            <p:ph idx="1"/>
          </p:nvPr>
        </p:nvSpPr>
        <p:spPr/>
        <p:txBody>
          <a:bodyPr/>
          <a:lstStyle/>
          <a:p>
            <a:r>
              <a:rPr lang="en-IN" dirty="0"/>
              <a:t>Yes, We have been enjoying the brace of Embedded system quite a long time. But they were not so popular because in those days most of the embedded systems were designed around a microprocessor unlike todays systems which were built around a microcontroller.</a:t>
            </a:r>
          </a:p>
          <a:p>
            <a:r>
              <a:rPr lang="en-IN" dirty="0"/>
              <a:t>As we know a microprocessor by itself do not possess any memory, ports etc. So everything must be connected externally by using peripherals like 8255,8257,8259 etc. So the Embedded systems using microprocessor was not only complicated in design but also large in size. At the same time the speed of microprocessor is also a limitation for high end applications.</a:t>
            </a:r>
          </a:p>
        </p:txBody>
      </p:sp>
      <p:pic>
        <p:nvPicPr>
          <p:cNvPr id="4098" name="Picture 2" descr="Gandhi Institute of Technology and Management - Wikipedia">
            <a:extLst>
              <a:ext uri="{FF2B5EF4-FFF2-40B4-BE49-F238E27FC236}">
                <a16:creationId xmlns:a16="http://schemas.microsoft.com/office/drawing/2014/main" id="{F6D5D323-7F20-40FA-85DC-6E522EA934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56" y="188640"/>
            <a:ext cx="927057" cy="9241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t Coursera.org - Microsoft Store">
            <a:extLst>
              <a:ext uri="{FF2B5EF4-FFF2-40B4-BE49-F238E27FC236}">
                <a16:creationId xmlns:a16="http://schemas.microsoft.com/office/drawing/2014/main" id="{C6B11591-F469-487D-AC0A-309FC3419A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1188" y="188639"/>
            <a:ext cx="924123" cy="92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Embedded Systems</a:t>
            </a:r>
          </a:p>
        </p:txBody>
      </p:sp>
      <p:sp>
        <p:nvSpPr>
          <p:cNvPr id="7" name="Content Placeholder 6">
            <a:extLst>
              <a:ext uri="{FF2B5EF4-FFF2-40B4-BE49-F238E27FC236}">
                <a16:creationId xmlns:a16="http://schemas.microsoft.com/office/drawing/2014/main" id="{54B1186C-9733-4D8D-9EEA-B13B3DE03891}"/>
              </a:ext>
            </a:extLst>
          </p:cNvPr>
          <p:cNvSpPr>
            <a:spLocks noGrp="1"/>
          </p:cNvSpPr>
          <p:nvPr>
            <p:ph idx="1"/>
          </p:nvPr>
        </p:nvSpPr>
        <p:spPr/>
        <p:txBody>
          <a:bodyPr/>
          <a:lstStyle/>
          <a:p>
            <a:r>
              <a:rPr lang="en-IN" dirty="0"/>
              <a:t>Tele Communications – Wireless Communications, Mobile Computing</a:t>
            </a:r>
          </a:p>
          <a:p>
            <a:r>
              <a:rPr lang="en-IN" dirty="0"/>
              <a:t>Smart Cards – Banking, Telephone</a:t>
            </a:r>
          </a:p>
          <a:p>
            <a:r>
              <a:rPr lang="en-IN" dirty="0"/>
              <a:t>Automobiles – Engine or Body safety, Car Multimedia</a:t>
            </a:r>
          </a:p>
          <a:p>
            <a:r>
              <a:rPr lang="en-IN" dirty="0"/>
              <a:t>Satellites &amp; Missiles – Defence, Aerospace</a:t>
            </a:r>
          </a:p>
          <a:p>
            <a:r>
              <a:rPr lang="en-IN" dirty="0"/>
              <a:t>Computer Networking – Image Processing, Printers</a:t>
            </a:r>
          </a:p>
          <a:p>
            <a:r>
              <a:rPr lang="en-IN" dirty="0"/>
              <a:t>Digital Consumer Electronics – Digital Camera, Tv’s</a:t>
            </a:r>
          </a:p>
        </p:txBody>
      </p:sp>
      <p:pic>
        <p:nvPicPr>
          <p:cNvPr id="5122" name="Picture 2" descr="Gandhi Institute of Technology and Management - Wikipedia">
            <a:extLst>
              <a:ext uri="{FF2B5EF4-FFF2-40B4-BE49-F238E27FC236}">
                <a16:creationId xmlns:a16="http://schemas.microsoft.com/office/drawing/2014/main" id="{9F5F3182-9480-4AC3-B3E2-BF9C643929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56" y="128613"/>
            <a:ext cx="927057" cy="9241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et Coursera.org - Microsoft Store">
            <a:extLst>
              <a:ext uri="{FF2B5EF4-FFF2-40B4-BE49-F238E27FC236}">
                <a16:creationId xmlns:a16="http://schemas.microsoft.com/office/drawing/2014/main" id="{23E98A6E-0E26-4A26-A2FF-7F67EA0204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0956" y="128613"/>
            <a:ext cx="924122" cy="92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AE5B-B434-42FD-9C09-0AA7FB58E3CA}"/>
              </a:ext>
            </a:extLst>
          </p:cNvPr>
          <p:cNvSpPr>
            <a:spLocks noGrp="1"/>
          </p:cNvSpPr>
          <p:nvPr>
            <p:ph type="title"/>
          </p:nvPr>
        </p:nvSpPr>
        <p:spPr/>
        <p:txBody>
          <a:bodyPr/>
          <a:lstStyle/>
          <a:p>
            <a:r>
              <a:rPr lang="en-IN" dirty="0"/>
              <a:t>Arduino</a:t>
            </a:r>
          </a:p>
        </p:txBody>
      </p:sp>
      <p:sp>
        <p:nvSpPr>
          <p:cNvPr id="3" name="Content Placeholder 2">
            <a:extLst>
              <a:ext uri="{FF2B5EF4-FFF2-40B4-BE49-F238E27FC236}">
                <a16:creationId xmlns:a16="http://schemas.microsoft.com/office/drawing/2014/main" id="{2F904663-0C3A-40C0-95A1-96F6AEFA94C6}"/>
              </a:ext>
            </a:extLst>
          </p:cNvPr>
          <p:cNvSpPr>
            <a:spLocks noGrp="1"/>
          </p:cNvSpPr>
          <p:nvPr>
            <p:ph idx="1"/>
          </p:nvPr>
        </p:nvSpPr>
        <p:spPr/>
        <p:txBody>
          <a:bodyPr/>
          <a:lstStyle/>
          <a:p>
            <a:r>
              <a:rPr lang="en-IN" dirty="0"/>
              <a:t>Arduino is an open-source platform used for building electronics projects. Arduino consists of both a microcontroller and a piece of software, or IDE (Integrated Development Environment) that runs on your computer, used to write and upload computer code to the physical board.</a:t>
            </a:r>
          </a:p>
          <a:p>
            <a:endParaRPr lang="en-IN" dirty="0"/>
          </a:p>
        </p:txBody>
      </p:sp>
      <p:pic>
        <p:nvPicPr>
          <p:cNvPr id="4100" name="Picture 4" descr="Different Parts of Arduino Uno Board - STEMpedia Learning Center">
            <a:extLst>
              <a:ext uri="{FF2B5EF4-FFF2-40B4-BE49-F238E27FC236}">
                <a16:creationId xmlns:a16="http://schemas.microsoft.com/office/drawing/2014/main" id="{B9A9AE64-7629-4CF7-A9AF-7B3A59BB9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88" y="3429000"/>
            <a:ext cx="4824536" cy="314153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Gandhi Institute of Technology and Management - Wikipedia">
            <a:extLst>
              <a:ext uri="{FF2B5EF4-FFF2-40B4-BE49-F238E27FC236}">
                <a16:creationId xmlns:a16="http://schemas.microsoft.com/office/drawing/2014/main" id="{4034C4DA-B033-4D47-B194-1431E9992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5" y="116633"/>
            <a:ext cx="939076" cy="936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et Coursera.org - Microsoft Store">
            <a:extLst>
              <a:ext uri="{FF2B5EF4-FFF2-40B4-BE49-F238E27FC236}">
                <a16:creationId xmlns:a16="http://schemas.microsoft.com/office/drawing/2014/main" id="{17D981F2-C438-4B13-912B-F2C43C78E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3753" y="113661"/>
            <a:ext cx="939076" cy="93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9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9BF6-D921-44DF-8654-EA8DB92FFF70}"/>
              </a:ext>
            </a:extLst>
          </p:cNvPr>
          <p:cNvSpPr>
            <a:spLocks noGrp="1"/>
          </p:cNvSpPr>
          <p:nvPr>
            <p:ph type="title"/>
          </p:nvPr>
        </p:nvSpPr>
        <p:spPr/>
        <p:txBody>
          <a:bodyPr/>
          <a:lstStyle/>
          <a:p>
            <a:r>
              <a:rPr lang="en-IN" dirty="0"/>
              <a:t>IDE (Integrated Development Environment)</a:t>
            </a:r>
          </a:p>
        </p:txBody>
      </p:sp>
      <p:sp>
        <p:nvSpPr>
          <p:cNvPr id="3" name="Content Placeholder 2">
            <a:extLst>
              <a:ext uri="{FF2B5EF4-FFF2-40B4-BE49-F238E27FC236}">
                <a16:creationId xmlns:a16="http://schemas.microsoft.com/office/drawing/2014/main" id="{0C199314-A870-45CB-99E7-4AE2EB75F036}"/>
              </a:ext>
            </a:extLst>
          </p:cNvPr>
          <p:cNvSpPr>
            <a:spLocks noGrp="1"/>
          </p:cNvSpPr>
          <p:nvPr>
            <p:ph idx="1"/>
          </p:nvPr>
        </p:nvSpPr>
        <p:spPr/>
        <p:txBody>
          <a:bodyPr>
            <a:normAutofit/>
          </a:bodyPr>
          <a:lstStyle/>
          <a:p>
            <a:r>
              <a:rPr lang="en-IN" sz="2000" dirty="0"/>
              <a:t>Void setup()  #initialization (executed 1 time)</a:t>
            </a:r>
          </a:p>
          <a:p>
            <a:r>
              <a:rPr lang="en-IN" sz="2000" dirty="0"/>
              <a:t>Void loop()    #While power is on, loop</a:t>
            </a:r>
          </a:p>
          <a:p>
            <a:r>
              <a:rPr lang="en-IN" sz="2000" dirty="0"/>
              <a:t>pinMode(pin, MODE)   #setup,MODE=Input,Output</a:t>
            </a:r>
          </a:p>
          <a:p>
            <a:r>
              <a:rPr lang="en-IN" sz="2000" dirty="0" err="1"/>
              <a:t>digitalRead</a:t>
            </a:r>
            <a:r>
              <a:rPr lang="en-IN" sz="2000" dirty="0"/>
              <a:t> (pin)  #returns 0 or 1</a:t>
            </a:r>
          </a:p>
          <a:p>
            <a:r>
              <a:rPr lang="en-IN" sz="2000" dirty="0"/>
              <a:t>digital Write(pin, VALUE)   #Value=High;Low / 0:1</a:t>
            </a:r>
          </a:p>
          <a:p>
            <a:r>
              <a:rPr lang="en-IN" sz="2000" dirty="0" err="1"/>
              <a:t>AnalogRead</a:t>
            </a:r>
            <a:r>
              <a:rPr lang="en-IN" sz="2000" dirty="0"/>
              <a:t> (</a:t>
            </a:r>
            <a:r>
              <a:rPr lang="en-IN" sz="2000" dirty="0" err="1"/>
              <a:t>analogpin</a:t>
            </a:r>
            <a:r>
              <a:rPr lang="en-IN" sz="2000" dirty="0"/>
              <a:t>)  #returns 0 to 1023(integers) </a:t>
            </a:r>
          </a:p>
        </p:txBody>
      </p:sp>
      <p:pic>
        <p:nvPicPr>
          <p:cNvPr id="7170" name="Picture 2" descr="Gandhi Institute of Technology and Management - Wikipedia">
            <a:extLst>
              <a:ext uri="{FF2B5EF4-FFF2-40B4-BE49-F238E27FC236}">
                <a16:creationId xmlns:a16="http://schemas.microsoft.com/office/drawing/2014/main" id="{423930B6-6D5B-440B-89EA-1F0063F094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56" y="116632"/>
            <a:ext cx="999293" cy="9961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et Coursera.org - Microsoft Store">
            <a:extLst>
              <a:ext uri="{FF2B5EF4-FFF2-40B4-BE49-F238E27FC236}">
                <a16:creationId xmlns:a16="http://schemas.microsoft.com/office/drawing/2014/main" id="{3A90654B-58FA-4E5F-A493-2BA80CE8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673" y="120367"/>
            <a:ext cx="992396" cy="992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5F094E5-C276-4080-8A4D-4B829289F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572" y="1665121"/>
            <a:ext cx="4620757" cy="3708095"/>
          </a:xfrm>
          <a:prstGeom prst="rect">
            <a:avLst/>
          </a:prstGeom>
        </p:spPr>
      </p:pic>
    </p:spTree>
    <p:extLst>
      <p:ext uri="{BB962C8B-B14F-4D97-AF65-F5344CB8AC3E}">
        <p14:creationId xmlns:p14="http://schemas.microsoft.com/office/powerpoint/2010/main" val="309588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328-00D5-4FA2-9127-F6B878F6A806}"/>
              </a:ext>
            </a:extLst>
          </p:cNvPr>
          <p:cNvSpPr>
            <a:spLocks noGrp="1"/>
          </p:cNvSpPr>
          <p:nvPr>
            <p:ph type="title"/>
          </p:nvPr>
        </p:nvSpPr>
        <p:spPr/>
        <p:txBody>
          <a:bodyPr/>
          <a:lstStyle/>
          <a:p>
            <a:r>
              <a:rPr lang="en-IN" dirty="0"/>
              <a:t>Different Versions of Arduino</a:t>
            </a:r>
          </a:p>
        </p:txBody>
      </p:sp>
      <p:pic>
        <p:nvPicPr>
          <p:cNvPr id="4" name="Content Placeholder 3">
            <a:extLst>
              <a:ext uri="{FF2B5EF4-FFF2-40B4-BE49-F238E27FC236}">
                <a16:creationId xmlns:a16="http://schemas.microsoft.com/office/drawing/2014/main" id="{521B7B30-A9FB-4519-A16F-FCF737EA7901}"/>
              </a:ext>
            </a:extLst>
          </p:cNvPr>
          <p:cNvPicPr>
            <a:picLocks noGrp="1" noChangeAspect="1"/>
          </p:cNvPicPr>
          <p:nvPr>
            <p:ph idx="1"/>
          </p:nvPr>
        </p:nvPicPr>
        <p:blipFill>
          <a:blip r:embed="rId2"/>
          <a:stretch>
            <a:fillRect/>
          </a:stretch>
        </p:blipFill>
        <p:spPr>
          <a:xfrm>
            <a:off x="1773932" y="1754477"/>
            <a:ext cx="1527187" cy="1020762"/>
          </a:xfrm>
          <a:prstGeom prst="rect">
            <a:avLst/>
          </a:prstGeom>
        </p:spPr>
      </p:pic>
      <p:sp>
        <p:nvSpPr>
          <p:cNvPr id="5" name="TextBox 4">
            <a:extLst>
              <a:ext uri="{FF2B5EF4-FFF2-40B4-BE49-F238E27FC236}">
                <a16:creationId xmlns:a16="http://schemas.microsoft.com/office/drawing/2014/main" id="{3DAF8AEE-582A-46BA-BBC9-0FAE6FDCB026}"/>
              </a:ext>
            </a:extLst>
          </p:cNvPr>
          <p:cNvSpPr txBox="1"/>
          <p:nvPr/>
        </p:nvSpPr>
        <p:spPr>
          <a:xfrm>
            <a:off x="1845940" y="2775239"/>
            <a:ext cx="2232248" cy="313932"/>
          </a:xfrm>
          <a:prstGeom prst="rect">
            <a:avLst/>
          </a:prstGeom>
          <a:noFill/>
        </p:spPr>
        <p:txBody>
          <a:bodyPr wrap="square" rtlCol="0">
            <a:spAutoFit/>
          </a:bodyPr>
          <a:lstStyle/>
          <a:p>
            <a:pPr>
              <a:lnSpc>
                <a:spcPct val="90000"/>
              </a:lnSpc>
            </a:pPr>
            <a:r>
              <a:rPr lang="en-IN" sz="1600" b="0" i="0" dirty="0">
                <a:solidFill>
                  <a:srgbClr val="FFFFFF"/>
                </a:solidFill>
                <a:effectLst/>
                <a:latin typeface="TyponineSans Monospace Text 7"/>
              </a:rPr>
              <a:t>ARDUINO UNO</a:t>
            </a:r>
            <a:endParaRPr lang="en-IN" sz="1600" dirty="0"/>
          </a:p>
        </p:txBody>
      </p:sp>
      <p:pic>
        <p:nvPicPr>
          <p:cNvPr id="5124" name="Picture 4" descr="ArduinoBT">
            <a:extLst>
              <a:ext uri="{FF2B5EF4-FFF2-40B4-BE49-F238E27FC236}">
                <a16:creationId xmlns:a16="http://schemas.microsoft.com/office/drawing/2014/main" id="{73E40A00-25F2-48BD-8B4A-20F87F23D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201" y="1695107"/>
            <a:ext cx="1622300" cy="10801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5603C8-8614-4E6C-857F-EBCB6BDBCA4F}"/>
              </a:ext>
            </a:extLst>
          </p:cNvPr>
          <p:cNvSpPr txBox="1"/>
          <p:nvPr/>
        </p:nvSpPr>
        <p:spPr>
          <a:xfrm>
            <a:off x="4373913" y="2775239"/>
            <a:ext cx="2232248" cy="313932"/>
          </a:xfrm>
          <a:prstGeom prst="rect">
            <a:avLst/>
          </a:prstGeom>
          <a:noFill/>
        </p:spPr>
        <p:txBody>
          <a:bodyPr wrap="square" rtlCol="0">
            <a:spAutoFit/>
          </a:bodyPr>
          <a:lstStyle/>
          <a:p>
            <a:pPr>
              <a:lnSpc>
                <a:spcPct val="90000"/>
              </a:lnSpc>
            </a:pPr>
            <a:r>
              <a:rPr lang="en-IN" sz="1600" dirty="0"/>
              <a:t>Arduino Bluetooth</a:t>
            </a:r>
          </a:p>
        </p:txBody>
      </p:sp>
      <p:pic>
        <p:nvPicPr>
          <p:cNvPr id="5126" name="Picture 6" descr="Arduino Serial v2.0">
            <a:extLst>
              <a:ext uri="{FF2B5EF4-FFF2-40B4-BE49-F238E27FC236}">
                <a16:creationId xmlns:a16="http://schemas.microsoft.com/office/drawing/2014/main" id="{3531A9F0-EF89-4BF1-9970-15237118E7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5294" y="1742343"/>
            <a:ext cx="1527187" cy="10207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5268A1-D782-43A5-8FD4-A02E61EAA4E5}"/>
              </a:ext>
            </a:extLst>
          </p:cNvPr>
          <p:cNvSpPr txBox="1"/>
          <p:nvPr/>
        </p:nvSpPr>
        <p:spPr>
          <a:xfrm>
            <a:off x="6764080" y="2789089"/>
            <a:ext cx="1872208" cy="286232"/>
          </a:xfrm>
          <a:prstGeom prst="rect">
            <a:avLst/>
          </a:prstGeom>
          <a:noFill/>
        </p:spPr>
        <p:txBody>
          <a:bodyPr wrap="square" rtlCol="0">
            <a:spAutoFit/>
          </a:bodyPr>
          <a:lstStyle/>
          <a:p>
            <a:pPr>
              <a:lnSpc>
                <a:spcPct val="90000"/>
              </a:lnSpc>
            </a:pPr>
            <a:r>
              <a:rPr lang="en-IN" sz="1400" dirty="0"/>
              <a:t>         Arduino serial v2.0</a:t>
            </a:r>
          </a:p>
        </p:txBody>
      </p:sp>
      <p:pic>
        <p:nvPicPr>
          <p:cNvPr id="5128" name="Picture 8" descr="ARDUINO MEGA">
            <a:extLst>
              <a:ext uri="{FF2B5EF4-FFF2-40B4-BE49-F238E27FC236}">
                <a16:creationId xmlns:a16="http://schemas.microsoft.com/office/drawing/2014/main" id="{3ACB57FD-AD71-417C-B187-8F594D4590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6780" y="1724792"/>
            <a:ext cx="1533129" cy="10207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42A238-226F-433A-95BA-7D362952EE74}"/>
              </a:ext>
            </a:extLst>
          </p:cNvPr>
          <p:cNvSpPr txBox="1"/>
          <p:nvPr/>
        </p:nvSpPr>
        <p:spPr>
          <a:xfrm>
            <a:off x="9427741" y="2784026"/>
            <a:ext cx="1512168" cy="313932"/>
          </a:xfrm>
          <a:prstGeom prst="rect">
            <a:avLst/>
          </a:prstGeom>
          <a:noFill/>
        </p:spPr>
        <p:txBody>
          <a:bodyPr wrap="square" rtlCol="0">
            <a:spAutoFit/>
          </a:bodyPr>
          <a:lstStyle/>
          <a:p>
            <a:pPr>
              <a:lnSpc>
                <a:spcPct val="90000"/>
              </a:lnSpc>
            </a:pPr>
            <a:r>
              <a:rPr lang="en-IN" sz="1600" dirty="0"/>
              <a:t>Arduino Mega</a:t>
            </a:r>
          </a:p>
        </p:txBody>
      </p:sp>
      <p:pic>
        <p:nvPicPr>
          <p:cNvPr id="5130" name="Picture 10" descr="ARDUINO NANO 2.X">
            <a:extLst>
              <a:ext uri="{FF2B5EF4-FFF2-40B4-BE49-F238E27FC236}">
                <a16:creationId xmlns:a16="http://schemas.microsoft.com/office/drawing/2014/main" id="{3B852F36-26AB-4CFA-920A-DB4855DE29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201" y="4160226"/>
            <a:ext cx="1713693" cy="11409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08A3CF7-508A-4AA3-A247-DAE7FC1AF258}"/>
              </a:ext>
            </a:extLst>
          </p:cNvPr>
          <p:cNvSpPr txBox="1"/>
          <p:nvPr/>
        </p:nvSpPr>
        <p:spPr>
          <a:xfrm>
            <a:off x="4553933" y="5374116"/>
            <a:ext cx="1872208" cy="313932"/>
          </a:xfrm>
          <a:prstGeom prst="rect">
            <a:avLst/>
          </a:prstGeom>
          <a:noFill/>
        </p:spPr>
        <p:txBody>
          <a:bodyPr wrap="square" rtlCol="0">
            <a:spAutoFit/>
          </a:bodyPr>
          <a:lstStyle/>
          <a:p>
            <a:pPr>
              <a:lnSpc>
                <a:spcPct val="90000"/>
              </a:lnSpc>
            </a:pPr>
            <a:r>
              <a:rPr lang="en-IN" sz="1600" dirty="0"/>
              <a:t>Arduino Nano</a:t>
            </a:r>
          </a:p>
        </p:txBody>
      </p:sp>
      <p:pic>
        <p:nvPicPr>
          <p:cNvPr id="5132" name="Picture 12" descr="ARDUINOMINI03">
            <a:extLst>
              <a:ext uri="{FF2B5EF4-FFF2-40B4-BE49-F238E27FC236}">
                <a16:creationId xmlns:a16="http://schemas.microsoft.com/office/drawing/2014/main" id="{FB167FF2-5F1E-49B9-A613-C155CA2BC8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294" y="4149073"/>
            <a:ext cx="1622301" cy="10801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C5AC0F0-4465-4973-A64E-6423F67CDF49}"/>
              </a:ext>
            </a:extLst>
          </p:cNvPr>
          <p:cNvSpPr txBox="1"/>
          <p:nvPr/>
        </p:nvSpPr>
        <p:spPr>
          <a:xfrm>
            <a:off x="7312842" y="5303973"/>
            <a:ext cx="1512167" cy="313932"/>
          </a:xfrm>
          <a:prstGeom prst="rect">
            <a:avLst/>
          </a:prstGeom>
          <a:noFill/>
        </p:spPr>
        <p:txBody>
          <a:bodyPr wrap="square" rtlCol="0">
            <a:spAutoFit/>
          </a:bodyPr>
          <a:lstStyle/>
          <a:p>
            <a:pPr>
              <a:lnSpc>
                <a:spcPct val="90000"/>
              </a:lnSpc>
            </a:pPr>
            <a:r>
              <a:rPr lang="en-IN" sz="1600" dirty="0"/>
              <a:t>Arduino Mini</a:t>
            </a:r>
          </a:p>
        </p:txBody>
      </p:sp>
      <p:pic>
        <p:nvPicPr>
          <p:cNvPr id="5134" name="Picture 14" descr="LilyPad1_00">
            <a:extLst>
              <a:ext uri="{FF2B5EF4-FFF2-40B4-BE49-F238E27FC236}">
                <a16:creationId xmlns:a16="http://schemas.microsoft.com/office/drawing/2014/main" id="{58C5DD07-EE5A-461A-9ED2-4A218AFB98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4669" y="4139895"/>
            <a:ext cx="1616013" cy="10801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FEB9F43-18D5-4922-9577-BC9D04A8DEB6}"/>
              </a:ext>
            </a:extLst>
          </p:cNvPr>
          <p:cNvSpPr txBox="1"/>
          <p:nvPr/>
        </p:nvSpPr>
        <p:spPr>
          <a:xfrm>
            <a:off x="9711710" y="5346416"/>
            <a:ext cx="1728192" cy="313932"/>
          </a:xfrm>
          <a:prstGeom prst="rect">
            <a:avLst/>
          </a:prstGeom>
          <a:noFill/>
        </p:spPr>
        <p:txBody>
          <a:bodyPr wrap="square" rtlCol="0">
            <a:spAutoFit/>
          </a:bodyPr>
          <a:lstStyle/>
          <a:p>
            <a:pPr>
              <a:lnSpc>
                <a:spcPct val="90000"/>
              </a:lnSpc>
            </a:pPr>
            <a:r>
              <a:rPr lang="en-IN" sz="1600" dirty="0"/>
              <a:t>Arduino Lilypad</a:t>
            </a:r>
          </a:p>
        </p:txBody>
      </p:sp>
      <p:pic>
        <p:nvPicPr>
          <p:cNvPr id="5136" name="Picture 16" descr="Mini USB Adapter">
            <a:extLst>
              <a:ext uri="{FF2B5EF4-FFF2-40B4-BE49-F238E27FC236}">
                <a16:creationId xmlns:a16="http://schemas.microsoft.com/office/drawing/2014/main" id="{92FEC1C8-1D03-4120-9CAF-05CCB9A92F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3932" y="4164666"/>
            <a:ext cx="1713693" cy="11365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E20251C-409D-42B7-BA3A-574D592E7AAC}"/>
              </a:ext>
            </a:extLst>
          </p:cNvPr>
          <p:cNvSpPr txBox="1"/>
          <p:nvPr/>
        </p:nvSpPr>
        <p:spPr>
          <a:xfrm>
            <a:off x="1792242" y="5346416"/>
            <a:ext cx="1872208" cy="341632"/>
          </a:xfrm>
          <a:prstGeom prst="rect">
            <a:avLst/>
          </a:prstGeom>
          <a:noFill/>
        </p:spPr>
        <p:txBody>
          <a:bodyPr wrap="square" rtlCol="0">
            <a:spAutoFit/>
          </a:bodyPr>
          <a:lstStyle/>
          <a:p>
            <a:pPr>
              <a:lnSpc>
                <a:spcPct val="90000"/>
              </a:lnSpc>
            </a:pPr>
            <a:r>
              <a:rPr lang="en-IN" dirty="0"/>
              <a:t>Mini </a:t>
            </a:r>
            <a:r>
              <a:rPr lang="en-IN" dirty="0" err="1"/>
              <a:t>Usb</a:t>
            </a:r>
            <a:r>
              <a:rPr lang="en-IN" dirty="0"/>
              <a:t> Adapter</a:t>
            </a:r>
          </a:p>
        </p:txBody>
      </p:sp>
      <p:pic>
        <p:nvPicPr>
          <p:cNvPr id="8194" name="Picture 2" descr="Gandhi Institute of Technology and Management - Wikipedia">
            <a:extLst>
              <a:ext uri="{FF2B5EF4-FFF2-40B4-BE49-F238E27FC236}">
                <a16:creationId xmlns:a16="http://schemas.microsoft.com/office/drawing/2014/main" id="{15E2CA90-3F82-4A9B-9F75-9C8DE6380F0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756" y="116632"/>
            <a:ext cx="922252" cy="9193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et Coursera.org - Microsoft Store">
            <a:extLst>
              <a:ext uri="{FF2B5EF4-FFF2-40B4-BE49-F238E27FC236}">
                <a16:creationId xmlns:a16="http://schemas.microsoft.com/office/drawing/2014/main" id="{48168630-2080-4C20-9AFA-AB95B012768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39909" y="118777"/>
            <a:ext cx="922252" cy="92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3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3D0B-DB67-4245-A255-05A6E5F450DB}"/>
              </a:ext>
            </a:extLst>
          </p:cNvPr>
          <p:cNvSpPr>
            <a:spLocks noGrp="1"/>
          </p:cNvSpPr>
          <p:nvPr>
            <p:ph type="title"/>
          </p:nvPr>
        </p:nvSpPr>
        <p:spPr/>
        <p:txBody>
          <a:bodyPr/>
          <a:lstStyle/>
          <a:p>
            <a:r>
              <a:rPr lang="en-IN" dirty="0"/>
              <a:t>Internet Of Things</a:t>
            </a:r>
          </a:p>
        </p:txBody>
      </p:sp>
      <p:sp>
        <p:nvSpPr>
          <p:cNvPr id="3" name="Content Placeholder 2">
            <a:extLst>
              <a:ext uri="{FF2B5EF4-FFF2-40B4-BE49-F238E27FC236}">
                <a16:creationId xmlns:a16="http://schemas.microsoft.com/office/drawing/2014/main" id="{13B6BBC1-1D3C-4304-9F52-B72E09A6E847}"/>
              </a:ext>
            </a:extLst>
          </p:cNvPr>
          <p:cNvSpPr>
            <a:spLocks noGrp="1"/>
          </p:cNvSpPr>
          <p:nvPr>
            <p:ph idx="1"/>
          </p:nvPr>
        </p:nvSpPr>
        <p:spPr/>
        <p:txBody>
          <a:bodyPr/>
          <a:lstStyle/>
          <a:p>
            <a:pPr marL="0" indent="0">
              <a:buNone/>
            </a:pPr>
            <a:r>
              <a:rPr lang="en-IN" dirty="0"/>
              <a:t>Internet of Things is an ecosystem of connected Physical Objects that are accessible through the internet.</a:t>
            </a:r>
          </a:p>
          <a:p>
            <a:pPr marL="0" indent="0">
              <a:buNone/>
            </a:pPr>
            <a:endParaRPr lang="en-IN" dirty="0"/>
          </a:p>
        </p:txBody>
      </p:sp>
      <p:pic>
        <p:nvPicPr>
          <p:cNvPr id="9218" name="Picture 2" descr="Gandhi Institute of Technology and Management - Wikipedia">
            <a:extLst>
              <a:ext uri="{FF2B5EF4-FFF2-40B4-BE49-F238E27FC236}">
                <a16:creationId xmlns:a16="http://schemas.microsoft.com/office/drawing/2014/main" id="{5AB7BB3A-D931-4A9F-A853-B755CBDD7C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56" y="116632"/>
            <a:ext cx="927057" cy="9241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et Coursera.org - Microsoft Store">
            <a:extLst>
              <a:ext uri="{FF2B5EF4-FFF2-40B4-BE49-F238E27FC236}">
                <a16:creationId xmlns:a16="http://schemas.microsoft.com/office/drawing/2014/main" id="{2308DD60-C7BC-40AB-B4CB-2BFE786F1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1420" y="116631"/>
            <a:ext cx="924123" cy="9241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IoT... | Download Scientific Diagram">
            <a:extLst>
              <a:ext uri="{FF2B5EF4-FFF2-40B4-BE49-F238E27FC236}">
                <a16:creationId xmlns:a16="http://schemas.microsoft.com/office/drawing/2014/main" id="{57508FB8-808F-4295-807A-44D93C987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988" y="2708920"/>
            <a:ext cx="7784996"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1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{0D4D9A96-60B5-4603-8088-3C0A0EEA027B}tf02804846_win32</Template>
  <TotalTime>425</TotalTime>
  <Words>808</Words>
  <Application>Microsoft Office PowerPoint</Application>
  <PresentationFormat>Custom</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Corbel</vt:lpstr>
      <vt:lpstr>Segoe UI Symbol</vt:lpstr>
      <vt:lpstr>TyponineSans Monospace Text 7</vt:lpstr>
      <vt:lpstr>Chalkboard 16x9</vt:lpstr>
      <vt:lpstr>Introduction to Internet of Things &amp; Embedded Systems</vt:lpstr>
      <vt:lpstr>Contents</vt:lpstr>
      <vt:lpstr>Embedded System</vt:lpstr>
      <vt:lpstr>Were the Embedded Systems Existing Earlier?</vt:lpstr>
      <vt:lpstr>Applications Of Embedded Systems</vt:lpstr>
      <vt:lpstr>Arduino</vt:lpstr>
      <vt:lpstr>IDE (Integrated Development Environment)</vt:lpstr>
      <vt:lpstr>Different Versions of Arduino</vt:lpstr>
      <vt:lpstr>Internet Of Things</vt:lpstr>
      <vt:lpstr>How IoT Works?</vt:lpstr>
      <vt:lpstr>Sensors</vt:lpstr>
      <vt:lpstr>Applications Of IoT</vt:lpstr>
      <vt:lpstr>Project ( WiFi Controlled Robot)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 of Things &amp; Embedded Systems</dc:title>
  <dc:creator>Manoj Kumar</dc:creator>
  <cp:lastModifiedBy>Manoj Kumar</cp:lastModifiedBy>
  <cp:revision>27</cp:revision>
  <dcterms:created xsi:type="dcterms:W3CDTF">2020-09-17T12:32:29Z</dcterms:created>
  <dcterms:modified xsi:type="dcterms:W3CDTF">2020-09-18T06:32:36Z</dcterms:modified>
</cp:coreProperties>
</file>