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5" r:id="rId22"/>
    <p:sldId id="266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4528-09F0-4B8B-ADB9-E94342213574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ED66-BEBE-493B-A249-1EB96C83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28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4528-09F0-4B8B-ADB9-E94342213574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ED66-BEBE-493B-A249-1EB96C83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78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4528-09F0-4B8B-ADB9-E94342213574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ED66-BEBE-493B-A249-1EB96C83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4528-09F0-4B8B-ADB9-E94342213574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ED66-BEBE-493B-A249-1EB96C83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0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4528-09F0-4B8B-ADB9-E94342213574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ED66-BEBE-493B-A249-1EB96C83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4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4528-09F0-4B8B-ADB9-E94342213574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ED66-BEBE-493B-A249-1EB96C83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5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4528-09F0-4B8B-ADB9-E94342213574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ED66-BEBE-493B-A249-1EB96C83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3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4528-09F0-4B8B-ADB9-E94342213574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ED66-BEBE-493B-A249-1EB96C83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7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4528-09F0-4B8B-ADB9-E94342213574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ED66-BEBE-493B-A249-1EB96C83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9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4528-09F0-4B8B-ADB9-E94342213574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ED66-BEBE-493B-A249-1EB96C83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4528-09F0-4B8B-ADB9-E94342213574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4ED66-BEBE-493B-A249-1EB96C83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7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34528-09F0-4B8B-ADB9-E94342213574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4ED66-BEBE-493B-A249-1EB96C83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09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7">
            <a:extLst>
              <a:ext uri="{FF2B5EF4-FFF2-40B4-BE49-F238E27FC236}">
                <a16:creationId xmlns="" xmlns:a16="http://schemas.microsoft.com/office/drawing/2014/main" id="{C9C8F5FD-3294-4EEE-8469-8D6F8C182ED8}"/>
              </a:ext>
            </a:extLst>
          </p:cNvPr>
          <p:cNvSpPr>
            <a:spLocks/>
          </p:cNvSpPr>
          <p:nvPr/>
        </p:nvSpPr>
        <p:spPr bwMode="auto">
          <a:xfrm>
            <a:off x="2214563" y="4824984"/>
            <a:ext cx="4714875" cy="571500"/>
          </a:xfrm>
          <a:prstGeom prst="roundRect">
            <a:avLst>
              <a:gd name="adj" fmla="val 4394"/>
            </a:avLst>
          </a:prstGeom>
          <a:gradFill>
            <a:gsLst>
              <a:gs pos="100000">
                <a:schemeClr val="accent3">
                  <a:lumMod val="95000"/>
                  <a:lumOff val="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x-none" kern="0" dirty="0">
              <a:solidFill>
                <a:srgbClr val="ACB0C0"/>
              </a:solidFill>
              <a:latin typeface="Calibri" panose="020F0502020204030204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3308D62-28FF-4A2E-A4CA-D208E556C4C8}"/>
              </a:ext>
            </a:extLst>
          </p:cNvPr>
          <p:cNvGrpSpPr/>
          <p:nvPr/>
        </p:nvGrpSpPr>
        <p:grpSpPr>
          <a:xfrm>
            <a:off x="2214563" y="1936750"/>
            <a:ext cx="4714875" cy="2133600"/>
            <a:chOff x="3410858" y="2235200"/>
            <a:chExt cx="5370284" cy="3569715"/>
          </a:xfrm>
          <a:solidFill>
            <a:schemeClr val="accent3"/>
          </a:solidFill>
        </p:grpSpPr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13E187F7-62ED-4440-A6B6-45EF7BED7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858" y="2235200"/>
              <a:ext cx="5370284" cy="3569715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="" xmlns:a16="http://schemas.microsoft.com/office/drawing/2014/main" id="{25E134F0-AB78-42B1-8278-27C3E3716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858" y="2235200"/>
              <a:ext cx="5370284" cy="3569715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63F1E1F-1B86-4FCE-9F64-62EBCAE5936D}"/>
              </a:ext>
            </a:extLst>
          </p:cNvPr>
          <p:cNvSpPr txBox="1"/>
          <p:nvPr/>
        </p:nvSpPr>
        <p:spPr>
          <a:xfrm>
            <a:off x="4283968" y="2313206"/>
            <a:ext cx="2281074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pPr algn="ctr"/>
            <a:r>
              <a:rPr lang="en-US" altLang="ko-KR" sz="6000" spc="-150" dirty="0" smtClean="0">
                <a:solidFill>
                  <a:srgbClr val="FFFFFF"/>
                </a:solidFill>
              </a:rPr>
              <a:t>Trent</a:t>
            </a:r>
            <a:endParaRPr lang="en-US" altLang="ko-KR" sz="6000" spc="-150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24B2231-4631-49A5-8620-7918511F5282}"/>
              </a:ext>
            </a:extLst>
          </p:cNvPr>
          <p:cNvSpPr txBox="1"/>
          <p:nvPr/>
        </p:nvSpPr>
        <p:spPr>
          <a:xfrm>
            <a:off x="2551608" y="5054987"/>
            <a:ext cx="41806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김승우 </a:t>
            </a:r>
            <a:r>
              <a:rPr lang="ko-KR" altLang="en-US" sz="1400" b="1" spc="-50" dirty="0" err="1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ㅣ</a:t>
            </a: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김동현 </a:t>
            </a:r>
            <a:r>
              <a:rPr lang="ko-KR" altLang="en-US" sz="1400" b="1" spc="-50" dirty="0" err="1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ㅣ</a:t>
            </a: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b="1" spc="-50" dirty="0" err="1" smtClean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강소희ㅣ</a:t>
            </a:r>
            <a:r>
              <a:rPr lang="ko-KR" altLang="en-US" sz="1400" b="1" spc="-50" dirty="0" smtClean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오승찬 </a:t>
            </a:r>
            <a:r>
              <a:rPr lang="ko-KR" altLang="en-US" sz="1400" b="1" spc="-50" dirty="0" err="1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ㅣ</a:t>
            </a: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b="1" spc="-50" dirty="0" err="1" smtClean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이동현</a:t>
            </a:r>
            <a:r>
              <a:rPr lang="ko-KR" altLang="en-US" sz="1400" b="1" spc="-50" dirty="0" err="1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ㅣ</a:t>
            </a: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b="1" spc="-50" dirty="0" smtClean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홍수</a:t>
            </a: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빈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13206"/>
            <a:ext cx="1380687" cy="13806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39952" y="3516921"/>
            <a:ext cx="26773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캠핑용품 대여 거래 사이트</a:t>
            </a:r>
            <a:endParaRPr lang="en-US" sz="17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03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동 입력 1">
            <a:extLst>
              <a:ext uri="{FF2B5EF4-FFF2-40B4-BE49-F238E27FC236}">
                <a16:creationId xmlns="" xmlns:a16="http://schemas.microsoft.com/office/drawing/2014/main" id="{1EDBF02C-AB4B-44B6-8732-740AF43AB757}"/>
              </a:ext>
            </a:extLst>
          </p:cNvPr>
          <p:cNvSpPr/>
          <p:nvPr/>
        </p:nvSpPr>
        <p:spPr>
          <a:xfrm rot="5400000">
            <a:off x="-1955687" y="-864394"/>
            <a:ext cx="6858000" cy="8586788"/>
          </a:xfrm>
          <a:prstGeom prst="flowChartManualInput">
            <a:avLst/>
          </a:prstGeom>
          <a:gradFill>
            <a:gsLst>
              <a:gs pos="100000">
                <a:schemeClr val="accent3">
                  <a:lumMod val="95000"/>
                  <a:lumOff val="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>
              <a:solidFill>
                <a:srgbClr val="ACB0C0"/>
              </a:solidFill>
              <a:latin typeface="Calibri" panose="020F0502020204030204"/>
            </a:endParaRPr>
          </a:p>
        </p:txBody>
      </p:sp>
      <p:pic>
        <p:nvPicPr>
          <p:cNvPr id="14" name="그림 13" descr="하늘, 실외, 도시, 굽어보는이(가) 표시된 사진&#10;&#10;자동 생성된 설명">
            <a:extLst>
              <a:ext uri="{FF2B5EF4-FFF2-40B4-BE49-F238E27FC236}">
                <a16:creationId xmlns="" xmlns:a16="http://schemas.microsoft.com/office/drawing/2014/main" id="{2574A040-8BCC-4C28-9982-A7FDC5645B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04382" y="551069"/>
            <a:ext cx="7443107" cy="5755862"/>
          </a:xfrm>
          <a:custGeom>
            <a:avLst/>
            <a:gdLst>
              <a:gd name="connsiteX0" fmla="*/ 0 w 11449050"/>
              <a:gd name="connsiteY0" fmla="*/ 0 h 6858000"/>
              <a:gd name="connsiteX1" fmla="*/ 9159240 w 11449050"/>
              <a:gd name="connsiteY1" fmla="*/ 0 h 6858000"/>
              <a:gd name="connsiteX2" fmla="*/ 11449050 w 11449050"/>
              <a:gd name="connsiteY2" fmla="*/ 6858000 h 6858000"/>
              <a:gd name="connsiteX3" fmla="*/ 0 w 11449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49050" h="6858000">
                <a:moveTo>
                  <a:pt x="0" y="0"/>
                </a:moveTo>
                <a:lnTo>
                  <a:pt x="9159240" y="0"/>
                </a:lnTo>
                <a:lnTo>
                  <a:pt x="1144905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31F5743-63A1-4846-9D77-78CFA7C24AA0}"/>
              </a:ext>
            </a:extLst>
          </p:cNvPr>
          <p:cNvSpPr txBox="1"/>
          <p:nvPr/>
        </p:nvSpPr>
        <p:spPr>
          <a:xfrm>
            <a:off x="5577406" y="2432099"/>
            <a:ext cx="3310202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en-US" altLang="ko-KR" spc="-15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03. </a:t>
            </a:r>
            <a:r>
              <a:rPr lang="ko-KR" altLang="en-US" spc="-15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프로젝트 핵심기능</a:t>
            </a:r>
            <a:endParaRPr lang="en-US" altLang="ko-KR" spc="-15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52120" y="3078481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● 핵심기능 및 페이지 소개</a:t>
            </a:r>
            <a:endParaRPr lang="en-US" altLang="ko-KR" spc="-150" dirty="0">
              <a:solidFill>
                <a:schemeClr val="accent4">
                  <a:lumMod val="60000"/>
                  <a:lumOff val="4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720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28E4D3-3157-44CA-A735-78B229DA94E3}"/>
              </a:ext>
            </a:extLst>
          </p:cNvPr>
          <p:cNvSpPr txBox="1"/>
          <p:nvPr/>
        </p:nvSpPr>
        <p:spPr>
          <a:xfrm>
            <a:off x="848420" y="736600"/>
            <a:ext cx="15773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핵심기능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9322" y="1481085"/>
            <a:ext cx="8784976" cy="42521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035DCDF-57F1-446A-9452-518A03C2592E}"/>
              </a:ext>
            </a:extLst>
          </p:cNvPr>
          <p:cNvSpPr txBox="1"/>
          <p:nvPr/>
        </p:nvSpPr>
        <p:spPr>
          <a:xfrm>
            <a:off x="841276" y="1007109"/>
            <a:ext cx="1691169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 err="1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메인페이지</a:t>
            </a:r>
            <a:endParaRPr lang="en-US" altLang="ko-KR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50" y="1524193"/>
            <a:ext cx="8337324" cy="22167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93" y="1817024"/>
            <a:ext cx="1904037" cy="974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06" y="3084830"/>
            <a:ext cx="1210494" cy="25812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514" y="3137949"/>
            <a:ext cx="1105076" cy="25281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l="2072" t="14160" r="1408" b="2427"/>
          <a:stretch/>
        </p:blipFill>
        <p:spPr>
          <a:xfrm>
            <a:off x="3127584" y="2615795"/>
            <a:ext cx="4218318" cy="2914829"/>
          </a:xfrm>
          <a:prstGeom prst="rect">
            <a:avLst/>
          </a:prstGeom>
        </p:spPr>
      </p:pic>
      <p:sp>
        <p:nvSpPr>
          <p:cNvPr id="13" name="Freeform 7">
            <a:extLst>
              <a:ext uri="{FF2B5EF4-FFF2-40B4-BE49-F238E27FC236}">
                <a16:creationId xmlns="" xmlns:a16="http://schemas.microsoft.com/office/drawing/2014/main" id="{4D52CE66-128D-47F4-BB8F-ED98DDA5B184}"/>
              </a:ext>
            </a:extLst>
          </p:cNvPr>
          <p:cNvSpPr>
            <a:spLocks/>
          </p:cNvSpPr>
          <p:nvPr/>
        </p:nvSpPr>
        <p:spPr bwMode="auto">
          <a:xfrm>
            <a:off x="208602" y="5877272"/>
            <a:ext cx="8835696" cy="675343"/>
          </a:xfrm>
          <a:prstGeom prst="roundRect">
            <a:avLst>
              <a:gd name="adj" fmla="val 4394"/>
            </a:avLst>
          </a:prstGeom>
          <a:gradFill>
            <a:gsLst>
              <a:gs pos="100000">
                <a:schemeClr val="accent3">
                  <a:lumMod val="95000"/>
                  <a:lumOff val="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x-none" kern="0" dirty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5975BC1-3397-4C4A-9669-6E73C49DD414}"/>
              </a:ext>
            </a:extLst>
          </p:cNvPr>
          <p:cNvSpPr txBox="1"/>
          <p:nvPr/>
        </p:nvSpPr>
        <p:spPr>
          <a:xfrm>
            <a:off x="1609500" y="6145366"/>
            <a:ext cx="7218774" cy="2359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대여기간</a:t>
            </a:r>
            <a:r>
              <a:rPr lang="en-US" altLang="ko-KR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카테고리</a:t>
            </a:r>
            <a:r>
              <a:rPr lang="en-US" altLang="ko-KR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제목을 모두 검색할 수 있도록 구현</a:t>
            </a:r>
            <a:endParaRPr lang="en-US" altLang="ko-KR" sz="1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500DBCD-D718-4C34-A704-688D879779B5}"/>
              </a:ext>
            </a:extLst>
          </p:cNvPr>
          <p:cNvSpPr txBox="1"/>
          <p:nvPr/>
        </p:nvSpPr>
        <p:spPr>
          <a:xfrm>
            <a:off x="519908" y="6138268"/>
            <a:ext cx="7630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검색기능</a:t>
            </a:r>
            <a:endParaRPr lang="ko-KR" altLang="en-US" sz="16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58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28E4D3-3157-44CA-A735-78B229DA94E3}"/>
              </a:ext>
            </a:extLst>
          </p:cNvPr>
          <p:cNvSpPr txBox="1"/>
          <p:nvPr/>
        </p:nvSpPr>
        <p:spPr>
          <a:xfrm>
            <a:off x="848420" y="736600"/>
            <a:ext cx="15773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핵심기능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9322" y="1481085"/>
            <a:ext cx="8784976" cy="42521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035DCDF-57F1-446A-9452-518A03C2592E}"/>
              </a:ext>
            </a:extLst>
          </p:cNvPr>
          <p:cNvSpPr txBox="1"/>
          <p:nvPr/>
        </p:nvSpPr>
        <p:spPr>
          <a:xfrm>
            <a:off x="841276" y="1007109"/>
            <a:ext cx="676467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쪽지</a:t>
            </a:r>
            <a:endParaRPr lang="en-US" altLang="ko-KR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="" xmlns:a16="http://schemas.microsoft.com/office/drawing/2014/main" id="{4D52CE66-128D-47F4-BB8F-ED98DDA5B184}"/>
              </a:ext>
            </a:extLst>
          </p:cNvPr>
          <p:cNvSpPr>
            <a:spLocks/>
          </p:cNvSpPr>
          <p:nvPr/>
        </p:nvSpPr>
        <p:spPr bwMode="auto">
          <a:xfrm>
            <a:off x="208602" y="5877272"/>
            <a:ext cx="8835696" cy="675343"/>
          </a:xfrm>
          <a:prstGeom prst="roundRect">
            <a:avLst>
              <a:gd name="adj" fmla="val 4394"/>
            </a:avLst>
          </a:prstGeom>
          <a:gradFill>
            <a:gsLst>
              <a:gs pos="100000">
                <a:schemeClr val="accent3">
                  <a:lumMod val="95000"/>
                  <a:lumOff val="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x-none" kern="0" dirty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5975BC1-3397-4C4A-9669-6E73C49DD414}"/>
              </a:ext>
            </a:extLst>
          </p:cNvPr>
          <p:cNvSpPr txBox="1"/>
          <p:nvPr/>
        </p:nvSpPr>
        <p:spPr>
          <a:xfrm>
            <a:off x="1609500" y="6145366"/>
            <a:ext cx="7218774" cy="2359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400" b="1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웹소켓을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사용하지 않고</a:t>
            </a:r>
            <a:r>
              <a:rPr lang="en-US" altLang="ko-KR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순수 </a:t>
            </a:r>
            <a:r>
              <a:rPr lang="en-US" altLang="ko-KR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JavaScript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CSS 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그리고 </a:t>
            </a:r>
            <a:r>
              <a:rPr lang="en-US" altLang="ko-KR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AJAX 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통신을 기반으로 쪽지시스템 구현</a:t>
            </a:r>
            <a:endParaRPr lang="en-US" altLang="ko-KR" sz="1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500DBCD-D718-4C34-A704-688D879779B5}"/>
              </a:ext>
            </a:extLst>
          </p:cNvPr>
          <p:cNvSpPr txBox="1"/>
          <p:nvPr/>
        </p:nvSpPr>
        <p:spPr>
          <a:xfrm>
            <a:off x="398882" y="6138268"/>
            <a:ext cx="10050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실시간 채팅</a:t>
            </a:r>
            <a:endParaRPr lang="ko-KR" altLang="en-US" sz="16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1"/>
            <a:ext cx="8496944" cy="400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7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28E4D3-3157-44CA-A735-78B229DA94E3}"/>
              </a:ext>
            </a:extLst>
          </p:cNvPr>
          <p:cNvSpPr txBox="1"/>
          <p:nvPr/>
        </p:nvSpPr>
        <p:spPr>
          <a:xfrm>
            <a:off x="848420" y="736600"/>
            <a:ext cx="15773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핵심기능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9322" y="1481085"/>
            <a:ext cx="8784976" cy="42521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035DCDF-57F1-446A-9452-518A03C2592E}"/>
              </a:ext>
            </a:extLst>
          </p:cNvPr>
          <p:cNvSpPr txBox="1"/>
          <p:nvPr/>
        </p:nvSpPr>
        <p:spPr>
          <a:xfrm>
            <a:off x="841276" y="1007109"/>
            <a:ext cx="266900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 err="1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마이페이지</a:t>
            </a:r>
            <a:r>
              <a:rPr lang="ko-KR" alt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(1/3)</a:t>
            </a:r>
            <a:endParaRPr lang="en-US" altLang="ko-KR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="" xmlns:a16="http://schemas.microsoft.com/office/drawing/2014/main" id="{4D52CE66-128D-47F4-BB8F-ED98DDA5B184}"/>
              </a:ext>
            </a:extLst>
          </p:cNvPr>
          <p:cNvSpPr>
            <a:spLocks/>
          </p:cNvSpPr>
          <p:nvPr/>
        </p:nvSpPr>
        <p:spPr bwMode="auto">
          <a:xfrm>
            <a:off x="208602" y="5877272"/>
            <a:ext cx="8835696" cy="675343"/>
          </a:xfrm>
          <a:prstGeom prst="roundRect">
            <a:avLst>
              <a:gd name="adj" fmla="val 4394"/>
            </a:avLst>
          </a:prstGeom>
          <a:gradFill>
            <a:gsLst>
              <a:gs pos="100000">
                <a:schemeClr val="accent3">
                  <a:lumMod val="95000"/>
                  <a:lumOff val="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x-none" kern="0" dirty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5975BC1-3397-4C4A-9669-6E73C49DD414}"/>
              </a:ext>
            </a:extLst>
          </p:cNvPr>
          <p:cNvSpPr txBox="1"/>
          <p:nvPr/>
        </p:nvSpPr>
        <p:spPr>
          <a:xfrm>
            <a:off x="1609500" y="6145366"/>
            <a:ext cx="7218774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400" b="1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대여요청된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상품들을 직관적으로 확인할 수 있도록 페이지 구현</a:t>
            </a:r>
            <a:endParaRPr lang="en-US" altLang="ko-KR" sz="1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500DBCD-D718-4C34-A704-688D879779B5}"/>
              </a:ext>
            </a:extLst>
          </p:cNvPr>
          <p:cNvSpPr txBox="1"/>
          <p:nvPr/>
        </p:nvSpPr>
        <p:spPr>
          <a:xfrm>
            <a:off x="424529" y="6138268"/>
            <a:ext cx="9537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마이페이지</a:t>
            </a:r>
            <a:endParaRPr lang="ko-KR" altLang="en-US" sz="16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2" y="1628800"/>
            <a:ext cx="8429392" cy="40324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02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28E4D3-3157-44CA-A735-78B229DA94E3}"/>
              </a:ext>
            </a:extLst>
          </p:cNvPr>
          <p:cNvSpPr txBox="1"/>
          <p:nvPr/>
        </p:nvSpPr>
        <p:spPr>
          <a:xfrm>
            <a:off x="848420" y="736600"/>
            <a:ext cx="15773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핵심기능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9322" y="1481085"/>
            <a:ext cx="8784976" cy="42521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035DCDF-57F1-446A-9452-518A03C2592E}"/>
              </a:ext>
            </a:extLst>
          </p:cNvPr>
          <p:cNvSpPr txBox="1"/>
          <p:nvPr/>
        </p:nvSpPr>
        <p:spPr>
          <a:xfrm>
            <a:off x="841276" y="1007109"/>
            <a:ext cx="2737929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 err="1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마이페이지</a:t>
            </a:r>
            <a:r>
              <a:rPr lang="ko-KR" alt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(2/3)</a:t>
            </a:r>
            <a:endParaRPr lang="en-US" altLang="ko-KR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="" xmlns:a16="http://schemas.microsoft.com/office/drawing/2014/main" id="{4D52CE66-128D-47F4-BB8F-ED98DDA5B184}"/>
              </a:ext>
            </a:extLst>
          </p:cNvPr>
          <p:cNvSpPr>
            <a:spLocks/>
          </p:cNvSpPr>
          <p:nvPr/>
        </p:nvSpPr>
        <p:spPr bwMode="auto">
          <a:xfrm>
            <a:off x="208602" y="5877272"/>
            <a:ext cx="8835696" cy="675343"/>
          </a:xfrm>
          <a:prstGeom prst="roundRect">
            <a:avLst>
              <a:gd name="adj" fmla="val 4394"/>
            </a:avLst>
          </a:prstGeom>
          <a:gradFill>
            <a:gsLst>
              <a:gs pos="100000">
                <a:schemeClr val="accent3">
                  <a:lumMod val="95000"/>
                  <a:lumOff val="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x-none" kern="0" dirty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5975BC1-3397-4C4A-9669-6E73C49DD414}"/>
              </a:ext>
            </a:extLst>
          </p:cNvPr>
          <p:cNvSpPr txBox="1"/>
          <p:nvPr/>
        </p:nvSpPr>
        <p:spPr>
          <a:xfrm>
            <a:off x="1609500" y="6145366"/>
            <a:ext cx="7218774" cy="2359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대여한 내역을 확인할 수 있는 페이지 </a:t>
            </a:r>
            <a:endParaRPr lang="en-US" altLang="ko-KR" sz="1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500DBCD-D718-4C34-A704-688D879779B5}"/>
              </a:ext>
            </a:extLst>
          </p:cNvPr>
          <p:cNvSpPr txBox="1"/>
          <p:nvPr/>
        </p:nvSpPr>
        <p:spPr>
          <a:xfrm>
            <a:off x="424529" y="6138268"/>
            <a:ext cx="9537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마이페이지</a:t>
            </a:r>
            <a:endParaRPr lang="ko-KR" altLang="en-US" sz="16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94" y="1556793"/>
            <a:ext cx="8688821" cy="41044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75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28E4D3-3157-44CA-A735-78B229DA94E3}"/>
              </a:ext>
            </a:extLst>
          </p:cNvPr>
          <p:cNvSpPr txBox="1"/>
          <p:nvPr/>
        </p:nvSpPr>
        <p:spPr>
          <a:xfrm>
            <a:off x="848420" y="736600"/>
            <a:ext cx="15773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핵심기능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9322" y="1481085"/>
            <a:ext cx="8784976" cy="42521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035DCDF-57F1-446A-9452-518A03C2592E}"/>
              </a:ext>
            </a:extLst>
          </p:cNvPr>
          <p:cNvSpPr txBox="1"/>
          <p:nvPr/>
        </p:nvSpPr>
        <p:spPr>
          <a:xfrm>
            <a:off x="841276" y="1007109"/>
            <a:ext cx="2741135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 err="1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마이페이지</a:t>
            </a:r>
            <a:r>
              <a:rPr lang="ko-KR" alt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(3/3)</a:t>
            </a:r>
            <a:endParaRPr lang="en-US" altLang="ko-KR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="" xmlns:a16="http://schemas.microsoft.com/office/drawing/2014/main" id="{4D52CE66-128D-47F4-BB8F-ED98DDA5B184}"/>
              </a:ext>
            </a:extLst>
          </p:cNvPr>
          <p:cNvSpPr>
            <a:spLocks/>
          </p:cNvSpPr>
          <p:nvPr/>
        </p:nvSpPr>
        <p:spPr bwMode="auto">
          <a:xfrm>
            <a:off x="208602" y="5877272"/>
            <a:ext cx="8835696" cy="675343"/>
          </a:xfrm>
          <a:prstGeom prst="roundRect">
            <a:avLst>
              <a:gd name="adj" fmla="val 4394"/>
            </a:avLst>
          </a:prstGeom>
          <a:gradFill>
            <a:gsLst>
              <a:gs pos="100000">
                <a:schemeClr val="accent3">
                  <a:lumMod val="95000"/>
                  <a:lumOff val="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x-none" kern="0" dirty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5975BC1-3397-4C4A-9669-6E73C49DD414}"/>
              </a:ext>
            </a:extLst>
          </p:cNvPr>
          <p:cNvSpPr txBox="1"/>
          <p:nvPr/>
        </p:nvSpPr>
        <p:spPr>
          <a:xfrm>
            <a:off x="1609500" y="6145366"/>
            <a:ext cx="7218774" cy="2359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판매중인 상품들과 상품별 총 대여금액을 한번에 확인할 수 있음</a:t>
            </a:r>
            <a:endParaRPr lang="en-US" altLang="ko-KR" sz="1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500DBCD-D718-4C34-A704-688D879779B5}"/>
              </a:ext>
            </a:extLst>
          </p:cNvPr>
          <p:cNvSpPr txBox="1"/>
          <p:nvPr/>
        </p:nvSpPr>
        <p:spPr>
          <a:xfrm>
            <a:off x="424529" y="6138268"/>
            <a:ext cx="9537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마이페이지</a:t>
            </a:r>
            <a:endParaRPr lang="ko-KR" altLang="en-US" sz="16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6" y="1556792"/>
            <a:ext cx="8571832" cy="40324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51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28E4D3-3157-44CA-A735-78B229DA94E3}"/>
              </a:ext>
            </a:extLst>
          </p:cNvPr>
          <p:cNvSpPr txBox="1"/>
          <p:nvPr/>
        </p:nvSpPr>
        <p:spPr>
          <a:xfrm>
            <a:off x="848420" y="736600"/>
            <a:ext cx="15773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핵심기능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9322" y="1481086"/>
            <a:ext cx="5464806" cy="52602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035DCDF-57F1-446A-9452-518A03C2592E}"/>
              </a:ext>
            </a:extLst>
          </p:cNvPr>
          <p:cNvSpPr txBox="1"/>
          <p:nvPr/>
        </p:nvSpPr>
        <p:spPr>
          <a:xfrm>
            <a:off x="841276" y="1007109"/>
            <a:ext cx="1352934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상품등록</a:t>
            </a:r>
            <a:endParaRPr lang="en-US" altLang="ko-KR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="" xmlns:a16="http://schemas.microsoft.com/office/drawing/2014/main" id="{4D52CE66-128D-47F4-BB8F-ED98DDA5B184}"/>
              </a:ext>
            </a:extLst>
          </p:cNvPr>
          <p:cNvSpPr>
            <a:spLocks/>
          </p:cNvSpPr>
          <p:nvPr/>
        </p:nvSpPr>
        <p:spPr bwMode="auto">
          <a:xfrm>
            <a:off x="5940152" y="1512892"/>
            <a:ext cx="3024336" cy="5156468"/>
          </a:xfrm>
          <a:prstGeom prst="roundRect">
            <a:avLst>
              <a:gd name="adj" fmla="val 4394"/>
            </a:avLst>
          </a:prstGeom>
          <a:gradFill>
            <a:gsLst>
              <a:gs pos="100000">
                <a:schemeClr val="accent3">
                  <a:lumMod val="95000"/>
                  <a:lumOff val="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x-none" kern="0" dirty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5975BC1-3397-4C4A-9669-6E73C49DD414}"/>
              </a:ext>
            </a:extLst>
          </p:cNvPr>
          <p:cNvSpPr txBox="1"/>
          <p:nvPr/>
        </p:nvSpPr>
        <p:spPr>
          <a:xfrm>
            <a:off x="6084168" y="2204864"/>
            <a:ext cx="2808312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다중 이미지 파일 등록 시 이미지 노출 구현</a:t>
            </a:r>
            <a:endParaRPr lang="en-US" altLang="ko-KR" sz="1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12457"/>
            <a:ext cx="5319683" cy="51569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500DBCD-D718-4C34-A704-688D879779B5}"/>
              </a:ext>
            </a:extLst>
          </p:cNvPr>
          <p:cNvSpPr txBox="1"/>
          <p:nvPr/>
        </p:nvSpPr>
        <p:spPr>
          <a:xfrm>
            <a:off x="6137293" y="1768590"/>
            <a:ext cx="233878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INPUT:FILE MULTIPLE</a:t>
            </a:r>
            <a:endParaRPr lang="ko-KR" altLang="en-US" sz="16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5975BC1-3397-4C4A-9669-6E73C49DD414}"/>
              </a:ext>
            </a:extLst>
          </p:cNvPr>
          <p:cNvSpPr txBox="1"/>
          <p:nvPr/>
        </p:nvSpPr>
        <p:spPr>
          <a:xfrm>
            <a:off x="6084168" y="3361218"/>
            <a:ext cx="2808312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필수 항목에 대한 </a:t>
            </a:r>
            <a:r>
              <a:rPr lang="ko-KR" altLang="en-US" sz="1400" b="1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에러메세지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출력</a:t>
            </a:r>
            <a:endParaRPr lang="en-US" altLang="ko-KR" sz="1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500DBCD-D718-4C34-A704-688D879779B5}"/>
              </a:ext>
            </a:extLst>
          </p:cNvPr>
          <p:cNvSpPr txBox="1"/>
          <p:nvPr/>
        </p:nvSpPr>
        <p:spPr>
          <a:xfrm>
            <a:off x="6133507" y="2924944"/>
            <a:ext cx="19668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필수 입력항목 </a:t>
            </a:r>
            <a:r>
              <a:rPr lang="en-US" altLang="ko-KR" sz="16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JS </a:t>
            </a:r>
            <a:r>
              <a:rPr lang="ko-KR" altLang="en-US" sz="16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처리</a:t>
            </a:r>
            <a:endParaRPr lang="ko-KR" altLang="en-US" sz="16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5975BC1-3397-4C4A-9669-6E73C49DD414}"/>
              </a:ext>
            </a:extLst>
          </p:cNvPr>
          <p:cNvSpPr txBox="1"/>
          <p:nvPr/>
        </p:nvSpPr>
        <p:spPr>
          <a:xfrm>
            <a:off x="6156176" y="4466612"/>
            <a:ext cx="2808312" cy="517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상품의 </a:t>
            </a:r>
            <a:r>
              <a:rPr lang="ko-KR" altLang="en-US" sz="1400" b="1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대여가능일을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다중 선택할 수 있도록 </a:t>
            </a:r>
            <a:r>
              <a:rPr lang="en-US" altLang="ko-KR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JS 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구현</a:t>
            </a:r>
            <a:endParaRPr lang="en-US" altLang="ko-KR" sz="1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500DBCD-D718-4C34-A704-688D879779B5}"/>
              </a:ext>
            </a:extLst>
          </p:cNvPr>
          <p:cNvSpPr txBox="1"/>
          <p:nvPr/>
        </p:nvSpPr>
        <p:spPr>
          <a:xfrm>
            <a:off x="6156176" y="4046875"/>
            <a:ext cx="18194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spc="-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대여가능일 다중 선택</a:t>
            </a:r>
            <a:endParaRPr lang="ko-KR" altLang="en-US" sz="16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1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28E4D3-3157-44CA-A735-78B229DA94E3}"/>
              </a:ext>
            </a:extLst>
          </p:cNvPr>
          <p:cNvSpPr txBox="1"/>
          <p:nvPr/>
        </p:nvSpPr>
        <p:spPr>
          <a:xfrm>
            <a:off x="848420" y="736600"/>
            <a:ext cx="15773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핵심기능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9322" y="1481086"/>
            <a:ext cx="5464806" cy="52602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035DCDF-57F1-446A-9452-518A03C2592E}"/>
              </a:ext>
            </a:extLst>
          </p:cNvPr>
          <p:cNvSpPr txBox="1"/>
          <p:nvPr/>
        </p:nvSpPr>
        <p:spPr>
          <a:xfrm>
            <a:off x="841276" y="1007109"/>
            <a:ext cx="1352934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 err="1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메인화면</a:t>
            </a:r>
            <a:endParaRPr lang="en-US" altLang="ko-KR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="" xmlns:a16="http://schemas.microsoft.com/office/drawing/2014/main" id="{4D52CE66-128D-47F4-BB8F-ED98DDA5B184}"/>
              </a:ext>
            </a:extLst>
          </p:cNvPr>
          <p:cNvSpPr>
            <a:spLocks/>
          </p:cNvSpPr>
          <p:nvPr/>
        </p:nvSpPr>
        <p:spPr bwMode="auto">
          <a:xfrm>
            <a:off x="5940152" y="1512892"/>
            <a:ext cx="3024336" cy="5156468"/>
          </a:xfrm>
          <a:prstGeom prst="roundRect">
            <a:avLst>
              <a:gd name="adj" fmla="val 4394"/>
            </a:avLst>
          </a:prstGeom>
          <a:gradFill>
            <a:gsLst>
              <a:gs pos="100000">
                <a:schemeClr val="accent3">
                  <a:lumMod val="95000"/>
                  <a:lumOff val="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x-none" kern="0" dirty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5975BC1-3397-4C4A-9669-6E73C49DD414}"/>
              </a:ext>
            </a:extLst>
          </p:cNvPr>
          <p:cNvSpPr txBox="1"/>
          <p:nvPr/>
        </p:nvSpPr>
        <p:spPr>
          <a:xfrm>
            <a:off x="6084168" y="2204864"/>
            <a:ext cx="2808312" cy="517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다중 배너를 순차적으로 노출 하도록 </a:t>
            </a:r>
            <a:r>
              <a:rPr lang="en-US" altLang="ko-KR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JS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구현</a:t>
            </a:r>
            <a:endParaRPr lang="en-US" altLang="ko-KR" sz="1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500DBCD-D718-4C34-A704-688D879779B5}"/>
              </a:ext>
            </a:extLst>
          </p:cNvPr>
          <p:cNvSpPr txBox="1"/>
          <p:nvPr/>
        </p:nvSpPr>
        <p:spPr>
          <a:xfrm>
            <a:off x="6156772" y="1777391"/>
            <a:ext cx="81432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spc="-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배너 노출</a:t>
            </a:r>
            <a:endParaRPr lang="ko-KR" altLang="en-US" sz="16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5975BC1-3397-4C4A-9669-6E73C49DD414}"/>
              </a:ext>
            </a:extLst>
          </p:cNvPr>
          <p:cNvSpPr txBox="1"/>
          <p:nvPr/>
        </p:nvSpPr>
        <p:spPr>
          <a:xfrm>
            <a:off x="6084168" y="3361218"/>
            <a:ext cx="2808312" cy="2359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대여 횟수가 많은 상품 추천 </a:t>
            </a:r>
            <a:r>
              <a:rPr lang="ko-KR" altLang="en-US" sz="1400" b="1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로직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구현</a:t>
            </a:r>
            <a:endParaRPr lang="en-US" altLang="ko-KR" sz="1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500DBCD-D718-4C34-A704-688D879779B5}"/>
              </a:ext>
            </a:extLst>
          </p:cNvPr>
          <p:cNvSpPr txBox="1"/>
          <p:nvPr/>
        </p:nvSpPr>
        <p:spPr>
          <a:xfrm>
            <a:off x="6156176" y="2924944"/>
            <a:ext cx="7630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인기상품</a:t>
            </a:r>
            <a:endParaRPr lang="ko-KR" altLang="en-US" sz="16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5975BC1-3397-4C4A-9669-6E73C49DD414}"/>
              </a:ext>
            </a:extLst>
          </p:cNvPr>
          <p:cNvSpPr txBox="1"/>
          <p:nvPr/>
        </p:nvSpPr>
        <p:spPr>
          <a:xfrm>
            <a:off x="6156176" y="4466612"/>
            <a:ext cx="2808312" cy="517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400" b="1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최신순으로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상품 추천 </a:t>
            </a:r>
            <a:r>
              <a:rPr lang="ko-KR" altLang="en-US" sz="1400" b="1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로직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구현 및 </a:t>
            </a:r>
            <a:r>
              <a:rPr lang="ko-KR" altLang="en-US" sz="1400" b="1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더보기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클릭 시 </a:t>
            </a:r>
            <a:r>
              <a:rPr lang="en-US" altLang="ko-KR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AJAX 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통신으로 실시간 상품 조회</a:t>
            </a:r>
            <a:endParaRPr lang="en-US" altLang="ko-KR" sz="1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500DBCD-D718-4C34-A704-688D879779B5}"/>
              </a:ext>
            </a:extLst>
          </p:cNvPr>
          <p:cNvSpPr txBox="1"/>
          <p:nvPr/>
        </p:nvSpPr>
        <p:spPr>
          <a:xfrm>
            <a:off x="6185235" y="4077072"/>
            <a:ext cx="7630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전체상품</a:t>
            </a:r>
            <a:endParaRPr lang="ko-KR" altLang="en-US" sz="16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42" y="1512893"/>
            <a:ext cx="5281470" cy="51564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56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28E4D3-3157-44CA-A735-78B229DA94E3}"/>
              </a:ext>
            </a:extLst>
          </p:cNvPr>
          <p:cNvSpPr txBox="1"/>
          <p:nvPr/>
        </p:nvSpPr>
        <p:spPr>
          <a:xfrm>
            <a:off x="848420" y="736600"/>
            <a:ext cx="15773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핵심기능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9322" y="1481086"/>
            <a:ext cx="5464806" cy="52602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035DCDF-57F1-446A-9452-518A03C2592E}"/>
              </a:ext>
            </a:extLst>
          </p:cNvPr>
          <p:cNvSpPr txBox="1"/>
          <p:nvPr/>
        </p:nvSpPr>
        <p:spPr>
          <a:xfrm>
            <a:off x="841276" y="1007109"/>
            <a:ext cx="1352934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상품상</a:t>
            </a:r>
            <a:r>
              <a:rPr lang="ko-KR" alt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세</a:t>
            </a:r>
            <a:endParaRPr lang="en-US" altLang="ko-KR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="" xmlns:a16="http://schemas.microsoft.com/office/drawing/2014/main" id="{4D52CE66-128D-47F4-BB8F-ED98DDA5B184}"/>
              </a:ext>
            </a:extLst>
          </p:cNvPr>
          <p:cNvSpPr>
            <a:spLocks/>
          </p:cNvSpPr>
          <p:nvPr/>
        </p:nvSpPr>
        <p:spPr bwMode="auto">
          <a:xfrm>
            <a:off x="5940152" y="1512892"/>
            <a:ext cx="3024336" cy="5156468"/>
          </a:xfrm>
          <a:prstGeom prst="roundRect">
            <a:avLst>
              <a:gd name="adj" fmla="val 4394"/>
            </a:avLst>
          </a:prstGeom>
          <a:gradFill>
            <a:gsLst>
              <a:gs pos="100000">
                <a:schemeClr val="accent3">
                  <a:lumMod val="95000"/>
                  <a:lumOff val="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x-none" kern="0" dirty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5975BC1-3397-4C4A-9669-6E73C49DD414}"/>
              </a:ext>
            </a:extLst>
          </p:cNvPr>
          <p:cNvSpPr txBox="1"/>
          <p:nvPr/>
        </p:nvSpPr>
        <p:spPr>
          <a:xfrm>
            <a:off x="6091165" y="1687799"/>
            <a:ext cx="2808312" cy="2359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대여횟수</a:t>
            </a:r>
            <a:r>
              <a:rPr lang="en-US" altLang="ko-KR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조회수</a:t>
            </a:r>
            <a:r>
              <a:rPr lang="en-US" altLang="ko-KR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상품등록일 확인</a:t>
            </a:r>
            <a:endParaRPr lang="en-US" altLang="ko-KR" sz="1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5975BC1-3397-4C4A-9669-6E73C49DD414}"/>
              </a:ext>
            </a:extLst>
          </p:cNvPr>
          <p:cNvSpPr txBox="1"/>
          <p:nvPr/>
        </p:nvSpPr>
        <p:spPr>
          <a:xfrm>
            <a:off x="6103428" y="2348880"/>
            <a:ext cx="2808312" cy="2359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거래 가능일 캘린더로 확인</a:t>
            </a:r>
            <a:endParaRPr lang="en-US" altLang="ko-KR" sz="1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5975BC1-3397-4C4A-9669-6E73C49DD414}"/>
              </a:ext>
            </a:extLst>
          </p:cNvPr>
          <p:cNvSpPr txBox="1"/>
          <p:nvPr/>
        </p:nvSpPr>
        <p:spPr>
          <a:xfrm>
            <a:off x="6086902" y="2852936"/>
            <a:ext cx="2808312" cy="2359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판매자 정보 확인 및 등록된 상품 확인</a:t>
            </a:r>
            <a:endParaRPr lang="en-US" altLang="ko-KR" sz="1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72763" y="1505285"/>
            <a:ext cx="5307349" cy="5020060"/>
            <a:chOff x="3093655" y="452299"/>
            <a:chExt cx="5928489" cy="6045923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3215" y="3692433"/>
              <a:ext cx="5661520" cy="280578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3655" y="452299"/>
              <a:ext cx="5928489" cy="3457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1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28E4D3-3157-44CA-A735-78B229DA94E3}"/>
              </a:ext>
            </a:extLst>
          </p:cNvPr>
          <p:cNvSpPr txBox="1"/>
          <p:nvPr/>
        </p:nvSpPr>
        <p:spPr>
          <a:xfrm>
            <a:off x="848420" y="736600"/>
            <a:ext cx="15773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핵심기능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9322" y="1481085"/>
            <a:ext cx="8784976" cy="42521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035DCDF-57F1-446A-9452-518A03C2592E}"/>
              </a:ext>
            </a:extLst>
          </p:cNvPr>
          <p:cNvSpPr txBox="1"/>
          <p:nvPr/>
        </p:nvSpPr>
        <p:spPr>
          <a:xfrm>
            <a:off x="841276" y="1007109"/>
            <a:ext cx="1014701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로그인</a:t>
            </a:r>
            <a:endParaRPr lang="en-US" altLang="ko-KR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="" xmlns:a16="http://schemas.microsoft.com/office/drawing/2014/main" id="{4D52CE66-128D-47F4-BB8F-ED98DDA5B184}"/>
              </a:ext>
            </a:extLst>
          </p:cNvPr>
          <p:cNvSpPr>
            <a:spLocks/>
          </p:cNvSpPr>
          <p:nvPr/>
        </p:nvSpPr>
        <p:spPr bwMode="auto">
          <a:xfrm>
            <a:off x="208602" y="5877272"/>
            <a:ext cx="1428495" cy="675343"/>
          </a:xfrm>
          <a:prstGeom prst="roundRect">
            <a:avLst>
              <a:gd name="adj" fmla="val 4394"/>
            </a:avLst>
          </a:prstGeom>
          <a:gradFill>
            <a:gsLst>
              <a:gs pos="100000">
                <a:schemeClr val="accent3">
                  <a:lumMod val="95000"/>
                  <a:lumOff val="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x-none" kern="0" dirty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5975BC1-3397-4C4A-9669-6E73C49DD414}"/>
              </a:ext>
            </a:extLst>
          </p:cNvPr>
          <p:cNvSpPr txBox="1"/>
          <p:nvPr/>
        </p:nvSpPr>
        <p:spPr>
          <a:xfrm>
            <a:off x="378111" y="6093296"/>
            <a:ext cx="1169553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400" b="1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소셜로그인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기능</a:t>
            </a:r>
            <a:endParaRPr lang="en-US" altLang="ko-KR" sz="1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5" y="2230199"/>
            <a:ext cx="3211090" cy="33590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35" y="1844824"/>
            <a:ext cx="1307791" cy="5352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581099"/>
            <a:ext cx="2880320" cy="4052142"/>
          </a:xfrm>
          <a:prstGeom prst="rect">
            <a:avLst/>
          </a:prstGeom>
        </p:spPr>
      </p:pic>
      <p:sp>
        <p:nvSpPr>
          <p:cNvPr id="14" name="Freeform 7">
            <a:extLst>
              <a:ext uri="{FF2B5EF4-FFF2-40B4-BE49-F238E27FC236}">
                <a16:creationId xmlns="" xmlns:a16="http://schemas.microsoft.com/office/drawing/2014/main" id="{4D52CE66-128D-47F4-BB8F-ED98DDA5B184}"/>
              </a:ext>
            </a:extLst>
          </p:cNvPr>
          <p:cNvSpPr>
            <a:spLocks/>
          </p:cNvSpPr>
          <p:nvPr/>
        </p:nvSpPr>
        <p:spPr bwMode="auto">
          <a:xfrm>
            <a:off x="3200365" y="5884890"/>
            <a:ext cx="2743270" cy="675343"/>
          </a:xfrm>
          <a:prstGeom prst="roundRect">
            <a:avLst>
              <a:gd name="adj" fmla="val 4394"/>
            </a:avLst>
          </a:prstGeom>
          <a:gradFill>
            <a:gsLst>
              <a:gs pos="100000">
                <a:schemeClr val="accent3">
                  <a:lumMod val="95000"/>
                  <a:lumOff val="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x-none" kern="0" dirty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5975BC1-3397-4C4A-9669-6E73C49DD414}"/>
              </a:ext>
            </a:extLst>
          </p:cNvPr>
          <p:cNvSpPr txBox="1"/>
          <p:nvPr/>
        </p:nvSpPr>
        <p:spPr>
          <a:xfrm>
            <a:off x="3369874" y="6100914"/>
            <a:ext cx="2429745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회원가입</a:t>
            </a:r>
            <a:r>
              <a:rPr lang="en-US" altLang="ko-KR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400" b="1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이메일찾기</a:t>
            </a:r>
            <a:r>
              <a:rPr lang="en-US" altLang="ko-KR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4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비밀번호 찾기</a:t>
            </a:r>
            <a:endParaRPr lang="en-US" altLang="ko-KR" sz="1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" name="Freeform 7">
            <a:extLst>
              <a:ext uri="{FF2B5EF4-FFF2-40B4-BE49-F238E27FC236}">
                <a16:creationId xmlns="" xmlns:a16="http://schemas.microsoft.com/office/drawing/2014/main" id="{4D52CE66-128D-47F4-BB8F-ED98DDA5B184}"/>
              </a:ext>
            </a:extLst>
          </p:cNvPr>
          <p:cNvSpPr>
            <a:spLocks/>
          </p:cNvSpPr>
          <p:nvPr/>
        </p:nvSpPr>
        <p:spPr bwMode="auto">
          <a:xfrm>
            <a:off x="7100082" y="5884890"/>
            <a:ext cx="1944216" cy="675343"/>
          </a:xfrm>
          <a:prstGeom prst="roundRect">
            <a:avLst>
              <a:gd name="adj" fmla="val 4394"/>
            </a:avLst>
          </a:prstGeom>
          <a:gradFill>
            <a:gsLst>
              <a:gs pos="100000">
                <a:schemeClr val="accent3">
                  <a:lumMod val="95000"/>
                  <a:lumOff val="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x-none" kern="0" dirty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5975BC1-3397-4C4A-9669-6E73C49DD414}"/>
              </a:ext>
            </a:extLst>
          </p:cNvPr>
          <p:cNvSpPr txBox="1"/>
          <p:nvPr/>
        </p:nvSpPr>
        <p:spPr>
          <a:xfrm>
            <a:off x="7269591" y="6100914"/>
            <a:ext cx="1702699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400" b="1" spc="-5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회원가입 시 휴대폰 인증</a:t>
            </a:r>
            <a:endParaRPr lang="en-US" altLang="ko-KR" sz="1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7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="" xmlns:a16="http://schemas.microsoft.com/office/drawing/2014/main" id="{80A57E95-21BB-47A2-B0A3-E7E2F344E048}"/>
              </a:ext>
            </a:extLst>
          </p:cNvPr>
          <p:cNvSpPr/>
          <p:nvPr/>
        </p:nvSpPr>
        <p:spPr>
          <a:xfrm rot="10800000">
            <a:off x="-542926" y="-3"/>
            <a:ext cx="8841582" cy="3051113"/>
          </a:xfrm>
          <a:prstGeom prst="round2SameRect">
            <a:avLst>
              <a:gd name="adj1" fmla="val 14474"/>
              <a:gd name="adj2" fmla="val 0"/>
            </a:avLst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334DF93-1182-4233-AC8A-DBAB2C82D50E}"/>
              </a:ext>
            </a:extLst>
          </p:cNvPr>
          <p:cNvSpPr txBox="1"/>
          <p:nvPr/>
        </p:nvSpPr>
        <p:spPr>
          <a:xfrm>
            <a:off x="4925097" y="1998663"/>
            <a:ext cx="3031279" cy="6093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pPr algn="ctr"/>
            <a:r>
              <a:rPr lang="en-US" altLang="ko-KR" sz="3600" spc="-15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 CONTENTS</a:t>
            </a:r>
            <a:endParaRPr lang="en-US" altLang="ko-KR" sz="3600" spc="-15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BCAF56E-ED83-4942-8850-BCF4F1DCA189}"/>
              </a:ext>
            </a:extLst>
          </p:cNvPr>
          <p:cNvSpPr txBox="1"/>
          <p:nvPr/>
        </p:nvSpPr>
        <p:spPr>
          <a:xfrm>
            <a:off x="1348483" y="3539124"/>
            <a:ext cx="1933222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01. </a:t>
            </a:r>
            <a:r>
              <a:rPr lang="ko-KR" altLang="en-US" sz="2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프로젝트 소개</a:t>
            </a:r>
            <a:endParaRPr lang="en-US" altLang="ko-KR" sz="20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08590BC-FF27-4A4F-B549-9511B1049987}"/>
              </a:ext>
            </a:extLst>
          </p:cNvPr>
          <p:cNvSpPr txBox="1"/>
          <p:nvPr/>
        </p:nvSpPr>
        <p:spPr>
          <a:xfrm>
            <a:off x="1348484" y="4115704"/>
            <a:ext cx="1982915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02. </a:t>
            </a:r>
            <a:r>
              <a:rPr lang="ko-KR" altLang="en-US" sz="2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프로젝트 기간</a:t>
            </a:r>
            <a:endParaRPr lang="en-US" altLang="ko-KR" sz="20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93D750C-66CA-4D9C-BE5D-ADA90854D24A}"/>
              </a:ext>
            </a:extLst>
          </p:cNvPr>
          <p:cNvSpPr txBox="1"/>
          <p:nvPr/>
        </p:nvSpPr>
        <p:spPr>
          <a:xfrm>
            <a:off x="1348484" y="4692284"/>
            <a:ext cx="2531142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03. </a:t>
            </a:r>
            <a:r>
              <a:rPr lang="ko-KR" altLang="en-US" sz="2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프로젝트 핵심 기능</a:t>
            </a:r>
            <a:endParaRPr lang="en-US" altLang="ko-KR" sz="20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2DDC1CC-9C7E-4445-91CD-932083BA299F}"/>
              </a:ext>
            </a:extLst>
          </p:cNvPr>
          <p:cNvSpPr txBox="1"/>
          <p:nvPr/>
        </p:nvSpPr>
        <p:spPr>
          <a:xfrm>
            <a:off x="1348484" y="5268864"/>
            <a:ext cx="1747273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04. </a:t>
            </a:r>
            <a:r>
              <a:rPr lang="ko-KR" altLang="en-US" sz="2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개인 기여도</a:t>
            </a:r>
            <a:endParaRPr lang="en-US" altLang="ko-KR" sz="20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DDC1CC-9C7E-4445-91CD-932083BA299F}"/>
              </a:ext>
            </a:extLst>
          </p:cNvPr>
          <p:cNvSpPr txBox="1"/>
          <p:nvPr/>
        </p:nvSpPr>
        <p:spPr>
          <a:xfrm>
            <a:off x="1348484" y="5877272"/>
            <a:ext cx="1982915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en-US" altLang="ko-KR" sz="2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05. </a:t>
            </a:r>
            <a:r>
              <a:rPr lang="ko-KR" altLang="en-US" sz="200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프로젝트 성과</a:t>
            </a:r>
            <a:endParaRPr lang="en-US" altLang="ko-KR" sz="20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35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동 입력 1">
            <a:extLst>
              <a:ext uri="{FF2B5EF4-FFF2-40B4-BE49-F238E27FC236}">
                <a16:creationId xmlns="" xmlns:a16="http://schemas.microsoft.com/office/drawing/2014/main" id="{1EDBF02C-AB4B-44B6-8732-740AF43AB757}"/>
              </a:ext>
            </a:extLst>
          </p:cNvPr>
          <p:cNvSpPr/>
          <p:nvPr/>
        </p:nvSpPr>
        <p:spPr>
          <a:xfrm rot="5400000">
            <a:off x="-1955687" y="-864394"/>
            <a:ext cx="6858000" cy="8586788"/>
          </a:xfrm>
          <a:prstGeom prst="flowChartManualInput">
            <a:avLst/>
          </a:prstGeom>
          <a:gradFill>
            <a:gsLst>
              <a:gs pos="100000">
                <a:schemeClr val="accent3">
                  <a:lumMod val="95000"/>
                  <a:lumOff val="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>
              <a:solidFill>
                <a:srgbClr val="ACB0C0"/>
              </a:solidFill>
              <a:latin typeface="Calibri" panose="020F0502020204030204"/>
            </a:endParaRPr>
          </a:p>
        </p:txBody>
      </p:sp>
      <p:pic>
        <p:nvPicPr>
          <p:cNvPr id="14" name="그림 13" descr="하늘, 실외, 도시, 굽어보는이(가) 표시된 사진&#10;&#10;자동 생성된 설명">
            <a:extLst>
              <a:ext uri="{FF2B5EF4-FFF2-40B4-BE49-F238E27FC236}">
                <a16:creationId xmlns="" xmlns:a16="http://schemas.microsoft.com/office/drawing/2014/main" id="{2574A040-8BCC-4C28-9982-A7FDC5645B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04382" y="551069"/>
            <a:ext cx="7443107" cy="5755862"/>
          </a:xfrm>
          <a:custGeom>
            <a:avLst/>
            <a:gdLst>
              <a:gd name="connsiteX0" fmla="*/ 0 w 11449050"/>
              <a:gd name="connsiteY0" fmla="*/ 0 h 6858000"/>
              <a:gd name="connsiteX1" fmla="*/ 9159240 w 11449050"/>
              <a:gd name="connsiteY1" fmla="*/ 0 h 6858000"/>
              <a:gd name="connsiteX2" fmla="*/ 11449050 w 11449050"/>
              <a:gd name="connsiteY2" fmla="*/ 6858000 h 6858000"/>
              <a:gd name="connsiteX3" fmla="*/ 0 w 11449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49050" h="6858000">
                <a:moveTo>
                  <a:pt x="0" y="0"/>
                </a:moveTo>
                <a:lnTo>
                  <a:pt x="9159240" y="0"/>
                </a:lnTo>
                <a:lnTo>
                  <a:pt x="1144905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31F5743-63A1-4846-9D77-78CFA7C24AA0}"/>
              </a:ext>
            </a:extLst>
          </p:cNvPr>
          <p:cNvSpPr txBox="1"/>
          <p:nvPr/>
        </p:nvSpPr>
        <p:spPr>
          <a:xfrm>
            <a:off x="5577406" y="2432099"/>
            <a:ext cx="2338782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en-US" altLang="ko-KR" spc="-15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04. </a:t>
            </a:r>
            <a:r>
              <a:rPr lang="ko-KR" altLang="en-US" spc="-15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개인 기여도</a:t>
            </a:r>
            <a:endParaRPr lang="en-US" altLang="ko-KR" spc="-15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020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28E4D3-3157-44CA-A735-78B229DA94E3}"/>
              </a:ext>
            </a:extLst>
          </p:cNvPr>
          <p:cNvSpPr txBox="1"/>
          <p:nvPr/>
        </p:nvSpPr>
        <p:spPr>
          <a:xfrm>
            <a:off x="852488" y="736600"/>
            <a:ext cx="18194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개인 기여도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F3F152E2-E06E-4269-9E43-5A095F3503E0}"/>
              </a:ext>
            </a:extLst>
          </p:cNvPr>
          <p:cNvGrpSpPr/>
          <p:nvPr/>
        </p:nvGrpSpPr>
        <p:grpSpPr>
          <a:xfrm>
            <a:off x="792498" y="1868956"/>
            <a:ext cx="1650677" cy="1430836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37" name="Oval 39">
              <a:extLst>
                <a:ext uri="{FF2B5EF4-FFF2-40B4-BE49-F238E27FC236}">
                  <a16:creationId xmlns="" xmlns:a16="http://schemas.microsoft.com/office/drawing/2014/main" id="{7ADFDAFD-0146-4B7B-891F-85CCB16F06F4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3" name="Oval 38">
              <a:extLst>
                <a:ext uri="{FF2B5EF4-FFF2-40B4-BE49-F238E27FC236}">
                  <a16:creationId xmlns="" xmlns:a16="http://schemas.microsoft.com/office/drawing/2014/main" id="{D86D41CD-52E1-4EA8-9D49-868E3560299A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4" name="원호 3">
            <a:extLst>
              <a:ext uri="{FF2B5EF4-FFF2-40B4-BE49-F238E27FC236}">
                <a16:creationId xmlns="" xmlns:a16="http://schemas.microsoft.com/office/drawing/2014/main" id="{DB97FE55-9637-43F3-AEC8-C095EFF38C03}"/>
              </a:ext>
            </a:extLst>
          </p:cNvPr>
          <p:cNvSpPr/>
          <p:nvPr/>
        </p:nvSpPr>
        <p:spPr>
          <a:xfrm>
            <a:off x="946435" y="1996114"/>
            <a:ext cx="1403825" cy="1216862"/>
          </a:xfrm>
          <a:prstGeom prst="arc">
            <a:avLst>
              <a:gd name="adj1" fmla="val 16200000"/>
              <a:gd name="adj2" fmla="val 12113004"/>
            </a:avLst>
          </a:prstGeom>
          <a:ln w="104775" cap="rnd">
            <a:gradFill>
              <a:gsLst>
                <a:gs pos="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084B47D-3FA6-4AC8-B60A-8530E0C38222}"/>
              </a:ext>
            </a:extLst>
          </p:cNvPr>
          <p:cNvSpPr txBox="1"/>
          <p:nvPr/>
        </p:nvSpPr>
        <p:spPr>
          <a:xfrm>
            <a:off x="1152842" y="2288485"/>
            <a:ext cx="11149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85%</a:t>
            </a:r>
            <a:endParaRPr lang="en-US" altLang="ko-KR" sz="3200" spc="-7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8466DEF-EF3C-401D-9400-260359C300FE}"/>
              </a:ext>
            </a:extLst>
          </p:cNvPr>
          <p:cNvSpPr txBox="1"/>
          <p:nvPr/>
        </p:nvSpPr>
        <p:spPr>
          <a:xfrm>
            <a:off x="1043609" y="2780928"/>
            <a:ext cx="121126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500" b="1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프론트</a:t>
            </a:r>
            <a:endParaRPr lang="ko-KR" altLang="en-US" sz="15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8924F6E-F6B0-4353-BE02-947FC6C03D04}"/>
              </a:ext>
            </a:extLst>
          </p:cNvPr>
          <p:cNvSpPr txBox="1"/>
          <p:nvPr/>
        </p:nvSpPr>
        <p:spPr>
          <a:xfrm>
            <a:off x="845344" y="1007109"/>
            <a:ext cx="2760371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개인 기여도 </a:t>
            </a:r>
            <a:r>
              <a:rPr lang="en-US" altLang="ko-KR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(1/2)</a:t>
            </a:r>
            <a:endParaRPr lang="en-US" altLang="ko-KR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ED735C21-FDEC-3500-0563-DE0DD75B2C81}"/>
              </a:ext>
            </a:extLst>
          </p:cNvPr>
          <p:cNvGrpSpPr/>
          <p:nvPr/>
        </p:nvGrpSpPr>
        <p:grpSpPr>
          <a:xfrm>
            <a:off x="2915816" y="1896956"/>
            <a:ext cx="5524694" cy="1225587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30" name="Freeform 7">
              <a:extLst>
                <a:ext uri="{FF2B5EF4-FFF2-40B4-BE49-F238E27FC236}">
                  <a16:creationId xmlns="" xmlns:a16="http://schemas.microsoft.com/office/drawing/2014/main" id="{09607591-6D4D-49C1-2FA4-9C9A8F740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="" xmlns:a16="http://schemas.microsoft.com/office/drawing/2014/main" id="{3B253609-C08A-460F-6738-D606721FC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3E77FD0-A3B5-4A21-8FB2-0371013D2329}"/>
              </a:ext>
            </a:extLst>
          </p:cNvPr>
          <p:cNvSpPr txBox="1"/>
          <p:nvPr/>
        </p:nvSpPr>
        <p:spPr>
          <a:xfrm>
            <a:off x="3182610" y="2165374"/>
            <a:ext cx="294311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 </a:t>
            </a:r>
            <a:r>
              <a:rPr lang="en-US" altLang="ko-KR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HTML, CSS </a:t>
            </a:r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및 디자인 담당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1" name="Freeform 7">
            <a:extLst>
              <a:ext uri="{FF2B5EF4-FFF2-40B4-BE49-F238E27FC236}">
                <a16:creationId xmlns="" xmlns:a16="http://schemas.microsoft.com/office/drawing/2014/main" id="{C9C8F5FD-3294-4EEE-8469-8D6F8C182ED8}"/>
              </a:ext>
            </a:extLst>
          </p:cNvPr>
          <p:cNvSpPr>
            <a:spLocks/>
          </p:cNvSpPr>
          <p:nvPr/>
        </p:nvSpPr>
        <p:spPr bwMode="auto">
          <a:xfrm>
            <a:off x="3779912" y="982821"/>
            <a:ext cx="4968552" cy="571500"/>
          </a:xfrm>
          <a:prstGeom prst="roundRect">
            <a:avLst>
              <a:gd name="adj" fmla="val 10794"/>
            </a:avLst>
          </a:prstGeom>
          <a:gradFill>
            <a:gsLst>
              <a:gs pos="100000">
                <a:schemeClr val="accent3">
                  <a:lumMod val="95000"/>
                  <a:lumOff val="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x-none" kern="0" dirty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F24B2231-4631-49A5-8620-7918511F5282}"/>
              </a:ext>
            </a:extLst>
          </p:cNvPr>
          <p:cNvSpPr txBox="1"/>
          <p:nvPr/>
        </p:nvSpPr>
        <p:spPr>
          <a:xfrm>
            <a:off x="3929698" y="1145460"/>
            <a:ext cx="467474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팀장</a:t>
            </a:r>
            <a:r>
              <a:rPr lang="en-US" altLang="ko-KR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 </a:t>
            </a:r>
            <a:r>
              <a:rPr lang="ko-KR" altLang="en-US" sz="16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프론트</a:t>
            </a:r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담당</a:t>
            </a:r>
            <a:r>
              <a:rPr lang="en-US" altLang="ko-KR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마이페이지</a:t>
            </a:r>
            <a:r>
              <a:rPr lang="en-US" altLang="ko-KR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메인페이지</a:t>
            </a:r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담당</a:t>
            </a:r>
            <a:r>
              <a:rPr lang="en-US" altLang="ko-KR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F3F152E2-E06E-4269-9E43-5A095F3503E0}"/>
              </a:ext>
            </a:extLst>
          </p:cNvPr>
          <p:cNvGrpSpPr/>
          <p:nvPr/>
        </p:nvGrpSpPr>
        <p:grpSpPr>
          <a:xfrm>
            <a:off x="833091" y="4230412"/>
            <a:ext cx="1650677" cy="1430836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69" name="Oval 39">
              <a:extLst>
                <a:ext uri="{FF2B5EF4-FFF2-40B4-BE49-F238E27FC236}">
                  <a16:creationId xmlns="" xmlns:a16="http://schemas.microsoft.com/office/drawing/2014/main" id="{7ADFDAFD-0146-4B7B-891F-85CCB16F06F4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0" name="Oval 38">
              <a:extLst>
                <a:ext uri="{FF2B5EF4-FFF2-40B4-BE49-F238E27FC236}">
                  <a16:creationId xmlns="" xmlns:a16="http://schemas.microsoft.com/office/drawing/2014/main" id="{D86D41CD-52E1-4EA8-9D49-868E3560299A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71" name="원호 70">
            <a:extLst>
              <a:ext uri="{FF2B5EF4-FFF2-40B4-BE49-F238E27FC236}">
                <a16:creationId xmlns="" xmlns:a16="http://schemas.microsoft.com/office/drawing/2014/main" id="{DB97FE55-9637-43F3-AEC8-C095EFF38C03}"/>
              </a:ext>
            </a:extLst>
          </p:cNvPr>
          <p:cNvSpPr/>
          <p:nvPr/>
        </p:nvSpPr>
        <p:spPr>
          <a:xfrm>
            <a:off x="987028" y="4357570"/>
            <a:ext cx="1403825" cy="1216862"/>
          </a:xfrm>
          <a:prstGeom prst="arc">
            <a:avLst>
              <a:gd name="adj1" fmla="val 16200000"/>
              <a:gd name="adj2" fmla="val 16172892"/>
            </a:avLst>
          </a:prstGeom>
          <a:ln w="104775" cap="rnd">
            <a:gradFill>
              <a:gsLst>
                <a:gs pos="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084B47D-3FA6-4AC8-B60A-8530E0C38222}"/>
              </a:ext>
            </a:extLst>
          </p:cNvPr>
          <p:cNvSpPr txBox="1"/>
          <p:nvPr/>
        </p:nvSpPr>
        <p:spPr>
          <a:xfrm>
            <a:off x="1044666" y="4649941"/>
            <a:ext cx="129033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100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100</a:t>
            </a:r>
            <a:r>
              <a:rPr lang="en-US" altLang="ko-KR" sz="2800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%</a:t>
            </a:r>
            <a:endParaRPr lang="en-US" altLang="ko-KR" sz="2800" spc="-7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D8466DEF-EF3C-401D-9400-260359C300FE}"/>
              </a:ext>
            </a:extLst>
          </p:cNvPr>
          <p:cNvSpPr txBox="1"/>
          <p:nvPr/>
        </p:nvSpPr>
        <p:spPr>
          <a:xfrm>
            <a:off x="1084202" y="5142384"/>
            <a:ext cx="12112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2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메인</a:t>
            </a:r>
            <a:r>
              <a:rPr lang="en-US" altLang="ko-KR" sz="12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1200" b="1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마이페이지</a:t>
            </a:r>
            <a:endParaRPr lang="ko-KR" altLang="en-US" sz="12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ED735C21-FDEC-3500-0563-DE0DD75B2C81}"/>
              </a:ext>
            </a:extLst>
          </p:cNvPr>
          <p:cNvGrpSpPr/>
          <p:nvPr/>
        </p:nvGrpSpPr>
        <p:grpSpPr>
          <a:xfrm>
            <a:off x="2915816" y="3529008"/>
            <a:ext cx="5524694" cy="2852320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75" name="Freeform 7">
              <a:extLst>
                <a:ext uri="{FF2B5EF4-FFF2-40B4-BE49-F238E27FC236}">
                  <a16:creationId xmlns="" xmlns:a16="http://schemas.microsoft.com/office/drawing/2014/main" id="{09607591-6D4D-49C1-2FA4-9C9A8F740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Freeform 7">
              <a:extLst>
                <a:ext uri="{FF2B5EF4-FFF2-40B4-BE49-F238E27FC236}">
                  <a16:creationId xmlns="" xmlns:a16="http://schemas.microsoft.com/office/drawing/2014/main" id="{3B253609-C08A-460F-6738-D606721FC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7F65A5E-0072-4D2C-9360-14E09499EF78}"/>
              </a:ext>
            </a:extLst>
          </p:cNvPr>
          <p:cNvSpPr txBox="1"/>
          <p:nvPr/>
        </p:nvSpPr>
        <p:spPr>
          <a:xfrm>
            <a:off x="3183925" y="377852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ko-KR" sz="2000" spc="-70" dirty="0">
              <a:ln>
                <a:solidFill>
                  <a:schemeClr val="tx1">
                    <a:alpha val="0"/>
                  </a:schemeClr>
                </a:solidFill>
              </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B3E77FD0-A3B5-4A21-8FB2-0371013D2329}"/>
              </a:ext>
            </a:extLst>
          </p:cNvPr>
          <p:cNvSpPr txBox="1"/>
          <p:nvPr/>
        </p:nvSpPr>
        <p:spPr>
          <a:xfrm>
            <a:off x="3153194" y="3773561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B3E77FD0-A3B5-4A21-8FB2-0371013D2329}"/>
              </a:ext>
            </a:extLst>
          </p:cNvPr>
          <p:cNvSpPr txBox="1"/>
          <p:nvPr/>
        </p:nvSpPr>
        <p:spPr>
          <a:xfrm>
            <a:off x="3182610" y="2540541"/>
            <a:ext cx="20374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Header, Footer </a:t>
            </a:r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담당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6981" y="3747746"/>
            <a:ext cx="4796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대여 횟수가 많은 상품 추천 </a:t>
            </a:r>
            <a:r>
              <a:rPr lang="ko-KR" altLang="en-US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로직구현</a:t>
            </a:r>
            <a:r>
              <a:rPr lang="ko-KR" altLang="en-US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인기상품</a:t>
            </a:r>
            <a:r>
              <a:rPr lang="en-US" altLang="ko-KR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66981" y="4216426"/>
            <a:ext cx="3700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AJAX </a:t>
            </a:r>
            <a:r>
              <a:rPr lang="ko-KR" altLang="en-US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비동기방식의</a:t>
            </a:r>
            <a:r>
              <a:rPr lang="ko-KR" altLang="en-US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상품 노출 구현</a:t>
            </a:r>
            <a:endParaRPr lang="ko-KR" altLang="en-US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066981" y="4753913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회원의 판매</a:t>
            </a:r>
            <a:r>
              <a:rPr lang="en-US" altLang="ko-KR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구매 내역 집계 </a:t>
            </a:r>
            <a:r>
              <a:rPr lang="ko-KR" altLang="en-US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로직</a:t>
            </a:r>
            <a:r>
              <a:rPr lang="ko-KR" altLang="en-US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구현</a:t>
            </a:r>
            <a:endParaRPr lang="ko-KR" altLang="en-US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066981" y="5220731"/>
            <a:ext cx="459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판매</a:t>
            </a:r>
            <a:r>
              <a:rPr lang="en-US" altLang="ko-KR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구매요청 상품에 대한 현황 및 상태변경  </a:t>
            </a:r>
            <a:endParaRPr lang="ko-KR" altLang="en-US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142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28E4D3-3157-44CA-A735-78B229DA94E3}"/>
              </a:ext>
            </a:extLst>
          </p:cNvPr>
          <p:cNvSpPr txBox="1"/>
          <p:nvPr/>
        </p:nvSpPr>
        <p:spPr>
          <a:xfrm>
            <a:off x="852488" y="736600"/>
            <a:ext cx="18194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개인 기여도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8924F6E-F6B0-4353-BE02-947FC6C03D04}"/>
              </a:ext>
            </a:extLst>
          </p:cNvPr>
          <p:cNvSpPr txBox="1"/>
          <p:nvPr/>
        </p:nvSpPr>
        <p:spPr>
          <a:xfrm>
            <a:off x="845344" y="1007109"/>
            <a:ext cx="2829301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개인 기여도 </a:t>
            </a:r>
            <a:r>
              <a:rPr lang="en-US" altLang="ko-KR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(2/2)</a:t>
            </a:r>
            <a:endParaRPr lang="en-US" altLang="ko-KR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ED735C21-FDEC-3500-0563-DE0DD75B2C81}"/>
              </a:ext>
            </a:extLst>
          </p:cNvPr>
          <p:cNvGrpSpPr/>
          <p:nvPr/>
        </p:nvGrpSpPr>
        <p:grpSpPr>
          <a:xfrm>
            <a:off x="2915816" y="1896956"/>
            <a:ext cx="5524694" cy="2036100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30" name="Freeform 7">
              <a:extLst>
                <a:ext uri="{FF2B5EF4-FFF2-40B4-BE49-F238E27FC236}">
                  <a16:creationId xmlns="" xmlns:a16="http://schemas.microsoft.com/office/drawing/2014/main" id="{09607591-6D4D-49C1-2FA4-9C9A8F740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="" xmlns:a16="http://schemas.microsoft.com/office/drawing/2014/main" id="{3B253609-C08A-460F-6738-D606721FC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3E77FD0-A3B5-4A21-8FB2-0371013D2329}"/>
              </a:ext>
            </a:extLst>
          </p:cNvPr>
          <p:cNvSpPr txBox="1"/>
          <p:nvPr/>
        </p:nvSpPr>
        <p:spPr>
          <a:xfrm>
            <a:off x="3182610" y="2165374"/>
            <a:ext cx="18194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 </a:t>
            </a:r>
            <a:r>
              <a:rPr lang="ko-KR" altLang="en-US" sz="16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인터셉터</a:t>
            </a:r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구현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1" name="Freeform 7">
            <a:extLst>
              <a:ext uri="{FF2B5EF4-FFF2-40B4-BE49-F238E27FC236}">
                <a16:creationId xmlns="" xmlns:a16="http://schemas.microsoft.com/office/drawing/2014/main" id="{C9C8F5FD-3294-4EEE-8469-8D6F8C182ED8}"/>
              </a:ext>
            </a:extLst>
          </p:cNvPr>
          <p:cNvSpPr>
            <a:spLocks/>
          </p:cNvSpPr>
          <p:nvPr/>
        </p:nvSpPr>
        <p:spPr bwMode="auto">
          <a:xfrm>
            <a:off x="3779912" y="982821"/>
            <a:ext cx="4968552" cy="571500"/>
          </a:xfrm>
          <a:prstGeom prst="roundRect">
            <a:avLst>
              <a:gd name="adj" fmla="val 10794"/>
            </a:avLst>
          </a:prstGeom>
          <a:gradFill>
            <a:gsLst>
              <a:gs pos="100000">
                <a:schemeClr val="accent3">
                  <a:lumMod val="95000"/>
                  <a:lumOff val="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x-none" kern="0" dirty="0">
              <a:solidFill>
                <a:srgbClr val="ACB0C0"/>
              </a:solidFill>
              <a:latin typeface="Calibri" panose="020F050202020403020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F24B2231-4631-49A5-8620-7918511F5282}"/>
              </a:ext>
            </a:extLst>
          </p:cNvPr>
          <p:cNvSpPr txBox="1"/>
          <p:nvPr/>
        </p:nvSpPr>
        <p:spPr>
          <a:xfrm>
            <a:off x="3929698" y="1145460"/>
            <a:ext cx="467474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팀장</a:t>
            </a:r>
            <a:r>
              <a:rPr lang="en-US" altLang="ko-KR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 </a:t>
            </a:r>
            <a:r>
              <a:rPr lang="ko-KR" altLang="en-US" sz="16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프론트</a:t>
            </a:r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담당</a:t>
            </a:r>
            <a:r>
              <a:rPr lang="en-US" altLang="ko-KR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마이페이지</a:t>
            </a:r>
            <a:r>
              <a:rPr lang="en-US" altLang="ko-KR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메인페이지</a:t>
            </a:r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담당</a:t>
            </a:r>
            <a:r>
              <a:rPr lang="en-US" altLang="ko-KR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F3F152E2-E06E-4269-9E43-5A095F3503E0}"/>
              </a:ext>
            </a:extLst>
          </p:cNvPr>
          <p:cNvGrpSpPr/>
          <p:nvPr/>
        </p:nvGrpSpPr>
        <p:grpSpPr>
          <a:xfrm>
            <a:off x="845344" y="2026871"/>
            <a:ext cx="1650677" cy="1430836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80" name="Oval 39">
              <a:extLst>
                <a:ext uri="{FF2B5EF4-FFF2-40B4-BE49-F238E27FC236}">
                  <a16:creationId xmlns="" xmlns:a16="http://schemas.microsoft.com/office/drawing/2014/main" id="{7ADFDAFD-0146-4B7B-891F-85CCB16F06F4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Oval 38">
              <a:extLst>
                <a:ext uri="{FF2B5EF4-FFF2-40B4-BE49-F238E27FC236}">
                  <a16:creationId xmlns="" xmlns:a16="http://schemas.microsoft.com/office/drawing/2014/main" id="{D86D41CD-52E1-4EA8-9D49-868E3560299A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82" name="원호 81">
            <a:extLst>
              <a:ext uri="{FF2B5EF4-FFF2-40B4-BE49-F238E27FC236}">
                <a16:creationId xmlns="" xmlns:a16="http://schemas.microsoft.com/office/drawing/2014/main" id="{DB97FE55-9637-43F3-AEC8-C095EFF38C03}"/>
              </a:ext>
            </a:extLst>
          </p:cNvPr>
          <p:cNvSpPr/>
          <p:nvPr/>
        </p:nvSpPr>
        <p:spPr>
          <a:xfrm>
            <a:off x="999281" y="2154029"/>
            <a:ext cx="1403825" cy="1216862"/>
          </a:xfrm>
          <a:prstGeom prst="arc">
            <a:avLst>
              <a:gd name="adj1" fmla="val 16200000"/>
              <a:gd name="adj2" fmla="val 21535437"/>
            </a:avLst>
          </a:prstGeom>
          <a:ln w="104775" cap="rnd">
            <a:gradFill>
              <a:gsLst>
                <a:gs pos="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084B47D-3FA6-4AC8-B60A-8530E0C38222}"/>
              </a:ext>
            </a:extLst>
          </p:cNvPr>
          <p:cNvSpPr txBox="1"/>
          <p:nvPr/>
        </p:nvSpPr>
        <p:spPr>
          <a:xfrm>
            <a:off x="1152842" y="2446400"/>
            <a:ext cx="11149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en-US" altLang="ko-KR" sz="32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en-US" altLang="ko-KR" sz="3200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%</a:t>
            </a:r>
            <a:endParaRPr lang="en-US" altLang="ko-KR" sz="3200" spc="-7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D8466DEF-EF3C-401D-9400-260359C300FE}"/>
              </a:ext>
            </a:extLst>
          </p:cNvPr>
          <p:cNvSpPr txBox="1"/>
          <p:nvPr/>
        </p:nvSpPr>
        <p:spPr>
          <a:xfrm>
            <a:off x="1043609" y="2938843"/>
            <a:ext cx="121126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500" b="1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공통로직</a:t>
            </a:r>
            <a:endParaRPr lang="ko-KR" altLang="en-US" sz="15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ED735C21-FDEC-3500-0563-DE0DD75B2C81}"/>
              </a:ext>
            </a:extLst>
          </p:cNvPr>
          <p:cNvGrpSpPr/>
          <p:nvPr/>
        </p:nvGrpSpPr>
        <p:grpSpPr>
          <a:xfrm>
            <a:off x="2915816" y="4221088"/>
            <a:ext cx="5524694" cy="2036100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44" name="Freeform 7">
              <a:extLst>
                <a:ext uri="{FF2B5EF4-FFF2-40B4-BE49-F238E27FC236}">
                  <a16:creationId xmlns="" xmlns:a16="http://schemas.microsoft.com/office/drawing/2014/main" id="{09607591-6D4D-49C1-2FA4-9C9A8F740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="" xmlns:a16="http://schemas.microsoft.com/office/drawing/2014/main" id="{3B253609-C08A-460F-6738-D606721FC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3E77FD0-A3B5-4A21-8FB2-0371013D2329}"/>
              </a:ext>
            </a:extLst>
          </p:cNvPr>
          <p:cNvSpPr txBox="1"/>
          <p:nvPr/>
        </p:nvSpPr>
        <p:spPr>
          <a:xfrm>
            <a:off x="3182610" y="4489506"/>
            <a:ext cx="18194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 </a:t>
            </a:r>
            <a:r>
              <a:rPr lang="ko-KR" altLang="en-US" sz="16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인터셉터</a:t>
            </a:r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구현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F3F152E2-E06E-4269-9E43-5A095F3503E0}"/>
              </a:ext>
            </a:extLst>
          </p:cNvPr>
          <p:cNvGrpSpPr/>
          <p:nvPr/>
        </p:nvGrpSpPr>
        <p:grpSpPr>
          <a:xfrm>
            <a:off x="845344" y="4351003"/>
            <a:ext cx="1650677" cy="1430836"/>
            <a:chOff x="1127125" y="2692028"/>
            <a:chExt cx="2744989" cy="2744989"/>
          </a:xfrm>
          <a:solidFill>
            <a:schemeClr val="accent3"/>
          </a:solidFill>
        </p:grpSpPr>
        <p:sp>
          <p:nvSpPr>
            <p:cNvPr id="48" name="Oval 39">
              <a:extLst>
                <a:ext uri="{FF2B5EF4-FFF2-40B4-BE49-F238E27FC236}">
                  <a16:creationId xmlns="" xmlns:a16="http://schemas.microsoft.com/office/drawing/2014/main" id="{7ADFDAFD-0146-4B7B-891F-85CCB16F06F4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" name="Oval 38">
              <a:extLst>
                <a:ext uri="{FF2B5EF4-FFF2-40B4-BE49-F238E27FC236}">
                  <a16:creationId xmlns="" xmlns:a16="http://schemas.microsoft.com/office/drawing/2014/main" id="{D86D41CD-52E1-4EA8-9D49-868E3560299A}"/>
                </a:ext>
              </a:extLst>
            </p:cNvPr>
            <p:cNvSpPr/>
            <p:nvPr/>
          </p:nvSpPr>
          <p:spPr>
            <a:xfrm>
              <a:off x="1127125" y="2692028"/>
              <a:ext cx="2744989" cy="274498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en-ID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0" name="원호 49">
            <a:extLst>
              <a:ext uri="{FF2B5EF4-FFF2-40B4-BE49-F238E27FC236}">
                <a16:creationId xmlns="" xmlns:a16="http://schemas.microsoft.com/office/drawing/2014/main" id="{DB97FE55-9637-43F3-AEC8-C095EFF38C03}"/>
              </a:ext>
            </a:extLst>
          </p:cNvPr>
          <p:cNvSpPr/>
          <p:nvPr/>
        </p:nvSpPr>
        <p:spPr>
          <a:xfrm>
            <a:off x="999281" y="4478161"/>
            <a:ext cx="1403825" cy="1216862"/>
          </a:xfrm>
          <a:prstGeom prst="arc">
            <a:avLst>
              <a:gd name="adj1" fmla="val 16200000"/>
              <a:gd name="adj2" fmla="val 3325141"/>
            </a:avLst>
          </a:prstGeom>
          <a:ln w="104775" cap="rnd">
            <a:gradFill>
              <a:gsLst>
                <a:gs pos="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084B47D-3FA6-4AC8-B60A-8530E0C38222}"/>
              </a:ext>
            </a:extLst>
          </p:cNvPr>
          <p:cNvSpPr txBox="1"/>
          <p:nvPr/>
        </p:nvSpPr>
        <p:spPr>
          <a:xfrm>
            <a:off x="1080833" y="4770532"/>
            <a:ext cx="11149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40%</a:t>
            </a:r>
            <a:endParaRPr lang="en-US" altLang="ko-KR" sz="3200" spc="-7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8466DEF-EF3C-401D-9400-260359C300FE}"/>
              </a:ext>
            </a:extLst>
          </p:cNvPr>
          <p:cNvSpPr txBox="1"/>
          <p:nvPr/>
        </p:nvSpPr>
        <p:spPr>
          <a:xfrm>
            <a:off x="1056482" y="5262975"/>
            <a:ext cx="121126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500" b="1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전체기여도</a:t>
            </a:r>
            <a:endParaRPr lang="ko-KR" altLang="en-US" sz="15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B3E77FD0-A3B5-4A21-8FB2-0371013D2329}"/>
              </a:ext>
            </a:extLst>
          </p:cNvPr>
          <p:cNvSpPr txBox="1"/>
          <p:nvPr/>
        </p:nvSpPr>
        <p:spPr>
          <a:xfrm>
            <a:off x="3182610" y="2569510"/>
            <a:ext cx="52450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캘린더 개발 및 응용 </a:t>
            </a:r>
            <a:r>
              <a:rPr lang="en-US" altLang="ko-KR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(Header, </a:t>
            </a:r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상품등록</a:t>
            </a:r>
            <a:r>
              <a:rPr lang="en-US" altLang="ko-KR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상품수정</a:t>
            </a:r>
            <a:r>
              <a:rPr lang="en-US" altLang="ko-KR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상품상세</a:t>
            </a:r>
            <a:r>
              <a:rPr lang="en-US" altLang="ko-KR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3E77FD0-A3B5-4A21-8FB2-0371013D2329}"/>
              </a:ext>
            </a:extLst>
          </p:cNvPr>
          <p:cNvSpPr txBox="1"/>
          <p:nvPr/>
        </p:nvSpPr>
        <p:spPr>
          <a:xfrm>
            <a:off x="3182610" y="4840371"/>
            <a:ext cx="49372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상품상세페이지 내 판매자 상점정보 및 최신상품 노출 구현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3E77FD0-A3B5-4A21-8FB2-0371013D2329}"/>
              </a:ext>
            </a:extLst>
          </p:cNvPr>
          <p:cNvSpPr txBox="1"/>
          <p:nvPr/>
        </p:nvSpPr>
        <p:spPr>
          <a:xfrm>
            <a:off x="3182610" y="5239138"/>
            <a:ext cx="375583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상품등록페이지 </a:t>
            </a:r>
            <a:r>
              <a:rPr lang="en-US" altLang="ko-KR" sz="16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MultipartFile</a:t>
            </a:r>
            <a:r>
              <a:rPr lang="en-US" altLang="ko-KR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이미지 구현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455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동 입력 1">
            <a:extLst>
              <a:ext uri="{FF2B5EF4-FFF2-40B4-BE49-F238E27FC236}">
                <a16:creationId xmlns="" xmlns:a16="http://schemas.microsoft.com/office/drawing/2014/main" id="{1EDBF02C-AB4B-44B6-8732-740AF43AB757}"/>
              </a:ext>
            </a:extLst>
          </p:cNvPr>
          <p:cNvSpPr/>
          <p:nvPr/>
        </p:nvSpPr>
        <p:spPr>
          <a:xfrm rot="5400000">
            <a:off x="-1955687" y="-864394"/>
            <a:ext cx="6858000" cy="8586788"/>
          </a:xfrm>
          <a:prstGeom prst="flowChartManualInput">
            <a:avLst/>
          </a:prstGeom>
          <a:gradFill>
            <a:gsLst>
              <a:gs pos="100000">
                <a:schemeClr val="accent3">
                  <a:lumMod val="95000"/>
                  <a:lumOff val="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>
              <a:solidFill>
                <a:srgbClr val="ACB0C0"/>
              </a:solidFill>
              <a:latin typeface="Calibri" panose="020F0502020204030204"/>
            </a:endParaRPr>
          </a:p>
        </p:txBody>
      </p:sp>
      <p:pic>
        <p:nvPicPr>
          <p:cNvPr id="14" name="그림 13" descr="하늘, 실외, 도시, 굽어보는이(가) 표시된 사진&#10;&#10;자동 생성된 설명">
            <a:extLst>
              <a:ext uri="{FF2B5EF4-FFF2-40B4-BE49-F238E27FC236}">
                <a16:creationId xmlns="" xmlns:a16="http://schemas.microsoft.com/office/drawing/2014/main" id="{2574A040-8BCC-4C28-9982-A7FDC5645B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04382" y="551069"/>
            <a:ext cx="7443107" cy="5755862"/>
          </a:xfrm>
          <a:custGeom>
            <a:avLst/>
            <a:gdLst>
              <a:gd name="connsiteX0" fmla="*/ 0 w 11449050"/>
              <a:gd name="connsiteY0" fmla="*/ 0 h 6858000"/>
              <a:gd name="connsiteX1" fmla="*/ 9159240 w 11449050"/>
              <a:gd name="connsiteY1" fmla="*/ 0 h 6858000"/>
              <a:gd name="connsiteX2" fmla="*/ 11449050 w 11449050"/>
              <a:gd name="connsiteY2" fmla="*/ 6858000 h 6858000"/>
              <a:gd name="connsiteX3" fmla="*/ 0 w 11449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49050" h="6858000">
                <a:moveTo>
                  <a:pt x="0" y="0"/>
                </a:moveTo>
                <a:lnTo>
                  <a:pt x="9159240" y="0"/>
                </a:lnTo>
                <a:lnTo>
                  <a:pt x="1144905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31F5743-63A1-4846-9D77-78CFA7C24AA0}"/>
              </a:ext>
            </a:extLst>
          </p:cNvPr>
          <p:cNvSpPr txBox="1"/>
          <p:nvPr/>
        </p:nvSpPr>
        <p:spPr>
          <a:xfrm>
            <a:off x="5577406" y="2432099"/>
            <a:ext cx="2657779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en-US" altLang="ko-KR" spc="-15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05. </a:t>
            </a:r>
            <a:r>
              <a:rPr lang="ko-KR" altLang="en-US" spc="-15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프로젝트 성과</a:t>
            </a:r>
            <a:endParaRPr lang="en-US" altLang="ko-KR" spc="-15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동 입력 1">
            <a:extLst>
              <a:ext uri="{FF2B5EF4-FFF2-40B4-BE49-F238E27FC236}">
                <a16:creationId xmlns="" xmlns:a16="http://schemas.microsoft.com/office/drawing/2014/main" id="{1EDBF02C-AB4B-44B6-8732-740AF43AB757}"/>
              </a:ext>
            </a:extLst>
          </p:cNvPr>
          <p:cNvSpPr/>
          <p:nvPr/>
        </p:nvSpPr>
        <p:spPr>
          <a:xfrm rot="5400000">
            <a:off x="-1955687" y="-864394"/>
            <a:ext cx="6858000" cy="8586788"/>
          </a:xfrm>
          <a:prstGeom prst="flowChartManualInput">
            <a:avLst/>
          </a:prstGeom>
          <a:gradFill>
            <a:gsLst>
              <a:gs pos="100000">
                <a:schemeClr val="accent3">
                  <a:lumMod val="95000"/>
                  <a:lumOff val="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>
              <a:solidFill>
                <a:srgbClr val="ACB0C0"/>
              </a:solidFill>
              <a:latin typeface="Calibri" panose="020F0502020204030204"/>
            </a:endParaRPr>
          </a:p>
        </p:txBody>
      </p:sp>
      <p:pic>
        <p:nvPicPr>
          <p:cNvPr id="14" name="그림 13" descr="하늘, 실외, 도시, 굽어보는이(가) 표시된 사진&#10;&#10;자동 생성된 설명">
            <a:extLst>
              <a:ext uri="{FF2B5EF4-FFF2-40B4-BE49-F238E27FC236}">
                <a16:creationId xmlns="" xmlns:a16="http://schemas.microsoft.com/office/drawing/2014/main" id="{2574A040-8BCC-4C28-9982-A7FDC5645B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04382" y="551069"/>
            <a:ext cx="7443107" cy="5755862"/>
          </a:xfrm>
          <a:custGeom>
            <a:avLst/>
            <a:gdLst>
              <a:gd name="connsiteX0" fmla="*/ 0 w 11449050"/>
              <a:gd name="connsiteY0" fmla="*/ 0 h 6858000"/>
              <a:gd name="connsiteX1" fmla="*/ 9159240 w 11449050"/>
              <a:gd name="connsiteY1" fmla="*/ 0 h 6858000"/>
              <a:gd name="connsiteX2" fmla="*/ 11449050 w 11449050"/>
              <a:gd name="connsiteY2" fmla="*/ 6858000 h 6858000"/>
              <a:gd name="connsiteX3" fmla="*/ 0 w 11449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49050" h="6858000">
                <a:moveTo>
                  <a:pt x="0" y="0"/>
                </a:moveTo>
                <a:lnTo>
                  <a:pt x="9159240" y="0"/>
                </a:lnTo>
                <a:lnTo>
                  <a:pt x="1144905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31F5743-63A1-4846-9D77-78CFA7C24AA0}"/>
              </a:ext>
            </a:extLst>
          </p:cNvPr>
          <p:cNvSpPr txBox="1"/>
          <p:nvPr/>
        </p:nvSpPr>
        <p:spPr>
          <a:xfrm>
            <a:off x="5577406" y="2432099"/>
            <a:ext cx="2587247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en-US" altLang="ko-KR" spc="-15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01. </a:t>
            </a:r>
            <a:r>
              <a:rPr lang="ko-KR" altLang="en-US" spc="-15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프로젝트 소개</a:t>
            </a:r>
            <a:endParaRPr lang="en-US" altLang="ko-KR" spc="-15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A81EF81-2814-4F1A-92B4-FA2AF83B761E}"/>
              </a:ext>
            </a:extLst>
          </p:cNvPr>
          <p:cNvSpPr txBox="1"/>
          <p:nvPr/>
        </p:nvSpPr>
        <p:spPr>
          <a:xfrm>
            <a:off x="5834581" y="3002112"/>
            <a:ext cx="1168590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sz="1400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● 주제 선정 이유</a:t>
            </a:r>
            <a:endParaRPr lang="en-US" altLang="ko-KR" sz="1400" spc="-150" dirty="0">
              <a:solidFill>
                <a:schemeClr val="accent4">
                  <a:lumMod val="60000"/>
                  <a:lumOff val="4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A81EF81-2814-4F1A-92B4-FA2AF83B761E}"/>
              </a:ext>
            </a:extLst>
          </p:cNvPr>
          <p:cNvSpPr txBox="1"/>
          <p:nvPr/>
        </p:nvSpPr>
        <p:spPr>
          <a:xfrm>
            <a:off x="5834581" y="3310506"/>
            <a:ext cx="1352934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sz="1400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● 개발 도구 및 환경</a:t>
            </a:r>
            <a:endParaRPr lang="en-US" altLang="ko-KR" sz="1400" spc="-150" dirty="0" smtClean="0">
              <a:solidFill>
                <a:schemeClr val="accent4">
                  <a:lumMod val="60000"/>
                  <a:lumOff val="4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A81EF81-2814-4F1A-92B4-FA2AF83B761E}"/>
              </a:ext>
            </a:extLst>
          </p:cNvPr>
          <p:cNvSpPr txBox="1"/>
          <p:nvPr/>
        </p:nvSpPr>
        <p:spPr>
          <a:xfrm>
            <a:off x="5834581" y="3645024"/>
            <a:ext cx="545021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sz="1400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● </a:t>
            </a:r>
            <a:r>
              <a:rPr lang="en-US" altLang="ko-KR" sz="1400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A81EF81-2814-4F1A-92B4-FA2AF83B761E}"/>
              </a:ext>
            </a:extLst>
          </p:cNvPr>
          <p:cNvSpPr txBox="1"/>
          <p:nvPr/>
        </p:nvSpPr>
        <p:spPr>
          <a:xfrm>
            <a:off x="5834581" y="4005064"/>
            <a:ext cx="1389804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sz="1400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● </a:t>
            </a:r>
            <a:r>
              <a:rPr lang="en-US" altLang="ko-KR" sz="1400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251262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28E4D3-3157-44CA-A735-78B229DA94E3}"/>
              </a:ext>
            </a:extLst>
          </p:cNvPr>
          <p:cNvSpPr txBox="1"/>
          <p:nvPr/>
        </p:nvSpPr>
        <p:spPr>
          <a:xfrm>
            <a:off x="848420" y="736600"/>
            <a:ext cx="11958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소개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035DCDF-57F1-446A-9452-518A03C2592E}"/>
              </a:ext>
            </a:extLst>
          </p:cNvPr>
          <p:cNvSpPr txBox="1"/>
          <p:nvPr/>
        </p:nvSpPr>
        <p:spPr>
          <a:xfrm>
            <a:off x="841276" y="1007109"/>
            <a:ext cx="2218556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주제 선정 이유</a:t>
            </a:r>
            <a:endParaRPr lang="en-US" altLang="ko-KR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49" y="1823648"/>
            <a:ext cx="4092042" cy="1559106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21295" y="3514089"/>
            <a:ext cx="4086696" cy="3083264"/>
            <a:chOff x="4735367" y="3514088"/>
            <a:chExt cx="4408633" cy="3479677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5367" y="3514088"/>
              <a:ext cx="4408633" cy="940578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5367" y="4421871"/>
              <a:ext cx="4408633" cy="2571894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ED735C21-FDEC-3500-0563-DE0DD75B2C81}"/>
              </a:ext>
            </a:extLst>
          </p:cNvPr>
          <p:cNvGrpSpPr/>
          <p:nvPr/>
        </p:nvGrpSpPr>
        <p:grpSpPr>
          <a:xfrm>
            <a:off x="4987118" y="1801584"/>
            <a:ext cx="3689338" cy="2129217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55" name="Freeform 7">
              <a:extLst>
                <a:ext uri="{FF2B5EF4-FFF2-40B4-BE49-F238E27FC236}">
                  <a16:creationId xmlns="" xmlns:a16="http://schemas.microsoft.com/office/drawing/2014/main" id="{09607591-6D4D-49C1-2FA4-9C9A8F740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Freeform 7">
              <a:extLst>
                <a:ext uri="{FF2B5EF4-FFF2-40B4-BE49-F238E27FC236}">
                  <a16:creationId xmlns="" xmlns:a16="http://schemas.microsoft.com/office/drawing/2014/main" id="{3B253609-C08A-460F-6738-D606721FC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7F65A5E-0072-4D2C-9360-14E09499EF78}"/>
              </a:ext>
            </a:extLst>
          </p:cNvPr>
          <p:cNvSpPr txBox="1"/>
          <p:nvPr/>
        </p:nvSpPr>
        <p:spPr>
          <a:xfrm>
            <a:off x="6940238" y="2223477"/>
            <a:ext cx="135725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500</a:t>
            </a:r>
            <a:r>
              <a:rPr lang="ko-KR" altLang="en-US" sz="2000" spc="-7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만명</a:t>
            </a:r>
            <a:endParaRPr lang="en-US" altLang="ko-KR" sz="2000" spc="-70" dirty="0">
              <a:ln>
                <a:solidFill>
                  <a:schemeClr val="tx1">
                    <a:alpha val="0"/>
                  </a:schemeClr>
                </a:solidFill>
              </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3E77FD0-A3B5-4A21-8FB2-0371013D2329}"/>
              </a:ext>
            </a:extLst>
          </p:cNvPr>
          <p:cNvSpPr txBox="1"/>
          <p:nvPr/>
        </p:nvSpPr>
        <p:spPr>
          <a:xfrm>
            <a:off x="6940239" y="2606715"/>
            <a:ext cx="149015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2016</a:t>
            </a:r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캠핑인구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1631404B-3DF8-4C8E-8489-165DCA0B50BF}"/>
              </a:ext>
            </a:extLst>
          </p:cNvPr>
          <p:cNvSpPr txBox="1"/>
          <p:nvPr/>
        </p:nvSpPr>
        <p:spPr>
          <a:xfrm>
            <a:off x="6940239" y="3087573"/>
            <a:ext cx="12496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700</a:t>
            </a:r>
            <a:r>
              <a:rPr lang="ko-KR" altLang="en-US" sz="2000" spc="-7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만명</a:t>
            </a:r>
            <a:endParaRPr lang="en-US" altLang="ko-KR" sz="2000" spc="-7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6F0E721-4959-4D00-9F47-419F970207DD}"/>
              </a:ext>
            </a:extLst>
          </p:cNvPr>
          <p:cNvSpPr txBox="1"/>
          <p:nvPr/>
        </p:nvSpPr>
        <p:spPr>
          <a:xfrm>
            <a:off x="6940239" y="3470811"/>
            <a:ext cx="149015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캠핑인구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5" name="화살표: 오른쪽 29">
            <a:extLst>
              <a:ext uri="{FF2B5EF4-FFF2-40B4-BE49-F238E27FC236}">
                <a16:creationId xmlns="" xmlns:a16="http://schemas.microsoft.com/office/drawing/2014/main" id="{6A98F9E9-E009-4634-89ED-647129F79102}"/>
              </a:ext>
            </a:extLst>
          </p:cNvPr>
          <p:cNvSpPr/>
          <p:nvPr/>
        </p:nvSpPr>
        <p:spPr>
          <a:xfrm rot="16200000">
            <a:off x="4945931" y="2719755"/>
            <a:ext cx="888466" cy="292874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CA264656-38D0-4A4F-8E0F-DC3A96E9B071}"/>
              </a:ext>
            </a:extLst>
          </p:cNvPr>
          <p:cNvSpPr txBox="1"/>
          <p:nvPr/>
        </p:nvSpPr>
        <p:spPr>
          <a:xfrm>
            <a:off x="5641673" y="2743810"/>
            <a:ext cx="9954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1"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200</a:t>
            </a:r>
            <a:r>
              <a:rPr lang="ko-KR" altLang="en-US" sz="20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1"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만명</a:t>
            </a:r>
            <a:endParaRPr lang="ko-KR" altLang="en-US" sz="2000" spc="-5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1"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ED735C21-FDEC-3500-0563-DE0DD75B2C81}"/>
              </a:ext>
            </a:extLst>
          </p:cNvPr>
          <p:cNvGrpSpPr/>
          <p:nvPr/>
        </p:nvGrpSpPr>
        <p:grpSpPr>
          <a:xfrm>
            <a:off x="4987118" y="4318455"/>
            <a:ext cx="3689338" cy="2129217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71" name="Freeform 7">
              <a:extLst>
                <a:ext uri="{FF2B5EF4-FFF2-40B4-BE49-F238E27FC236}">
                  <a16:creationId xmlns="" xmlns:a16="http://schemas.microsoft.com/office/drawing/2014/main" id="{09607591-6D4D-49C1-2FA4-9C9A8F740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Freeform 7">
              <a:extLst>
                <a:ext uri="{FF2B5EF4-FFF2-40B4-BE49-F238E27FC236}">
                  <a16:creationId xmlns="" xmlns:a16="http://schemas.microsoft.com/office/drawing/2014/main" id="{3B253609-C08A-460F-6738-D606721FC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algn="ctr" latinLnBrk="0"/>
              <a:endParaRPr lang="x-none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E7F65A5E-0072-4D2C-9360-14E09499EF78}"/>
              </a:ext>
            </a:extLst>
          </p:cNvPr>
          <p:cNvSpPr txBox="1"/>
          <p:nvPr/>
        </p:nvSpPr>
        <p:spPr>
          <a:xfrm>
            <a:off x="6940238" y="4740348"/>
            <a:ext cx="135725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1,900</a:t>
            </a:r>
            <a:r>
              <a:rPr lang="ko-KR" altLang="en-US" sz="2000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</a:t>
            </a:r>
            <a:endParaRPr lang="en-US" altLang="ko-KR" sz="2000" spc="-70" dirty="0">
              <a:ln>
                <a:solidFill>
                  <a:schemeClr val="tx1">
                    <a:alpha val="0"/>
                  </a:schemeClr>
                </a:solidFill>
              </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3E77FD0-A3B5-4A21-8FB2-0371013D2329}"/>
              </a:ext>
            </a:extLst>
          </p:cNvPr>
          <p:cNvSpPr txBox="1"/>
          <p:nvPr/>
        </p:nvSpPr>
        <p:spPr>
          <a:xfrm>
            <a:off x="6940239" y="5123586"/>
            <a:ext cx="149015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2018</a:t>
            </a:r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ko-KR" altLang="en-US" sz="16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캠핑장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1631404B-3DF8-4C8E-8489-165DCA0B50BF}"/>
              </a:ext>
            </a:extLst>
          </p:cNvPr>
          <p:cNvSpPr txBox="1"/>
          <p:nvPr/>
        </p:nvSpPr>
        <p:spPr>
          <a:xfrm>
            <a:off x="6940239" y="5604444"/>
            <a:ext cx="12496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2,850</a:t>
            </a:r>
            <a:r>
              <a:rPr lang="ko-KR" altLang="en-US" sz="2000" spc="-7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</a:t>
            </a:r>
            <a:endParaRPr lang="en-US" altLang="ko-KR" sz="2000" spc="-7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B6F0E721-4959-4D00-9F47-419F970207DD}"/>
              </a:ext>
            </a:extLst>
          </p:cNvPr>
          <p:cNvSpPr txBox="1"/>
          <p:nvPr/>
        </p:nvSpPr>
        <p:spPr>
          <a:xfrm>
            <a:off x="6940239" y="5987682"/>
            <a:ext cx="149015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ko-KR" altLang="en-US" sz="1600" spc="-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캠핑장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0" name="화살표: 오른쪽 29">
            <a:extLst>
              <a:ext uri="{FF2B5EF4-FFF2-40B4-BE49-F238E27FC236}">
                <a16:creationId xmlns="" xmlns:a16="http://schemas.microsoft.com/office/drawing/2014/main" id="{6A98F9E9-E009-4634-89ED-647129F79102}"/>
              </a:ext>
            </a:extLst>
          </p:cNvPr>
          <p:cNvSpPr/>
          <p:nvPr/>
        </p:nvSpPr>
        <p:spPr>
          <a:xfrm rot="16200000">
            <a:off x="4945931" y="5236626"/>
            <a:ext cx="888466" cy="292874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CA264656-38D0-4A4F-8E0F-DC3A96E9B071}"/>
              </a:ext>
            </a:extLst>
          </p:cNvPr>
          <p:cNvSpPr txBox="1"/>
          <p:nvPr/>
        </p:nvSpPr>
        <p:spPr>
          <a:xfrm>
            <a:off x="5641673" y="5260681"/>
            <a:ext cx="7453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0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1"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950</a:t>
            </a:r>
            <a:r>
              <a:rPr lang="ko-KR" altLang="en-US" sz="20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1"/>
                </a:gra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</a:t>
            </a:r>
            <a:endParaRPr lang="ko-KR" altLang="en-US" sz="2000" spc="-5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1"/>
              </a:gra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12B7C786-9F8E-4021-95E6-EBD9C6A5694E}"/>
              </a:ext>
            </a:extLst>
          </p:cNvPr>
          <p:cNvSpPr txBox="1"/>
          <p:nvPr/>
        </p:nvSpPr>
        <p:spPr>
          <a:xfrm>
            <a:off x="5641673" y="3068960"/>
            <a:ext cx="33342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12B7C786-9F8E-4021-95E6-EBD9C6A5694E}"/>
              </a:ext>
            </a:extLst>
          </p:cNvPr>
          <p:cNvSpPr txBox="1"/>
          <p:nvPr/>
        </p:nvSpPr>
        <p:spPr>
          <a:xfrm>
            <a:off x="5641673" y="5604444"/>
            <a:ext cx="33342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</a:t>
            </a:r>
            <a:endParaRPr lang="ko-KR" altLang="en-US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21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 7">
            <a:extLst>
              <a:ext uri="{FF2B5EF4-FFF2-40B4-BE49-F238E27FC236}">
                <a16:creationId xmlns="" xmlns:a16="http://schemas.microsoft.com/office/drawing/2014/main" id="{3C8284B1-95DF-47A9-9240-79E0E4C4C912}"/>
              </a:ext>
            </a:extLst>
          </p:cNvPr>
          <p:cNvSpPr>
            <a:spLocks/>
          </p:cNvSpPr>
          <p:nvPr/>
        </p:nvSpPr>
        <p:spPr bwMode="auto">
          <a:xfrm>
            <a:off x="418273" y="1738893"/>
            <a:ext cx="2718689" cy="4598517"/>
          </a:xfrm>
          <a:prstGeom prst="round1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0" cap="none" spc="0" normalizeH="0" baseline="0" noProof="0" dirty="0">
              <a:ln>
                <a:noFill/>
              </a:ln>
              <a:solidFill>
                <a:srgbClr val="ACB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6E72234B-C0A7-44DA-B57A-025C33A5F28C}"/>
              </a:ext>
            </a:extLst>
          </p:cNvPr>
          <p:cNvGrpSpPr/>
          <p:nvPr/>
        </p:nvGrpSpPr>
        <p:grpSpPr>
          <a:xfrm>
            <a:off x="3479345" y="1738893"/>
            <a:ext cx="5243154" cy="4809953"/>
            <a:chOff x="3723177" y="3549050"/>
            <a:chExt cx="2159120" cy="1724026"/>
          </a:xfrm>
          <a:solidFill>
            <a:schemeClr val="accent3"/>
          </a:solidFill>
        </p:grpSpPr>
        <p:sp>
          <p:nvSpPr>
            <p:cNvPr id="53" name="Freeform 7">
              <a:extLst>
                <a:ext uri="{FF2B5EF4-FFF2-40B4-BE49-F238E27FC236}">
                  <a16:creationId xmlns="" xmlns:a16="http://schemas.microsoft.com/office/drawing/2014/main" id="{4225175B-D2A1-4FEB-9AE3-34644CC48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52400" dist="127000" dir="13500000" algn="tl" rotWithShape="0">
                <a:schemeClr val="tx2">
                  <a:alpha val="78000"/>
                </a:scheme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x-non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="" xmlns:a16="http://schemas.microsoft.com/office/drawing/2014/main" id="{2D73F8ED-FBAE-403A-A850-1A3938DCC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177" y="3549050"/>
              <a:ext cx="2159120" cy="1724026"/>
            </a:xfrm>
            <a:prstGeom prst="roundRect">
              <a:avLst>
                <a:gd name="adj" fmla="val 439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190500" dist="127000" dir="2700000" algn="tl" rotWithShape="0">
                <a:schemeClr val="bg2">
                  <a:alpha val="47000"/>
                </a:scheme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x-non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28E4D3-3157-44CA-A735-78B229DA94E3}"/>
              </a:ext>
            </a:extLst>
          </p:cNvPr>
          <p:cNvSpPr txBox="1"/>
          <p:nvPr/>
        </p:nvSpPr>
        <p:spPr>
          <a:xfrm>
            <a:off x="852488" y="736600"/>
            <a:ext cx="11958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소개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D0CDAD29-B486-4CB4-B0BA-E497A27FC887}"/>
              </a:ext>
            </a:extLst>
          </p:cNvPr>
          <p:cNvSpPr txBox="1"/>
          <p:nvPr/>
        </p:nvSpPr>
        <p:spPr>
          <a:xfrm>
            <a:off x="845344" y="1007109"/>
            <a:ext cx="255679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5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>
                    <a:lumMod val="10000"/>
                    <a:lumOff val="90000"/>
                  </a:scheme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개발도구 및 환경</a:t>
            </a:r>
            <a:endParaRPr kumimoji="0" lang="en-US" altLang="ko-KR" sz="2800" b="0" i="0" u="none" strike="noStrike" kern="1200" cap="none" spc="-5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graphicFrame>
        <p:nvGraphicFramePr>
          <p:cNvPr id="28" name="Table 2">
            <a:extLst>
              <a:ext uri="{FF2B5EF4-FFF2-40B4-BE49-F238E27FC236}">
                <a16:creationId xmlns="" xmlns:a16="http://schemas.microsoft.com/office/drawing/2014/main" id="{24464C3F-2A8B-465E-88EF-E5093448C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368410"/>
              </p:ext>
            </p:extLst>
          </p:nvPr>
        </p:nvGraphicFramePr>
        <p:xfrm>
          <a:off x="3641140" y="1968633"/>
          <a:ext cx="4867535" cy="4422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9281">
                  <a:extLst>
                    <a:ext uri="{9D8B030D-6E8A-4147-A177-3AD203B41FA5}">
                      <a16:colId xmlns="" xmlns:a16="http://schemas.microsoft.com/office/drawing/2014/main" val="2304351331"/>
                    </a:ext>
                  </a:extLst>
                </a:gridCol>
                <a:gridCol w="2438254">
                  <a:extLst>
                    <a:ext uri="{9D8B030D-6E8A-4147-A177-3AD203B41FA5}">
                      <a16:colId xmlns="" xmlns:a16="http://schemas.microsoft.com/office/drawing/2014/main" val="1944853403"/>
                    </a:ext>
                  </a:extLst>
                </a:gridCol>
              </a:tblGrid>
              <a:tr h="420321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68580" anchor="ctr"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Pretendard Medium" panose="02000603000000020004" pitchFamily="2" charset="-127"/>
                        </a:rPr>
                        <a:t>버전</a:t>
                      </a:r>
                      <a:endParaRPr lang="en-US" sz="1200" b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Pretendard Medium" panose="02000603000000020004" pitchFamily="2" charset="-127"/>
                      </a:endParaRPr>
                    </a:p>
                  </a:txBody>
                  <a:tcPr marL="68580" marR="68580" anchor="ctr"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04647734"/>
                  </a:ext>
                </a:extLst>
              </a:tr>
              <a:tr h="420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Spring Boot </a:t>
                      </a:r>
                    </a:p>
                  </a:txBody>
                  <a:tcPr marL="108000" marR="68580"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2.7.14</a:t>
                      </a:r>
                      <a:endParaRPr lang="en-US" sz="1200" b="0" kern="120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+mn-cs"/>
                      </a:endParaRPr>
                    </a:p>
                  </a:txBody>
                  <a:tcPr marL="68580" marR="68580" anchor="ctr"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245348304"/>
                  </a:ext>
                </a:extLst>
              </a:tr>
              <a:tr h="584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Oracle SQL Developer</a:t>
                      </a:r>
                    </a:p>
                  </a:txBody>
                  <a:tcPr marL="108000" marR="685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11g Enterprise Edition Release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11.2.0.1.0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="" xmlns:a16="http://schemas.microsoft.com/office/drawing/2014/main" val="3622514531"/>
                  </a:ext>
                </a:extLst>
              </a:tr>
              <a:tr h="420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effectLst/>
                          <a:uLnTx/>
                          <a:uFillTx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+mn-cs"/>
                        </a:rPr>
                        <a:t>Git bash</a:t>
                      </a:r>
                    </a:p>
                  </a:txBody>
                  <a:tcPr marL="108000" marR="685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2.42.0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="" xmlns:a16="http://schemas.microsoft.com/office/drawing/2014/main" val="203515595"/>
                  </a:ext>
                </a:extLst>
              </a:tr>
              <a:tr h="420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effectLst/>
                          <a:uLnTx/>
                          <a:uFillTx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+mn-cs"/>
                        </a:rPr>
                        <a:t>Java</a:t>
                      </a:r>
                    </a:p>
                  </a:txBody>
                  <a:tcPr marL="108000" marR="685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11.0.18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="" xmlns:a16="http://schemas.microsoft.com/office/drawing/2014/main" val="2383548093"/>
                  </a:ext>
                </a:extLst>
              </a:tr>
              <a:tr h="420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effectLst/>
                          <a:uLnTx/>
                          <a:uFillTx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+mn-cs"/>
                        </a:rPr>
                        <a:t>Servlet JSP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effectLst/>
                        <a:uLnTx/>
                        <a:uFillTx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+mn-cs"/>
                      </a:endParaRPr>
                    </a:p>
                  </a:txBody>
                  <a:tcPr marL="108000" marR="685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="" xmlns:a16="http://schemas.microsoft.com/office/drawing/2014/main" val="2163324403"/>
                  </a:ext>
                </a:extLst>
              </a:tr>
              <a:tr h="420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effectLst/>
                          <a:uLnTx/>
                          <a:uFillTx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+mn-cs"/>
                        </a:rPr>
                        <a:t>MyBatis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effectLst/>
                        <a:uLnTx/>
                        <a:uFillTx/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+mn-cs"/>
                      </a:endParaRPr>
                    </a:p>
                  </a:txBody>
                  <a:tcPr marL="108000" marR="685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2.3.1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="" xmlns:a16="http://schemas.microsoft.com/office/drawing/2014/main" val="741598064"/>
                  </a:ext>
                </a:extLst>
              </a:tr>
              <a:tr h="420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effectLst/>
                          <a:uLnTx/>
                          <a:uFillTx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+mn-cs"/>
                        </a:rPr>
                        <a:t>jQuery</a:t>
                      </a:r>
                    </a:p>
                  </a:txBody>
                  <a:tcPr marL="108000" marR="685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3.7.1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="" xmlns:a16="http://schemas.microsoft.com/office/drawing/2014/main" val="1956270788"/>
                  </a:ext>
                </a:extLst>
              </a:tr>
              <a:tr h="420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effectLst/>
                          <a:uLnTx/>
                          <a:uFillTx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+mn-cs"/>
                        </a:rPr>
                        <a:t>Apache Tomcat</a:t>
                      </a:r>
                    </a:p>
                  </a:txBody>
                  <a:tcPr marL="108000" marR="685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9.0.78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="" xmlns:a16="http://schemas.microsoft.com/office/drawing/2014/main" val="199176441"/>
                  </a:ext>
                </a:extLst>
              </a:tr>
              <a:tr h="420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effectLst/>
                          <a:uLnTx/>
                          <a:uFillTx/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+mn-cs"/>
                        </a:rPr>
                        <a:t>IntelliJ</a:t>
                      </a:r>
                    </a:p>
                  </a:txBody>
                  <a:tcPr marL="108000" marR="685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2023.2.1</a:t>
                      </a: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="" xmlns:a16="http://schemas.microsoft.com/office/drawing/2014/main" val="1877671724"/>
                  </a:ext>
                </a:extLst>
              </a:tr>
            </a:tbl>
          </a:graphicData>
        </a:graphic>
      </p:graphicFrame>
      <p:pic>
        <p:nvPicPr>
          <p:cNvPr id="3" name="그림 2" descr="상징, 폰트, 그래픽, 로고이(가) 표시된 사진&#10;&#10;자동 생성된 설명">
            <a:extLst>
              <a:ext uri="{FF2B5EF4-FFF2-40B4-BE49-F238E27FC236}">
                <a16:creationId xmlns="" xmlns:a16="http://schemas.microsoft.com/office/drawing/2014/main" id="{F2C764F9-2211-63BC-1C97-C5B023DF11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24" y="1683414"/>
            <a:ext cx="810314" cy="1403140"/>
          </a:xfrm>
          <a:prstGeom prst="rect">
            <a:avLst/>
          </a:prstGeom>
        </p:spPr>
      </p:pic>
      <p:pic>
        <p:nvPicPr>
          <p:cNvPr id="5" name="그림 4" descr="텍스트, 폰트, 그래픽, 로고이(가) 표시된 사진&#10;&#10;자동 생성된 설명">
            <a:extLst>
              <a:ext uri="{FF2B5EF4-FFF2-40B4-BE49-F238E27FC236}">
                <a16:creationId xmlns="" xmlns:a16="http://schemas.microsoft.com/office/drawing/2014/main" id="{97EE66BB-157B-222A-DFA2-E6FBE5B8086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074" y="1796212"/>
            <a:ext cx="1208984" cy="1120740"/>
          </a:xfrm>
          <a:prstGeom prst="rect">
            <a:avLst/>
          </a:prstGeom>
        </p:spPr>
      </p:pic>
      <p:pic>
        <p:nvPicPr>
          <p:cNvPr id="9" name="그림 8" descr="디자인이(가) 표시된 사진&#10;&#10;자동 생성된 설명">
            <a:extLst>
              <a:ext uri="{FF2B5EF4-FFF2-40B4-BE49-F238E27FC236}">
                <a16:creationId xmlns="" xmlns:a16="http://schemas.microsoft.com/office/drawing/2014/main" id="{D5580893-0330-EDB8-2281-754DEFA2AA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64" y="2810119"/>
            <a:ext cx="1423167" cy="1051999"/>
          </a:xfrm>
          <a:prstGeom prst="rect">
            <a:avLst/>
          </a:prstGeom>
        </p:spPr>
      </p:pic>
      <p:pic>
        <p:nvPicPr>
          <p:cNvPr id="13" name="그림 12" descr="스크린샷, 만화 영화, 그래픽, 디자인이(가) 표시된 사진&#10;&#10;자동 생성된 설명">
            <a:extLst>
              <a:ext uri="{FF2B5EF4-FFF2-40B4-BE49-F238E27FC236}">
                <a16:creationId xmlns="" xmlns:a16="http://schemas.microsoft.com/office/drawing/2014/main" id="{BC8E804B-F4F7-D885-69F5-57AEFF0A81C6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08" y="2897839"/>
            <a:ext cx="760346" cy="956634"/>
          </a:xfrm>
          <a:prstGeom prst="rect">
            <a:avLst/>
          </a:prstGeom>
        </p:spPr>
      </p:pic>
      <p:pic>
        <p:nvPicPr>
          <p:cNvPr id="8" name="그림 7" descr="그래픽, 폰트, 그래픽 디자인, 디자인이(가) 표시된 사진&#10;&#10;자동 생성된 설명">
            <a:extLst>
              <a:ext uri="{FF2B5EF4-FFF2-40B4-BE49-F238E27FC236}">
                <a16:creationId xmlns="" xmlns:a16="http://schemas.microsoft.com/office/drawing/2014/main" id="{D9ADFB42-B6EA-AD58-FBB2-5B77FA1C6B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87" y="3782723"/>
            <a:ext cx="974994" cy="812495"/>
          </a:xfrm>
          <a:prstGeom prst="rect">
            <a:avLst/>
          </a:prstGeom>
        </p:spPr>
      </p:pic>
      <p:pic>
        <p:nvPicPr>
          <p:cNvPr id="11" name="그림 10" descr="클립아트, 그래픽, 만화 영화, 일러스트레이션이(가) 표시된 사진&#10;&#10;자동 생성된 설명">
            <a:extLst>
              <a:ext uri="{FF2B5EF4-FFF2-40B4-BE49-F238E27FC236}">
                <a16:creationId xmlns="" xmlns:a16="http://schemas.microsoft.com/office/drawing/2014/main" id="{BCDBABC3-2E3A-C0C9-7AA9-02D610002B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68" y="4647270"/>
            <a:ext cx="934061" cy="934061"/>
          </a:xfrm>
          <a:prstGeom prst="rect">
            <a:avLst/>
          </a:prstGeom>
        </p:spPr>
      </p:pic>
      <p:pic>
        <p:nvPicPr>
          <p:cNvPr id="14" name="그림 13" descr="텍스트, 폰트, 그래픽, 스크린샷이(가) 표시된 사진&#10;&#10;자동 생성된 설명">
            <a:extLst>
              <a:ext uri="{FF2B5EF4-FFF2-40B4-BE49-F238E27FC236}">
                <a16:creationId xmlns="" xmlns:a16="http://schemas.microsoft.com/office/drawing/2014/main" id="{CEA97468-43E8-D203-F25A-2D054EFB6F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55" y="5530354"/>
            <a:ext cx="1814767" cy="719343"/>
          </a:xfrm>
          <a:prstGeom prst="rect">
            <a:avLst/>
          </a:prstGeom>
        </p:spPr>
      </p:pic>
      <p:pic>
        <p:nvPicPr>
          <p:cNvPr id="16" name="그림 15" descr="그래픽, 로고, 폰트, 그래픽 디자인이(가) 표시된 사진&#10;&#10;자동 생성된 설명">
            <a:extLst>
              <a:ext uri="{FF2B5EF4-FFF2-40B4-BE49-F238E27FC236}">
                <a16:creationId xmlns="" xmlns:a16="http://schemas.microsoft.com/office/drawing/2014/main" id="{D5517DE6-B8FC-395B-B469-D80F73897C2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95" y="4614817"/>
            <a:ext cx="672877" cy="897169"/>
          </a:xfrm>
          <a:prstGeom prst="rect">
            <a:avLst/>
          </a:prstGeom>
        </p:spPr>
      </p:pic>
      <p:pic>
        <p:nvPicPr>
          <p:cNvPr id="7" name="그림 6" descr="고양이, 클립아트, 만화 영화, 포유류이(가) 표시된 사진&#10;&#10;자동 생성된 설명">
            <a:extLst>
              <a:ext uri="{FF2B5EF4-FFF2-40B4-BE49-F238E27FC236}">
                <a16:creationId xmlns="" xmlns:a16="http://schemas.microsoft.com/office/drawing/2014/main" id="{CFDB4876-8AB0-F43D-FB3E-D548A71CCE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17" y="4447799"/>
            <a:ext cx="1370266" cy="11606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E0CCBC51-A758-C264-162D-9AF3C995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 descr="C:\Users\tmd86\Desktop\로고 모음\서블릿,jsp 로고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578" y="3782723"/>
            <a:ext cx="1368152" cy="84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96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28E4D3-3157-44CA-A735-78B229DA94E3}"/>
              </a:ext>
            </a:extLst>
          </p:cNvPr>
          <p:cNvSpPr txBox="1"/>
          <p:nvPr/>
        </p:nvSpPr>
        <p:spPr>
          <a:xfrm>
            <a:off x="848420" y="736600"/>
            <a:ext cx="11958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소개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035DCDF-57F1-446A-9452-518A03C2592E}"/>
              </a:ext>
            </a:extLst>
          </p:cNvPr>
          <p:cNvSpPr txBox="1"/>
          <p:nvPr/>
        </p:nvSpPr>
        <p:spPr>
          <a:xfrm>
            <a:off x="841276" y="1007109"/>
            <a:ext cx="835165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en-US" altLang="ko-KR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ERD</a:t>
            </a:r>
            <a:endParaRPr lang="en-US" altLang="ko-KR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28" name="그림 27" descr="스크린샷, 텍스트, 도표이(가) 표시된 사진&#10;&#10;자동 생성된 설명">
            <a:extLst>
              <a:ext uri="{FF2B5EF4-FFF2-40B4-BE49-F238E27FC236}">
                <a16:creationId xmlns="" xmlns:a16="http://schemas.microsoft.com/office/drawing/2014/main" id="{2624A964-BF1F-EE7B-5123-77D54CCA4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481085"/>
            <a:ext cx="8553975" cy="511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28E4D3-3157-44CA-A735-78B229DA94E3}"/>
              </a:ext>
            </a:extLst>
          </p:cNvPr>
          <p:cNvSpPr txBox="1"/>
          <p:nvPr/>
        </p:nvSpPr>
        <p:spPr>
          <a:xfrm>
            <a:off x="848420" y="736600"/>
            <a:ext cx="11958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소개</a:t>
            </a:r>
            <a:endParaRPr lang="ko-KR" altLang="en-US" sz="16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035DCDF-57F1-446A-9452-518A03C2592E}"/>
              </a:ext>
            </a:extLst>
          </p:cNvPr>
          <p:cNvSpPr txBox="1"/>
          <p:nvPr/>
        </p:nvSpPr>
        <p:spPr>
          <a:xfrm>
            <a:off x="841276" y="1007109"/>
            <a:ext cx="2786019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en-US" altLang="ko-KR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FLOW CHART</a:t>
            </a:r>
            <a:endParaRPr lang="en-US" altLang="ko-KR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5" name="그림 4" descr="텍스트, 도표, 평면도, 스크린샷이(가) 표시된 사진&#10;&#10;자동 생성된 설명">
            <a:extLst>
              <a:ext uri="{FF2B5EF4-FFF2-40B4-BE49-F238E27FC236}">
                <a16:creationId xmlns="" xmlns:a16="http://schemas.microsoft.com/office/drawing/2014/main" id="{BFF9CC01-2702-0642-B646-E97C4FD9F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59754"/>
            <a:ext cx="8460360" cy="464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0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동 입력 1">
            <a:extLst>
              <a:ext uri="{FF2B5EF4-FFF2-40B4-BE49-F238E27FC236}">
                <a16:creationId xmlns="" xmlns:a16="http://schemas.microsoft.com/office/drawing/2014/main" id="{1EDBF02C-AB4B-44B6-8732-740AF43AB757}"/>
              </a:ext>
            </a:extLst>
          </p:cNvPr>
          <p:cNvSpPr/>
          <p:nvPr/>
        </p:nvSpPr>
        <p:spPr>
          <a:xfrm rot="5400000">
            <a:off x="-1955687" y="-864394"/>
            <a:ext cx="6858000" cy="8586788"/>
          </a:xfrm>
          <a:prstGeom prst="flowChartManualInput">
            <a:avLst/>
          </a:prstGeom>
          <a:gradFill>
            <a:gsLst>
              <a:gs pos="100000">
                <a:schemeClr val="accent3">
                  <a:lumMod val="95000"/>
                  <a:lumOff val="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kern="0">
              <a:solidFill>
                <a:srgbClr val="ACB0C0"/>
              </a:solidFill>
              <a:latin typeface="Calibri" panose="020F0502020204030204"/>
            </a:endParaRPr>
          </a:p>
        </p:txBody>
      </p:sp>
      <p:pic>
        <p:nvPicPr>
          <p:cNvPr id="14" name="그림 13" descr="하늘, 실외, 도시, 굽어보는이(가) 표시된 사진&#10;&#10;자동 생성된 설명">
            <a:extLst>
              <a:ext uri="{FF2B5EF4-FFF2-40B4-BE49-F238E27FC236}">
                <a16:creationId xmlns="" xmlns:a16="http://schemas.microsoft.com/office/drawing/2014/main" id="{2574A040-8BCC-4C28-9982-A7FDC5645B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04382" y="551069"/>
            <a:ext cx="7443107" cy="5755862"/>
          </a:xfrm>
          <a:custGeom>
            <a:avLst/>
            <a:gdLst>
              <a:gd name="connsiteX0" fmla="*/ 0 w 11449050"/>
              <a:gd name="connsiteY0" fmla="*/ 0 h 6858000"/>
              <a:gd name="connsiteX1" fmla="*/ 9159240 w 11449050"/>
              <a:gd name="connsiteY1" fmla="*/ 0 h 6858000"/>
              <a:gd name="connsiteX2" fmla="*/ 11449050 w 11449050"/>
              <a:gd name="connsiteY2" fmla="*/ 6858000 h 6858000"/>
              <a:gd name="connsiteX3" fmla="*/ 0 w 11449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49050" h="6858000">
                <a:moveTo>
                  <a:pt x="0" y="0"/>
                </a:moveTo>
                <a:lnTo>
                  <a:pt x="9159240" y="0"/>
                </a:lnTo>
                <a:lnTo>
                  <a:pt x="1144905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31F5743-63A1-4846-9D77-78CFA7C24AA0}"/>
              </a:ext>
            </a:extLst>
          </p:cNvPr>
          <p:cNvSpPr txBox="1"/>
          <p:nvPr/>
        </p:nvSpPr>
        <p:spPr>
          <a:xfrm>
            <a:off x="5577406" y="2432099"/>
            <a:ext cx="2656176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en-US" altLang="ko-KR" spc="-15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02. </a:t>
            </a:r>
            <a:r>
              <a:rPr lang="ko-KR" altLang="en-US" spc="-150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프로젝트 기</a:t>
            </a:r>
            <a:r>
              <a:rPr lang="ko-KR" altLang="en-US" spc="-15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간</a:t>
            </a:r>
            <a:endParaRPr lang="en-US" altLang="ko-KR" spc="-15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52120" y="3078481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● 진행기간</a:t>
            </a:r>
            <a:endParaRPr lang="en-US" altLang="ko-KR" spc="-150" dirty="0">
              <a:solidFill>
                <a:schemeClr val="accent4">
                  <a:lumMod val="60000"/>
                  <a:lumOff val="4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99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28E4D3-3157-44CA-A735-78B229DA94E3}"/>
              </a:ext>
            </a:extLst>
          </p:cNvPr>
          <p:cNvSpPr txBox="1"/>
          <p:nvPr/>
        </p:nvSpPr>
        <p:spPr>
          <a:xfrm>
            <a:off x="848420" y="736600"/>
            <a:ext cx="11958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기</a:t>
            </a:r>
            <a:r>
              <a:rPr lang="ko-KR" altLang="en-US" sz="16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035DCDF-57F1-446A-9452-518A03C2592E}"/>
              </a:ext>
            </a:extLst>
          </p:cNvPr>
          <p:cNvSpPr txBox="1"/>
          <p:nvPr/>
        </p:nvSpPr>
        <p:spPr>
          <a:xfrm>
            <a:off x="841276" y="1007109"/>
            <a:ext cx="5390899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프로젝트 진행기간 </a:t>
            </a:r>
            <a:r>
              <a:rPr lang="en-US" altLang="ko-KR" dirty="0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t>(7/26 ~ 8/18) </a:t>
            </a:r>
            <a:endParaRPr lang="en-US" altLang="ko-KR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5" name="그림 4" descr="텍스트, 스크린샷, 번호, 평행이(가) 표시된 사진&#10;&#10;자동 생성된 설명">
            <a:extLst>
              <a:ext uri="{FF2B5EF4-FFF2-40B4-BE49-F238E27FC236}">
                <a16:creationId xmlns="" xmlns:a16="http://schemas.microsoft.com/office/drawing/2014/main" id="{12FF584C-A4F5-7BB8-B609-AB3A55A456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5"/>
          <a:stretch/>
        </p:blipFill>
        <p:spPr>
          <a:xfrm>
            <a:off x="323529" y="1556792"/>
            <a:ext cx="8496944" cy="51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3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PPT 미스터피피티 Dark Blue">
      <a:dk1>
        <a:sysClr val="windowText" lastClr="000000"/>
      </a:dk1>
      <a:lt1>
        <a:srgbClr val="242E3D"/>
      </a:lt1>
      <a:dk2>
        <a:srgbClr val="334257"/>
      </a:dk2>
      <a:lt2>
        <a:srgbClr val="10141A"/>
      </a:lt2>
      <a:accent1>
        <a:srgbClr val="97CDFC"/>
      </a:accent1>
      <a:accent2>
        <a:srgbClr val="5D8AC8"/>
      </a:accent2>
      <a:accent3>
        <a:srgbClr val="242E3D"/>
      </a:accent3>
      <a:accent4>
        <a:srgbClr val="7F7F7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462</Words>
  <Application>Microsoft Office PowerPoint</Application>
  <PresentationFormat>화면 슬라이드 쇼(4:3)</PresentationFormat>
  <Paragraphs>133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김승우</dc:creator>
  <cp:lastModifiedBy>김승우</cp:lastModifiedBy>
  <cp:revision>18</cp:revision>
  <dcterms:created xsi:type="dcterms:W3CDTF">2023-10-01T15:43:07Z</dcterms:created>
  <dcterms:modified xsi:type="dcterms:W3CDTF">2023-10-02T05:01:58Z</dcterms:modified>
</cp:coreProperties>
</file>