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notesMasterIdLst>
    <p:notesMasterId r:id="rId32"/>
  </p:notesMasterIdLst>
  <p:sldIdLst>
    <p:sldId id="257" r:id="rId3"/>
    <p:sldId id="300" r:id="rId4"/>
    <p:sldId id="270" r:id="rId5"/>
    <p:sldId id="261" r:id="rId6"/>
    <p:sldId id="283" r:id="rId7"/>
    <p:sldId id="286" r:id="rId8"/>
    <p:sldId id="281" r:id="rId9"/>
    <p:sldId id="293" r:id="rId10"/>
    <p:sldId id="297" r:id="rId11"/>
    <p:sldId id="280" r:id="rId12"/>
    <p:sldId id="295" r:id="rId13"/>
    <p:sldId id="296" r:id="rId14"/>
    <p:sldId id="275" r:id="rId15"/>
    <p:sldId id="299" r:id="rId16"/>
    <p:sldId id="290" r:id="rId17"/>
    <p:sldId id="276" r:id="rId18"/>
    <p:sldId id="294" r:id="rId19"/>
    <p:sldId id="277" r:id="rId20"/>
    <p:sldId id="278" r:id="rId21"/>
    <p:sldId id="284" r:id="rId22"/>
    <p:sldId id="287" r:id="rId23"/>
    <p:sldId id="272" r:id="rId24"/>
    <p:sldId id="267" r:id="rId25"/>
    <p:sldId id="258" r:id="rId26"/>
    <p:sldId id="268" r:id="rId27"/>
    <p:sldId id="289" r:id="rId28"/>
    <p:sldId id="288" r:id="rId29"/>
    <p:sldId id="285" r:id="rId30"/>
    <p:sldId id="260" r:id="rId31"/>
  </p:sldIdLst>
  <p:sldSz cx="12192000" cy="6858000"/>
  <p:notesSz cx="7104063" cy="10234613"/>
  <p:embeddedFontLst>
    <p:embeddedFont>
      <p:font typeface="맑은 고딕" pitchFamily="50" charset="-127"/>
      <p:regular r:id="rId33"/>
      <p:bold r:id="rId34"/>
    </p:embeddedFont>
    <p:embeddedFont>
      <p:font typeface="나눔스퀘어" pitchFamily="50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아리" initials="김아" lastIdx="2" clrIdx="0">
    <p:extLst>
      <p:ext uri="{19B8F6BF-5375-455C-9EA6-DF929625EA0E}">
        <p15:presenceInfo xmlns="" xmlns:p15="http://schemas.microsoft.com/office/powerpoint/2012/main" userId="c192dc806e3edf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04040"/>
    <a:srgbClr val="DA796C"/>
    <a:srgbClr val="BDC1CA"/>
    <a:srgbClr val="CD4837"/>
    <a:srgbClr val="007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098" autoAdjust="0"/>
    <p:restoredTop sz="98931" autoAdjust="0"/>
  </p:normalViewPr>
  <p:slideViewPr>
    <p:cSldViewPr snapToGrid="0">
      <p:cViewPr varScale="1">
        <p:scale>
          <a:sx n="76" d="100"/>
          <a:sy n="76" d="100"/>
        </p:scale>
        <p:origin x="-10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076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9A0EC-A84B-45A0-9CC0-C7F7F5C15F03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E8610-D178-4487-8D88-E207171A1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90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8610-D178-4487-8D88-E207171A10F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475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8610-D178-4487-8D88-E207171A10F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784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868213" y="2420258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B671BD4-4EDB-437F-85EE-86BFB54BA513}"/>
              </a:ext>
            </a:extLst>
          </p:cNvPr>
          <p:cNvGrpSpPr/>
          <p:nvPr/>
        </p:nvGrpSpPr>
        <p:grpSpPr>
          <a:xfrm>
            <a:off x="5654467" y="1197911"/>
            <a:ext cx="1220884" cy="920150"/>
            <a:chOff x="5648921" y="1818793"/>
            <a:chExt cx="1220884" cy="92015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A7C7F5C1-85AC-4E42-A357-E106B3DF2E53}"/>
                </a:ext>
              </a:extLst>
            </p:cNvPr>
            <p:cNvGrpSpPr/>
            <p:nvPr/>
          </p:nvGrpSpPr>
          <p:grpSpPr>
            <a:xfrm>
              <a:off x="5648921" y="2023557"/>
              <a:ext cx="894158" cy="715386"/>
              <a:chOff x="3583214" y="2629807"/>
              <a:chExt cx="1997814" cy="1598386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xmlns="" id="{184B0E40-B0F0-4F81-A5E2-4D95F6E08D02}"/>
                  </a:ext>
                </a:extLst>
              </p:cNvPr>
              <p:cNvGrpSpPr/>
              <p:nvPr/>
            </p:nvGrpSpPr>
            <p:grpSpPr>
              <a:xfrm>
                <a:off x="3583214" y="2629807"/>
                <a:ext cx="617558" cy="1598386"/>
                <a:chOff x="520700" y="520700"/>
                <a:chExt cx="1727200" cy="4470400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xmlns="" id="{8591A9AA-ABFF-4FCB-9405-FD9D765C5052}"/>
                    </a:ext>
                  </a:extLst>
                </p:cNvPr>
                <p:cNvSpPr/>
                <p:nvPr/>
              </p:nvSpPr>
              <p:spPr>
                <a:xfrm>
                  <a:off x="520700" y="520700"/>
                  <a:ext cx="1727200" cy="172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xmlns="" id="{2FF5D417-0E4E-47FD-91BD-B222508E7CE2}"/>
                    </a:ext>
                  </a:extLst>
                </p:cNvPr>
                <p:cNvSpPr/>
                <p:nvPr/>
              </p:nvSpPr>
              <p:spPr>
                <a:xfrm>
                  <a:off x="520700" y="3263900"/>
                  <a:ext cx="1727200" cy="1727200"/>
                </a:xfrm>
                <a:prstGeom prst="ellipse">
                  <a:avLst/>
                </a:prstGeom>
                <a:solidFill>
                  <a:srgbClr val="0DAA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xmlns="" id="{85C292C6-FC42-40BE-82C1-8A5D618F1527}"/>
                    </a:ext>
                  </a:extLst>
                </p:cNvPr>
                <p:cNvSpPr/>
                <p:nvPr/>
              </p:nvSpPr>
              <p:spPr>
                <a:xfrm>
                  <a:off x="520700" y="1384300"/>
                  <a:ext cx="1727200" cy="137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xmlns="" id="{716AF342-04E8-4105-8D2A-1861AB5195DC}"/>
                    </a:ext>
                  </a:extLst>
                </p:cNvPr>
                <p:cNvSpPr/>
                <p:nvPr/>
              </p:nvSpPr>
              <p:spPr>
                <a:xfrm>
                  <a:off x="520700" y="2755900"/>
                  <a:ext cx="1727200" cy="1371600"/>
                </a:xfrm>
                <a:prstGeom prst="rect">
                  <a:avLst/>
                </a:prstGeom>
                <a:solidFill>
                  <a:srgbClr val="0DAA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xmlns="" id="{99DE3201-8A2B-4E38-904C-5131CE47D9CD}"/>
                  </a:ext>
                </a:extLst>
              </p:cNvPr>
              <p:cNvGrpSpPr/>
              <p:nvPr/>
            </p:nvGrpSpPr>
            <p:grpSpPr>
              <a:xfrm>
                <a:off x="4273342" y="2629807"/>
                <a:ext cx="617558" cy="1598386"/>
                <a:chOff x="520700" y="520700"/>
                <a:chExt cx="1727200" cy="4470400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xmlns="" id="{3DFBF64F-1087-46B4-9BE0-17365C9E2999}"/>
                    </a:ext>
                  </a:extLst>
                </p:cNvPr>
                <p:cNvSpPr/>
                <p:nvPr/>
              </p:nvSpPr>
              <p:spPr>
                <a:xfrm>
                  <a:off x="520700" y="520700"/>
                  <a:ext cx="1727200" cy="172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xmlns="" id="{79E6B502-65DF-4A45-9424-E8590C42FEDC}"/>
                    </a:ext>
                  </a:extLst>
                </p:cNvPr>
                <p:cNvSpPr/>
                <p:nvPr/>
              </p:nvSpPr>
              <p:spPr>
                <a:xfrm>
                  <a:off x="520700" y="3263900"/>
                  <a:ext cx="1727200" cy="1727200"/>
                </a:xfrm>
                <a:prstGeom prst="ellipse">
                  <a:avLst/>
                </a:prstGeom>
                <a:solidFill>
                  <a:srgbClr val="F14B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xmlns="" id="{D94329AE-2FDF-4861-8308-7D02ECFEE40A}"/>
                    </a:ext>
                  </a:extLst>
                </p:cNvPr>
                <p:cNvSpPr/>
                <p:nvPr/>
              </p:nvSpPr>
              <p:spPr>
                <a:xfrm>
                  <a:off x="520700" y="1384300"/>
                  <a:ext cx="1727200" cy="137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xmlns="" id="{CBE6C299-5B9F-4664-B20E-220192CC9F64}"/>
                    </a:ext>
                  </a:extLst>
                </p:cNvPr>
                <p:cNvSpPr/>
                <p:nvPr/>
              </p:nvSpPr>
              <p:spPr>
                <a:xfrm>
                  <a:off x="520700" y="2755900"/>
                  <a:ext cx="1727200" cy="1371600"/>
                </a:xfrm>
                <a:prstGeom prst="rect">
                  <a:avLst/>
                </a:prstGeom>
                <a:solidFill>
                  <a:srgbClr val="F14B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xmlns="" id="{4C3B48B1-D753-46F8-B307-1338EF50EA2D}"/>
                  </a:ext>
                </a:extLst>
              </p:cNvPr>
              <p:cNvGrpSpPr/>
              <p:nvPr/>
            </p:nvGrpSpPr>
            <p:grpSpPr>
              <a:xfrm>
                <a:off x="4963470" y="2629807"/>
                <a:ext cx="617558" cy="1598386"/>
                <a:chOff x="520700" y="520700"/>
                <a:chExt cx="1727200" cy="4470400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xmlns="" id="{E77E2714-F879-4482-8B72-F1F745E3F056}"/>
                    </a:ext>
                  </a:extLst>
                </p:cNvPr>
                <p:cNvSpPr/>
                <p:nvPr/>
              </p:nvSpPr>
              <p:spPr>
                <a:xfrm>
                  <a:off x="520700" y="520700"/>
                  <a:ext cx="1727200" cy="172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xmlns="" id="{E7348A6F-0374-4FB1-86E1-B57B7B81615E}"/>
                    </a:ext>
                  </a:extLst>
                </p:cNvPr>
                <p:cNvSpPr/>
                <p:nvPr/>
              </p:nvSpPr>
              <p:spPr>
                <a:xfrm>
                  <a:off x="520700" y="3263900"/>
                  <a:ext cx="1727200" cy="1727200"/>
                </a:xfrm>
                <a:prstGeom prst="ellipse">
                  <a:avLst/>
                </a:prstGeom>
                <a:solidFill>
                  <a:srgbClr val="71C7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xmlns="" id="{27056BCE-188F-4A55-9C7D-930D4E007B98}"/>
                    </a:ext>
                  </a:extLst>
                </p:cNvPr>
                <p:cNvSpPr/>
                <p:nvPr/>
              </p:nvSpPr>
              <p:spPr>
                <a:xfrm>
                  <a:off x="520700" y="1384300"/>
                  <a:ext cx="1727200" cy="137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xmlns="" id="{10AEEEAD-668C-4A19-959B-6A8C318F9A0E}"/>
                    </a:ext>
                  </a:extLst>
                </p:cNvPr>
                <p:cNvSpPr/>
                <p:nvPr/>
              </p:nvSpPr>
              <p:spPr>
                <a:xfrm>
                  <a:off x="520700" y="2755900"/>
                  <a:ext cx="1727200" cy="1371600"/>
                </a:xfrm>
                <a:prstGeom prst="rect">
                  <a:avLst/>
                </a:prstGeom>
                <a:solidFill>
                  <a:srgbClr val="71C7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EBBD8E4-5414-4863-ADD7-0DFB9A21569B}"/>
                </a:ext>
              </a:extLst>
            </p:cNvPr>
            <p:cNvGrpSpPr/>
            <p:nvPr/>
          </p:nvGrpSpPr>
          <p:grpSpPr>
            <a:xfrm flipH="1">
              <a:off x="6460281" y="1818793"/>
              <a:ext cx="409524" cy="431062"/>
              <a:chOff x="5422822" y="1690048"/>
              <a:chExt cx="409524" cy="431062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xmlns="" id="{6DD4E179-21D0-4886-A730-2BCAAEFA953D}"/>
                  </a:ext>
                </a:extLst>
              </p:cNvPr>
              <p:cNvGrpSpPr/>
              <p:nvPr/>
            </p:nvGrpSpPr>
            <p:grpSpPr>
              <a:xfrm>
                <a:off x="5422822" y="1844711"/>
                <a:ext cx="276399" cy="276399"/>
                <a:chOff x="3043646" y="2558191"/>
                <a:chExt cx="535577" cy="535577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BA51FC2E-3226-46D5-877A-68579E953BCA}"/>
                    </a:ext>
                  </a:extLst>
                </p:cNvPr>
                <p:cNvSpPr/>
                <p:nvPr/>
              </p:nvSpPr>
              <p:spPr>
                <a:xfrm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xmlns="" id="{69C2440D-A4CB-47C4-B50F-C9C177974BA5}"/>
                    </a:ext>
                  </a:extLst>
                </p:cNvPr>
                <p:cNvSpPr/>
                <p:nvPr/>
              </p:nvSpPr>
              <p:spPr>
                <a:xfrm rot="5400000"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xmlns="" id="{CA3CFCA6-5382-4AC6-AB38-95079EEEEF3C}"/>
                  </a:ext>
                </a:extLst>
              </p:cNvPr>
              <p:cNvGrpSpPr/>
              <p:nvPr/>
            </p:nvGrpSpPr>
            <p:grpSpPr>
              <a:xfrm>
                <a:off x="5653501" y="1690048"/>
                <a:ext cx="178845" cy="178845"/>
                <a:chOff x="3043646" y="2558191"/>
                <a:chExt cx="535577" cy="535577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xmlns="" id="{83C1DC67-18FC-41D9-BBD4-F6182A68CBD0}"/>
                    </a:ext>
                  </a:extLst>
                </p:cNvPr>
                <p:cNvSpPr/>
                <p:nvPr/>
              </p:nvSpPr>
              <p:spPr>
                <a:xfrm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xmlns="" id="{FD9E5CAC-DE97-43AD-B0C3-552060CDBA54}"/>
                    </a:ext>
                  </a:extLst>
                </p:cNvPr>
                <p:cNvSpPr/>
                <p:nvPr/>
              </p:nvSpPr>
              <p:spPr>
                <a:xfrm rot="5400000"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xmlns="" id="{B2737216-CE49-4BF6-B257-7D5770BA0497}"/>
                  </a:ext>
                </a:extLst>
              </p:cNvPr>
              <p:cNvGrpSpPr/>
              <p:nvPr/>
            </p:nvGrpSpPr>
            <p:grpSpPr>
              <a:xfrm>
                <a:off x="5536900" y="1713596"/>
                <a:ext cx="73620" cy="73620"/>
                <a:chOff x="3043646" y="2558191"/>
                <a:chExt cx="535577" cy="535577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xmlns="" id="{A095BFB8-8E00-423E-929A-6AF70138FF2C}"/>
                    </a:ext>
                  </a:extLst>
                </p:cNvPr>
                <p:cNvSpPr/>
                <p:nvPr/>
              </p:nvSpPr>
              <p:spPr>
                <a:xfrm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xmlns="" id="{C8CAF62F-53ED-4A8C-B314-91324E9B3F1B}"/>
                    </a:ext>
                  </a:extLst>
                </p:cNvPr>
                <p:cNvSpPr/>
                <p:nvPr/>
              </p:nvSpPr>
              <p:spPr>
                <a:xfrm rot="5400000"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C3C61120-907D-407A-8B9F-AB62C4354687}"/>
                </a:ext>
              </a:extLst>
            </p:cNvPr>
            <p:cNvGrpSpPr/>
            <p:nvPr/>
          </p:nvGrpSpPr>
          <p:grpSpPr>
            <a:xfrm flipH="1">
              <a:off x="5872905" y="2399843"/>
              <a:ext cx="36000" cy="180000"/>
              <a:chOff x="2801246" y="1733495"/>
              <a:chExt cx="218549" cy="1138388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6369DD05-CA28-4C94-AF17-4A68EE370D0E}"/>
                  </a:ext>
                </a:extLst>
              </p:cNvPr>
              <p:cNvSpPr/>
              <p:nvPr/>
            </p:nvSpPr>
            <p:spPr>
              <a:xfrm>
                <a:off x="2801246" y="1733495"/>
                <a:ext cx="218544" cy="21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BE0B4F56-7B1E-4B9C-8E6A-BF18466B5C06}"/>
                  </a:ext>
                </a:extLst>
              </p:cNvPr>
              <p:cNvSpPr/>
              <p:nvPr/>
            </p:nvSpPr>
            <p:spPr>
              <a:xfrm>
                <a:off x="2801251" y="1844442"/>
                <a:ext cx="218544" cy="938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83C5C18F-B4E5-4965-85D8-6A7759892BA4}"/>
                  </a:ext>
                </a:extLst>
              </p:cNvPr>
              <p:cNvSpPr/>
              <p:nvPr/>
            </p:nvSpPr>
            <p:spPr>
              <a:xfrm>
                <a:off x="2801251" y="2653340"/>
                <a:ext cx="218544" cy="218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B39792A2-F881-41CA-B467-FBF38F4A9C27}"/>
                </a:ext>
              </a:extLst>
            </p:cNvPr>
            <p:cNvGrpSpPr/>
            <p:nvPr/>
          </p:nvGrpSpPr>
          <p:grpSpPr>
            <a:xfrm flipH="1">
              <a:off x="6177705" y="2399843"/>
              <a:ext cx="36000" cy="180000"/>
              <a:chOff x="2801246" y="1733495"/>
              <a:chExt cx="218549" cy="1138388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xmlns="" id="{9061E292-A453-4C80-B9D2-7D9D1DA3F4D4}"/>
                  </a:ext>
                </a:extLst>
              </p:cNvPr>
              <p:cNvSpPr/>
              <p:nvPr/>
            </p:nvSpPr>
            <p:spPr>
              <a:xfrm>
                <a:off x="2801246" y="1733495"/>
                <a:ext cx="218544" cy="21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C225CFBC-CDED-45C2-82CA-AC82A6C13F22}"/>
                  </a:ext>
                </a:extLst>
              </p:cNvPr>
              <p:cNvSpPr/>
              <p:nvPr/>
            </p:nvSpPr>
            <p:spPr>
              <a:xfrm>
                <a:off x="2801251" y="1844442"/>
                <a:ext cx="218544" cy="938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858734E0-5BAE-4104-B613-25FDBF52B78C}"/>
                  </a:ext>
                </a:extLst>
              </p:cNvPr>
              <p:cNvSpPr/>
              <p:nvPr/>
            </p:nvSpPr>
            <p:spPr>
              <a:xfrm>
                <a:off x="2801251" y="2653340"/>
                <a:ext cx="218544" cy="218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F97A326-F7EC-488C-B01A-35D3A578531F}"/>
                </a:ext>
              </a:extLst>
            </p:cNvPr>
            <p:cNvGrpSpPr/>
            <p:nvPr/>
          </p:nvGrpSpPr>
          <p:grpSpPr>
            <a:xfrm flipH="1">
              <a:off x="6482505" y="2399843"/>
              <a:ext cx="36000" cy="180000"/>
              <a:chOff x="2801246" y="1733495"/>
              <a:chExt cx="218549" cy="1138388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xmlns="" id="{46CF7C3C-C6B8-40A0-B1F1-4513070E9E9E}"/>
                  </a:ext>
                </a:extLst>
              </p:cNvPr>
              <p:cNvSpPr/>
              <p:nvPr/>
            </p:nvSpPr>
            <p:spPr>
              <a:xfrm>
                <a:off x="2801246" y="1733495"/>
                <a:ext cx="218544" cy="21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DCB0E79F-5AA7-421C-BF72-14234B523359}"/>
                  </a:ext>
                </a:extLst>
              </p:cNvPr>
              <p:cNvSpPr/>
              <p:nvPr/>
            </p:nvSpPr>
            <p:spPr>
              <a:xfrm>
                <a:off x="2801251" y="1844442"/>
                <a:ext cx="218544" cy="938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xmlns="" id="{36F68069-B915-443C-925C-DDBAF1BE2840}"/>
                  </a:ext>
                </a:extLst>
              </p:cNvPr>
              <p:cNvSpPr/>
              <p:nvPr/>
            </p:nvSpPr>
            <p:spPr>
              <a:xfrm>
                <a:off x="2801251" y="2653340"/>
                <a:ext cx="218544" cy="218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3419605" y="4149266"/>
            <a:ext cx="5461348" cy="557255"/>
            <a:chOff x="3419605" y="4149266"/>
            <a:chExt cx="5461348" cy="557255"/>
          </a:xfrm>
        </p:grpSpPr>
        <p:sp>
          <p:nvSpPr>
            <p:cNvPr id="21" name="직사각형 20"/>
            <p:cNvSpPr/>
            <p:nvPr/>
          </p:nvSpPr>
          <p:spPr>
            <a:xfrm>
              <a:off x="3419605" y="4149266"/>
              <a:ext cx="546134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-------------------------------------------------------------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97458" y="4398744"/>
              <a:ext cx="3791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김아리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김태강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나이수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박종수 이성훈 홍아름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391427" y="2705622"/>
            <a:ext cx="3417923" cy="1692771"/>
            <a:chOff x="4391427" y="2705622"/>
            <a:chExt cx="3417923" cy="1692771"/>
          </a:xfrm>
        </p:grpSpPr>
        <p:sp>
          <p:nvSpPr>
            <p:cNvPr id="13" name="TextBox 12"/>
            <p:cNvSpPr txBox="1"/>
            <p:nvPr/>
          </p:nvSpPr>
          <p:spPr>
            <a:xfrm>
              <a:off x="4391427" y="2705622"/>
              <a:ext cx="3417923" cy="16927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80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mediQ</a:t>
              </a:r>
              <a:endParaRPr lang="ko-KR" altLang="en-US" sz="6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09336" y="3950518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smtClean="0">
                  <a:solidFill>
                    <a:srgbClr val="404040"/>
                  </a:solidFill>
                  <a:latin typeface="맑은 고딕" pitchFamily="50" charset="-127"/>
                  <a:ea typeface="맑은 고딕" pitchFamily="50" charset="-127"/>
                </a:rPr>
                <a:t>의약품 검색 사이트</a:t>
              </a:r>
              <a:endParaRPr lang="ko-KR" altLang="en-US" sz="700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576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102944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8556723"/>
              </p:ext>
            </p:extLst>
          </p:nvPr>
        </p:nvGraphicFramePr>
        <p:xfrm>
          <a:off x="561638" y="1576954"/>
          <a:ext cx="11116014" cy="457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09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네이버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(https://nid.naver.com/nidlogin.login)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4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33450720"/>
              </p:ext>
            </p:extLst>
          </p:nvPr>
        </p:nvGraphicFramePr>
        <p:xfrm>
          <a:off x="1507588" y="2977915"/>
          <a:ext cx="3511550" cy="1772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517"/>
                <a:gridCol w="1170516"/>
                <a:gridCol w="1170517"/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539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그림 11" descr="333333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7427" y="2503917"/>
            <a:ext cx="3768278" cy="341411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05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7939350"/>
              </p:ext>
            </p:extLst>
          </p:nvPr>
        </p:nvGraphicFramePr>
        <p:xfrm>
          <a:off x="561638" y="1576955"/>
          <a:ext cx="11116014" cy="4595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71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0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 찾기 페이지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네이버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(https://nid.naver.com/user2/help/idInquiry.nhn?)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389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61523074"/>
              </p:ext>
            </p:extLst>
          </p:nvPr>
        </p:nvGraphicFramePr>
        <p:xfrm>
          <a:off x="1100121" y="3749403"/>
          <a:ext cx="4509134" cy="1159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567"/>
                <a:gridCol w="2254567"/>
              </a:tblGrid>
              <a:tr h="39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이름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주소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인증번호 받기 버튼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인증번호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" name="그림 21" descr="444444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2275" y="2823311"/>
            <a:ext cx="4371975" cy="324370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943" y="1172304"/>
            <a:ext cx="102944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</p:spTree>
    <p:extLst>
      <p:ext uri="{BB962C8B-B14F-4D97-AF65-F5344CB8AC3E}">
        <p14:creationId xmlns="" xmlns:p14="http://schemas.microsoft.com/office/powerpoint/2010/main" val="15471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2378827"/>
              </p:ext>
            </p:extLst>
          </p:nvPr>
        </p:nvGraphicFramePr>
        <p:xfrm>
          <a:off x="561638" y="1578871"/>
          <a:ext cx="11116014" cy="45936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42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91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찾기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네이버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https://nid.naver.com/user2/help/pwInquiry.nhn?)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342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558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2284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25755048"/>
              </p:ext>
            </p:extLst>
          </p:nvPr>
        </p:nvGraphicFramePr>
        <p:xfrm>
          <a:off x="2174875" y="2824046"/>
          <a:ext cx="2347220" cy="394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7220"/>
              </a:tblGrid>
              <a:tr h="39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 입력란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0320646"/>
              </p:ext>
            </p:extLst>
          </p:nvPr>
        </p:nvGraphicFramePr>
        <p:xfrm>
          <a:off x="2953778" y="3259867"/>
          <a:ext cx="90043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/>
              </a:tblGrid>
              <a:tr h="195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다음 버튼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" name="그림 25" descr="5555555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5860" y="3362325"/>
            <a:ext cx="1787990" cy="1630561"/>
          </a:xfrm>
          <a:prstGeom prst="rect">
            <a:avLst/>
          </a:prstGeom>
        </p:spPr>
      </p:pic>
      <p:pic>
        <p:nvPicPr>
          <p:cNvPr id="28" name="그림 27" descr="777777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3389" y="2923966"/>
            <a:ext cx="1962628" cy="2967775"/>
          </a:xfrm>
          <a:prstGeom prst="rect">
            <a:avLst/>
          </a:prstGeom>
        </p:spPr>
      </p:pic>
      <p:pic>
        <p:nvPicPr>
          <p:cNvPr id="32" name="그림 31" descr="666666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05711" y="2885056"/>
            <a:ext cx="1864828" cy="3152351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5698561"/>
              </p:ext>
            </p:extLst>
          </p:nvPr>
        </p:nvGraphicFramePr>
        <p:xfrm>
          <a:off x="1111686" y="3721993"/>
          <a:ext cx="4509134" cy="113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567"/>
                <a:gridCol w="2254567"/>
              </a:tblGrid>
              <a:tr h="244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이름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주소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인증번호 받기 버튼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인증번호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35920171"/>
              </p:ext>
            </p:extLst>
          </p:nvPr>
        </p:nvGraphicFramePr>
        <p:xfrm>
          <a:off x="2938751" y="4931976"/>
          <a:ext cx="90043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/>
              </a:tblGrid>
              <a:tr h="195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다음 버튼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6316882"/>
              </p:ext>
            </p:extLst>
          </p:nvPr>
        </p:nvGraphicFramePr>
        <p:xfrm>
          <a:off x="1111686" y="5343957"/>
          <a:ext cx="2347220" cy="789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7220"/>
              </a:tblGrid>
              <a:tr h="39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입력란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확인 입력란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48170515"/>
              </p:ext>
            </p:extLst>
          </p:nvPr>
        </p:nvGraphicFramePr>
        <p:xfrm>
          <a:off x="3743191" y="5807802"/>
          <a:ext cx="854446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446"/>
              </a:tblGrid>
              <a:tr h="195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49943" y="1172304"/>
            <a:ext cx="102944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</p:spTree>
    <p:extLst>
      <p:ext uri="{BB962C8B-B14F-4D97-AF65-F5344CB8AC3E}">
        <p14:creationId xmlns="" xmlns:p14="http://schemas.microsoft.com/office/powerpoint/2010/main" val="29198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126028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8556723"/>
              </p:ext>
            </p:extLst>
          </p:nvPr>
        </p:nvGraphicFramePr>
        <p:xfrm>
          <a:off x="561638" y="1576954"/>
          <a:ext cx="11116014" cy="457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09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가입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공공데이터포털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(https://www.data.go.kr)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4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2" name="officeArt object"/>
          <p:cNvPicPr/>
          <p:nvPr/>
        </p:nvPicPr>
        <p:blipFill>
          <a:blip r:embed="rId3" cstate="print">
            <a:extLst/>
          </a:blip>
          <a:srcRect l="28937" t="13958" r="13958" b="7419"/>
          <a:stretch>
            <a:fillRect/>
          </a:stretch>
        </p:blipFill>
        <p:spPr>
          <a:xfrm>
            <a:off x="6991350" y="2468563"/>
            <a:ext cx="3803650" cy="357663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22300" y="2472266"/>
          <a:ext cx="532130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133475"/>
                <a:gridCol w="1243013"/>
                <a:gridCol w="1243013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가입자 기본 정보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가입자 연락 정보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휴대전화번호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    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368815" y="5131492"/>
            <a:ext cx="8442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70515" y="5131492"/>
            <a:ext cx="8442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37315" y="5131492"/>
            <a:ext cx="8442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8815" y="4750492"/>
            <a:ext cx="14284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80115" y="4750492"/>
            <a:ext cx="8442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직접 입력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68815" y="2896292"/>
            <a:ext cx="21142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42115" y="2896292"/>
            <a:ext cx="1199885" cy="266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중복확인</a:t>
            </a:r>
            <a:endParaRPr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64066" y="3273059"/>
            <a:ext cx="879210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68815" y="3649826"/>
            <a:ext cx="21142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68815" y="4026592"/>
            <a:ext cx="21142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340101" y="5611510"/>
            <a:ext cx="2635080" cy="386366"/>
            <a:chOff x="8382001" y="5585036"/>
            <a:chExt cx="2635080" cy="386366"/>
          </a:xfrm>
        </p:grpSpPr>
        <p:sp>
          <p:nvSpPr>
            <p:cNvPr id="34" name="직사각형 33"/>
            <p:cNvSpPr/>
            <p:nvPr/>
          </p:nvSpPr>
          <p:spPr>
            <a:xfrm>
              <a:off x="8382001" y="5585036"/>
              <a:ext cx="1272064" cy="3863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제출 버튼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745017" y="5585036"/>
              <a:ext cx="1272064" cy="3863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취소 버튼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835791" y="3273059"/>
            <a:ext cx="879210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24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37272953"/>
              </p:ext>
            </p:extLst>
          </p:nvPr>
        </p:nvGraphicFramePr>
        <p:xfrm>
          <a:off x="561638" y="1576955"/>
          <a:ext cx="11116014" cy="4610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6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1803"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검색이력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앞으로 만들어질 메인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55"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회원이 메인 페이지에서 검색한 의약품을 스크랩 후 마이 페이지에서 조회할 수 있다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8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021BCB7A-D18C-4400-A09B-65F3A36E58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2923" y="2837620"/>
            <a:ext cx="5194453" cy="2656613"/>
          </a:xfrm>
          <a:prstGeom prst="rect">
            <a:avLst/>
          </a:prstGeom>
        </p:spPr>
      </p:pic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xmlns="" id="{425BA063-547F-483A-99DD-3DE3D354A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30688690"/>
              </p:ext>
            </p:extLst>
          </p:nvPr>
        </p:nvGraphicFramePr>
        <p:xfrm>
          <a:off x="772834" y="3189409"/>
          <a:ext cx="5065407" cy="20856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15108">
                  <a:extLst>
                    <a:ext uri="{9D8B030D-6E8A-4147-A177-3AD203B41FA5}">
                      <a16:colId xmlns:a16="http://schemas.microsoft.com/office/drawing/2014/main" xmlns="" val="3991082864"/>
                    </a:ext>
                  </a:extLst>
                </a:gridCol>
                <a:gridCol w="615108">
                  <a:extLst>
                    <a:ext uri="{9D8B030D-6E8A-4147-A177-3AD203B41FA5}">
                      <a16:colId xmlns:a16="http://schemas.microsoft.com/office/drawing/2014/main" xmlns="" val="1696229089"/>
                    </a:ext>
                  </a:extLst>
                </a:gridCol>
                <a:gridCol w="1236367">
                  <a:extLst>
                    <a:ext uri="{9D8B030D-6E8A-4147-A177-3AD203B41FA5}">
                      <a16:colId xmlns:a16="http://schemas.microsoft.com/office/drawing/2014/main" xmlns="" val="1607566342"/>
                    </a:ext>
                  </a:extLst>
                </a:gridCol>
                <a:gridCol w="1382946">
                  <a:extLst>
                    <a:ext uri="{9D8B030D-6E8A-4147-A177-3AD203B41FA5}">
                      <a16:colId xmlns:a16="http://schemas.microsoft.com/office/drawing/2014/main" xmlns="" val="2129835272"/>
                    </a:ext>
                  </a:extLst>
                </a:gridCol>
                <a:gridCol w="1215878">
                  <a:extLst>
                    <a:ext uri="{9D8B030D-6E8A-4147-A177-3AD203B41FA5}">
                      <a16:colId xmlns:a16="http://schemas.microsoft.com/office/drawing/2014/main" xmlns="" val="507517035"/>
                    </a:ext>
                  </a:extLst>
                </a:gridCol>
              </a:tblGrid>
              <a:tr h="55994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항목체크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품목분류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검색일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94949211"/>
                  </a:ext>
                </a:extLst>
              </a:tr>
              <a:tr h="559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체크박스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dirty="0" err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타이레놀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존슨 앤 존슨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2020.04.16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94394521"/>
                  </a:ext>
                </a:extLst>
              </a:tr>
              <a:tr h="46370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4804446"/>
                  </a:ext>
                </a:extLst>
              </a:tr>
              <a:tr h="46370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8522298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A105EC3-CC6F-4341-AFAC-1991FFEA4F06}"/>
              </a:ext>
            </a:extLst>
          </p:cNvPr>
          <p:cNvSpPr/>
          <p:nvPr/>
        </p:nvSpPr>
        <p:spPr>
          <a:xfrm>
            <a:off x="4823367" y="5344124"/>
            <a:ext cx="1009880" cy="486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검색기록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9943" y="1172304"/>
            <a:ext cx="157286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</p:spTree>
    <p:extLst>
      <p:ext uri="{BB962C8B-B14F-4D97-AF65-F5344CB8AC3E}">
        <p14:creationId xmlns="" xmlns:p14="http://schemas.microsoft.com/office/powerpoint/2010/main" val="2700818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157286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8556723"/>
              </p:ext>
            </p:extLst>
          </p:nvPr>
        </p:nvGraphicFramePr>
        <p:xfrm>
          <a:off x="561638" y="1576954"/>
          <a:ext cx="11116014" cy="457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09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확인 페이지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관리페이지에 들어가기 전 한번 더 확인한다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공공데이터포털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(https://www.data.go.kr)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476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3" descr="C:\Users\15936\Desktop\비둘기\회원정보 수정 확인페이지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926" y="2459261"/>
            <a:ext cx="2674149" cy="1247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/>
          <p:cNvCxnSpPr>
            <a:stCxn id="17" idx="1"/>
            <a:endCxn id="17" idx="3"/>
          </p:cNvCxnSpPr>
          <p:nvPr/>
        </p:nvCxnSpPr>
        <p:spPr>
          <a:xfrm rot="10800000" flipH="1">
            <a:off x="560003" y="3865316"/>
            <a:ext cx="111160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0800000" flipH="1">
            <a:off x="569528" y="4141541"/>
            <a:ext cx="111160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2450" y="382905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비밀번호 변경 페이지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05525" y="3829050"/>
            <a:ext cx="446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공공데이터포털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(https://www.data.go.kr)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17625" y="2843741"/>
          <a:ext cx="41211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955"/>
                <a:gridCol w="1385570"/>
                <a:gridCol w="119062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973248"/>
              </p:ext>
            </p:extLst>
          </p:nvPr>
        </p:nvGraphicFramePr>
        <p:xfrm>
          <a:off x="1428947" y="4223077"/>
          <a:ext cx="3836646" cy="1828800"/>
        </p:xfrm>
        <a:graphic>
          <a:graphicData uri="http://schemas.openxmlformats.org/drawingml/2006/table">
            <a:tbl>
              <a:tblPr/>
              <a:tblGrid>
                <a:gridCol w="1278882"/>
                <a:gridCol w="1278882"/>
                <a:gridCol w="1278882"/>
              </a:tblGrid>
              <a:tr h="326088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비밀번호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07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비밀번호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33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58"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44" y="4241532"/>
            <a:ext cx="3810000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70948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8556723"/>
              </p:ext>
            </p:extLst>
          </p:nvPr>
        </p:nvGraphicFramePr>
        <p:xfrm>
          <a:off x="561638" y="1576954"/>
          <a:ext cx="11116014" cy="457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09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정보 수정페이지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안전 나라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(https://nedrug.mfds.go.kr)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4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1" descr="C:\Users\15936\Desktop\비둘기\회원정보 수정 (비번변경,정보수정,탈퇴가 다 있음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34" y="2466975"/>
            <a:ext cx="3611315" cy="3524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984250" y="2538941"/>
          <a:ext cx="47117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0567"/>
                <a:gridCol w="785283"/>
                <a:gridCol w="785283"/>
                <a:gridCol w="1570567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패스워드</a:t>
                      </a:r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패스워드 확인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회원탈퇴 버튼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9943" y="1172304"/>
            <a:ext cx="157286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</p:spTree>
    <p:extLst>
      <p:ext uri="{BB962C8B-B14F-4D97-AF65-F5344CB8AC3E}">
        <p14:creationId xmlns="" xmlns:p14="http://schemas.microsoft.com/office/powerpoint/2010/main" val="20709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8556723"/>
              </p:ext>
            </p:extLst>
          </p:nvPr>
        </p:nvGraphicFramePr>
        <p:xfrm>
          <a:off x="561638" y="1576954"/>
          <a:ext cx="11116014" cy="457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09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539"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탈퇴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 /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정보를 삭제하는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안전나라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(http:nedrug.mfds.go.kr)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4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 descr="C:\Users\15936\Desktop\비둘기\탈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400" y="3401875"/>
            <a:ext cx="3728319" cy="14653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973248"/>
              </p:ext>
            </p:extLst>
          </p:nvPr>
        </p:nvGraphicFramePr>
        <p:xfrm>
          <a:off x="1381322" y="3251527"/>
          <a:ext cx="3836646" cy="1828800"/>
        </p:xfrm>
        <a:graphic>
          <a:graphicData uri="http://schemas.openxmlformats.org/drawingml/2006/table">
            <a:tbl>
              <a:tblPr/>
              <a:tblGrid>
                <a:gridCol w="1278882"/>
                <a:gridCol w="1278882"/>
                <a:gridCol w="1278882"/>
              </a:tblGrid>
              <a:tr h="326088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07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33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사유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58"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9943" y="1172304"/>
            <a:ext cx="157286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</p:spTree>
    <p:extLst>
      <p:ext uri="{BB962C8B-B14F-4D97-AF65-F5344CB8AC3E}">
        <p14:creationId xmlns="" xmlns:p14="http://schemas.microsoft.com/office/powerpoint/2010/main" val="2070948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78636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FAQ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2616234"/>
              </p:ext>
            </p:extLst>
          </p:nvPr>
        </p:nvGraphicFramePr>
        <p:xfrm>
          <a:off x="561638" y="1576954"/>
          <a:ext cx="11116014" cy="4592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193"/>
                <a:gridCol w="9745821"/>
              </a:tblGrid>
              <a:tr h="3095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53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목차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7458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Infomark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 (http://www.infomark.co.kr/bbs/board.php?bo_table=faq)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7288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79657285"/>
              </p:ext>
            </p:extLst>
          </p:nvPr>
        </p:nvGraphicFramePr>
        <p:xfrm>
          <a:off x="1968944" y="2964391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글쓴이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37763979"/>
              </p:ext>
            </p:extLst>
          </p:nvPr>
        </p:nvGraphicFramePr>
        <p:xfrm>
          <a:off x="1937194" y="2436788"/>
          <a:ext cx="1295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</a:tblGrid>
              <a:tr h="204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카테고리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01897249"/>
              </p:ext>
            </p:extLst>
          </p:nvPr>
        </p:nvGraphicFramePr>
        <p:xfrm>
          <a:off x="6156768" y="2437635"/>
          <a:ext cx="3067051" cy="399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1"/>
              </a:tblGrid>
              <a:tr h="399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60561881"/>
              </p:ext>
            </p:extLst>
          </p:nvPr>
        </p:nvGraphicFramePr>
        <p:xfrm>
          <a:off x="9395268" y="2442080"/>
          <a:ext cx="66357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" name="그림 18" descr="111111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3891" y="3894846"/>
            <a:ext cx="2978106" cy="222009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83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1257075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9563"/>
          <a:stretch/>
        </p:blipFill>
        <p:spPr>
          <a:xfrm>
            <a:off x="920606" y="4043965"/>
            <a:ext cx="2963630" cy="1891114"/>
          </a:xfrm>
          <a:prstGeom prst="rect">
            <a:avLst/>
          </a:prstGeom>
        </p:spPr>
      </p:pic>
      <p:pic>
        <p:nvPicPr>
          <p:cNvPr id="20" name="그림 19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943"/>
          <a:stretch/>
        </p:blipFill>
        <p:spPr>
          <a:xfrm>
            <a:off x="4649489" y="4031086"/>
            <a:ext cx="2962800" cy="1905480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3771675"/>
              </p:ext>
            </p:extLst>
          </p:nvPr>
        </p:nvGraphicFramePr>
        <p:xfrm>
          <a:off x="550842" y="1542361"/>
          <a:ext cx="11143609" cy="4436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9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145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145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012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                                          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5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의약품 안전나라</a:t>
                      </a:r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(https://nedrug.mfds.go.kr/bbs/100#none)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72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의약품 품목 허가 공고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의약품 회수 및 폐기 조치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의약품 관련 뉴스 및 정책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21141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5" name="표 9">
            <a:extLst>
              <a:ext uri="{FF2B5EF4-FFF2-40B4-BE49-F238E27FC236}">
                <a16:creationId xmlns:a16="http://schemas.microsoft.com/office/drawing/2014/main" xmlns="" id="{F31B0D63-4C39-415F-9B18-A5BE7B03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1526155"/>
              </p:ext>
            </p:extLst>
          </p:nvPr>
        </p:nvGraphicFramePr>
        <p:xfrm>
          <a:off x="1781060" y="1560722"/>
          <a:ext cx="9894955" cy="1480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565">
                  <a:extLst>
                    <a:ext uri="{9D8B030D-6E8A-4147-A177-3AD203B41FA5}">
                      <a16:colId xmlns:a16="http://schemas.microsoft.com/office/drawing/2014/main" xmlns="" val="154383827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xmlns="" val="11728580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xmlns="" val="1677130305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xmlns="" val="3969188412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xmlns="" val="3851513484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xmlns="" val="338184174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xmlns="" val="1107820989"/>
                    </a:ext>
                  </a:extLst>
                </a:gridCol>
              </a:tblGrid>
              <a:tr h="35804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언론사 및 업체명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기타 요약정보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등록일자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0811222"/>
                  </a:ext>
                </a:extLst>
              </a:tr>
              <a:tr h="374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의약품 허가 공고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&lt;대표페이지&gt;</a:t>
                      </a:r>
                    </a:p>
                  </a:txBody>
                  <a:tcPr/>
                </a:tc>
                <a:tc rowSpan="3" gridSpan="6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5764181"/>
                  </a:ext>
                </a:extLst>
              </a:tr>
              <a:tr h="374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의약품 회수 및 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폐기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조치</a:t>
                      </a:r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4798843"/>
                  </a:ext>
                </a:extLst>
              </a:tr>
              <a:tr h="374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의약품 관련 뉴스 및 정책</a:t>
                      </a:r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18060933"/>
                  </a:ext>
                </a:extLst>
              </a:tr>
            </a:tbl>
          </a:graphicData>
        </a:graphic>
      </p:graphicFrame>
      <p:pic>
        <p:nvPicPr>
          <p:cNvPr id="19" name="Picture 2"/>
          <p:cNvPicPr preferRelativeResize="0">
            <a:picLocks noChangeArrowheads="1"/>
          </p:cNvPicPr>
          <p:nvPr/>
        </p:nvPicPr>
        <p:blipFill>
          <a:blip r:embed="rId4" cstate="print"/>
          <a:srcRect l="29362"/>
          <a:stretch>
            <a:fillRect/>
          </a:stretch>
        </p:blipFill>
        <p:spPr bwMode="auto">
          <a:xfrm>
            <a:off x="8323604" y="4031086"/>
            <a:ext cx="2962800" cy="18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714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5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Contents</a:t>
              </a:r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1"/>
          <p:cNvGrpSpPr/>
          <p:nvPr/>
        </p:nvGrpSpPr>
        <p:grpSpPr>
          <a:xfrm>
            <a:off x="2010786" y="2554514"/>
            <a:ext cx="3854137" cy="3175000"/>
            <a:chOff x="2063795" y="2554514"/>
            <a:chExt cx="3854137" cy="3175000"/>
          </a:xfrm>
        </p:grpSpPr>
        <p:sp>
          <p:nvSpPr>
            <p:cNvPr id="8" name="TextBox 7"/>
            <p:cNvSpPr txBox="1"/>
            <p:nvPr/>
          </p:nvSpPr>
          <p:spPr>
            <a:xfrm>
              <a:off x="2063795" y="2766170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63795" y="3400430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63795" y="3971598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3795" y="4606597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3795" y="5241596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2141284" y="255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141284" y="318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141284" y="382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141284" y="445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41284" y="509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41284" y="572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341973" y="2720003"/>
              <a:ext cx="2045753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주제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및 기획 의도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41973" y="3345863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요구 사항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41973" y="3971724"/>
              <a:ext cx="142058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사용 리소스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41973" y="4597585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역할 분담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41973" y="5223445"/>
              <a:ext cx="165141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프로젝트 일정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5"/>
          <p:cNvGrpSpPr/>
          <p:nvPr/>
        </p:nvGrpSpPr>
        <p:grpSpPr>
          <a:xfrm>
            <a:off x="6403974" y="2554514"/>
            <a:ext cx="3854137" cy="3175000"/>
            <a:chOff x="6416853" y="2554514"/>
            <a:chExt cx="3854137" cy="3175000"/>
          </a:xfrm>
        </p:grpSpPr>
        <p:sp>
          <p:nvSpPr>
            <p:cNvPr id="25" name="TextBox 24"/>
            <p:cNvSpPr txBox="1"/>
            <p:nvPr/>
          </p:nvSpPr>
          <p:spPr>
            <a:xfrm>
              <a:off x="6416853" y="2766170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16853" y="3400430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6853" y="3971598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16853" y="4606597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16853" y="5241596"/>
              <a:ext cx="37382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494342" y="255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494342" y="318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494342" y="382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6494342" y="445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494342" y="509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494342" y="572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31525" y="2717855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개발 내용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31525" y="3343715"/>
              <a:ext cx="165462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페이지별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DFD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1525" y="3969576"/>
              <a:ext cx="104708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DB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설계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31525" y="4595437"/>
              <a:ext cx="69442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UML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31525" y="5221297"/>
              <a:ext cx="64633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시연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737399" y="2512856"/>
            <a:ext cx="128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참고 사이트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737399" y="271299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수집방법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737399" y="2913126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화면 단 프리뷰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37399" y="3886611"/>
            <a:ext cx="128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논리적 설계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737399" y="4072584"/>
            <a:ext cx="128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물리적 설계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37399" y="4429117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 코드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37399" y="4629252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코드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37399" y="4829387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오류 수정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6964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07489944"/>
              </p:ext>
            </p:extLst>
          </p:nvPr>
        </p:nvGraphicFramePr>
        <p:xfrm>
          <a:off x="561638" y="1576954"/>
          <a:ext cx="11116014" cy="457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6014"/>
              </a:tblGrid>
              <a:tr h="309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목차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2261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작성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5925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872355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42246483"/>
              </p:ext>
            </p:extLst>
          </p:nvPr>
        </p:nvGraphicFramePr>
        <p:xfrm>
          <a:off x="2211441" y="2392071"/>
          <a:ext cx="80845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571"/>
                <a:gridCol w="1095571"/>
                <a:gridCol w="1095571"/>
                <a:gridCol w="1095571"/>
                <a:gridCol w="1095571"/>
                <a:gridCol w="1273151"/>
                <a:gridCol w="13334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순번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공개 여부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조회 건수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등록 일자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질문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공개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비공개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시스템 날짜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┕▷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   답변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공개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비공개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시스템 날짜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820415" y="3582092"/>
            <a:ext cx="1475531" cy="3863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작성 버튼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538101" y="4485208"/>
            <a:ext cx="8478980" cy="1563468"/>
            <a:chOff x="2538101" y="4485208"/>
            <a:chExt cx="8478980" cy="1563468"/>
          </a:xfrm>
        </p:grpSpPr>
        <p:grpSp>
          <p:nvGrpSpPr>
            <p:cNvPr id="27" name="그룹 26"/>
            <p:cNvGrpSpPr/>
            <p:nvPr/>
          </p:nvGrpSpPr>
          <p:grpSpPr>
            <a:xfrm>
              <a:off x="8382001" y="5662310"/>
              <a:ext cx="2635080" cy="386366"/>
              <a:chOff x="8382001" y="5585036"/>
              <a:chExt cx="2635080" cy="38636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8382001" y="5585036"/>
                <a:ext cx="1272064" cy="3863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제출 버튼</a:t>
                </a:r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745017" y="5585036"/>
                <a:ext cx="1272064" cy="3863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취소 버튼</a:t>
                </a:r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538744" y="4485208"/>
              <a:ext cx="7533576" cy="1019617"/>
              <a:chOff x="2211441" y="4134052"/>
              <a:chExt cx="7533576" cy="1019617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211442" y="4526742"/>
                <a:ext cx="7533575" cy="6269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글 </a:t>
                </a:r>
                <a:r>
                  <a:rPr lang="ko-KR" altLang="en-US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작성란</a:t>
                </a:r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748530" y="4137214"/>
                <a:ext cx="1493948" cy="3863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유형 선택</a:t>
                </a:r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8242479" y="4134052"/>
                <a:ext cx="1502537" cy="3863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공개여부 선택</a:t>
                </a:r>
                <a:endParaRPr lang="ko-KR" altLang="en-US" sz="16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211441" y="4137214"/>
                <a:ext cx="4537089" cy="3863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제목 </a:t>
                </a:r>
                <a:r>
                  <a:rPr lang="ko-KR" altLang="en-US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작성란</a:t>
                </a:r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2538101" y="5512037"/>
              <a:ext cx="2811566" cy="230737"/>
            </a:xfrm>
            <a:prstGeom prst="rect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첨부파일 업로드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12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872355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90165200"/>
              </p:ext>
            </p:extLst>
          </p:nvPr>
        </p:nvGraphicFramePr>
        <p:xfrm>
          <a:off x="561637" y="1576955"/>
          <a:ext cx="11116014" cy="4198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831"/>
                <a:gridCol w="9707183"/>
              </a:tblGrid>
              <a:tr h="412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의약품 안전나라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(https://nedrug.mfds.go.kr/bbs/100#none)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878">
                <a:tc gridSpan="2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5675" y="2188200"/>
            <a:ext cx="5143500" cy="379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834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데이터 수집 방법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943" y="1172304"/>
            <a:ext cx="8155759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공공데이터 포털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식약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의약품 안전평가 종합정보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(https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://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www.data.go.kr)</a:t>
            </a: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의약품 제품 허가정보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요청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1269695"/>
              </p:ext>
            </p:extLst>
          </p:nvPr>
        </p:nvGraphicFramePr>
        <p:xfrm>
          <a:off x="561638" y="1818636"/>
          <a:ext cx="11116014" cy="4393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78032">
                <a:tc>
                  <a:txBody>
                    <a:bodyPr/>
                    <a:lstStyle/>
                    <a:p>
                      <a:r>
                        <a:rPr lang="en-US" altLang="ko-KR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 메시지 명세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응답 메시지 명세</a:t>
                      </a:r>
                    </a:p>
                  </a:txBody>
                  <a:tcPr>
                    <a:noFill/>
                  </a:tcPr>
                </a:tc>
              </a:tr>
              <a:tr h="40157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9396" y="2610119"/>
            <a:ext cx="5350019" cy="319825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/>
          <a:srcRect t="-1" b="1088"/>
          <a:stretch/>
        </p:blipFill>
        <p:spPr>
          <a:xfrm>
            <a:off x="7387933" y="2307307"/>
            <a:ext cx="3091504" cy="380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73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157745" y="2874020"/>
            <a:ext cx="4118242" cy="9467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Thank you :-)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211" y="2328183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lang="ko-KR" altLang="en-US" sz="1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8290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Contents</a:t>
              </a:r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010786" y="2554514"/>
            <a:ext cx="3854137" cy="3175000"/>
            <a:chOff x="2063795" y="2554514"/>
            <a:chExt cx="3854137" cy="3175000"/>
          </a:xfrm>
        </p:grpSpPr>
        <p:sp>
          <p:nvSpPr>
            <p:cNvPr id="8" name="TextBox 7"/>
            <p:cNvSpPr txBox="1"/>
            <p:nvPr/>
          </p:nvSpPr>
          <p:spPr>
            <a:xfrm>
              <a:off x="2063795" y="2766170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63795" y="3400430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63795" y="3971598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3795" y="4606597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3795" y="5241596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2141284" y="255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141284" y="318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141284" y="382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141284" y="445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41284" y="509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41284" y="572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341973" y="2720003"/>
              <a:ext cx="2045753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주제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및 기획 의도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41973" y="3345863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요구 사항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41973" y="3971724"/>
              <a:ext cx="142058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사용 리소스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41973" y="4597585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역할 분담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41973" y="5223445"/>
              <a:ext cx="165141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프로젝트 일정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403974" y="2554514"/>
            <a:ext cx="3854137" cy="3175000"/>
            <a:chOff x="6416853" y="2554514"/>
            <a:chExt cx="3854137" cy="3175000"/>
          </a:xfrm>
        </p:grpSpPr>
        <p:sp>
          <p:nvSpPr>
            <p:cNvPr id="25" name="TextBox 24"/>
            <p:cNvSpPr txBox="1"/>
            <p:nvPr/>
          </p:nvSpPr>
          <p:spPr>
            <a:xfrm>
              <a:off x="6416853" y="2766170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16853" y="3400430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6853" y="3971598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16853" y="4606597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16853" y="5241596"/>
              <a:ext cx="37382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494342" y="255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494342" y="318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494342" y="382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6494342" y="445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494342" y="509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494342" y="572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31525" y="2717855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개발 내용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31525" y="3343715"/>
              <a:ext cx="165462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페이지별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DFD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1525" y="3969576"/>
              <a:ext cx="104708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DB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설계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31525" y="4595437"/>
              <a:ext cx="69442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UML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31525" y="5221297"/>
              <a:ext cx="64633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시연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737399" y="2512856"/>
            <a:ext cx="128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참고 사이트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737399" y="271299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수집방법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737399" y="2913126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화면 단 프리뷰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37399" y="3886611"/>
            <a:ext cx="128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논리적 설계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737399" y="4072584"/>
            <a:ext cx="128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물리적 설계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37399" y="4429117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 코드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37399" y="4629252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코드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37399" y="4829387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오류 수정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6964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요구사항 분석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46100" y="1341966"/>
          <a:ext cx="110617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17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검색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(Main)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비회원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721635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요구사항 분석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4317578"/>
              </p:ext>
            </p:extLst>
          </p:nvPr>
        </p:nvGraphicFramePr>
        <p:xfrm>
          <a:off x="546100" y="1341966"/>
          <a:ext cx="110617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17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비회원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721635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프로젝트 일정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47596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First</a:t>
            </a:r>
            <a:endParaRPr lang="ko-KR" altLang="en-US" sz="1200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9122" y="16394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벤치마킹발표   4/17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주제, 구현내용, 참고사이트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DB 모델링   4/24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팀별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미팅 4/30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프로젝트 구현   5/13</a:t>
            </a:r>
          </a:p>
        </p:txBody>
      </p:sp>
    </p:spTree>
    <p:extLst>
      <p:ext uri="{BB962C8B-B14F-4D97-AF65-F5344CB8AC3E}">
        <p14:creationId xmlns="" xmlns:p14="http://schemas.microsoft.com/office/powerpoint/2010/main" val="35721635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47596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First</a:t>
            </a:r>
            <a:endParaRPr lang="ko-KR" altLang="en-US" sz="1200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8304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47596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First</a:t>
            </a:r>
            <a:endParaRPr lang="ko-KR" altLang="en-US" sz="1200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0299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696934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Contents</a:t>
              </a:r>
              <a:endParaRPr lang="ko-KR" altLang="en-US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187312" y="1552434"/>
            <a:ext cx="3856224" cy="4453798"/>
            <a:chOff x="4187312" y="1414648"/>
            <a:chExt cx="3856224" cy="4453798"/>
          </a:xfrm>
        </p:grpSpPr>
        <p:sp>
          <p:nvSpPr>
            <p:cNvPr id="8" name="TextBox 7"/>
            <p:cNvSpPr txBox="1"/>
            <p:nvPr/>
          </p:nvSpPr>
          <p:spPr>
            <a:xfrm>
              <a:off x="4187312" y="1626304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7312" y="2260564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87312" y="2831732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4264801" y="1414648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264801" y="2049648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264801" y="2684648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64801" y="3319648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465490" y="1580137"/>
              <a:ext cx="2045753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주제 및 기획의도 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5490" y="2205997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팀원 소개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65490" y="2831858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개발 환경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187312" y="3457719"/>
              <a:ext cx="3854137" cy="496929"/>
              <a:chOff x="4187312" y="4597585"/>
              <a:chExt cx="3854137" cy="49692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187312" y="460659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4264801" y="5094514"/>
                <a:ext cx="3776648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465490" y="4597585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DB </a:t>
                </a: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모델링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189399" y="4086108"/>
              <a:ext cx="3854137" cy="496929"/>
              <a:chOff x="4187312" y="4597585"/>
              <a:chExt cx="3854137" cy="49692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187312" y="460659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264801" y="5094514"/>
                <a:ext cx="3776648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4465490" y="4597585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주요 기능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189399" y="5371517"/>
              <a:ext cx="3854137" cy="496929"/>
              <a:chOff x="4187312" y="4597585"/>
              <a:chExt cx="3854137" cy="49692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187312" y="460659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4264801" y="5094514"/>
                <a:ext cx="3776648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465490" y="4597585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DB </a:t>
                </a: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모델링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189399" y="4716585"/>
              <a:ext cx="3854137" cy="496929"/>
              <a:chOff x="4187312" y="4597585"/>
              <a:chExt cx="3854137" cy="49692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187312" y="460659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4264801" y="5094514"/>
                <a:ext cx="3776648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465490" y="4597585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DB </a:t>
                </a: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모델링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5694159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4450" y="813363"/>
            <a:ext cx="8613255" cy="216982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의약품 정보 검색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국민의 알 권리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충족과 안전한 약물복용을 위해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병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의원에서 처방 받은 약물 또는 약국에서 조제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구입한 약물에 대한 정보 검색과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약물에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효능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주의사항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등의 약물정보를 제공하여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안전한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약물복용을 도와드리는 서비스 입니다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4449" y="3231946"/>
            <a:ext cx="6942926" cy="216982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복용하고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약품명을 통해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약물의 정보를 확인할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의약품에 관련한 다양한 정보를  확인 할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의약품에 관한 질문을 올리고 답변을 받을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가입을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통해 기존 검색 이력을 관리 할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1786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구현 내용 및 담당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3006856"/>
              </p:ext>
            </p:extLst>
          </p:nvPr>
        </p:nvGraphicFramePr>
        <p:xfrm>
          <a:off x="449943" y="1402054"/>
          <a:ext cx="11232502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037"/>
                <a:gridCol w="3070746"/>
                <a:gridCol w="2910205"/>
                <a:gridCol w="4170514"/>
              </a:tblGrid>
              <a:tr h="309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 담당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서기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홍아름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수집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PPT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김아리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검색 페이지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(Main)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마이 페이지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검색이력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목록 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관리자용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나이수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가입 </a:t>
                      </a:r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정보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홍아름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FAQ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김태강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Q&amp;A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김아리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공지사항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뉴스</a:t>
                      </a:r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나이수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42720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공지사항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허가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박종수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공지사항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취소 정보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박종수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381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구성 화면 리스트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0381611"/>
              </p:ext>
            </p:extLst>
          </p:nvPr>
        </p:nvGraphicFramePr>
        <p:xfrm>
          <a:off x="3054201" y="1282843"/>
          <a:ext cx="6235888" cy="4571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374"/>
                <a:gridCol w="5404514"/>
              </a:tblGrid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검색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(Main)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마이 페이지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검색이력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마이 페이지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정보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Q&amp;A </a:t>
                      </a:r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38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237436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의약품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(Main)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704" t="6602" r="1127" b="2647"/>
          <a:stretch>
            <a:fillRect/>
          </a:stretch>
        </p:blipFill>
        <p:spPr bwMode="auto">
          <a:xfrm>
            <a:off x="2119106" y="1684272"/>
            <a:ext cx="8111573" cy="4399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0961731"/>
              </p:ext>
            </p:extLst>
          </p:nvPr>
        </p:nvGraphicFramePr>
        <p:xfrm>
          <a:off x="7910091" y="2226198"/>
          <a:ext cx="161892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8920"/>
              </a:tblGrid>
              <a:tr h="195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0400" y="1684800"/>
            <a:ext cx="8110800" cy="439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49943" y="1172304"/>
            <a:ext cx="346120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의약품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(Main)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결과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0400" y="1684800"/>
            <a:ext cx="8110800" cy="439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9943" y="1172304"/>
            <a:ext cx="4004622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의약품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(Main)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결과 상세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3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918</Words>
  <Application>Microsoft Office PowerPoint</Application>
  <PresentationFormat>사용자 지정</PresentationFormat>
  <Paragraphs>401</Paragraphs>
  <Slides>29</Slides>
  <Notes>2</Notes>
  <HiddenSlides>7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굴림</vt:lpstr>
      <vt:lpstr>Arial</vt:lpstr>
      <vt:lpstr>맑은 고딕</vt:lpstr>
      <vt:lpstr>나눔스퀘어</vt:lpstr>
      <vt:lpstr>기본</vt:lpstr>
      <vt:lpstr>1_기본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hong</cp:lastModifiedBy>
  <cp:revision>155</cp:revision>
  <cp:lastPrinted>2020-04-15T10:59:57Z</cp:lastPrinted>
  <dcterms:created xsi:type="dcterms:W3CDTF">2017-11-24T11:22:27Z</dcterms:created>
  <dcterms:modified xsi:type="dcterms:W3CDTF">2020-05-21T07:01:29Z</dcterms:modified>
</cp:coreProperties>
</file>