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5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6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2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4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D045-DC4B-4ACD-9C0E-8ADBB273A8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6886-B921-4318-BE3D-D3CED973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4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3450" y="5562684"/>
            <a:ext cx="22322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err="1" smtClean="0">
                <a:latin typeface="휴먼편지체" pitchFamily="18" charset="-127"/>
                <a:ea typeface="휴먼편지체" pitchFamily="18" charset="-127"/>
              </a:rPr>
              <a:t>아디다스</a:t>
            </a:r>
            <a:r>
              <a:rPr lang="ko-KR" altLang="en-US" sz="1700" smtClean="0">
                <a:latin typeface="휴먼편지체" pitchFamily="18" charset="-127"/>
                <a:ea typeface="휴먼편지체" pitchFamily="18" charset="-127"/>
              </a:rPr>
              <a:t> 온라인 스토어</a:t>
            </a:r>
            <a:endParaRPr lang="ko-KR" altLang="en-US" sz="170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6061837"/>
            <a:ext cx="766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err="1" smtClean="0">
                <a:latin typeface="휴먼편지체" pitchFamily="18" charset="-127"/>
                <a:ea typeface="휴먼편지체" pitchFamily="18" charset="-127"/>
              </a:rPr>
              <a:t>김태년</a:t>
            </a:r>
            <a:endParaRPr lang="ko-KR" altLang="en-US" sz="1700"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2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2000">
              <a:schemeClr val="bg1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1635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3.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개발환경</a:t>
            </a:r>
            <a:endParaRPr lang="ko-KR" altLang="en-US" sz="250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2823" y="173035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운영체제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0192" y="173035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Window10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6312" y="24690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데이터베이</a:t>
            </a:r>
            <a:r>
              <a:rPr lang="ko-KR" altLang="en-US">
                <a:latin typeface="휴먼편지체" pitchFamily="18" charset="-127"/>
                <a:ea typeface="휴먼편지체" pitchFamily="18" charset="-127"/>
              </a:rPr>
              <a:t>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0192" y="246901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MySQL 8 . 0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6312" y="209968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소스코드 작성 도구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0192" y="209968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Eclipse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2823" y="350100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Front-End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6312" y="494116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Back-End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823" y="423967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Framework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2183" y="387034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Language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2182" y="53105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Language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6312" y="567983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Framework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15631" y="3501007"/>
            <a:ext cx="1918610" cy="1107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15631" y="4941168"/>
            <a:ext cx="1918610" cy="11079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15630" y="1570153"/>
            <a:ext cx="1918611" cy="1714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35896" y="1570152"/>
            <a:ext cx="2520280" cy="1714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16312" y="283834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웹 서버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0192" y="283834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Apache Tomcat 9 . 0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35896" y="3501007"/>
            <a:ext cx="2520280" cy="11079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0192" y="369634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HTML5, CSS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0192" y="410575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Javascript, jQuery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35896" y="4941166"/>
            <a:ext cx="2520280" cy="11079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0191" y="531049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Javascript, JSP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7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2000">
              <a:schemeClr val="bg1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98" y="429766"/>
            <a:ext cx="1635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4.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작업일정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9802577"/>
              </p:ext>
            </p:extLst>
          </p:nvPr>
        </p:nvGraphicFramePr>
        <p:xfrm>
          <a:off x="683568" y="1268760"/>
          <a:ext cx="7416824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1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2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3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6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7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휴먼편지체" pitchFamily="18" charset="-127"/>
                          <a:ea typeface="휴먼편지체" pitchFamily="18" charset="-127"/>
                        </a:rPr>
                        <a:t>8</a:t>
                      </a:r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주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요구사항 명세서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데이터베이스</a:t>
                      </a:r>
                      <a:endParaRPr lang="en-US" altLang="ko-KR" sz="1500" smtClean="0">
                        <a:latin typeface="휴먼편지체" pitchFamily="18" charset="-127"/>
                        <a:ea typeface="휴먼편지체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설계 및 구현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프론트 엔드</a:t>
                      </a:r>
                      <a:endParaRPr lang="en-US" altLang="ko-KR" sz="1500" smtClean="0">
                        <a:latin typeface="휴먼편지체" pitchFamily="18" charset="-127"/>
                        <a:ea typeface="휴먼편지체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프로그래밍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백 엔드</a:t>
                      </a:r>
                      <a:endParaRPr lang="en-US" altLang="ko-KR" sz="1500" smtClean="0">
                        <a:latin typeface="휴먼편지체" pitchFamily="18" charset="-127"/>
                        <a:ea typeface="휴먼편지체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프로그래밍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휴먼편지체" pitchFamily="18" charset="-127"/>
                          <a:ea typeface="휴먼편지체" pitchFamily="18" charset="-127"/>
                        </a:rPr>
                        <a:t>테스트 및 디버그</a:t>
                      </a:r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2382882" y="2308243"/>
            <a:ext cx="648072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097336" y="3090162"/>
            <a:ext cx="648072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421372" y="3911401"/>
            <a:ext cx="439098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421372" y="4725144"/>
            <a:ext cx="439098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406190" y="5517232"/>
            <a:ext cx="648072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2000">
              <a:schemeClr val="bg1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27638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5.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데이터베이스 구성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" r="1829" b="2763"/>
          <a:stretch/>
        </p:blipFill>
        <p:spPr bwMode="auto">
          <a:xfrm>
            <a:off x="583411" y="1252510"/>
            <a:ext cx="6220837" cy="477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37617"/>
              </p:ext>
            </p:extLst>
          </p:nvPr>
        </p:nvGraphicFramePr>
        <p:xfrm>
          <a:off x="6948264" y="1110216"/>
          <a:ext cx="1944215" cy="5063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737"/>
                <a:gridCol w="946478"/>
              </a:tblGrid>
              <a:tr h="48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테이블명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테이블 설명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member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회원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emailcheck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이메일 </a:t>
                      </a:r>
                      <a:endParaRPr lang="en-US" altLang="ko-KR" sz="1200" smtClean="0">
                        <a:latin typeface="휴먼편지체" pitchFamily="18" charset="-127"/>
                        <a:ea typeface="휴먼편지체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인증번호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goods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제품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option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제품옵션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category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카테고리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subcategory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서브 </a:t>
                      </a:r>
                      <a:endParaRPr lang="en-US" altLang="ko-KR" sz="1200" smtClean="0">
                        <a:latin typeface="휴먼편지체" pitchFamily="18" charset="-127"/>
                        <a:ea typeface="휴먼편지체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카테고리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order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주문정보</a:t>
                      </a:r>
                      <a:endParaRPr lang="en-US" altLang="ko-KR" sz="1200" smtClean="0">
                        <a:latin typeface="휴먼편지체" pitchFamily="18" charset="-127"/>
                        <a:ea typeface="휴먼편지체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(</a:t>
                      </a:r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회원관련</a:t>
                      </a:r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)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orderlist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주문정보</a:t>
                      </a:r>
                      <a:endParaRPr lang="en-US" altLang="ko-KR" sz="1200" smtClean="0">
                        <a:latin typeface="휴먼편지체" pitchFamily="18" charset="-127"/>
                        <a:ea typeface="휴먼편지체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(</a:t>
                      </a:r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제품관련</a:t>
                      </a:r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)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mylist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장바구니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choice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찜목록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review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리뷰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휴먼편지체" pitchFamily="18" charset="-127"/>
                          <a:ea typeface="휴먼편지체" pitchFamily="18" charset="-127"/>
                        </a:rPr>
                        <a:t>likes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휴먼편지체" pitchFamily="18" charset="-127"/>
                          <a:ea typeface="휴먼편지체" pitchFamily="18" charset="-127"/>
                        </a:rPr>
                        <a:t>추천</a:t>
                      </a:r>
                      <a:endParaRPr lang="ko-KR" altLang="en-US" sz="1200"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2000">
              <a:schemeClr val="bg1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1313523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latin typeface="휴먼편지체" pitchFamily="18" charset="-127"/>
                <a:ea typeface="휴먼편지체" pitchFamily="18" charset="-127"/>
              </a:rPr>
              <a:t>목차</a:t>
            </a:r>
            <a:endParaRPr lang="ko-KR" altLang="en-US" sz="360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715" y="214563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1. </a:t>
            </a:r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서비스 개요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4715" y="257767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2. </a:t>
            </a:r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요구사항 정의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3900" y="306877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3. </a:t>
            </a:r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개발환경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900" y="357282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4. </a:t>
            </a:r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작업일정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3899" y="407688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5. </a:t>
            </a:r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데이터베이스 구성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0" y="458093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휴먼편지체" pitchFamily="18" charset="-127"/>
                <a:ea typeface="휴먼편지체" pitchFamily="18" charset="-127"/>
              </a:rPr>
              <a:t>6. </a:t>
            </a:r>
            <a:r>
              <a:rPr lang="ko-KR" altLang="en-US" smtClean="0">
                <a:latin typeface="휴먼편지체" pitchFamily="18" charset="-127"/>
                <a:ea typeface="휴먼편지체" pitchFamily="18" charset="-127"/>
              </a:rPr>
              <a:t>기술상세</a:t>
            </a:r>
            <a:endParaRPr lang="ko-KR" altLang="en-US"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2000">
              <a:schemeClr val="bg1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19127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1.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서비스 개요</a:t>
            </a:r>
            <a:endParaRPr lang="ko-KR" altLang="en-US" sz="250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283968" y="2924944"/>
            <a:ext cx="856197" cy="792088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메인</a:t>
            </a:r>
            <a:endParaRPr lang="en-US" altLang="ko-KR" sz="1200" smtClean="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페이지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54143" y="1034094"/>
            <a:ext cx="856197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로그인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54142" y="2386906"/>
            <a:ext cx="856197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마이</a:t>
            </a:r>
            <a:endParaRPr lang="en-US" altLang="ko-KR" sz="1200" smtClean="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페이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지</a:t>
            </a:r>
          </a:p>
        </p:txBody>
      </p:sp>
      <p:sp>
        <p:nvSpPr>
          <p:cNvPr id="9" name="타원 8"/>
          <p:cNvSpPr/>
          <p:nvPr/>
        </p:nvSpPr>
        <p:spPr>
          <a:xfrm>
            <a:off x="5554145" y="3789040"/>
            <a:ext cx="856197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찜목록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54145" y="5157192"/>
            <a:ext cx="856197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장바</a:t>
            </a:r>
            <a:endParaRPr lang="en-US" altLang="ko-KR" sz="1200" smtClean="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구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니</a:t>
            </a:r>
          </a:p>
        </p:txBody>
      </p:sp>
      <p:sp>
        <p:nvSpPr>
          <p:cNvPr id="11" name="타원 10"/>
          <p:cNvSpPr/>
          <p:nvPr/>
        </p:nvSpPr>
        <p:spPr>
          <a:xfrm>
            <a:off x="3145003" y="3608954"/>
            <a:ext cx="856197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상품</a:t>
            </a:r>
            <a:endParaRPr lang="en-US" altLang="ko-KR" sz="1200" smtClean="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리스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트</a:t>
            </a:r>
          </a:p>
        </p:txBody>
      </p:sp>
      <p:sp>
        <p:nvSpPr>
          <p:cNvPr id="12" name="타원 11"/>
          <p:cNvSpPr/>
          <p:nvPr/>
        </p:nvSpPr>
        <p:spPr>
          <a:xfrm>
            <a:off x="3145005" y="1726638"/>
            <a:ext cx="856197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관리자</a:t>
            </a:r>
            <a:endParaRPr lang="en-US" altLang="ko-KR" sz="1200" smtClean="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페이지</a:t>
            </a:r>
            <a:endParaRPr lang="en-US" altLang="ko-KR" sz="1200" smtClean="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0232" y="980728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회원가입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35692" y="1431404"/>
            <a:ext cx="1033595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비밀번호 찾기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20266" y="2708920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정보수정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25108" y="3194676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로그아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웃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20266" y="3686730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주문조회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23047" y="1980688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주문관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40024" y="3721010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제품등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23047" y="3213973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재고추가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40024" y="4219995"/>
            <a:ext cx="914400" cy="28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제품상세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3789040"/>
            <a:ext cx="914400" cy="283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제품수정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4219995"/>
            <a:ext cx="914400" cy="283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제품삭제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816" y="4940804"/>
            <a:ext cx="914400" cy="283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구매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98260" y="4940804"/>
            <a:ext cx="1053320" cy="283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평점 및 리뷰</a:t>
            </a:r>
            <a:endParaRPr lang="ko-KR" altLang="en-US" sz="1200">
              <a:solidFill>
                <a:schemeClr val="tx1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21897" y="5486704"/>
            <a:ext cx="914400" cy="283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결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7689" y="4854547"/>
            <a:ext cx="914400" cy="283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리뷰작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7689" y="5724977"/>
            <a:ext cx="914400" cy="283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리뷰수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7689" y="5300444"/>
            <a:ext cx="914400" cy="283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리뷰삭</a:t>
            </a:r>
            <a:r>
              <a:rPr lang="ko-KR" altLang="en-US" sz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</a:rPr>
              <a:t>제</a:t>
            </a:r>
          </a:p>
        </p:txBody>
      </p:sp>
      <p:cxnSp>
        <p:nvCxnSpPr>
          <p:cNvPr id="35" name="직선 연결선 34"/>
          <p:cNvCxnSpPr>
            <a:stCxn id="3" idx="6"/>
            <a:endCxn id="5" idx="2"/>
          </p:cNvCxnSpPr>
          <p:nvPr/>
        </p:nvCxnSpPr>
        <p:spPr>
          <a:xfrm flipV="1">
            <a:off x="5140165" y="1430138"/>
            <a:ext cx="413978" cy="18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" idx="6"/>
            <a:endCxn id="9" idx="2"/>
          </p:cNvCxnSpPr>
          <p:nvPr/>
        </p:nvCxnSpPr>
        <p:spPr>
          <a:xfrm>
            <a:off x="5140165" y="3320988"/>
            <a:ext cx="41398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" idx="6"/>
            <a:endCxn id="8" idx="2"/>
          </p:cNvCxnSpPr>
          <p:nvPr/>
        </p:nvCxnSpPr>
        <p:spPr>
          <a:xfrm flipV="1">
            <a:off x="5140165" y="2782950"/>
            <a:ext cx="413977" cy="53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" idx="6"/>
            <a:endCxn id="10" idx="2"/>
          </p:cNvCxnSpPr>
          <p:nvPr/>
        </p:nvCxnSpPr>
        <p:spPr>
          <a:xfrm>
            <a:off x="5140165" y="3320988"/>
            <a:ext cx="41398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" idx="2"/>
            <a:endCxn id="11" idx="6"/>
          </p:cNvCxnSpPr>
          <p:nvPr/>
        </p:nvCxnSpPr>
        <p:spPr>
          <a:xfrm flipH="1">
            <a:off x="4001200" y="3320988"/>
            <a:ext cx="282768" cy="68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" idx="2"/>
            <a:endCxn id="12" idx="6"/>
          </p:cNvCxnSpPr>
          <p:nvPr/>
        </p:nvCxnSpPr>
        <p:spPr>
          <a:xfrm flipH="1" flipV="1">
            <a:off x="4001202" y="2122682"/>
            <a:ext cx="282766" cy="119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" idx="6"/>
            <a:endCxn id="14" idx="1"/>
          </p:cNvCxnSpPr>
          <p:nvPr/>
        </p:nvCxnSpPr>
        <p:spPr>
          <a:xfrm flipV="1">
            <a:off x="6410340" y="1122722"/>
            <a:ext cx="249892" cy="30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" idx="6"/>
            <a:endCxn id="15" idx="1"/>
          </p:cNvCxnSpPr>
          <p:nvPr/>
        </p:nvCxnSpPr>
        <p:spPr>
          <a:xfrm>
            <a:off x="6410340" y="1430138"/>
            <a:ext cx="225352" cy="14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8" idx="6"/>
            <a:endCxn id="16" idx="1"/>
          </p:cNvCxnSpPr>
          <p:nvPr/>
        </p:nvCxnSpPr>
        <p:spPr>
          <a:xfrm>
            <a:off x="6410339" y="2782950"/>
            <a:ext cx="309927" cy="67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8" idx="6"/>
            <a:endCxn id="17" idx="1"/>
          </p:cNvCxnSpPr>
          <p:nvPr/>
        </p:nvCxnSpPr>
        <p:spPr>
          <a:xfrm>
            <a:off x="6410339" y="2782950"/>
            <a:ext cx="314769" cy="55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8" idx="6"/>
            <a:endCxn id="18" idx="1"/>
          </p:cNvCxnSpPr>
          <p:nvPr/>
        </p:nvCxnSpPr>
        <p:spPr>
          <a:xfrm>
            <a:off x="6410339" y="2782950"/>
            <a:ext cx="309927" cy="104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9" idx="6"/>
            <a:endCxn id="16" idx="1"/>
          </p:cNvCxnSpPr>
          <p:nvPr/>
        </p:nvCxnSpPr>
        <p:spPr>
          <a:xfrm flipV="1">
            <a:off x="6410342" y="2850914"/>
            <a:ext cx="309924" cy="1334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9" idx="6"/>
            <a:endCxn id="17" idx="1"/>
          </p:cNvCxnSpPr>
          <p:nvPr/>
        </p:nvCxnSpPr>
        <p:spPr>
          <a:xfrm flipV="1">
            <a:off x="6410342" y="3336670"/>
            <a:ext cx="314766" cy="84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9" idx="6"/>
            <a:endCxn id="18" idx="1"/>
          </p:cNvCxnSpPr>
          <p:nvPr/>
        </p:nvCxnSpPr>
        <p:spPr>
          <a:xfrm flipV="1">
            <a:off x="6410342" y="3828724"/>
            <a:ext cx="309924" cy="35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" idx="4"/>
            <a:endCxn id="9" idx="0"/>
          </p:cNvCxnSpPr>
          <p:nvPr/>
        </p:nvCxnSpPr>
        <p:spPr>
          <a:xfrm>
            <a:off x="5982241" y="3178994"/>
            <a:ext cx="3" cy="61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0" idx="2"/>
            <a:endCxn id="27" idx="3"/>
          </p:cNvCxnSpPr>
          <p:nvPr/>
        </p:nvCxnSpPr>
        <p:spPr>
          <a:xfrm flipH="1">
            <a:off x="3836297" y="5553236"/>
            <a:ext cx="1717848" cy="7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1" idx="2"/>
            <a:endCxn id="21" idx="3"/>
          </p:cNvCxnSpPr>
          <p:nvPr/>
        </p:nvCxnSpPr>
        <p:spPr>
          <a:xfrm flipH="1" flipV="1">
            <a:off x="2837447" y="3355967"/>
            <a:ext cx="307556" cy="64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1" idx="2"/>
            <a:endCxn id="20" idx="3"/>
          </p:cNvCxnSpPr>
          <p:nvPr/>
        </p:nvCxnSpPr>
        <p:spPr>
          <a:xfrm flipH="1" flipV="1">
            <a:off x="2854424" y="3863004"/>
            <a:ext cx="290579" cy="14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1" idx="2"/>
            <a:endCxn id="22" idx="3"/>
          </p:cNvCxnSpPr>
          <p:nvPr/>
        </p:nvCxnSpPr>
        <p:spPr>
          <a:xfrm flipH="1">
            <a:off x="2854424" y="4004998"/>
            <a:ext cx="290579" cy="35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2" idx="2"/>
            <a:endCxn id="19" idx="3"/>
          </p:cNvCxnSpPr>
          <p:nvPr/>
        </p:nvCxnSpPr>
        <p:spPr>
          <a:xfrm flipH="1">
            <a:off x="2837447" y="2122682"/>
            <a:ext cx="307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22" idx="1"/>
            <a:endCxn id="23" idx="3"/>
          </p:cNvCxnSpPr>
          <p:nvPr/>
        </p:nvCxnSpPr>
        <p:spPr>
          <a:xfrm flipH="1" flipV="1">
            <a:off x="1597968" y="3931034"/>
            <a:ext cx="342056" cy="43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22" idx="1"/>
            <a:endCxn id="24" idx="3"/>
          </p:cNvCxnSpPr>
          <p:nvPr/>
        </p:nvCxnSpPr>
        <p:spPr>
          <a:xfrm flipH="1">
            <a:off x="1597968" y="4361989"/>
            <a:ext cx="342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22" idx="2"/>
            <a:endCxn id="26" idx="0"/>
          </p:cNvCxnSpPr>
          <p:nvPr/>
        </p:nvCxnSpPr>
        <p:spPr>
          <a:xfrm flipH="1">
            <a:off x="2024920" y="4503983"/>
            <a:ext cx="372304" cy="43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22" idx="2"/>
            <a:endCxn id="25" idx="0"/>
          </p:cNvCxnSpPr>
          <p:nvPr/>
        </p:nvCxnSpPr>
        <p:spPr>
          <a:xfrm>
            <a:off x="2397224" y="4503983"/>
            <a:ext cx="975792" cy="43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6" idx="1"/>
            <a:endCxn id="31" idx="3"/>
          </p:cNvCxnSpPr>
          <p:nvPr/>
        </p:nvCxnSpPr>
        <p:spPr>
          <a:xfrm flipH="1" flipV="1">
            <a:off x="1172089" y="4996541"/>
            <a:ext cx="326171" cy="8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26" idx="1"/>
            <a:endCxn id="33" idx="3"/>
          </p:cNvCxnSpPr>
          <p:nvPr/>
        </p:nvCxnSpPr>
        <p:spPr>
          <a:xfrm flipH="1">
            <a:off x="1172089" y="5082798"/>
            <a:ext cx="326171" cy="35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26" idx="1"/>
            <a:endCxn id="32" idx="3"/>
          </p:cNvCxnSpPr>
          <p:nvPr/>
        </p:nvCxnSpPr>
        <p:spPr>
          <a:xfrm flipH="1">
            <a:off x="1172089" y="5082798"/>
            <a:ext cx="326171" cy="78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25" idx="2"/>
            <a:endCxn id="27" idx="0"/>
          </p:cNvCxnSpPr>
          <p:nvPr/>
        </p:nvCxnSpPr>
        <p:spPr>
          <a:xfrm>
            <a:off x="3373016" y="5224792"/>
            <a:ext cx="6081" cy="2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2.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요구사항 정의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67863"/>
              </p:ext>
            </p:extLst>
          </p:nvPr>
        </p:nvGraphicFramePr>
        <p:xfrm>
          <a:off x="611560" y="836712"/>
          <a:ext cx="7848872" cy="5719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80120"/>
                <a:gridCol w="4680520"/>
                <a:gridCol w="1152128"/>
              </a:tblGrid>
              <a:tr h="221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화면명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 내용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우선 순위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헤더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헤더 구성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로고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MEN, WOMAN, KIDS,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검색창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마이페이지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관리자페이지로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로고 클릭시 메인화면으로 이동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로그인시 로그인부분이 안녕하세요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! 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)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으로 바뀐다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로그인되어 있을 경우 찜목록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장바구니에 담긴 수 만큼 이미지 위에 표시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MEN, WOMAN, KIDS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를 마우스호버할 때 해당 카테고리 목록들이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관리자페이지는 관리자만 보여지고 관리자만 사용가능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헤더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MEN, WOMAN, KIDS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카테고리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MEN, WOMAN, KIDS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를 마우스호버하면 카테고리와 중분류가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해당 분류를 선택하여 검색한다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상단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광고 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중단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WOMAN, MAN, KIDS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클릭시 해당 카테고리 목록들이 이미지로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한 화면에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개의 이미지가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 짤려도 됨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 버튼 클릭시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개의 이미지씩 움직인다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 이미지가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개보다 적을 경우 처음 이미지 또는 마지막 이미지까지 보여지며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 이미지가 없을 경우 버튼 숨김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신상품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한 화면에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개의 신상품의 이미지와 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이름을 나타낸다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이미지들 위에 전체보기 버튼이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클릭시 신상품인 모든 제품 검색한다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10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개의 신상품 제품이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버튼 클릭시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개의 이미지가 움직이며 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다음이 없을 경우 버튼 숨김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브랜드 소개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브랜드 소개내용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푸터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푸터 구성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회사명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회사위치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대표자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사업자등록번호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통신판매업신고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개인정보관리책임자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호스팅서비스사업자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고객센터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 박스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찾기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 입력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비밀번호입력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 유지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로그인버튼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회원가입버튼으로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회원정보가 없으면 회원정보를 다시 입력하세요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라고 알림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로그인이 완료되면 메인페이지로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1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2.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요구사항 정의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80315"/>
              </p:ext>
            </p:extLst>
          </p:nvPr>
        </p:nvGraphicFramePr>
        <p:xfrm>
          <a:off x="611560" y="836712"/>
          <a:ext cx="7848872" cy="5661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80120"/>
                <a:gridCol w="4680520"/>
                <a:gridCol w="1152128"/>
              </a:tblGrid>
              <a:tr h="221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화면명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 내용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우선 순위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이메일입력창과 비밀번호 재설정 버튼으로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이메일형태가 아닐경우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( "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 주소가 유효하지 않습니다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")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알림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재설정 버튼 클릭시 해당 이메일로 새 비밀번호를 보냄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 정보 입력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전화번호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이메일인증코드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비밀번호를 입력한다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필수입력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필수입력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체크를 확인하여 안되어 있는 곳으로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focus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되고 전송안됨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이메일이 이미 가입되어 있으면 알림창을 띄우고 전송안됨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회원가입이 완료 되면 메인페이지로 이동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전화번호 형태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: 000-0000-0000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 형태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: [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숫자와 영문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]1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자이상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@ [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소문자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]1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자이상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(.[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소문자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]){1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번이상반복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}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이메일인증 버튼을 눌러 이메일로 인증 코드를 보낸다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이메일이 이미 가입되어 있으면 알림창을 띄운다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이메일로 받은 코드를 입력하여 일치하는지 확인을 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 형태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: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최소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개의 숫자와 영어를 혼합하여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8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자이상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20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자이하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약관동의 체크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필수체크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회원가입 버튼 클릭시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필수입력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체크를 확인하여 안되어 있는 곳으로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focus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되고 전송안됨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이메일인증을 했는지 확인하여 안되어 있으면 알림창을 띄움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회원가입이 완료 되면 메인페이지로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나의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장바구니의 추가한 제품의 이미지와 나의 장바구니 보기 버튼으로 구성되어있다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나의 장바구니 보기 버튼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 클릭시 장바구니 화면으로 이동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이미지는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개까지 보여지며 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버튼 클릭시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개씩 움직인다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이미지가 없을 경우 처음 또는 마지막 이미지까지 이동하고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 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버튼을 숨긴다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로그아웃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로그아웃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기능 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자동로그인 기능해제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로그아웃을 하면 로그인페이지로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8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2.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요구사항 정의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5674"/>
              </p:ext>
            </p:extLst>
          </p:nvPr>
        </p:nvGraphicFramePr>
        <p:xfrm>
          <a:off x="611560" y="836712"/>
          <a:ext cx="7848872" cy="5435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80120"/>
                <a:gridCol w="4680520"/>
                <a:gridCol w="1152128"/>
              </a:tblGrid>
              <a:tr h="221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화면명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 내용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우선 순위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우측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개인정보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주문조회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찜목록 으로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개인정보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세부정보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전화번호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주소로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저장된 값들이 보여지고 수정할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개인정보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상세정보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이메일은 수정할 수 없다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저장된 값들이 보여지고 수정할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비밀번호는 빈 입력창으로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비밀번호는 최소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개의 숫자와 영어를 혼합하여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8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자이상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비밀번호를 입력하지 않으면 이전 비밀번호로 유지된다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찜목록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찜목록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선택한 제품의 이미지와 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이름이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클릭하면 해당 상품의 상세화면으로 이동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같은코드의 제품은 하나만 찜할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장바구니에 있는 제품의 이미지와 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사이즈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색상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수량으로 구성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수량은 변경 가능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같은제품을 또 장바구니에 담으면 수량이 늘어난다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취소 버튼을 누르면 장바구니에서 삭제된다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총 금액 및 구매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장바구니의 총 금액과 구매버튼으로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구매버튼 클릭시 구매페이지로 이동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선택된 제품들의 총가격이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리스트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검색기능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검색한 이름이 포함된 제품들을 보여준다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띄어쓰기도 제대로 맞춰야 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리스트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카테고리 및 옵션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성별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카테고리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소분류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크기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신상품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정렬기준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모두지우기로 구성된다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선택한 분류와 옵션으로 검색하여 리스트를 보여준다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가격은 최소가격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최대가격으로 구성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정렬기준은 가격낮은순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가격높은순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최근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인기순으로 구성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모두지우기 버튼으로 선택된 카테고리를 모두 초기화 할 수있다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신상품은 제품의 등록일로 부터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달이 지나면 해당안됨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2.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요구사항 정의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57500"/>
              </p:ext>
            </p:extLst>
          </p:nvPr>
        </p:nvGraphicFramePr>
        <p:xfrm>
          <a:off x="611560" y="836712"/>
          <a:ext cx="7848872" cy="5808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80120"/>
                <a:gridCol w="4680520"/>
                <a:gridCol w="1152128"/>
              </a:tblGrid>
              <a:tr h="221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화면명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 내용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우선 순위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리스트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제품리스트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제품이미지와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찜하기로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제품은 가로로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세로로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개씩 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20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개로 구성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기본으로 제품번호 내림차순 정렬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같은코드의 제품은 하나만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찜목록에 있으면 채워진 하트로 변경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관리자 </a:t>
                      </a:r>
                      <a:r>
                        <a:rPr lang="ko-KR" altLang="en-US" sz="1200" b="0" i="0" u="none" strike="noStrike" smtClean="0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전용</a:t>
                      </a:r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/>
                      </a:r>
                      <a:b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제품등록 버튼이 있다</a:t>
                      </a:r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</a:t>
                      </a:r>
                      <a:b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재고추가 버튼이 있다</a:t>
                      </a:r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남은 수량이 보인다</a:t>
                      </a:r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리스트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페이지네이션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버튼과 페이지 선택박스로 구성된다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클릭시 한페이지씩 이동한다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페이지를 선택하면 해당페이지로 이동한다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총 제품의 수의 마지막페이지까지 표시된다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페이지가 없을 경우 이전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버튼을 숨김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리스트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최근에 본 제품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제품이미지와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이름으로 구성 되어 있다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한 페이지에 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개씩 보여진다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버튼 클릭시 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개씩 이동하고 이전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다음 이미지가 없으면 </a:t>
                      </a:r>
                      <a:b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 처음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마지막 이미지까지 이동하고 버튼을 숨김</a:t>
                      </a:r>
                      <a:b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최대 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10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개 까지 보여진다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</a:t>
                      </a:r>
                      <a:b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최근에 본 제품이 맨왼쪽부터 순서대로 진행된다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이전에 본 제품이 없으면 이부분이 안보이게 숨긴다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상세화면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 이름 및 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옵션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제품이름이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표시되고 제품의 사이즈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수량을 선택한다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선택된 옵션은 색깔이 바뀐다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사이즈는 해당제품의 제품코드가 가지고 있는 사이즈만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해당 옵션의 재고가 없으면 다른 색깔로 바꾸고 선택할 수 없다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상세화면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장바구니추가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찜하기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장바구니추가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 선택시 옵션을 선택해야 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 장바구니에 있는 제품은 수량이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늘어난다</a:t>
                      </a:r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찜하기 선택시 빈 하트이미지가 하트이미지로 변경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 선택시 구매페이지로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2.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요구사항 정의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39241"/>
              </p:ext>
            </p:extLst>
          </p:nvPr>
        </p:nvGraphicFramePr>
        <p:xfrm>
          <a:off x="611560" y="836712"/>
          <a:ext cx="7848872" cy="552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80120"/>
                <a:gridCol w="4680520"/>
                <a:gridCol w="1152128"/>
              </a:tblGrid>
              <a:tr h="221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화면명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 내용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우선 순위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상세화면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 설명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설명이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타이틀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내용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제품코드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소재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컬러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원산지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제조년월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제조사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수입자로 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 구성된다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상세화면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수정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관리자만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수정할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관리자가 아니면 버튼이 보이지 않음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수정완료 후 상세화면으로 이동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삭제완료 후 제품관리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배송지 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회원의 배송지가 보여지고 수정할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배송지는 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전화번호로 구성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모두 필수입력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기존 배송지 사용을 선택하면 해당회원의 정보를 쓴다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총 금액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총 금액이 보여진다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배송지가 입력이 안되어 있으면 안된 곳으로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focus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되고 전송안됨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구매가 완료되면 주문조회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주문조회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주문한 제품의 이미지와 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옵션들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배송상태로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클릭시 해당 제품의 상세화면으로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주문조회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주문한 제품을 취소한다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배송상태가 주문완료 일때만 가능하다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주문완료가 아닐 경우 버튼을 숨긴다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83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관리자페이지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화면구성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제품관리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주문관리로 구성되어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제품관리 선택시 리스트페이지로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83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제품이미지를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선택하여 넣어준다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제품의 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성별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카테고리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소분류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타이틀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내용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제품코드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소재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컬러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원산지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제조년월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제조사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수입자를 입력한다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성별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카테고리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타이틀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내용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제품코드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소재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컬러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원산지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제조년월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제조사는 필수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 설명을 입력한다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9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휴먼편지체" pitchFamily="18" charset="-127"/>
                <a:ea typeface="휴먼편지체" pitchFamily="18" charset="-127"/>
              </a:rPr>
              <a:t>2. </a:t>
            </a:r>
            <a:r>
              <a:rPr lang="ko-KR" altLang="en-US" sz="2500" smtClean="0">
                <a:latin typeface="휴먼편지체" pitchFamily="18" charset="-127"/>
                <a:ea typeface="휴먼편지체" pitchFamily="18" charset="-127"/>
              </a:rPr>
              <a:t>요구사항 정의</a:t>
            </a:r>
            <a:endParaRPr lang="en-US" altLang="ko-KR" sz="2500" smtClean="0">
              <a:latin typeface="휴먼편지체" pitchFamily="18" charset="-127"/>
              <a:ea typeface="휴먼편지체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25738"/>
              </p:ext>
            </p:extLst>
          </p:nvPr>
        </p:nvGraphicFramePr>
        <p:xfrm>
          <a:off x="611560" y="836712"/>
          <a:ext cx="7848872" cy="1994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80120"/>
                <a:gridCol w="4680520"/>
                <a:gridCol w="1152128"/>
              </a:tblGrid>
              <a:tr h="221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화면명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요구사항 내용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우선 순위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재고추가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재고추가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제품의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사이즈와 수량을 입력하여 해당제품을 업데이트 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관리자는 리스트화면에서 재고추가 버튼을 볼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수정화면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해당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제품의 기존 정보값들을 보여주고 수정할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이미지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성별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카테고리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가격은 필수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수정이 완료되면 알림을 띄우고 제품상세화면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주문리스트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주문된 내역들을 보여준다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제품이미지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제품이름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구매한 회원이메일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회원이름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전화번호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배송상태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주문일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배송상태를 변경할 수 있다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편지체" pitchFamily="18" charset="-127"/>
                          <a:ea typeface="휴먼편지체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휴먼편지체" pitchFamily="18" charset="-127"/>
                          <a:ea typeface="휴먼편지체" pitchFamily="18" charset="-127"/>
                        </a:rPr>
                        <a:t>중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694</Words>
  <Application>Microsoft Office PowerPoint</Application>
  <PresentationFormat>화면 슬라이드 쇼(4:3)</PresentationFormat>
  <Paragraphs>284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Sky</dc:creator>
  <cp:lastModifiedBy>Sky</cp:lastModifiedBy>
  <cp:revision>24</cp:revision>
  <dcterms:created xsi:type="dcterms:W3CDTF">2022-04-04T01:42:30Z</dcterms:created>
  <dcterms:modified xsi:type="dcterms:W3CDTF">2022-04-04T08:06:08Z</dcterms:modified>
</cp:coreProperties>
</file>