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7"/>
  </p:handoutMasterIdLst>
  <p:sldIdLst>
    <p:sldId id="257" r:id="rId2"/>
    <p:sldId id="258" r:id="rId3"/>
    <p:sldId id="259" r:id="rId4"/>
    <p:sldId id="260" r:id="rId5"/>
    <p:sldId id="270" r:id="rId6"/>
    <p:sldId id="268" r:id="rId7"/>
    <p:sldId id="269" r:id="rId8"/>
    <p:sldId id="271" r:id="rId9"/>
    <p:sldId id="261" r:id="rId10"/>
    <p:sldId id="262" r:id="rId11"/>
    <p:sldId id="263" r:id="rId12"/>
    <p:sldId id="264" r:id="rId13"/>
    <p:sldId id="265" r:id="rId14"/>
    <p:sldId id="266" r:id="rId15"/>
    <p:sldId id="272" r:id="rId16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1BAF-C3CD-4A60-BCDB-D92EE77C4FCE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D4E0C-7A44-4662-8E66-FB3EF2F2A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59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titlemaster_m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6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971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248400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000"/>
                  </a:schemeClr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3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000"/>
                  </a:schemeClr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000"/>
                  </a:schemeClr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750CA288-C2E1-439E-974D-26F89960AAE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362200" y="3429000"/>
            <a:ext cx="6400800" cy="1447800"/>
          </a:xfr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371600"/>
            <a:ext cx="7620000" cy="2057400"/>
          </a:xfr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200518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87737A-39E9-4A80-8A11-6AC9D629006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952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228600"/>
            <a:ext cx="1600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8400" y="228600"/>
            <a:ext cx="4648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F97C2-3C66-4A13-89FF-FF61CBB6C06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12885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FAAD1-9762-4B9B-9D7B-9FFBDF12B02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640465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6C64D-4921-4E07-960A-553CD42C758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56475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1600200"/>
            <a:ext cx="3124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1600200"/>
            <a:ext cx="3124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65FEA-2586-47C2-9CFE-2A740C1A064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24336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70F4C-D1DD-4A61-ABF0-1CED32B83FC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155313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7729F7-98CC-4B6E-8B56-1BA2A405589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570535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124BF-06D2-4B4D-9B3B-BCF931C7338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985643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C8F75-3CAA-4F69-8C8D-6742B2756C3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975521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AF5A0-0B88-44E0-80E2-49AA87E751A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28540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Group 2"/>
          <p:cNvGrpSpPr>
            <a:grpSpLocks/>
          </p:cNvGrpSpPr>
          <p:nvPr/>
        </p:nvGrpSpPr>
        <p:grpSpPr bwMode="auto">
          <a:xfrm>
            <a:off x="0" y="0"/>
            <a:ext cx="2667000" cy="6858000"/>
            <a:chOff x="0" y="0"/>
            <a:chExt cx="1680" cy="4320"/>
          </a:xfrm>
        </p:grpSpPr>
        <p:sp>
          <p:nvSpPr>
            <p:cNvPr id="82947" name="Rectangle 3"/>
            <p:cNvSpPr>
              <a:spLocks noChangeArrowheads="1"/>
            </p:cNvSpPr>
            <p:nvPr/>
          </p:nvSpPr>
          <p:spPr bwMode="hidden">
            <a:xfrm>
              <a:off x="124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5490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pic>
          <p:nvPicPr>
            <p:cNvPr id="82948" name="Picture 4" descr="slidemaster_med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1348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29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228600"/>
            <a:ext cx="6400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1600200"/>
            <a:ext cx="6400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190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29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29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BFA0A0-89F1-4FD2-90AF-3405FCAB07D4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6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F865-9CB2-4D19-BFC9-2B0BD679C72A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010400" cy="4648200"/>
          </a:xfrm>
        </p:spPr>
        <p:txBody>
          <a:bodyPr/>
          <a:lstStyle/>
          <a:p>
            <a:pPr algn="ctr"/>
            <a:r>
              <a:rPr lang="en-US" sz="5400" b="1" u="sng"/>
              <a:t>DISEASES OF THE EXTRA PYRAMIDAL SYSTEM</a:t>
            </a:r>
          </a:p>
        </p:txBody>
      </p:sp>
    </p:spTree>
    <p:extLst>
      <p:ext uri="{BB962C8B-B14F-4D97-AF65-F5344CB8AC3E}">
        <p14:creationId xmlns:p14="http://schemas.microsoft.com/office/powerpoint/2010/main" val="29133896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CF7C-11CE-40F0-BCC9-A16EEFCF8D42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52400"/>
            <a:ext cx="6400800" cy="6477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600" b="1" u="sng"/>
              <a:t>Clinical S+S</a:t>
            </a:r>
            <a:endParaRPr lang="en-US" sz="3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600"/>
              <a:t>1. Tremor</a:t>
            </a:r>
          </a:p>
          <a:p>
            <a:pPr>
              <a:lnSpc>
                <a:spcPct val="80000"/>
              </a:lnSpc>
            </a:pPr>
            <a:r>
              <a:rPr lang="en-US" sz="3600"/>
              <a:t>First symptom</a:t>
            </a:r>
          </a:p>
          <a:p>
            <a:pPr>
              <a:lnSpc>
                <a:spcPct val="80000"/>
              </a:lnSpc>
            </a:pPr>
            <a:r>
              <a:rPr lang="en-US" sz="3600"/>
              <a:t>Usually course and regular, occurs about 6 times in a second.</a:t>
            </a:r>
          </a:p>
          <a:p>
            <a:pPr>
              <a:lnSpc>
                <a:spcPct val="80000"/>
              </a:lnSpc>
            </a:pPr>
            <a:r>
              <a:rPr lang="en-US" sz="3600"/>
              <a:t>Occurs first from one upper limb, then appears in the other, and later involves the tongue, and closed eyelids.</a:t>
            </a:r>
          </a:p>
          <a:p>
            <a:pPr>
              <a:lnSpc>
                <a:spcPct val="80000"/>
              </a:lnSpc>
            </a:pPr>
            <a:r>
              <a:rPr lang="en-US" sz="3600"/>
              <a:t>Present at rest but disappears in an attempt to use the hand.</a:t>
            </a:r>
          </a:p>
        </p:txBody>
      </p:sp>
    </p:spTree>
    <p:extLst>
      <p:ext uri="{BB962C8B-B14F-4D97-AF65-F5344CB8AC3E}">
        <p14:creationId xmlns:p14="http://schemas.microsoft.com/office/powerpoint/2010/main" val="40829034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BD26-2016-4C35-BA89-68A2D8E05DAC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0"/>
            <a:ext cx="7010400" cy="6629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2. Rigidity of limbs and face (cog wheel rigidity)</a:t>
            </a:r>
          </a:p>
          <a:p>
            <a:r>
              <a:rPr lang="en-US" dirty="0"/>
              <a:t>Face becomes expressionless most of the time.</a:t>
            </a:r>
          </a:p>
          <a:p>
            <a:pPr>
              <a:buNone/>
            </a:pPr>
            <a:r>
              <a:rPr lang="en-US" dirty="0"/>
              <a:t>3. </a:t>
            </a:r>
            <a:r>
              <a:rPr lang="en-US" dirty="0" err="1"/>
              <a:t>Bradykinesia</a:t>
            </a: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4. A few patients develop </a:t>
            </a:r>
            <a:r>
              <a:rPr lang="en-US" dirty="0" err="1"/>
              <a:t>oculogyric</a:t>
            </a:r>
            <a:r>
              <a:rPr lang="en-US" dirty="0"/>
              <a:t> crisis – Eyes turn involuntarily upwards and stay there for minutes or hours.  ( TX – Diazepam)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5. Drooling of saliva – Excessive salivation</a:t>
            </a:r>
          </a:p>
          <a:p>
            <a:r>
              <a:rPr lang="en-US" dirty="0" err="1"/>
              <a:t>Behaviour</a:t>
            </a:r>
            <a:r>
              <a:rPr lang="en-US" dirty="0"/>
              <a:t> and sleep may be disturbed.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505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6B0-A9C3-44BE-88DD-7C3CFC3B538A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28600"/>
            <a:ext cx="6400800" cy="6400800"/>
          </a:xfrm>
        </p:spPr>
        <p:txBody>
          <a:bodyPr/>
          <a:lstStyle/>
          <a:p>
            <a:pPr marL="660400" indent="-660400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u="sng"/>
              <a:t>Diagnosis</a:t>
            </a:r>
            <a:endParaRPr lang="en-US" sz="2800" u="sng"/>
          </a:p>
          <a:p>
            <a:pPr marL="660400" indent="-660400">
              <a:lnSpc>
                <a:spcPct val="80000"/>
              </a:lnSpc>
            </a:pPr>
            <a:r>
              <a:rPr lang="en-US" sz="2800"/>
              <a:t>Clinical S+S</a:t>
            </a:r>
          </a:p>
          <a:p>
            <a:pPr marL="660400" indent="-660400">
              <a:lnSpc>
                <a:spcPct val="80000"/>
              </a:lnSpc>
            </a:pPr>
            <a:r>
              <a:rPr lang="en-US" sz="2800"/>
              <a:t>The slowness of everything is very characteristic.</a:t>
            </a:r>
            <a:endParaRPr lang="en-US" sz="2800" b="1"/>
          </a:p>
          <a:p>
            <a:pPr marL="660400" indent="-660400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u="sng"/>
              <a:t>DDX</a:t>
            </a:r>
            <a:endParaRPr lang="en-US" sz="2800" u="sng"/>
          </a:p>
          <a:p>
            <a:pPr marL="660400" indent="-660400">
              <a:lnSpc>
                <a:spcPct val="80000"/>
              </a:lnSpc>
            </a:pPr>
            <a:r>
              <a:rPr lang="en-US" sz="2800"/>
              <a:t>Physiological tremors – anxiety, Thyrotoxicosis</a:t>
            </a:r>
          </a:p>
          <a:p>
            <a:pPr marL="660400" indent="-660400">
              <a:lnSpc>
                <a:spcPct val="80000"/>
              </a:lnSpc>
            </a:pPr>
            <a:r>
              <a:rPr lang="en-US" sz="2800"/>
              <a:t>Alcoholism – Tremor is finer and faster</a:t>
            </a:r>
          </a:p>
          <a:p>
            <a:pPr marL="660400" indent="-660400">
              <a:lnSpc>
                <a:spcPct val="80000"/>
              </a:lnSpc>
            </a:pPr>
            <a:r>
              <a:rPr lang="en-US" sz="2800"/>
              <a:t>No accompanying rigidity</a:t>
            </a:r>
          </a:p>
          <a:p>
            <a:pPr marL="660400" indent="-660400">
              <a:lnSpc>
                <a:spcPct val="80000"/>
              </a:lnSpc>
            </a:pPr>
            <a:r>
              <a:rPr lang="en-US" sz="2800"/>
              <a:t>H/O hallucination and delusions</a:t>
            </a:r>
          </a:p>
          <a:p>
            <a:pPr marL="660400" indent="-660400">
              <a:lnSpc>
                <a:spcPct val="80000"/>
              </a:lnSpc>
            </a:pPr>
            <a:r>
              <a:rPr lang="en-US" sz="2800"/>
              <a:t>Senile tremor – affects the very elderly, No rigidity</a:t>
            </a:r>
          </a:p>
          <a:p>
            <a:pPr marL="660400" indent="-660400">
              <a:lnSpc>
                <a:spcPct val="80000"/>
              </a:lnSpc>
            </a:pPr>
            <a:r>
              <a:rPr lang="en-US" sz="2800"/>
              <a:t>Depression and hypothyroidism</a:t>
            </a:r>
          </a:p>
          <a:p>
            <a:pPr marL="660400" indent="-660400">
              <a:lnSpc>
                <a:spcPct val="80000"/>
              </a:lnSpc>
            </a:pPr>
            <a:r>
              <a:rPr lang="en-US" sz="2800"/>
              <a:t>Artherosclerosing dementia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3725872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C30C-6168-479D-B188-307364AA0A15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0"/>
            <a:ext cx="7010400" cy="6858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u="sng"/>
              <a:t>Treatment</a:t>
            </a:r>
          </a:p>
          <a:p>
            <a:r>
              <a:rPr lang="en-US"/>
              <a:t>Remove the cause – stop or reduce drugs causing the symptoms</a:t>
            </a:r>
          </a:p>
          <a:p>
            <a:r>
              <a:rPr lang="en-US"/>
              <a:t>Anticholinergic drugs.</a:t>
            </a:r>
          </a:p>
          <a:p>
            <a:r>
              <a:rPr lang="en-US"/>
              <a:t>Benzhexol (Artane) – 2 – 5 mgs tds,  increase dose every 3 days max 20mgs daily.</a:t>
            </a:r>
          </a:p>
          <a:p>
            <a:r>
              <a:rPr lang="en-US"/>
              <a:t>Levodopa 125 – 500mg bd after meals.</a:t>
            </a:r>
          </a:p>
        </p:txBody>
      </p:sp>
    </p:spTree>
    <p:extLst>
      <p:ext uri="{BB962C8B-B14F-4D97-AF65-F5344CB8AC3E}">
        <p14:creationId xmlns:p14="http://schemas.microsoft.com/office/powerpoint/2010/main" val="21395353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71BB-543E-4C62-B6AA-A283210E1936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"/>
            <a:ext cx="6629400" cy="6477000"/>
          </a:xfrm>
        </p:spPr>
        <p:txBody>
          <a:bodyPr/>
          <a:lstStyle/>
          <a:p>
            <a:r>
              <a:rPr lang="en-US" sz="2800"/>
              <a:t>Other drugs.</a:t>
            </a:r>
          </a:p>
          <a:p>
            <a:pPr lvl="3"/>
            <a:r>
              <a:rPr lang="en-US" sz="2800"/>
              <a:t>Bromocriptine 2.5mgs bd – increase dose to 30 – 40mgs daily</a:t>
            </a:r>
          </a:p>
          <a:p>
            <a:pPr lvl="3"/>
            <a:r>
              <a:rPr lang="en-US" sz="2800"/>
              <a:t>Amantadine hydrochloride</a:t>
            </a:r>
          </a:p>
          <a:p>
            <a:pPr lvl="3"/>
            <a:r>
              <a:rPr lang="en-US" sz="2800"/>
              <a:t>Amphetamine</a:t>
            </a:r>
          </a:p>
          <a:p>
            <a:pPr lvl="3"/>
            <a:r>
              <a:rPr lang="en-US" sz="2800"/>
              <a:t>Trycyclic antidepressants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C/I drugs – MAOI</a:t>
            </a:r>
            <a:endParaRPr lang="en-US" sz="2800" b="1"/>
          </a:p>
          <a:p>
            <a:pPr>
              <a:buFont typeface="Wingdings" pitchFamily="2" charset="2"/>
              <a:buNone/>
            </a:pPr>
            <a:endParaRPr lang="en-US" sz="2800" b="1"/>
          </a:p>
          <a:p>
            <a:pPr>
              <a:buFont typeface="Wingdings" pitchFamily="2" charset="2"/>
              <a:buNone/>
            </a:pPr>
            <a:r>
              <a:rPr lang="en-US" sz="2800" b="1"/>
              <a:t>Prognosis</a:t>
            </a:r>
            <a:endParaRPr lang="en-US" sz="2800"/>
          </a:p>
          <a:p>
            <a:r>
              <a:rPr lang="en-US" sz="2800"/>
              <a:t>Levodopa ameliorates the disease but does not change the progression of the disease.</a:t>
            </a:r>
          </a:p>
          <a:p>
            <a:endParaRPr lang="en-US" sz="280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556185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Tx</a:t>
            </a:r>
            <a:r>
              <a:rPr lang="en-US" dirty="0" smtClean="0"/>
              <a:t> B12 deficiency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Vitamin B12 deficiency is treated with </a:t>
            </a:r>
            <a:r>
              <a:rPr lang="en-US" dirty="0" err="1">
                <a:effectLst/>
              </a:rPr>
              <a:t>hydroxycobalamin</a:t>
            </a:r>
            <a:r>
              <a:rPr lang="en-US" dirty="0">
                <a:effectLst/>
              </a:rPr>
              <a:t> 1000 </a:t>
            </a:r>
            <a:r>
              <a:rPr lang="en-US" dirty="0" err="1">
                <a:effectLst/>
              </a:rPr>
              <a:t>μg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i.m</a:t>
            </a:r>
            <a:r>
              <a:rPr lang="en-US" dirty="0">
                <a:effectLst/>
              </a:rPr>
              <a:t>. in five doses 2 or 3 days apart, followed by maintenance therapy of 1000 </a:t>
            </a:r>
            <a:r>
              <a:rPr lang="en-US" dirty="0" err="1">
                <a:effectLst/>
              </a:rPr>
              <a:t>μg</a:t>
            </a:r>
            <a:r>
              <a:rPr lang="en-US" dirty="0">
                <a:effectLst/>
              </a:rPr>
              <a:t> every 3 months for life.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AAD1-9762-4B9B-9D7B-9FFBDF12B020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53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A076E-8AE0-43B3-820B-183F8406BA78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/>
              <a:t>DISEASES OF THE EXTRA PYRAMIDAL SYSTEM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/>
            <a:endParaRPr lang="en-US" b="1" u="sng" dirty="0"/>
          </a:p>
          <a:p>
            <a:pPr marL="660400" indent="-660400">
              <a:buFont typeface="Wingdings" pitchFamily="2" charset="2"/>
              <a:buNone/>
            </a:pPr>
            <a:r>
              <a:rPr lang="en-US" b="1" u="sng" dirty="0"/>
              <a:t>1. PARKINSONS DISEASE</a:t>
            </a:r>
            <a:endParaRPr lang="en-US" dirty="0"/>
          </a:p>
          <a:p>
            <a:pPr marL="660400" indent="-660400"/>
            <a:r>
              <a:rPr lang="en-US" dirty="0"/>
              <a:t>Is a clinical syndrome </a:t>
            </a:r>
            <a:r>
              <a:rPr lang="en-US" dirty="0" smtClean="0"/>
              <a:t>comprising of </a:t>
            </a:r>
            <a:r>
              <a:rPr lang="en-US" dirty="0"/>
              <a:t>impairment of voluntary movement in which the main features are rigidity of the limbs, tremors and bradykinesia.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99957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62D8-50B1-489D-A09D-BE7B34E427CF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28600"/>
            <a:ext cx="6400800" cy="6400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u="sng"/>
              <a:t>Aetiology</a:t>
            </a:r>
            <a:endParaRPr lang="en-US" sz="2800" u="sng"/>
          </a:p>
          <a:p>
            <a:pPr>
              <a:lnSpc>
                <a:spcPct val="90000"/>
              </a:lnSpc>
            </a:pPr>
            <a:r>
              <a:rPr lang="en-US" sz="2800"/>
              <a:t>The disease develops after 50 years</a:t>
            </a:r>
          </a:p>
          <a:p>
            <a:pPr>
              <a:lnSpc>
                <a:spcPct val="90000"/>
              </a:lnSpc>
            </a:pPr>
            <a:r>
              <a:rPr lang="en-US" sz="2800"/>
              <a:t>The cause is unknown</a:t>
            </a:r>
          </a:p>
          <a:p>
            <a:pPr>
              <a:lnSpc>
                <a:spcPct val="90000"/>
              </a:lnSpc>
            </a:pPr>
            <a:r>
              <a:rPr lang="en-US" sz="2800"/>
              <a:t>It is associated with deficiency of dopamine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u="sng"/>
              <a:t>Secondary causes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1. Post encephalitic parkinsonism – Follow viral infections, can therefore occur before the age of 50.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2. Drugs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Prolonged use of Phenothiazides (chlorpromazine)  - in mental patients- these drugs block post synaptic cells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Riserpine – in hypertensives depletes Dopamine from its stores.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684088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DBAE-DA5D-41C0-9D88-63FC369B66BD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28600"/>
            <a:ext cx="6705600" cy="64008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4800"/>
              <a:t>3. Injury – repeated head trauma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4800"/>
              <a:t>4. Poisoning;</a:t>
            </a:r>
          </a:p>
          <a:p>
            <a:pPr marL="609600" indent="-609600">
              <a:lnSpc>
                <a:spcPct val="80000"/>
              </a:lnSpc>
            </a:pPr>
            <a:r>
              <a:rPr lang="en-US" sz="4800"/>
              <a:t>Carbonmonoxide poisoning</a:t>
            </a:r>
          </a:p>
          <a:p>
            <a:pPr marL="609600" indent="-609600">
              <a:lnSpc>
                <a:spcPct val="80000"/>
              </a:lnSpc>
            </a:pPr>
            <a:r>
              <a:rPr lang="en-US" sz="4800"/>
              <a:t>Manganese poisoning</a:t>
            </a:r>
          </a:p>
          <a:p>
            <a:pPr marL="609600" indent="-609600">
              <a:lnSpc>
                <a:spcPct val="80000"/>
              </a:lnSpc>
            </a:pPr>
            <a:r>
              <a:rPr lang="en-US" sz="4800"/>
              <a:t>Copper deposition in Wilson’s disease.</a:t>
            </a:r>
            <a:endParaRPr lang="en-US" sz="4800" b="1"/>
          </a:p>
        </p:txBody>
      </p:sp>
    </p:spTree>
    <p:extLst>
      <p:ext uri="{BB962C8B-B14F-4D97-AF65-F5344CB8AC3E}">
        <p14:creationId xmlns:p14="http://schemas.microsoft.com/office/powerpoint/2010/main" val="38728500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Basal Ganglia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AAD1-9762-4B9B-9D7B-9FFBDF12B020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371" y="2123734"/>
            <a:ext cx="5505629" cy="458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90800" y="120286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1. Corpus striatum</a:t>
            </a:r>
          </a:p>
          <a:p>
            <a:r>
              <a:rPr lang="en-US" dirty="0"/>
              <a:t>2. Substantia </a:t>
            </a:r>
            <a:r>
              <a:rPr lang="en-US" dirty="0" err="1"/>
              <a:t>nigra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Subthalamic</a:t>
            </a:r>
            <a:r>
              <a:rPr lang="en-US" dirty="0"/>
              <a:t> nucleus of </a:t>
            </a:r>
            <a:r>
              <a:rPr lang="en-US" dirty="0" err="1"/>
              <a:t>Luys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47793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73343"/>
            <a:ext cx="9144000" cy="6931343"/>
          </a:xfr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228600"/>
            <a:ext cx="66294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Afferent connections of corpus striatum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AAD1-9762-4B9B-9D7B-9FFBDF12B020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54776"/>
            <a:ext cx="5966456" cy="552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3931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28600"/>
            <a:ext cx="64008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Efferent </a:t>
            </a:r>
            <a:r>
              <a:rPr lang="en-US" dirty="0" err="1" smtClean="0"/>
              <a:t>fibres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AAD1-9762-4B9B-9D7B-9FFBDF12B020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757" y="914400"/>
            <a:ext cx="6295843" cy="594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1119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9FC4-729F-4791-B3CB-6A6D6D06B0B2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28600"/>
            <a:ext cx="6934200" cy="632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/>
              <a:t>Pathology</a:t>
            </a:r>
            <a:endParaRPr lang="en-US" dirty="0"/>
          </a:p>
          <a:p>
            <a:r>
              <a:rPr lang="en-US" dirty="0"/>
              <a:t>-Damage to the interconnecting </a:t>
            </a:r>
            <a:r>
              <a:rPr lang="en-US" dirty="0" err="1"/>
              <a:t>fibres</a:t>
            </a:r>
            <a:r>
              <a:rPr lang="en-US" dirty="0"/>
              <a:t> between the </a:t>
            </a:r>
            <a:r>
              <a:rPr lang="en-US" dirty="0" err="1"/>
              <a:t>substantia</a:t>
            </a:r>
            <a:r>
              <a:rPr lang="en-US" dirty="0"/>
              <a:t> </a:t>
            </a:r>
            <a:r>
              <a:rPr lang="en-US" dirty="0" err="1"/>
              <a:t>nigra</a:t>
            </a:r>
            <a:r>
              <a:rPr lang="en-US" dirty="0"/>
              <a:t> and corpus striatum (use dopamine as the main neurotransmitter).</a:t>
            </a:r>
          </a:p>
          <a:p>
            <a:r>
              <a:rPr lang="en-US" dirty="0"/>
              <a:t>-There is loss of cells and </a:t>
            </a:r>
            <a:r>
              <a:rPr lang="en-US" dirty="0" err="1"/>
              <a:t>depigmentation</a:t>
            </a:r>
            <a:r>
              <a:rPr lang="en-US" dirty="0"/>
              <a:t> of the </a:t>
            </a:r>
            <a:r>
              <a:rPr lang="en-US" dirty="0" err="1"/>
              <a:t>substantia</a:t>
            </a:r>
            <a:r>
              <a:rPr lang="en-US" dirty="0"/>
              <a:t> </a:t>
            </a:r>
            <a:r>
              <a:rPr lang="en-US" dirty="0" err="1"/>
              <a:t>nigra</a:t>
            </a:r>
            <a:r>
              <a:rPr lang="en-US" dirty="0"/>
              <a:t>.</a:t>
            </a:r>
          </a:p>
          <a:p>
            <a:r>
              <a:rPr lang="en-US" dirty="0"/>
              <a:t>-There is atrophy of the </a:t>
            </a:r>
            <a:r>
              <a:rPr lang="en-US" dirty="0" err="1"/>
              <a:t>globus</a:t>
            </a:r>
            <a:r>
              <a:rPr lang="en-US" dirty="0"/>
              <a:t> </a:t>
            </a:r>
            <a:r>
              <a:rPr lang="en-US" dirty="0" smtClean="0"/>
              <a:t>pallidus </a:t>
            </a:r>
            <a:r>
              <a:rPr lang="en-US" dirty="0"/>
              <a:t>and patchy cortical atrophy.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574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posal">
  <a:themeElements>
    <a:clrScheme name="Proposal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Propos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posal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501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Proposal</vt:lpstr>
      <vt:lpstr>DISEASES OF THE EXTRA PYRAMIDAL SYSTEM</vt:lpstr>
      <vt:lpstr>DISEASES OF THE EXTRA PYRAMIDAL SYSTEM</vt:lpstr>
      <vt:lpstr>PowerPoint Presentation</vt:lpstr>
      <vt:lpstr>PowerPoint Presentation</vt:lpstr>
      <vt:lpstr>Basal Ganglia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Tx B12 deficiency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DISEASES OF THE EXTRA PYRAMIDAL SYSTEM</dc:title>
  <dc:creator>kmtc</dc:creator>
  <cp:lastModifiedBy>KIM</cp:lastModifiedBy>
  <cp:revision>10</cp:revision>
  <dcterms:created xsi:type="dcterms:W3CDTF">2014-03-19T11:37:51Z</dcterms:created>
  <dcterms:modified xsi:type="dcterms:W3CDTF">2017-06-07T07:20:14Z</dcterms:modified>
</cp:coreProperties>
</file>