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5" r:id="rId19"/>
    <p:sldId id="276" r:id="rId20"/>
    <p:sldId id="278" r:id="rId21"/>
    <p:sldId id="274" r:id="rId22"/>
    <p:sldId id="279" r:id="rId23"/>
    <p:sldId id="280" r:id="rId24"/>
    <p:sldId id="281" r:id="rId25"/>
    <p:sldId id="282" r:id="rId26"/>
    <p:sldId id="283" r:id="rId27"/>
    <p:sldId id="284"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89DD8-826F-4484-8EC0-0FB348611FC5}" type="datetimeFigureOut">
              <a:rPr lang="en-US" smtClean="0"/>
              <a:t>24-Feb-21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6671C-6FB0-4590-846C-98421D7F34B9}" type="slidenum">
              <a:rPr lang="en-US" smtClean="0"/>
              <a:t>‹#›</a:t>
            </a:fld>
            <a:endParaRPr lang="en-US"/>
          </a:p>
        </p:txBody>
      </p:sp>
    </p:spTree>
    <p:extLst>
      <p:ext uri="{BB962C8B-B14F-4D97-AF65-F5344CB8AC3E}">
        <p14:creationId xmlns:p14="http://schemas.microsoft.com/office/powerpoint/2010/main" val="48844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725EEB-EF34-4996-B3A6-53597A1C275C}" type="slidenum">
              <a:rPr lang="en-US" altLang="en-US"/>
              <a:pPr eaLnBrk="1" hangingPunct="1"/>
              <a:t>2</a:t>
            </a:fld>
            <a:endParaRPr lang="en-US" altLang="en-US"/>
          </a:p>
        </p:txBody>
      </p:sp>
      <p:sp>
        <p:nvSpPr>
          <p:cNvPr id="6451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9B233B65-A788-4848-BBC6-09004CABEA0C}" type="slidenum">
              <a:rPr lang="en-US" altLang="en-US" sz="1200">
                <a:latin typeface="Times New Roman" panose="02020603050405020304" pitchFamily="18" charset="0"/>
                <a:cs typeface="Times New Roman" panose="02020603050405020304" pitchFamily="18" charset="0"/>
              </a:rPr>
              <a:pPr algn="r"/>
              <a:t>2</a:t>
            </a:fld>
            <a:endParaRPr lang="en-US" altLang="en-US" sz="1200">
              <a:latin typeface="Times New Roman" panose="02020603050405020304" pitchFamily="18" charset="0"/>
              <a:cs typeface="Times New Roman" panose="02020603050405020304" pitchFamily="18" charset="0"/>
            </a:endParaRPr>
          </a:p>
        </p:txBody>
      </p:sp>
      <p:sp>
        <p:nvSpPr>
          <p:cNvPr id="64516" name="Rectangle 2"/>
          <p:cNvSpPr>
            <a:spLocks noRot="1" noChangeArrowheads="1" noTextEdit="1"/>
          </p:cNvSpPr>
          <p:nvPr>
            <p:ph type="sldImg"/>
          </p:nvPr>
        </p:nvSpPr>
        <p:spPr>
          <a:ln/>
        </p:spPr>
      </p:sp>
      <p:sp>
        <p:nvSpPr>
          <p:cNvPr id="6451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54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4102DC-1253-41C1-9DE5-4C497CE3A695}" type="slidenum">
              <a:rPr lang="en-US" altLang="en-US"/>
              <a:pPr eaLnBrk="1" hangingPunct="1"/>
              <a:t>13</a:t>
            </a:fld>
            <a:endParaRPr lang="en-US" altLang="en-US"/>
          </a:p>
        </p:txBody>
      </p:sp>
      <p:sp>
        <p:nvSpPr>
          <p:cNvPr id="737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2D99C1F1-1B4F-4C0A-B984-C22BC9A9FE26}" type="slidenum">
              <a:rPr lang="en-US" altLang="en-US" sz="1200">
                <a:latin typeface="Times New Roman" panose="02020603050405020304" pitchFamily="18" charset="0"/>
                <a:cs typeface="Times New Roman" panose="02020603050405020304" pitchFamily="18" charset="0"/>
              </a:rPr>
              <a:pPr algn="r"/>
              <a:t>13</a:t>
            </a:fld>
            <a:endParaRPr lang="en-US" altLang="en-US" sz="1200">
              <a:latin typeface="Times New Roman" panose="02020603050405020304" pitchFamily="18" charset="0"/>
              <a:cs typeface="Times New Roman" panose="02020603050405020304" pitchFamily="18" charset="0"/>
            </a:endParaRPr>
          </a:p>
        </p:txBody>
      </p:sp>
      <p:sp>
        <p:nvSpPr>
          <p:cNvPr id="73732" name="Rectangle 2"/>
          <p:cNvSpPr>
            <a:spLocks noRot="1" noChangeArrowheads="1" noTextEdit="1"/>
          </p:cNvSpPr>
          <p:nvPr>
            <p:ph type="sldImg"/>
          </p:nvPr>
        </p:nvSpPr>
        <p:spPr>
          <a:ln/>
        </p:spPr>
      </p:sp>
      <p:sp>
        <p:nvSpPr>
          <p:cNvPr id="7373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Trainer should ask participants for examples of PIs.</a:t>
            </a:r>
          </a:p>
          <a:p>
            <a:pPr eaLnBrk="1" hangingPunct="1">
              <a:spcBef>
                <a:spcPct val="0"/>
              </a:spcBef>
            </a:pPr>
            <a:r>
              <a:rPr lang="en-US" altLang="en-US" smtClean="0">
                <a:latin typeface="Arial" panose="020B0604020202020204" pitchFamily="34" charset="0"/>
                <a:cs typeface="Arial" panose="020B0604020202020204" pitchFamily="34" charset="0"/>
              </a:rPr>
              <a:t>Trainer should briefly explain the reason behind combining Lopinavir and ritonavir in one formulation.</a:t>
            </a:r>
          </a:p>
          <a:p>
            <a:pPr eaLnBrk="1" hangingPunct="1">
              <a:spcBef>
                <a:spcPct val="0"/>
              </a:spcBef>
            </a:pPr>
            <a:r>
              <a:rPr lang="en-US" altLang="en-US" smtClean="0">
                <a:latin typeface="Arial" panose="020B0604020202020204" pitchFamily="34" charset="0"/>
                <a:cs typeface="Arial" panose="020B0604020202020204" pitchFamily="34" charset="0"/>
              </a:rPr>
              <a:t>Boosted PIs: Ritonavir is a potent inhibitor of Cytochrome P450 responsible for breakdown of other drugs including protease inhibitors.</a:t>
            </a:r>
          </a:p>
          <a:p>
            <a:pPr eaLnBrk="1" hangingPunct="1">
              <a:spcBef>
                <a:spcPct val="0"/>
              </a:spcBef>
            </a:pPr>
            <a:r>
              <a:rPr lang="en-US" altLang="en-US" smtClean="0">
                <a:latin typeface="Arial" panose="020B0604020202020204" pitchFamily="34" charset="0"/>
                <a:cs typeface="Arial" panose="020B0604020202020204" pitchFamily="34" charset="0"/>
              </a:rPr>
              <a:t> When a small dose of Ritonavir is combined with another PI, there is a boosted effect of the other PI. Meaning a lower dose of the boosted PI can be used. This has helped reduce the number of pills a patient has to take or the frequency of dosing</a:t>
            </a:r>
          </a:p>
          <a:p>
            <a:pPr eaLnBrk="1" hangingPunct="1">
              <a:spcBef>
                <a:spcPct val="0"/>
              </a:spcBef>
            </a:pPr>
            <a:endParaRPr lang="en-US" altLang="en-US" smtClean="0">
              <a:latin typeface="Arial" panose="020B0604020202020204" pitchFamily="34" charset="0"/>
              <a:cs typeface="Arial" panose="020B0604020202020204" pitchFamily="34" charset="0"/>
            </a:endParaRPr>
          </a:p>
          <a:p>
            <a:pPr eaLnBrk="1" hangingPunct="1">
              <a:spcBef>
                <a:spcPct val="0"/>
              </a:spcBef>
            </a:pPr>
            <a:r>
              <a:rPr lang="en-US" altLang="en-US" smtClean="0">
                <a:latin typeface="Arial" panose="020B0604020202020204" pitchFamily="34" charset="0"/>
                <a:cs typeface="Arial" panose="020B0604020202020204" pitchFamily="34" charset="0"/>
              </a:rPr>
              <a:t>Examples: Lopinavir 400mg/ritonavir 100mg bd</a:t>
            </a:r>
          </a:p>
          <a:p>
            <a:pPr eaLnBrk="1" hangingPunct="1">
              <a:spcBef>
                <a:spcPct val="0"/>
              </a:spcBef>
            </a:pPr>
            <a:r>
              <a:rPr lang="en-US" altLang="en-US" smtClean="0">
                <a:latin typeface="Arial" panose="020B0604020202020204" pitchFamily="34" charset="0"/>
                <a:cs typeface="Arial" panose="020B0604020202020204" pitchFamily="34" charset="0"/>
              </a:rPr>
              <a:t>	       Indinavir 800mg/ritonavir 100mg bd</a:t>
            </a:r>
          </a:p>
          <a:p>
            <a:pPr eaLnBrk="1" hangingPunct="1">
              <a:spcBef>
                <a:spcPct val="0"/>
              </a:spcBef>
            </a:pPr>
            <a:r>
              <a:rPr lang="en-US" altLang="en-US" smtClean="0">
                <a:latin typeface="Arial" panose="020B0604020202020204" pitchFamily="34" charset="0"/>
                <a:cs typeface="Arial" panose="020B0604020202020204" pitchFamily="34" charset="0"/>
              </a:rPr>
              <a:t>	       Saquinavir 1000mg/ritonavir 100mg bd</a:t>
            </a:r>
          </a:p>
          <a:p>
            <a:pPr eaLnBrk="1" hangingPunct="1">
              <a:spcBef>
                <a:spcPct val="0"/>
              </a:spcBef>
            </a:pPr>
            <a:r>
              <a:rPr lang="en-US" altLang="en-US" smtClean="0">
                <a:latin typeface="Arial" panose="020B0604020202020204" pitchFamily="34" charset="0"/>
                <a:cs typeface="Arial" panose="020B0604020202020204" pitchFamily="34" charset="0"/>
              </a:rPr>
              <a:t>Protease inhibitors have been shown to be potent drugs in both naïve and salvage situations at both high VL and low CD4 counts (boosted PIs). </a:t>
            </a:r>
          </a:p>
          <a:p>
            <a:pPr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Atazanavir:PI</a:t>
            </a:r>
          </a:p>
          <a:p>
            <a:pPr lvl="1"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 causes less changes in cholesterol and glucose levels</a:t>
            </a:r>
          </a:p>
          <a:p>
            <a:pPr eaLnBrk="1" hangingPunct="1">
              <a:lnSpc>
                <a:spcPct val="90000"/>
              </a:lnSpc>
              <a:spcBef>
                <a:spcPct val="0"/>
              </a:spcBef>
            </a:pPr>
            <a:r>
              <a:rPr lang="en-US" altLang="en-US" sz="2800" smtClean="0">
                <a:latin typeface="Arial" panose="020B0604020202020204" pitchFamily="34" charset="0"/>
                <a:cs typeface="Arial" panose="020B0604020202020204" pitchFamily="34" charset="0"/>
              </a:rPr>
              <a:t>Darunavir:PI</a:t>
            </a:r>
          </a:p>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483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6E350D-876E-4AFA-A429-13A78563F5B2}" type="slidenum">
              <a:rPr lang="en-US" altLang="en-US"/>
              <a:pPr eaLnBrk="1" hangingPunct="1"/>
              <a:t>14</a:t>
            </a:fld>
            <a:endParaRPr lang="en-US" altLang="en-US"/>
          </a:p>
        </p:txBody>
      </p:sp>
      <p:sp>
        <p:nvSpPr>
          <p:cNvPr id="7475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15B6A67D-4784-4FF0-BB8F-513F8EFF592A}" type="slidenum">
              <a:rPr lang="en-US" altLang="en-US" sz="1200">
                <a:latin typeface="Times New Roman" panose="02020603050405020304" pitchFamily="18" charset="0"/>
                <a:cs typeface="Times New Roman" panose="02020603050405020304" pitchFamily="18" charset="0"/>
              </a:rPr>
              <a:pPr algn="r"/>
              <a:t>14</a:t>
            </a:fld>
            <a:endParaRPr lang="en-US" altLang="en-US" sz="1200">
              <a:latin typeface="Times New Roman" panose="02020603050405020304" pitchFamily="18" charset="0"/>
              <a:cs typeface="Times New Roman" panose="02020603050405020304" pitchFamily="18" charset="0"/>
            </a:endParaRPr>
          </a:p>
        </p:txBody>
      </p:sp>
      <p:sp>
        <p:nvSpPr>
          <p:cNvPr id="74756" name="Rectangle 2"/>
          <p:cNvSpPr>
            <a:spLocks noRot="1" noChangeArrowheads="1" noTextEdit="1"/>
          </p:cNvSpPr>
          <p:nvPr>
            <p:ph type="sldImg"/>
          </p:nvPr>
        </p:nvSpPr>
        <p:spPr>
          <a:ln/>
        </p:spPr>
      </p:sp>
      <p:sp>
        <p:nvSpPr>
          <p:cNvPr id="747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Trainers should emphasis on participants knowing doses for the first 4 drugs (IDV&lt; NFV and LPVr) and ritonavir booster dose</a:t>
            </a:r>
          </a:p>
          <a:p>
            <a:pPr eaLnBrk="1" hangingPunct="1">
              <a:spcBef>
                <a:spcPct val="0"/>
              </a:spcBef>
            </a:pPr>
            <a:r>
              <a:rPr lang="en-US" altLang="en-US" smtClean="0">
                <a:latin typeface="Arial" panose="020B0604020202020204" pitchFamily="34" charset="0"/>
                <a:cs typeface="Arial" panose="020B0604020202020204" pitchFamily="34" charset="0"/>
              </a:rPr>
              <a:t>Give examples of PIs citing their standard dosages</a:t>
            </a:r>
          </a:p>
        </p:txBody>
      </p:sp>
    </p:spTree>
    <p:extLst>
      <p:ext uri="{BB962C8B-B14F-4D97-AF65-F5344CB8AC3E}">
        <p14:creationId xmlns:p14="http://schemas.microsoft.com/office/powerpoint/2010/main" val="144745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C11BA-399A-4046-911B-F3DCF9E3655B}" type="slidenum">
              <a:rPr lang="en-US" altLang="en-US"/>
              <a:pPr eaLnBrk="1" hangingPunct="1"/>
              <a:t>15</a:t>
            </a:fld>
            <a:endParaRPr lang="en-US" altLang="en-US"/>
          </a:p>
        </p:txBody>
      </p:sp>
      <p:sp>
        <p:nvSpPr>
          <p:cNvPr id="7680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72C10A81-3BC9-4EFB-BA06-13460B848BA4}" type="slidenum">
              <a:rPr lang="en-US" altLang="en-US" sz="1200">
                <a:latin typeface="Times New Roman" panose="02020603050405020304" pitchFamily="18" charset="0"/>
                <a:cs typeface="Times New Roman" panose="02020603050405020304" pitchFamily="18" charset="0"/>
              </a:rPr>
              <a:pPr algn="r"/>
              <a:t>15</a:t>
            </a:fld>
            <a:endParaRPr lang="en-US" altLang="en-US" sz="1200">
              <a:latin typeface="Times New Roman" panose="02020603050405020304" pitchFamily="18" charset="0"/>
              <a:cs typeface="Times New Roman" panose="02020603050405020304" pitchFamily="18" charset="0"/>
            </a:endParaRPr>
          </a:p>
        </p:txBody>
      </p:sp>
      <p:sp>
        <p:nvSpPr>
          <p:cNvPr id="76804" name="Rectangle 2"/>
          <p:cNvSpPr>
            <a:spLocks noRot="1" noChangeArrowheads="1" noTextEdit="1"/>
          </p:cNvSpPr>
          <p:nvPr>
            <p:ph type="sldImg"/>
          </p:nvPr>
        </p:nvSpPr>
        <p:spPr>
          <a:ln/>
        </p:spPr>
      </p:sp>
      <p:sp>
        <p:nvSpPr>
          <p:cNvPr id="768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Enfuvirtide blocks the second step in the fusion pathway by binding to the HR1 region of glycoprotein 41 (gp41). This mechanism does not allow HR1 and HR2 to fold properly, thereby preventing the conformational change of gp41 required to complete the final step in the fusion process</a:t>
            </a:r>
            <a:r>
              <a:rPr lang="en-US" altLang="en-US" smtClean="0">
                <a:solidFill>
                  <a:schemeClr val="accent2"/>
                </a:solidFill>
                <a:latin typeface="Arial" panose="020B0604020202020204" pitchFamily="34" charset="0"/>
                <a:cs typeface="Arial" panose="020B0604020202020204" pitchFamily="34" charset="0"/>
              </a:rPr>
              <a:t>. </a:t>
            </a:r>
            <a:r>
              <a:rPr lang="en-US" altLang="en-US" smtClean="0">
                <a:solidFill>
                  <a:srgbClr val="0070C0"/>
                </a:solidFill>
                <a:latin typeface="Arial" panose="020B0604020202020204" pitchFamily="34" charset="0"/>
                <a:cs typeface="Arial" panose="020B0604020202020204" pitchFamily="34" charset="0"/>
              </a:rPr>
              <a:t>http://emedicine.medscape.com/article/1533218-overview#aw2aab6b8</a:t>
            </a:r>
          </a:p>
          <a:p>
            <a:pPr eaLnBrk="1" hangingPunct="1">
              <a:spcBef>
                <a:spcPct val="0"/>
              </a:spcBef>
            </a:pPr>
            <a:r>
              <a:rPr lang="en-US" altLang="en-US" smtClean="0">
                <a:latin typeface="Arial" panose="020B0604020202020204" pitchFamily="34" charset="0"/>
                <a:cs typeface="Arial" panose="020B0604020202020204" pitchFamily="34" charset="0"/>
              </a:rPr>
              <a:t>Maraviroc is a small molecule that selectively and reversibly binds the CCR5 coreceptor, blocking the V3 loop interaction (of GP 120) and inhibiting fusion of the cellular membranes. Maraviroc is active against HIV-1 CCR5 tropic viruses. It has no activity against CXCR4 tropic or dual/mixed tropic virus. http://emedicine.medscape.com/article/1533218-overview#aw2aab6b9</a:t>
            </a:r>
          </a:p>
        </p:txBody>
      </p:sp>
    </p:spTree>
    <p:extLst>
      <p:ext uri="{BB962C8B-B14F-4D97-AF65-F5344CB8AC3E}">
        <p14:creationId xmlns:p14="http://schemas.microsoft.com/office/powerpoint/2010/main" val="13102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E9B7A2-3C50-4AED-A21B-44C6FB2127CE}" type="slidenum">
              <a:rPr lang="en-US" altLang="en-US"/>
              <a:pPr eaLnBrk="1" hangingPunct="1"/>
              <a:t>16</a:t>
            </a:fld>
            <a:endParaRPr lang="en-US" altLang="en-US"/>
          </a:p>
        </p:txBody>
      </p:sp>
      <p:sp>
        <p:nvSpPr>
          <p:cNvPr id="7782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37A84B9A-BF3C-4A71-A5BE-1D63C135DC04}" type="slidenum">
              <a:rPr lang="en-US" altLang="en-US" sz="1200">
                <a:latin typeface="Times New Roman" panose="02020603050405020304" pitchFamily="18" charset="0"/>
                <a:cs typeface="Times New Roman" panose="02020603050405020304" pitchFamily="18" charset="0"/>
              </a:rPr>
              <a:pPr algn="r"/>
              <a:t>16</a:t>
            </a:fld>
            <a:endParaRPr lang="en-US" altLang="en-US" sz="1200">
              <a:latin typeface="Times New Roman" panose="02020603050405020304" pitchFamily="18" charset="0"/>
              <a:cs typeface="Times New Roman" panose="02020603050405020304" pitchFamily="18" charset="0"/>
            </a:endParaRPr>
          </a:p>
        </p:txBody>
      </p:sp>
      <p:sp>
        <p:nvSpPr>
          <p:cNvPr id="77828" name="Rectangle 2"/>
          <p:cNvSpPr>
            <a:spLocks noRot="1" noChangeArrowheads="1" noTextEdit="1"/>
          </p:cNvSpPr>
          <p:nvPr>
            <p:ph type="sldImg"/>
          </p:nvPr>
        </p:nvSpPr>
        <p:spPr>
          <a:ln/>
        </p:spPr>
      </p:sp>
      <p:sp>
        <p:nvSpPr>
          <p:cNvPr id="778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The trainer to confirm the availability of Integrase inhibitors</a:t>
            </a:r>
          </a:p>
        </p:txBody>
      </p:sp>
    </p:spTree>
    <p:extLst>
      <p:ext uri="{BB962C8B-B14F-4D97-AF65-F5344CB8AC3E}">
        <p14:creationId xmlns:p14="http://schemas.microsoft.com/office/powerpoint/2010/main" val="205307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3246D1-2599-4139-AC00-B4CBF0D8E183}" type="slidenum">
              <a:rPr lang="en-US" altLang="en-US"/>
              <a:pPr eaLnBrk="1" hangingPunct="1"/>
              <a:t>17</a:t>
            </a:fld>
            <a:endParaRPr lang="en-US" altLang="en-US"/>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0B21FF5-3E8B-4B67-A870-C59E6B30D892}" type="slidenum">
              <a:rPr lang="en-US" altLang="en-US" sz="1200">
                <a:latin typeface="Times New Roman" panose="02020603050405020304" pitchFamily="18" charset="0"/>
                <a:cs typeface="Times New Roman" panose="02020603050405020304" pitchFamily="18" charset="0"/>
              </a:rPr>
              <a:pPr algn="r"/>
              <a:t>17</a:t>
            </a:fld>
            <a:endParaRPr lang="en-US" altLang="en-US" sz="1200">
              <a:latin typeface="Times New Roman" panose="02020603050405020304" pitchFamily="18" charset="0"/>
              <a:cs typeface="Times New Roman" panose="02020603050405020304" pitchFamily="18" charset="0"/>
            </a:endParaRPr>
          </a:p>
        </p:txBody>
      </p:sp>
      <p:sp>
        <p:nvSpPr>
          <p:cNvPr id="78852" name="Rectangle 2"/>
          <p:cNvSpPr>
            <a:spLocks noRot="1" noChangeArrowheads="1" noTextEdit="1"/>
          </p:cNvSpPr>
          <p:nvPr>
            <p:ph type="sldImg"/>
          </p:nvPr>
        </p:nvSpPr>
        <p:spPr>
          <a:ln/>
        </p:spPr>
      </p:sp>
      <p:sp>
        <p:nvSpPr>
          <p:cNvPr id="788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Trainer:</a:t>
            </a:r>
          </a:p>
          <a:p>
            <a:pPr eaLnBrk="1" hangingPunct="1">
              <a:spcBef>
                <a:spcPct val="0"/>
              </a:spcBef>
            </a:pPr>
            <a:r>
              <a:rPr lang="en-US" altLang="en-US" smtClean="0">
                <a:latin typeface="Arial" panose="020B0604020202020204" pitchFamily="34" charset="0"/>
                <a:cs typeface="Arial" panose="020B0604020202020204" pitchFamily="34" charset="0"/>
              </a:rPr>
              <a:t>Activation of the host cells results in the transcription of viral DNA into messenger RNA (mRNA), which is then translated into viral proteins. The new viral RNA forms the genetic material of the next generation of viruses. The viral RNA and viral proteins assemble at the cell membrane into a new virus. Amongst the viral proteins is HIV protease, which is required to process other HIV proteins into their functional forms. The viral RNA and viral proteins assemble at the cell membrane into a new virus. Following assembly at the cell surface, the virus then buds forth from the cell and is released to infect another cell. CD4 cells are destroyed in this process</a:t>
            </a:r>
          </a:p>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28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5A9E72-228B-449D-B83F-C559ABAC43E9}" type="slidenum">
              <a:rPr lang="en-US" altLang="en-US"/>
              <a:pPr eaLnBrk="1" hangingPunct="1"/>
              <a:t>3</a:t>
            </a:fld>
            <a:endParaRPr lang="en-US" altLang="en-US"/>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EC8FE5D-F901-4EE2-B813-4CE61F908351}" type="slidenum">
              <a:rPr lang="en-US" altLang="en-US" sz="1200">
                <a:latin typeface="Times New Roman" panose="02020603050405020304" pitchFamily="18" charset="0"/>
                <a:cs typeface="Times New Roman" panose="02020603050405020304" pitchFamily="18" charset="0"/>
              </a:rPr>
              <a:pPr algn="r"/>
              <a:t>3</a:t>
            </a:fld>
            <a:endParaRPr lang="en-US" altLang="en-US" sz="1200">
              <a:latin typeface="Times New Roman" panose="02020603050405020304" pitchFamily="18" charset="0"/>
              <a:cs typeface="Times New Roman" panose="02020603050405020304" pitchFamily="18" charset="0"/>
            </a:endParaRPr>
          </a:p>
        </p:txBody>
      </p:sp>
      <p:sp>
        <p:nvSpPr>
          <p:cNvPr id="65540" name="Rectangle 2"/>
          <p:cNvSpPr>
            <a:spLocks noRot="1" noChangeArrowheads="1" noTextEdit="1"/>
          </p:cNvSpPr>
          <p:nvPr>
            <p:ph type="sldImg"/>
          </p:nvPr>
        </p:nvSpPr>
        <p:spPr>
          <a:ln/>
        </p:spPr>
      </p:sp>
      <p:sp>
        <p:nvSpPr>
          <p:cNvPr id="6554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7521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AB638B-03DC-43EC-A34D-5C8AED5B9066}" type="slidenum">
              <a:rPr lang="en-US" altLang="en-US"/>
              <a:pPr eaLnBrk="1" hangingPunct="1"/>
              <a:t>4</a:t>
            </a:fld>
            <a:endParaRPr lang="en-US" altLang="en-US"/>
          </a:p>
        </p:txBody>
      </p:sp>
      <p:sp>
        <p:nvSpPr>
          <p:cNvPr id="665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1FFA914A-55D5-477A-AB24-8C94937FAAC9}" type="slidenum">
              <a:rPr lang="en-US" altLang="en-US" sz="1200">
                <a:latin typeface="Times New Roman" panose="02020603050405020304" pitchFamily="18" charset="0"/>
                <a:cs typeface="Times New Roman" panose="02020603050405020304" pitchFamily="18" charset="0"/>
              </a:rPr>
              <a:pPr algn="r"/>
              <a:t>4</a:t>
            </a:fld>
            <a:endParaRPr lang="en-US" altLang="en-US" sz="1200">
              <a:latin typeface="Times New Roman" panose="02020603050405020304" pitchFamily="18" charset="0"/>
              <a:cs typeface="Times New Roman" panose="02020603050405020304" pitchFamily="18" charset="0"/>
            </a:endParaRPr>
          </a:p>
        </p:txBody>
      </p:sp>
      <p:sp>
        <p:nvSpPr>
          <p:cNvPr id="66564" name="Rectangle 2"/>
          <p:cNvSpPr>
            <a:spLocks noRot="1" noChangeArrowheads="1" noTextEdit="1"/>
          </p:cNvSpPr>
          <p:nvPr>
            <p:ph type="sldImg"/>
          </p:nvPr>
        </p:nvSpPr>
        <p:spPr>
          <a:ln/>
        </p:spPr>
      </p:sp>
      <p:sp>
        <p:nvSpPr>
          <p:cNvPr id="6656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Describe the goals of Antiretroviral therapy</a:t>
            </a:r>
          </a:p>
        </p:txBody>
      </p:sp>
    </p:spTree>
    <p:extLst>
      <p:ext uri="{BB962C8B-B14F-4D97-AF65-F5344CB8AC3E}">
        <p14:creationId xmlns:p14="http://schemas.microsoft.com/office/powerpoint/2010/main" val="275418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CA1813-147A-4E30-A1B8-0D3864642CD6}" type="slidenum">
              <a:rPr lang="en-US" altLang="en-US"/>
              <a:pPr eaLnBrk="1" hangingPunct="1"/>
              <a:t>5</a:t>
            </a:fld>
            <a:endParaRPr lang="en-US" altLang="en-US"/>
          </a:p>
        </p:txBody>
      </p:sp>
      <p:sp>
        <p:nvSpPr>
          <p:cNvPr id="675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3525F56B-0929-4E3C-BE1D-7EAAB5C51FC6}" type="slidenum">
              <a:rPr lang="en-US" altLang="en-US" sz="1200">
                <a:latin typeface="Times New Roman" panose="02020603050405020304" pitchFamily="18" charset="0"/>
                <a:cs typeface="Times New Roman" panose="02020603050405020304" pitchFamily="18" charset="0"/>
              </a:rPr>
              <a:pPr algn="r"/>
              <a:t>5</a:t>
            </a:fld>
            <a:endParaRPr lang="en-US" altLang="en-US" sz="1200">
              <a:latin typeface="Times New Roman" panose="02020603050405020304" pitchFamily="18" charset="0"/>
              <a:cs typeface="Times New Roman" panose="02020603050405020304" pitchFamily="18" charset="0"/>
            </a:endParaRPr>
          </a:p>
        </p:txBody>
      </p:sp>
      <p:sp>
        <p:nvSpPr>
          <p:cNvPr id="67588" name="Rectangle 2"/>
          <p:cNvSpPr>
            <a:spLocks noRot="1" noChangeArrowheads="1" noTextEdit="1"/>
          </p:cNvSpPr>
          <p:nvPr>
            <p:ph type="sldImg"/>
          </p:nvPr>
        </p:nvSpPr>
        <p:spPr>
          <a:ln/>
        </p:spPr>
      </p:sp>
      <p:sp>
        <p:nvSpPr>
          <p:cNvPr id="6758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Outline the major indications of ARVs</a:t>
            </a:r>
          </a:p>
        </p:txBody>
      </p:sp>
    </p:spTree>
    <p:extLst>
      <p:ext uri="{BB962C8B-B14F-4D97-AF65-F5344CB8AC3E}">
        <p14:creationId xmlns:p14="http://schemas.microsoft.com/office/powerpoint/2010/main" val="2207909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3FCBDC-AFD1-40CF-8C69-69217D75F505}" type="slidenum">
              <a:rPr lang="en-US" altLang="en-US"/>
              <a:pPr eaLnBrk="1" hangingPunct="1"/>
              <a:t>6</a:t>
            </a:fld>
            <a:endParaRPr lang="en-US" altLang="en-US"/>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B6DB8C9B-4510-4F65-8C01-D9375B9299C5}" type="slidenum">
              <a:rPr lang="en-US" altLang="en-US" sz="1200">
                <a:latin typeface="Times New Roman" panose="02020603050405020304" pitchFamily="18" charset="0"/>
                <a:cs typeface="Times New Roman" panose="02020603050405020304" pitchFamily="18" charset="0"/>
              </a:rPr>
              <a:pPr algn="r"/>
              <a:t>6</a:t>
            </a:fld>
            <a:endParaRPr lang="en-US" altLang="en-US" sz="1200">
              <a:latin typeface="Times New Roman" panose="02020603050405020304" pitchFamily="18" charset="0"/>
              <a:cs typeface="Times New Roman" panose="02020603050405020304" pitchFamily="18" charset="0"/>
            </a:endParaRPr>
          </a:p>
        </p:txBody>
      </p:sp>
      <p:sp>
        <p:nvSpPr>
          <p:cNvPr id="68612" name="Rectangle 2"/>
          <p:cNvSpPr>
            <a:spLocks noRot="1" noChangeArrowheads="1" noTextEdit="1"/>
          </p:cNvSpPr>
          <p:nvPr>
            <p:ph type="sldImg"/>
          </p:nvPr>
        </p:nvSpPr>
        <p:spPr>
          <a:ln/>
        </p:spPr>
      </p:sp>
      <p:sp>
        <p:nvSpPr>
          <p:cNvPr id="6861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List the major classes of Antiretroviral drugs (ARVs). </a:t>
            </a:r>
          </a:p>
          <a:p>
            <a:pPr eaLnBrk="1" hangingPunct="1">
              <a:spcBef>
                <a:spcPct val="0"/>
              </a:spcBef>
            </a:pPr>
            <a:r>
              <a:rPr lang="en-US" altLang="en-US" smtClean="0">
                <a:latin typeface="Arial" panose="020B0604020202020204" pitchFamily="34" charset="0"/>
                <a:cs typeface="Arial" panose="020B0604020202020204" pitchFamily="34" charset="0"/>
              </a:rPr>
              <a:t>ARVs are used in combination: One drug regimen not recommended as this leads to the rapid development of resistance</a:t>
            </a:r>
          </a:p>
          <a:p>
            <a:pPr eaLnBrk="1" hangingPunct="1">
              <a:spcBef>
                <a:spcPct val="0"/>
              </a:spcBef>
            </a:pPr>
            <a:endParaRPr lang="en-US" altLang="en-US" smtClean="0">
              <a:latin typeface="Arial" panose="020B0604020202020204" pitchFamily="34" charset="0"/>
              <a:cs typeface="Arial" panose="020B0604020202020204" pitchFamily="34" charset="0"/>
            </a:endParaRPr>
          </a:p>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6506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D834DC-6AC8-4802-AA39-D6CB2E07393A}" type="slidenum">
              <a:rPr lang="en-US" altLang="en-US"/>
              <a:pPr eaLnBrk="1" hangingPunct="1"/>
              <a:t>7</a:t>
            </a:fld>
            <a:endParaRPr lang="en-US" altLang="en-US"/>
          </a:p>
        </p:txBody>
      </p:sp>
      <p:sp>
        <p:nvSpPr>
          <p:cNvPr id="696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A5F18FDD-D7A5-4F38-80D8-6BDB3B41F7BD}" type="slidenum">
              <a:rPr lang="en-US" altLang="en-US" sz="1200">
                <a:latin typeface="Times New Roman" panose="02020603050405020304" pitchFamily="18" charset="0"/>
                <a:cs typeface="Times New Roman" panose="02020603050405020304" pitchFamily="18" charset="0"/>
              </a:rPr>
              <a:pPr algn="r"/>
              <a:t>7</a:t>
            </a:fld>
            <a:endParaRPr lang="en-US" altLang="en-US" sz="1200">
              <a:latin typeface="Times New Roman" panose="02020603050405020304" pitchFamily="18" charset="0"/>
              <a:cs typeface="Times New Roman" panose="02020603050405020304" pitchFamily="18" charset="0"/>
            </a:endParaRPr>
          </a:p>
        </p:txBody>
      </p:sp>
      <p:sp>
        <p:nvSpPr>
          <p:cNvPr id="69636" name="Rectangle 2"/>
          <p:cNvSpPr>
            <a:spLocks noRot="1" noChangeArrowheads="1" noTextEdit="1"/>
          </p:cNvSpPr>
          <p:nvPr>
            <p:ph type="sldImg"/>
          </p:nvPr>
        </p:nvSpPr>
        <p:spPr>
          <a:ln/>
        </p:spPr>
      </p:sp>
      <p:sp>
        <p:nvSpPr>
          <p:cNvPr id="6963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Activation of the host cells results in the transcription of viral DNA into messenger RNA (mRNA), which is then translated into viral proteins. The new viral RNA forms the genetic material of the next generation of viruses. The viral RNA and viral proteins assemble at the cell membrane into a new virus. Amongst the viral proteins is HIV protease, which is required to process other HIV proteins into their functional forms. The viral RNA and viral proteins assemble at the cell membrane into a new virus. Following assembly at the cell surface, the virus then buds forth from the cell and is released to infect another cell. CD4 cells are destroyed in this process</a:t>
            </a:r>
          </a:p>
          <a:p>
            <a:pPr eaLnBrk="1" hangingPunct="1">
              <a:spcBef>
                <a:spcPct val="0"/>
              </a:spcBef>
            </a:pPr>
            <a:endParaRPr lang="en-US" altLang="en-US" smtClean="0">
              <a:latin typeface="Arial" panose="020B0604020202020204" pitchFamily="34" charset="0"/>
              <a:cs typeface="Arial" panose="020B0604020202020204" pitchFamily="34" charset="0"/>
            </a:endParaRPr>
          </a:p>
          <a:p>
            <a:pPr eaLnBrk="1" hangingPunct="1">
              <a:spcBef>
                <a:spcPct val="0"/>
              </a:spcBef>
            </a:pPr>
            <a:r>
              <a:rPr lang="en-US" altLang="en-US" smtClean="0">
                <a:latin typeface="Arial" panose="020B0604020202020204" pitchFamily="34" charset="0"/>
                <a:cs typeface="Arial" panose="020B0604020202020204" pitchFamily="34" charset="0"/>
              </a:rPr>
              <a:t>Emphasis: Bring participants attention to 3 key steps of the HIV life cycle that help to explain the classes of ARVs and target sites of action</a:t>
            </a:r>
          </a:p>
          <a:p>
            <a:pPr eaLnBrk="1" hangingPunct="1">
              <a:spcBef>
                <a:spcPct val="0"/>
              </a:spcBef>
            </a:pPr>
            <a:r>
              <a:rPr lang="en-US" altLang="en-US" smtClean="0">
                <a:latin typeface="Arial" panose="020B0604020202020204" pitchFamily="34" charset="0"/>
                <a:cs typeface="Arial" panose="020B0604020202020204" pitchFamily="34" charset="0"/>
              </a:rPr>
              <a:t>-Fusion (entry of the virus to the immune cell)</a:t>
            </a:r>
          </a:p>
          <a:p>
            <a:pPr eaLnBrk="1" hangingPunct="1">
              <a:spcBef>
                <a:spcPct val="0"/>
              </a:spcBef>
            </a:pPr>
            <a:r>
              <a:rPr lang="en-US" altLang="en-US" smtClean="0">
                <a:latin typeface="Arial" panose="020B0604020202020204" pitchFamily="34" charset="0"/>
                <a:cs typeface="Arial" panose="020B0604020202020204" pitchFamily="34" charset="0"/>
              </a:rPr>
              <a:t>-Reverse transcription (RNA to DNA)</a:t>
            </a:r>
          </a:p>
          <a:p>
            <a:pPr eaLnBrk="1" hangingPunct="1">
              <a:spcBef>
                <a:spcPct val="0"/>
              </a:spcBef>
            </a:pPr>
            <a:r>
              <a:rPr lang="en-US" altLang="en-US" smtClean="0">
                <a:latin typeface="Arial" panose="020B0604020202020204" pitchFamily="34" charset="0"/>
                <a:cs typeface="Arial" panose="020B0604020202020204" pitchFamily="34" charset="0"/>
              </a:rPr>
              <a:t>--assembly and budding)</a:t>
            </a:r>
          </a:p>
          <a:p>
            <a:pPr eaLnBrk="1" hangingPunct="1">
              <a:spcBef>
                <a:spcPct val="0"/>
              </a:spcBef>
            </a:pPr>
            <a:endParaRPr lang="en-US" altLang="en-US" smtClean="0">
              <a:latin typeface="Arial" panose="020B0604020202020204" pitchFamily="34" charset="0"/>
              <a:cs typeface="Arial" panose="020B0604020202020204" pitchFamily="34" charset="0"/>
            </a:endParaRPr>
          </a:p>
          <a:p>
            <a:pPr eaLnBrk="1" hangingPunct="1">
              <a:spcBef>
                <a:spcPct val="0"/>
              </a:spcBef>
            </a:pPr>
            <a:r>
              <a:rPr lang="en-US" altLang="en-US"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7681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290199-C0F1-4DA7-AD39-43BBDAF35DA5}" type="slidenum">
              <a:rPr lang="en-US" altLang="en-US"/>
              <a:pPr eaLnBrk="1" hangingPunct="1"/>
              <a:t>8</a:t>
            </a:fld>
            <a:endParaRPr lang="en-US" altLang="en-US"/>
          </a:p>
        </p:txBody>
      </p:sp>
      <p:sp>
        <p:nvSpPr>
          <p:cNvPr id="7065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457EE638-3537-4452-B1A2-E78BFD2D1135}" type="slidenum">
              <a:rPr lang="en-US" altLang="en-US" sz="1200">
                <a:latin typeface="Times New Roman" panose="02020603050405020304" pitchFamily="18" charset="0"/>
                <a:cs typeface="Times New Roman" panose="02020603050405020304" pitchFamily="18" charset="0"/>
              </a:rPr>
              <a:pPr algn="r"/>
              <a:t>8</a:t>
            </a:fld>
            <a:endParaRPr lang="en-US" altLang="en-US" sz="1200">
              <a:latin typeface="Times New Roman" panose="02020603050405020304" pitchFamily="18" charset="0"/>
              <a:cs typeface="Times New Roman" panose="02020603050405020304" pitchFamily="18" charset="0"/>
            </a:endParaRPr>
          </a:p>
        </p:txBody>
      </p:sp>
      <p:sp>
        <p:nvSpPr>
          <p:cNvPr id="70660" name="Rectangle 2"/>
          <p:cNvSpPr>
            <a:spLocks noRot="1" noChangeArrowheads="1" noTextEdit="1"/>
          </p:cNvSpPr>
          <p:nvPr>
            <p:ph type="sldImg"/>
          </p:nvPr>
        </p:nvSpPr>
        <p:spPr>
          <a:ln/>
        </p:spPr>
      </p:sp>
      <p:sp>
        <p:nvSpPr>
          <p:cNvPr id="7066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Nucleoside Reverse Transcriptase inhibitors (NRTIs) inhibit reverse transcription of viral RNA into DNA by competitively blocking reverse trancriptase enzyme activity.</a:t>
            </a:r>
          </a:p>
          <a:p>
            <a:pPr eaLnBrk="1" hangingPunct="1">
              <a:spcBef>
                <a:spcPct val="0"/>
              </a:spcBef>
            </a:pPr>
            <a:r>
              <a:rPr lang="en-US" altLang="en-US" smtClean="0">
                <a:latin typeface="Arial" panose="020B0604020202020204" pitchFamily="34" charset="0"/>
                <a:cs typeface="Arial" panose="020B0604020202020204" pitchFamily="34" charset="0"/>
              </a:rPr>
              <a:t>NRTIs are faulty versions of the building blocks of viral DNA. They are incorporated into viral DNA-incomplete DNA is formed</a:t>
            </a:r>
          </a:p>
          <a:p>
            <a:pPr eaLnBrk="1" hangingPunct="1">
              <a:spcBef>
                <a:spcPct val="0"/>
              </a:spcBef>
            </a:pPr>
            <a:endParaRPr lang="en-US" altLang="en-US" smtClean="0">
              <a:latin typeface="Arial" panose="020B0604020202020204" pitchFamily="34" charset="0"/>
              <a:cs typeface="Arial" panose="020B0604020202020204" pitchFamily="34" charset="0"/>
            </a:endParaRPr>
          </a:p>
          <a:p>
            <a:pPr eaLnBrk="1" hangingPunct="1">
              <a:spcBef>
                <a:spcPct val="0"/>
              </a:spcBef>
            </a:pPr>
            <a:r>
              <a:rPr lang="en-US" altLang="en-US" smtClean="0">
                <a:latin typeface="Arial" panose="020B0604020202020204" pitchFamily="34" charset="0"/>
                <a:cs typeface="Arial" panose="020B0604020202020204" pitchFamily="34" charset="0"/>
              </a:rPr>
              <a:t>Trainer: </a:t>
            </a:r>
            <a:endParaRPr lang="en-US" altLang="en-US" sz="900" smtClean="0">
              <a:solidFill>
                <a:schemeClr val="accent2"/>
              </a:solidFill>
              <a:latin typeface="Arial" panose="020B0604020202020204" pitchFamily="34" charset="0"/>
              <a:cs typeface="Arial" panose="020B0604020202020204" pitchFamily="34" charset="0"/>
            </a:endParaRPr>
          </a:p>
          <a:p>
            <a:pPr eaLnBrk="1" hangingPunct="1">
              <a:spcBef>
                <a:spcPct val="0"/>
              </a:spcBef>
            </a:pPr>
            <a:r>
              <a:rPr lang="en-US" altLang="en-US" sz="900" smtClean="0">
                <a:solidFill>
                  <a:schemeClr val="accent2"/>
                </a:solidFill>
                <a:latin typeface="Arial" panose="020B0604020202020204" pitchFamily="34" charset="0"/>
                <a:cs typeface="Arial" panose="020B0604020202020204" pitchFamily="34" charset="0"/>
              </a:rPr>
              <a:t>NRTIs and NtRTIs Get incorporated into the DNA of the virus and stop chain elongation during the process where RT enzyme is converting RNA to DNA </a:t>
            </a:r>
          </a:p>
          <a:p>
            <a:pPr eaLnBrk="1" hangingPunct="1">
              <a:spcBef>
                <a:spcPct val="0"/>
              </a:spcBef>
            </a:pPr>
            <a:endParaRPr lang="en-US" altLang="en-US" sz="900" smtClean="0">
              <a:solidFill>
                <a:schemeClr val="accent2"/>
              </a:solidFill>
              <a:latin typeface="Arial" panose="020B0604020202020204" pitchFamily="34" charset="0"/>
              <a:cs typeface="Arial" panose="020B0604020202020204" pitchFamily="34" charset="0"/>
            </a:endParaRPr>
          </a:p>
          <a:p>
            <a:pPr eaLnBrk="1" hangingPunct="1">
              <a:spcBef>
                <a:spcPct val="0"/>
              </a:spcBef>
            </a:pPr>
            <a:r>
              <a:rPr lang="en-US" altLang="en-US" sz="900" smtClean="0">
                <a:solidFill>
                  <a:schemeClr val="accent2"/>
                </a:solidFill>
                <a:latin typeface="Arial" panose="020B0604020202020204" pitchFamily="34" charset="0"/>
                <a:cs typeface="Arial" panose="020B0604020202020204" pitchFamily="34" charset="0"/>
              </a:rPr>
              <a:t>Nucleotides work in the same way as Nucleosides. They differ in structure and mechanism by which they are activated to the active drug.</a:t>
            </a:r>
          </a:p>
          <a:p>
            <a:pPr eaLnBrk="1" hangingPunct="1">
              <a:spcBef>
                <a:spcPct val="0"/>
              </a:spcBef>
            </a:pPr>
            <a:endParaRPr lang="en-US" altLang="en-US" sz="900" smtClean="0">
              <a:solidFill>
                <a:schemeClr val="accent2"/>
              </a:solidFill>
              <a:latin typeface="Arial" panose="020B0604020202020204" pitchFamily="34" charset="0"/>
              <a:cs typeface="Arial" panose="020B0604020202020204" pitchFamily="34" charset="0"/>
            </a:endParaRPr>
          </a:p>
          <a:p>
            <a:pPr eaLnBrk="1" hangingPunct="1">
              <a:spcBef>
                <a:spcPct val="0"/>
              </a:spcBef>
              <a:buFont typeface="Wingdings" panose="05000000000000000000" pitchFamily="2" charset="2"/>
              <a:buNone/>
            </a:pPr>
            <a:r>
              <a:rPr lang="en-US" altLang="en-US" sz="800" u="sng" smtClean="0">
                <a:latin typeface="Arial" panose="020B0604020202020204" pitchFamily="34" charset="0"/>
                <a:cs typeface="Arial" panose="020B0604020202020204" pitchFamily="34" charset="0"/>
              </a:rPr>
              <a:t>Tenofovir disoproxil fumerate</a:t>
            </a:r>
            <a:r>
              <a:rPr lang="en-US" altLang="en-US" sz="800" smtClean="0">
                <a:latin typeface="Arial" panose="020B0604020202020204" pitchFamily="34" charset="0"/>
                <a:cs typeface="Arial" panose="020B0604020202020204" pitchFamily="34" charset="0"/>
              </a:rPr>
              <a:t> is a </a:t>
            </a:r>
            <a:r>
              <a:rPr lang="en-US" altLang="en-US" sz="800" u="sng" smtClean="0">
                <a:latin typeface="Arial" panose="020B0604020202020204" pitchFamily="34" charset="0"/>
                <a:cs typeface="Arial" panose="020B0604020202020204" pitchFamily="34" charset="0"/>
              </a:rPr>
              <a:t>nucleotide</a:t>
            </a:r>
            <a:r>
              <a:rPr lang="en-US" altLang="en-US" sz="800" smtClean="0">
                <a:latin typeface="Arial" panose="020B0604020202020204" pitchFamily="34" charset="0"/>
                <a:cs typeface="Arial" panose="020B0604020202020204" pitchFamily="34" charset="0"/>
              </a:rPr>
              <a:t> analogue reverse transcriptase inhibitor (NtRTIs). </a:t>
            </a:r>
          </a:p>
          <a:p>
            <a:pPr eaLnBrk="1" hangingPunct="1">
              <a:spcBef>
                <a:spcPct val="0"/>
              </a:spcBef>
              <a:buFont typeface="Wingdings" panose="05000000000000000000" pitchFamily="2" charset="2"/>
              <a:buNone/>
            </a:pPr>
            <a:r>
              <a:rPr lang="en-GB" altLang="en-US" sz="900" smtClean="0">
                <a:latin typeface="Arial" panose="020B0604020202020204" pitchFamily="34" charset="0"/>
                <a:cs typeface="Arial" panose="020B0604020202020204" pitchFamily="34" charset="0"/>
              </a:rPr>
              <a:t>NtRTIs are active in their native form and thus may be active against HIV in a wide variety of infected cells. By contrast, the NRTIs only work in cells that have the machinery to activate the drug by a process called phosphorylation. Renal toxicity has been reported, therefore renal assessment is required prior to treatment initiation. TDF should be avoided in people with renal impairment.</a:t>
            </a:r>
            <a:r>
              <a:rPr lang="en-US" altLang="en-US" sz="900" smtClean="0">
                <a:latin typeface="Arial" panose="020B0604020202020204" pitchFamily="34" charset="0"/>
                <a:cs typeface="Arial" panose="020B0604020202020204" pitchFamily="34" charset="0"/>
              </a:rPr>
              <a:t> TDF should only be used in combination with drugs from other ARV classes and not with 2 other NRTIs as a triple nucleoside combination.</a:t>
            </a:r>
          </a:p>
          <a:p>
            <a:pPr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Emtricitabine: Nucleoside Reverse Transcriptase Inhibitor </a:t>
            </a:r>
          </a:p>
          <a:p>
            <a:pPr lvl="1"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Cannot use Lamivudine and Emtricitabine together</a:t>
            </a:r>
          </a:p>
          <a:p>
            <a:pPr lvl="1"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Cross Resistance</a:t>
            </a:r>
          </a:p>
          <a:p>
            <a:pPr lvl="1" eaLnBrk="1" hangingPunct="1">
              <a:lnSpc>
                <a:spcPct val="90000"/>
              </a:lnSpc>
              <a:spcBef>
                <a:spcPct val="0"/>
              </a:spcBef>
            </a:pPr>
            <a:endParaRPr lang="en-US" altLang="en-US" sz="2400" smtClean="0">
              <a:latin typeface="Arial" panose="020B0604020202020204" pitchFamily="34" charset="0"/>
              <a:cs typeface="Arial" panose="020B0604020202020204" pitchFamily="34" charset="0"/>
            </a:endParaRPr>
          </a:p>
          <a:p>
            <a:pPr eaLnBrk="1" hangingPunct="1">
              <a:lnSpc>
                <a:spcPct val="90000"/>
              </a:lnSpc>
              <a:spcBef>
                <a:spcPct val="0"/>
              </a:spcBef>
            </a:pPr>
            <a:r>
              <a:rPr lang="en-US" altLang="en-US" sz="2400" smtClean="0">
                <a:latin typeface="Arial" panose="020B0604020202020204" pitchFamily="34" charset="0"/>
                <a:cs typeface="Arial" panose="020B0604020202020204" pitchFamily="34" charset="0"/>
              </a:rPr>
              <a:t>Truvada (Tenofovir+Emtricitabine)</a:t>
            </a:r>
          </a:p>
          <a:p>
            <a:pPr eaLnBrk="1" hangingPunct="1">
              <a:spcBef>
                <a:spcPct val="0"/>
              </a:spcBef>
              <a:buFont typeface="Wingdings" panose="05000000000000000000" pitchFamily="2" charset="2"/>
              <a:buNone/>
            </a:pPr>
            <a:endParaRPr lang="en-US" altLang="en-US" sz="900" smtClean="0">
              <a:latin typeface="Arial" panose="020B0604020202020204" pitchFamily="34" charset="0"/>
              <a:cs typeface="Arial" panose="020B0604020202020204" pitchFamily="34" charset="0"/>
            </a:endParaRPr>
          </a:p>
          <a:p>
            <a:pPr eaLnBrk="1" hangingPunct="1">
              <a:spcBef>
                <a:spcPct val="0"/>
              </a:spcBef>
              <a:buFont typeface="Wingdings" panose="05000000000000000000" pitchFamily="2" charset="2"/>
              <a:buNone/>
            </a:pPr>
            <a:endParaRPr lang="en-US" altLang="en-US" sz="900" smtClean="0">
              <a:latin typeface="Arial" panose="020B0604020202020204" pitchFamily="34" charset="0"/>
              <a:cs typeface="Arial" panose="020B0604020202020204" pitchFamily="34" charset="0"/>
            </a:endParaRPr>
          </a:p>
          <a:p>
            <a:pPr eaLnBrk="1" hangingPunct="1">
              <a:spcBef>
                <a:spcPct val="0"/>
              </a:spcBef>
            </a:pPr>
            <a:endParaRPr lang="en-US" altLang="en-US" sz="900" smtClean="0">
              <a:solidFill>
                <a:schemeClr val="accent2"/>
              </a:solidFill>
              <a:latin typeface="Arial" panose="020B0604020202020204" pitchFamily="34" charset="0"/>
              <a:cs typeface="Arial" panose="020B0604020202020204" pitchFamily="34" charset="0"/>
            </a:endParaRPr>
          </a:p>
          <a:p>
            <a:pPr eaLnBrk="1" hangingPunct="1">
              <a:spcBef>
                <a:spcPct val="0"/>
              </a:spcBef>
            </a:pPr>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32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5F1AF2-E813-410B-9DAB-B1F6EBEEBEE3}" type="slidenum">
              <a:rPr lang="en-US" altLang="en-US"/>
              <a:pPr eaLnBrk="1" hangingPunct="1"/>
              <a:t>10</a:t>
            </a:fld>
            <a:endParaRPr lang="en-US" altLang="en-US"/>
          </a:p>
        </p:txBody>
      </p:sp>
      <p:sp>
        <p:nvSpPr>
          <p:cNvPr id="716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3106F01D-F629-4970-B35D-26262A1CE0C4}" type="slidenum">
              <a:rPr lang="en-US" altLang="en-US" sz="1200">
                <a:latin typeface="Times New Roman" panose="02020603050405020304" pitchFamily="18" charset="0"/>
                <a:cs typeface="Times New Roman" panose="02020603050405020304" pitchFamily="18" charset="0"/>
              </a:rPr>
              <a:pPr algn="r"/>
              <a:t>10</a:t>
            </a:fld>
            <a:endParaRPr lang="en-US" altLang="en-US" sz="1200">
              <a:latin typeface="Times New Roman" panose="02020603050405020304" pitchFamily="18" charset="0"/>
              <a:cs typeface="Times New Roman" panose="02020603050405020304" pitchFamily="18" charset="0"/>
            </a:endParaRPr>
          </a:p>
        </p:txBody>
      </p:sp>
      <p:sp>
        <p:nvSpPr>
          <p:cNvPr id="71684" name="Rectangle 2"/>
          <p:cNvSpPr>
            <a:spLocks noRot="1" noChangeArrowheads="1" noTextEdit="1"/>
          </p:cNvSpPr>
          <p:nvPr>
            <p:ph type="sldImg"/>
          </p:nvPr>
        </p:nvSpPr>
        <p:spPr>
          <a:ln/>
        </p:spPr>
      </p:sp>
      <p:sp>
        <p:nvSpPr>
          <p:cNvPr id="7168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latin typeface="Arial" panose="020B0604020202020204" pitchFamily="34" charset="0"/>
                <a:cs typeface="Arial" panose="020B0604020202020204" pitchFamily="34" charset="0"/>
              </a:rPr>
              <a:t>Give examples of NRTIs and emphasize on the adult dosages used.</a:t>
            </a:r>
          </a:p>
          <a:p>
            <a:pPr eaLnBrk="1" hangingPunct="1">
              <a:spcBef>
                <a:spcPct val="0"/>
              </a:spcBef>
            </a:pPr>
            <a:r>
              <a:rPr lang="en-US" altLang="en-US" smtClean="0">
                <a:latin typeface="Arial" panose="020B0604020202020204" pitchFamily="34" charset="0"/>
                <a:cs typeface="Arial" panose="020B0604020202020204" pitchFamily="34" charset="0"/>
              </a:rPr>
              <a:t>Dosing of Didanosine is weight dependent:</a:t>
            </a:r>
          </a:p>
          <a:p>
            <a:pPr lvl="1" eaLnBrk="1" hangingPunct="1">
              <a:spcBef>
                <a:spcPct val="0"/>
              </a:spcBef>
              <a:buFontTx/>
              <a:buChar char="•"/>
            </a:pPr>
            <a:r>
              <a:rPr lang="en-US" altLang="en-US" smtClean="0">
                <a:latin typeface="Arial" panose="020B0604020202020204" pitchFamily="34" charset="0"/>
                <a:cs typeface="Arial" panose="020B0604020202020204" pitchFamily="34" charset="0"/>
              </a:rPr>
              <a:t>Didanosine &lt;60kg is 125mg b.d. (250mg o.d), ≥60kg is 200mg b.d (400mg o.d)</a:t>
            </a:r>
          </a:p>
          <a:p>
            <a:pPr lvl="4" eaLnBrk="1" hangingPunct="1">
              <a:spcBef>
                <a:spcPct val="0"/>
              </a:spcBef>
            </a:pPr>
            <a:r>
              <a:rPr lang="en-US" altLang="en-US"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63721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10BF3C-9A8A-443A-9BB1-BDDFFBC67AF1}" type="slidenum">
              <a:rPr lang="en-US" altLang="en-US"/>
              <a:pPr eaLnBrk="1" hangingPunct="1"/>
              <a:t>11</a:t>
            </a:fld>
            <a:endParaRPr lang="en-US" altLang="en-US"/>
          </a:p>
        </p:txBody>
      </p:sp>
      <p:sp>
        <p:nvSpPr>
          <p:cNvPr id="72707" name="Slide Image Placeholder 1"/>
          <p:cNvSpPr>
            <a:spLocks noGrp="1" noRot="1" noChangeAspect="1" noTextEdit="1"/>
          </p:cNvSpPr>
          <p:nvPr>
            <p:ph type="sldImg"/>
          </p:nvPr>
        </p:nvSpPr>
        <p:spPr>
          <a:ln/>
        </p:spPr>
      </p:sp>
      <p:sp>
        <p:nvSpPr>
          <p:cNvPr id="7270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b="1" smtClean="0">
                <a:latin typeface="Arial" panose="020B0604020202020204" pitchFamily="34" charset="0"/>
                <a:cs typeface="Arial" panose="020B0604020202020204" pitchFamily="34" charset="0"/>
              </a:rPr>
              <a:t>Rilpivirine</a:t>
            </a:r>
            <a:r>
              <a:rPr lang="en-US" altLang="en-US" smtClean="0">
                <a:latin typeface="Arial" panose="020B0604020202020204" pitchFamily="34" charset="0"/>
                <a:cs typeface="Arial" panose="020B0604020202020204" pitchFamily="34" charset="0"/>
              </a:rPr>
              <a:t> (approved in May 2011), a second generation NNRTI like etravirine, may be dosed once-a-day.  It appears to have a much lower incidence of CNS side effects and skin rash than efavirenz.  However, rilpivirine does not appear to work as well as efavirenz against baseline HIV RNA of &gt;100,000 copies/mcL.  Additionally rilpivirine must have an acid milieu in the stomach for absorption; therefore the concomitant use of proton pump inhibitors (PPIs) is contraindicated. Source: http://hivmanagement.org/nnrti.html</a:t>
            </a:r>
          </a:p>
        </p:txBody>
      </p:sp>
      <p:sp>
        <p:nvSpPr>
          <p:cNvPr id="72709"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B1D7696E-146A-4EDA-B9E2-D72AED99F29F}" type="slidenum">
              <a:rPr lang="en-US" altLang="en-US" sz="1200">
                <a:latin typeface="Times New Roman" panose="02020603050405020304" pitchFamily="18" charset="0"/>
                <a:cs typeface="Times New Roman" panose="02020603050405020304" pitchFamily="18" charset="0"/>
              </a:rPr>
              <a:pPr algn="r"/>
              <a:t>11</a:t>
            </a:fld>
            <a:endParaRPr lang="en-US" alt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85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025C6F-6351-4063-9F9D-E60FEFE1A305}"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53428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25C6F-6351-4063-9F9D-E60FEFE1A305}"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47959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25C6F-6351-4063-9F9D-E60FEFE1A305}"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3643031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A2B019-4172-43C5-93BA-E1F05BA7F182}" type="slidenum">
              <a:rPr lang="en-US" altLang="en-US"/>
              <a:pPr/>
              <a:t>‹#›</a:t>
            </a:fld>
            <a:endParaRPr lang="en-US" altLang="en-US"/>
          </a:p>
        </p:txBody>
      </p:sp>
    </p:spTree>
    <p:extLst>
      <p:ext uri="{BB962C8B-B14F-4D97-AF65-F5344CB8AC3E}">
        <p14:creationId xmlns:p14="http://schemas.microsoft.com/office/powerpoint/2010/main" val="32342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25C6F-6351-4063-9F9D-E60FEFE1A305}"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190896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025C6F-6351-4063-9F9D-E60FEFE1A305}"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2500412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025C6F-6351-4063-9F9D-E60FEFE1A305}"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112016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025C6F-6351-4063-9F9D-E60FEFE1A305}"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218055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025C6F-6351-4063-9F9D-E60FEFE1A305}"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75068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025C6F-6351-4063-9F9D-E60FEFE1A305}"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1136440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25C6F-6351-4063-9F9D-E60FEFE1A305}"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313331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025C6F-6351-4063-9F9D-E60FEFE1A305}"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06550-8ADE-4298-AA5F-6A3ABB5F2255}" type="slidenum">
              <a:rPr lang="en-US" smtClean="0"/>
              <a:t>‹#›</a:t>
            </a:fld>
            <a:endParaRPr lang="en-US"/>
          </a:p>
        </p:txBody>
      </p:sp>
    </p:spTree>
    <p:extLst>
      <p:ext uri="{BB962C8B-B14F-4D97-AF65-F5344CB8AC3E}">
        <p14:creationId xmlns:p14="http://schemas.microsoft.com/office/powerpoint/2010/main" val="332622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25C6F-6351-4063-9F9D-E60FEFE1A305}" type="datetimeFigureOut">
              <a:rPr lang="en-US" smtClean="0"/>
              <a:t>24-Feb-21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06550-8ADE-4298-AA5F-6A3ABB5F2255}" type="slidenum">
              <a:rPr lang="en-US" smtClean="0"/>
              <a:t>‹#›</a:t>
            </a:fld>
            <a:endParaRPr lang="en-US"/>
          </a:p>
        </p:txBody>
      </p:sp>
    </p:spTree>
    <p:extLst>
      <p:ext uri="{BB962C8B-B14F-4D97-AF65-F5344CB8AC3E}">
        <p14:creationId xmlns:p14="http://schemas.microsoft.com/office/powerpoint/2010/main" val="3893866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643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idx="4294967295"/>
          </p:nvPr>
        </p:nvSpPr>
        <p:spPr>
          <a:xfrm>
            <a:off x="1364566" y="0"/>
            <a:ext cx="8229600" cy="914400"/>
          </a:xfrm>
        </p:spPr>
        <p:txBody>
          <a:bodyPr anchor="b"/>
          <a:lstStyle/>
          <a:p>
            <a:pPr eaLnBrk="1" hangingPunct="1"/>
            <a:r>
              <a:rPr lang="en-US" altLang="en-US" sz="3600" b="1" dirty="0"/>
              <a:t>Examples Of NRTIs </a:t>
            </a:r>
            <a:r>
              <a:rPr lang="en-US" altLang="en-US" sz="3600" b="1" dirty="0" smtClean="0"/>
              <a:t>&amp; </a:t>
            </a:r>
            <a:r>
              <a:rPr lang="en-US" altLang="en-US" sz="3600" b="1" dirty="0" err="1" smtClean="0"/>
              <a:t>NtRTIs</a:t>
            </a:r>
            <a:r>
              <a:rPr lang="en-US" altLang="en-US" sz="3600" b="1" dirty="0" smtClean="0"/>
              <a:t> </a:t>
            </a:r>
            <a:r>
              <a:rPr lang="en-US" altLang="en-US" sz="3600" b="1" dirty="0"/>
              <a:t>Drugs</a:t>
            </a:r>
          </a:p>
        </p:txBody>
      </p:sp>
      <p:graphicFrame>
        <p:nvGraphicFramePr>
          <p:cNvPr id="95269" name="Group 37"/>
          <p:cNvGraphicFramePr>
            <a:graphicFrameLocks noGrp="1"/>
          </p:cNvGraphicFramePr>
          <p:nvPr>
            <p:ph type="tbl" idx="4294967295"/>
            <p:extLst>
              <p:ext uri="{D42A27DB-BD31-4B8C-83A1-F6EECF244321}">
                <p14:modId xmlns:p14="http://schemas.microsoft.com/office/powerpoint/2010/main" val="2750184118"/>
              </p:ext>
            </p:extLst>
          </p:nvPr>
        </p:nvGraphicFramePr>
        <p:xfrm>
          <a:off x="1603716" y="914400"/>
          <a:ext cx="8610600" cy="5757862"/>
        </p:xfrm>
        <a:graphic>
          <a:graphicData uri="http://schemas.openxmlformats.org/drawingml/2006/table">
            <a:tbl>
              <a:tblPr/>
              <a:tblGrid>
                <a:gridCol w="3521075"/>
                <a:gridCol w="5089525"/>
              </a:tblGrid>
              <a:tr h="41756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                    NRTIs &amp; </a:t>
                      </a:r>
                      <a:r>
                        <a:rPr kumimoji="0" lang="en-US" sz="2000" b="1" i="0" u="none" strike="noStrike" cap="none" normalizeH="0" baseline="0" dirty="0" err="1" smtClean="0">
                          <a:ln>
                            <a:noFill/>
                          </a:ln>
                          <a:solidFill>
                            <a:schemeClr val="tx1"/>
                          </a:solidFill>
                          <a:effectLst/>
                          <a:latin typeface="Arial" charset="0"/>
                          <a:cs typeface="Arial" charset="0"/>
                        </a:rPr>
                        <a:t>NtRTIs</a:t>
                      </a:r>
                      <a:r>
                        <a:rPr kumimoji="0" lang="en-US" sz="2000" b="1" i="0" u="none" strike="noStrike" cap="none" normalizeH="0" baseline="0" dirty="0" smtClean="0">
                          <a:ln>
                            <a:noFill/>
                          </a:ln>
                          <a:solidFill>
                            <a:schemeClr val="tx1"/>
                          </a:solidFill>
                          <a:effectLst/>
                          <a:latin typeface="Arial" charset="0"/>
                          <a:cs typeface="Arial" charset="0"/>
                        </a:rPr>
                        <a:t> Drugs</a:t>
                      </a:r>
                      <a:r>
                        <a:rPr kumimoji="0" lang="en-US" sz="1800" b="1" i="0" u="none" strike="noStrike" cap="none" normalizeH="0" baseline="0" dirty="0" smtClean="0">
                          <a:ln>
                            <a:noFill/>
                          </a:ln>
                          <a:solidFill>
                            <a:schemeClr val="tx1"/>
                          </a:solidFill>
                          <a:effectLst/>
                          <a:latin typeface="Arial" charset="0"/>
                          <a:cs typeface="Arial" charset="0"/>
                        </a:rPr>
                        <a:t> </a:t>
                      </a:r>
                    </a:p>
                  </a:txBody>
                  <a:tcPr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953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GENERIC NAME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Arial" charset="0"/>
                        </a:rPr>
                        <a:t>ADULT DOSAGE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9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Stavudine, d4T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30mg twice daily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Lamivudine, 3TC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150mg twice daily OR 300mg once daily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3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Zidovudine, AZT or ZDV</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300mg twice daily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33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Didanosine, ddI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250mg/400mg daily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5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Abacavir, ABC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300mg twice daily OR 600mg once daily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Tenofovir, TDF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300mg once daily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Zalcitabine, ddC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0.75mg three times daily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5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cs typeface="Arial" charset="0"/>
                        </a:rPr>
                        <a:t>Emtricitabine, FTC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200mg once daily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4555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762000" y="0"/>
            <a:ext cx="10515600" cy="1325563"/>
          </a:xfrm>
        </p:spPr>
        <p:txBody>
          <a:bodyPr anchor="b"/>
          <a:lstStyle/>
          <a:p>
            <a:pPr eaLnBrk="1" hangingPunct="1"/>
            <a:r>
              <a:rPr lang="en-GB" altLang="en-US" sz="3200" b="1" dirty="0"/>
              <a:t>2. Non  Nucleoside Reverse Transcriptase Inhibitors (NNRTI)</a:t>
            </a:r>
            <a:endParaRPr lang="en-US" altLang="en-US" sz="3200" b="1" dirty="0"/>
          </a:p>
        </p:txBody>
      </p:sp>
      <p:sp>
        <p:nvSpPr>
          <p:cNvPr id="11267" name="Rectangle 6"/>
          <p:cNvSpPr>
            <a:spLocks noChangeArrowheads="1"/>
          </p:cNvSpPr>
          <p:nvPr/>
        </p:nvSpPr>
        <p:spPr bwMode="auto">
          <a:xfrm>
            <a:off x="1828800" y="1490004"/>
            <a:ext cx="8382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tLang="en-US" sz="3200" dirty="0">
                <a:latin typeface="Calibri" panose="020F0502020204030204" pitchFamily="34" charset="0"/>
                <a:cs typeface="Times New Roman" panose="02020603050405020304" pitchFamily="18" charset="0"/>
              </a:rPr>
              <a:t>They attach themselves to reverse transcriptase and prevent the enzyme from converting RNA to DNA. </a:t>
            </a:r>
          </a:p>
          <a:p>
            <a:pPr eaLnBrk="1" hangingPunct="1">
              <a:buFontTx/>
              <a:buChar char="•"/>
            </a:pPr>
            <a:r>
              <a:rPr lang="en-US" altLang="en-US" sz="3200" dirty="0">
                <a:latin typeface="Calibri" panose="020F0502020204030204" pitchFamily="34" charset="0"/>
                <a:cs typeface="Times New Roman" panose="02020603050405020304" pitchFamily="18" charset="0"/>
              </a:rPr>
              <a:t>NNRTI bind directly to the reverse transcriptase enzyme and causes a structural change that disrupts the formation of the active site and leads to impaired polymerization activity.</a:t>
            </a:r>
          </a:p>
          <a:p>
            <a:pPr eaLnBrk="1" hangingPunct="1">
              <a:buFontTx/>
              <a:buChar char="•"/>
            </a:pPr>
            <a:endParaRPr lang="en-US" altLang="en-US" sz="3200" dirty="0">
              <a:latin typeface="Calibri" panose="020F0502020204030204" pitchFamily="34" charset="0"/>
              <a:cs typeface="Times New Roman" panose="02020603050405020304" pitchFamily="18" charset="0"/>
            </a:endParaRPr>
          </a:p>
          <a:p>
            <a:pPr eaLnBrk="1" hangingPunct="1">
              <a:buFontTx/>
              <a:buChar char="•"/>
            </a:pPr>
            <a:r>
              <a:rPr lang="en-GB" altLang="en-US" sz="3200" dirty="0">
                <a:latin typeface="Calibri" panose="020F0502020204030204" pitchFamily="34" charset="0"/>
                <a:cs typeface="Times New Roman" panose="02020603050405020304" pitchFamily="18" charset="0"/>
              </a:rPr>
              <a:t>So far, there are 5 that have been approved</a:t>
            </a:r>
          </a:p>
          <a:p>
            <a:pPr eaLnBrk="1" hangingPunct="1">
              <a:buFontTx/>
              <a:buChar char="•"/>
            </a:pPr>
            <a:endParaRPr lang="en-US" altLang="en-US" sz="32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1420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4"/>
          <p:cNvSpPr>
            <a:spLocks noGrp="1" noChangeArrowheads="1"/>
          </p:cNvSpPr>
          <p:nvPr>
            <p:ph type="title"/>
          </p:nvPr>
        </p:nvSpPr>
        <p:spPr>
          <a:xfrm>
            <a:off x="1981200" y="274638"/>
            <a:ext cx="8229600" cy="563562"/>
          </a:xfrm>
        </p:spPr>
        <p:txBody>
          <a:bodyPr>
            <a:normAutofit fontScale="90000"/>
          </a:bodyPr>
          <a:lstStyle/>
          <a:p>
            <a:pPr eaLnBrk="1" hangingPunct="1"/>
            <a:r>
              <a:rPr lang="en-US" altLang="en-US" sz="4000"/>
              <a:t>NNRTIs </a:t>
            </a:r>
          </a:p>
        </p:txBody>
      </p:sp>
      <p:graphicFrame>
        <p:nvGraphicFramePr>
          <p:cNvPr id="112666" name="Group 26"/>
          <p:cNvGraphicFramePr>
            <a:graphicFrameLocks noGrp="1"/>
          </p:cNvGraphicFramePr>
          <p:nvPr>
            <p:ph type="tbl" idx="1"/>
          </p:nvPr>
        </p:nvGraphicFramePr>
        <p:xfrm>
          <a:off x="1981200" y="1066800"/>
          <a:ext cx="8229600" cy="4686302"/>
        </p:xfrm>
        <a:graphic>
          <a:graphicData uri="http://schemas.openxmlformats.org/drawingml/2006/table">
            <a:tbl>
              <a:tblPr/>
              <a:tblGrid>
                <a:gridCol w="4114800"/>
                <a:gridCol w="4114800"/>
              </a:tblGrid>
              <a:tr h="906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cs typeface="Arial" charset="0"/>
                        </a:rPr>
                        <a:t>Nevirapine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smtClean="0">
                          <a:ln>
                            <a:noFill/>
                          </a:ln>
                          <a:solidFill>
                            <a:schemeClr val="tx1"/>
                          </a:solidFill>
                          <a:effectLst/>
                          <a:latin typeface="Arial" charset="0"/>
                          <a:cs typeface="Arial" charset="0"/>
                        </a:rPr>
                        <a:t>200mg twice daily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903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Efavirenz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600mg once daily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9064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Etravirine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200mg twice daily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9032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Rulpivirine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25 mg once daily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66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Delarvidine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smtClean="0">
                          <a:ln>
                            <a:noFill/>
                          </a:ln>
                          <a:solidFill>
                            <a:schemeClr val="tx1"/>
                          </a:solidFill>
                          <a:effectLst/>
                          <a:latin typeface="Arial" charset="0"/>
                          <a:cs typeface="Arial" charset="0"/>
                        </a:rPr>
                        <a:t>400mg three times daily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94448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547446" y="318294"/>
            <a:ext cx="8229600" cy="1039812"/>
          </a:xfrm>
        </p:spPr>
        <p:txBody>
          <a:bodyPr anchor="b">
            <a:normAutofit fontScale="90000"/>
          </a:bodyPr>
          <a:lstStyle/>
          <a:p>
            <a:pPr eaLnBrk="1" hangingPunct="1">
              <a:defRPr/>
            </a:pPr>
            <a:r>
              <a:rPr lang="en-US" sz="4000" b="1" dirty="0"/>
              <a:t/>
            </a:r>
            <a:br>
              <a:rPr lang="en-US" sz="4000" b="1" dirty="0"/>
            </a:br>
            <a:r>
              <a:rPr lang="en-US" sz="4000" b="1" dirty="0"/>
              <a:t>3. Protease Inhibitors</a:t>
            </a:r>
            <a:br>
              <a:rPr lang="en-US" sz="4000" b="1" dirty="0"/>
            </a:br>
            <a:endParaRPr lang="en-US" sz="4000" b="1" dirty="0"/>
          </a:p>
        </p:txBody>
      </p:sp>
      <p:sp>
        <p:nvSpPr>
          <p:cNvPr id="13315" name="Rectangle 3"/>
          <p:cNvSpPr>
            <a:spLocks noGrp="1" noChangeArrowheads="1"/>
          </p:cNvSpPr>
          <p:nvPr>
            <p:ph type="body" idx="4294967295"/>
          </p:nvPr>
        </p:nvSpPr>
        <p:spPr>
          <a:xfrm>
            <a:off x="2053883" y="838200"/>
            <a:ext cx="8229600" cy="5867400"/>
          </a:xfrm>
        </p:spPr>
        <p:txBody>
          <a:bodyPr/>
          <a:lstStyle/>
          <a:p>
            <a:pPr eaLnBrk="1" hangingPunct="1"/>
            <a:r>
              <a:rPr lang="en-US" altLang="en-US" dirty="0" smtClean="0">
                <a:solidFill>
                  <a:srgbClr val="CC0000"/>
                </a:solidFill>
              </a:rPr>
              <a:t>Prevent</a:t>
            </a:r>
            <a:r>
              <a:rPr lang="en-US" altLang="en-US" dirty="0" smtClean="0">
                <a:solidFill>
                  <a:schemeClr val="accent2"/>
                </a:solidFill>
              </a:rPr>
              <a:t> </a:t>
            </a:r>
            <a:r>
              <a:rPr lang="en-US" altLang="en-US" dirty="0" smtClean="0">
                <a:solidFill>
                  <a:srgbClr val="262626"/>
                </a:solidFill>
              </a:rPr>
              <a:t>the break down of large viral proteins into smaller useful parts such as enzymes and building block proteins.</a:t>
            </a:r>
          </a:p>
          <a:p>
            <a:pPr eaLnBrk="1" hangingPunct="1">
              <a:buFontTx/>
              <a:buNone/>
            </a:pPr>
            <a:endParaRPr lang="en-US" altLang="en-US" dirty="0" smtClean="0">
              <a:solidFill>
                <a:schemeClr val="accent2"/>
              </a:solidFill>
            </a:endParaRPr>
          </a:p>
          <a:p>
            <a:pPr eaLnBrk="1" hangingPunct="1"/>
            <a:r>
              <a:rPr lang="en-US" altLang="en-US" dirty="0" smtClean="0">
                <a:solidFill>
                  <a:srgbClr val="262626"/>
                </a:solidFill>
              </a:rPr>
              <a:t>Enzymes and building block proteins are needed to make complete copies of the virus which can infect  other cells.</a:t>
            </a:r>
          </a:p>
          <a:p>
            <a:pPr eaLnBrk="1" hangingPunct="1"/>
            <a:endParaRPr lang="en-US" altLang="en-US" dirty="0" smtClean="0">
              <a:solidFill>
                <a:schemeClr val="accent2"/>
              </a:solidFill>
            </a:endParaRPr>
          </a:p>
          <a:p>
            <a:pPr eaLnBrk="1" hangingPunct="1"/>
            <a:r>
              <a:rPr lang="en-US" altLang="en-US" dirty="0" smtClean="0">
                <a:solidFill>
                  <a:srgbClr val="CC0000"/>
                </a:solidFill>
              </a:rPr>
              <a:t>Block</a:t>
            </a:r>
            <a:r>
              <a:rPr lang="en-US" altLang="en-US" dirty="0" smtClean="0">
                <a:solidFill>
                  <a:schemeClr val="accent2"/>
                </a:solidFill>
              </a:rPr>
              <a:t> </a:t>
            </a:r>
            <a:r>
              <a:rPr lang="en-US" altLang="en-US" dirty="0" smtClean="0">
                <a:solidFill>
                  <a:srgbClr val="262626"/>
                </a:solidFill>
              </a:rPr>
              <a:t>the protease enzyme from allowing the </a:t>
            </a:r>
            <a:r>
              <a:rPr lang="en-US" altLang="en-US" dirty="0" smtClean="0">
                <a:solidFill>
                  <a:srgbClr val="CC0000"/>
                </a:solidFill>
              </a:rPr>
              <a:t>assembly </a:t>
            </a:r>
            <a:r>
              <a:rPr lang="en-US" altLang="en-US" dirty="0" smtClean="0">
                <a:solidFill>
                  <a:srgbClr val="262626"/>
                </a:solidFill>
              </a:rPr>
              <a:t>and</a:t>
            </a:r>
            <a:r>
              <a:rPr lang="en-US" altLang="en-US" dirty="0" smtClean="0">
                <a:solidFill>
                  <a:schemeClr val="accent2"/>
                </a:solidFill>
              </a:rPr>
              <a:t> </a:t>
            </a:r>
            <a:r>
              <a:rPr lang="en-US" altLang="en-US" dirty="0" smtClean="0">
                <a:solidFill>
                  <a:srgbClr val="CC0000"/>
                </a:solidFill>
              </a:rPr>
              <a:t>release</a:t>
            </a:r>
            <a:r>
              <a:rPr lang="en-US" altLang="en-US" dirty="0" smtClean="0">
                <a:solidFill>
                  <a:schemeClr val="accent2"/>
                </a:solidFill>
              </a:rPr>
              <a:t> </a:t>
            </a:r>
            <a:r>
              <a:rPr lang="en-US" altLang="en-US" dirty="0" smtClean="0">
                <a:solidFill>
                  <a:srgbClr val="262626"/>
                </a:solidFill>
              </a:rPr>
              <a:t>of viable particles of HIV from infected cells.</a:t>
            </a:r>
          </a:p>
        </p:txBody>
      </p:sp>
    </p:spTree>
    <p:extLst>
      <p:ext uri="{BB962C8B-B14F-4D97-AF65-F5344CB8AC3E}">
        <p14:creationId xmlns:p14="http://schemas.microsoft.com/office/powerpoint/2010/main" val="1409165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idx="4294967295"/>
          </p:nvPr>
        </p:nvSpPr>
        <p:spPr>
          <a:xfrm>
            <a:off x="1308295" y="228600"/>
            <a:ext cx="8229600" cy="609600"/>
          </a:xfrm>
        </p:spPr>
        <p:txBody>
          <a:bodyPr anchor="b"/>
          <a:lstStyle/>
          <a:p>
            <a:pPr eaLnBrk="1" hangingPunct="1"/>
            <a:r>
              <a:rPr lang="en-US" altLang="en-US" sz="3600" dirty="0"/>
              <a:t>Examples Of PIs</a:t>
            </a:r>
          </a:p>
        </p:txBody>
      </p:sp>
      <p:graphicFrame>
        <p:nvGraphicFramePr>
          <p:cNvPr id="101408" name="Group 32"/>
          <p:cNvGraphicFramePr>
            <a:graphicFrameLocks noGrp="1"/>
          </p:cNvGraphicFramePr>
          <p:nvPr>
            <p:ph type="tbl" idx="4294967295"/>
            <p:extLst>
              <p:ext uri="{D42A27DB-BD31-4B8C-83A1-F6EECF244321}">
                <p14:modId xmlns:p14="http://schemas.microsoft.com/office/powerpoint/2010/main" val="2776535584"/>
              </p:ext>
            </p:extLst>
          </p:nvPr>
        </p:nvGraphicFramePr>
        <p:xfrm>
          <a:off x="1871003" y="1035148"/>
          <a:ext cx="8534400" cy="5240340"/>
        </p:xfrm>
        <a:graphic>
          <a:graphicData uri="http://schemas.openxmlformats.org/drawingml/2006/table">
            <a:tbl>
              <a:tblPr/>
              <a:tblGrid>
                <a:gridCol w="3678238"/>
                <a:gridCol w="4856162"/>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GENERIC NAME</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ADULT DOSAGE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Indinavir, IDV 200mg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800mg tds or [IDV 800mg bd+ RTV 100mg bd]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Nelfinavir, NFV 250mg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1250mg twice daily</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Lopinavir/ritonavir, LPV/r (Aluvia®) 200/50mg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400/100mg twice daily</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B80871"/>
                          </a:solidFill>
                          <a:effectLst/>
                          <a:latin typeface="Arial" charset="0"/>
                          <a:cs typeface="Arial" charset="0"/>
                        </a:rPr>
                        <a:t>Ritonavir, RTV 100mg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600mg bd [only to be used as a booster for other PIs at a low dosage]</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4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Saquinavir, SQV (soft gelatin capsule-fortovase ®) 200mg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1200mg tds or in  combination  with Ritonavir [SQV 1000mg bd + RTV 100mg bd]</a:t>
                      </a:r>
                      <a:endParaRPr kumimoji="0" lang="en-US" sz="2000" b="0" i="0" u="none" strike="noStrike" cap="none" normalizeH="0" baseline="0" smtClean="0">
                        <a:ln>
                          <a:noFill/>
                        </a:ln>
                        <a:solidFill>
                          <a:srgbClr val="FF0000"/>
                        </a:solidFill>
                        <a:effectLst/>
                        <a:latin typeface="Arial" charset="0"/>
                        <a:cs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6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Fosamprenavir f-APV 700mg</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f-APV 1400mg od + RTV 200mg od OR f-APV 700mg bd+ RTV 100mg od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B80871"/>
                          </a:solidFill>
                          <a:effectLst/>
                          <a:latin typeface="Arial" charset="0"/>
                          <a:cs typeface="Arial" charset="0"/>
                        </a:rPr>
                        <a:t>Atazanavir, ATV</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400mg od or ATV 300mg/RTV 200mg od</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61369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576776" y="260570"/>
            <a:ext cx="8229600" cy="715962"/>
          </a:xfrm>
        </p:spPr>
        <p:txBody>
          <a:bodyPr anchor="b"/>
          <a:lstStyle/>
          <a:p>
            <a:pPr eaLnBrk="1" hangingPunct="1"/>
            <a:r>
              <a:rPr lang="en-US" altLang="en-US" sz="4000" b="1"/>
              <a:t>4. Entry Inhibitors</a:t>
            </a:r>
          </a:p>
        </p:txBody>
      </p:sp>
      <p:sp>
        <p:nvSpPr>
          <p:cNvPr id="16387" name="Rectangle 3"/>
          <p:cNvSpPr>
            <a:spLocks noGrp="1" noChangeArrowheads="1"/>
          </p:cNvSpPr>
          <p:nvPr>
            <p:ph type="body" idx="4294967295"/>
          </p:nvPr>
        </p:nvSpPr>
        <p:spPr>
          <a:xfrm>
            <a:off x="948397" y="1146517"/>
            <a:ext cx="8458200" cy="5105400"/>
          </a:xfrm>
        </p:spPr>
        <p:txBody>
          <a:bodyPr/>
          <a:lstStyle/>
          <a:p>
            <a:pPr eaLnBrk="1" hangingPunct="1"/>
            <a:r>
              <a:rPr lang="en-US" altLang="en-US" sz="3000" dirty="0"/>
              <a:t>Prevent HIV from entering healthy CD4 cells</a:t>
            </a:r>
          </a:p>
          <a:p>
            <a:pPr eaLnBrk="1" hangingPunct="1"/>
            <a:r>
              <a:rPr lang="en-US" altLang="en-US" sz="3000" dirty="0"/>
              <a:t>Drugs marketed in this category </a:t>
            </a:r>
          </a:p>
          <a:p>
            <a:pPr lvl="1" eaLnBrk="1" hangingPunct="1"/>
            <a:r>
              <a:rPr lang="en-US" altLang="en-US" sz="3200" dirty="0" err="1"/>
              <a:t>Enfuvirtide</a:t>
            </a:r>
            <a:r>
              <a:rPr lang="en-US" altLang="en-US" sz="3200" dirty="0">
                <a:solidFill>
                  <a:srgbClr val="FF9966"/>
                </a:solidFill>
              </a:rPr>
              <a:t> (Fusion Inhibitor)</a:t>
            </a:r>
          </a:p>
          <a:p>
            <a:pPr lvl="2" eaLnBrk="1" hangingPunct="1"/>
            <a:r>
              <a:rPr lang="en-US" altLang="en-US" sz="2800" dirty="0"/>
              <a:t>Is provided as a powder to be reconstituted by the patient before subcutaneous injection</a:t>
            </a:r>
          </a:p>
          <a:p>
            <a:pPr lvl="2" eaLnBrk="1" hangingPunct="1"/>
            <a:r>
              <a:rPr lang="en-US" altLang="en-US" sz="2800" dirty="0"/>
              <a:t>Very expensive. Used as salvage therapy</a:t>
            </a:r>
          </a:p>
          <a:p>
            <a:pPr lvl="1" eaLnBrk="1" hangingPunct="1"/>
            <a:r>
              <a:rPr lang="en-US" altLang="en-US" sz="3200" dirty="0" err="1"/>
              <a:t>Maraviroc</a:t>
            </a:r>
            <a:r>
              <a:rPr lang="en-US" altLang="en-US" sz="3200" dirty="0"/>
              <a:t> (CCR5 Antagonist) is administered as 300mg BD</a:t>
            </a:r>
          </a:p>
        </p:txBody>
      </p:sp>
    </p:spTree>
    <p:extLst>
      <p:ext uri="{BB962C8B-B14F-4D97-AF65-F5344CB8AC3E}">
        <p14:creationId xmlns:p14="http://schemas.microsoft.com/office/powerpoint/2010/main" val="7694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800665" y="334694"/>
            <a:ext cx="8229600" cy="1143000"/>
          </a:xfrm>
        </p:spPr>
        <p:txBody>
          <a:bodyPr anchor="b">
            <a:normAutofit fontScale="90000"/>
          </a:bodyPr>
          <a:lstStyle/>
          <a:p>
            <a:pPr eaLnBrk="1" hangingPunct="1"/>
            <a:r>
              <a:rPr lang="en-US" altLang="en-US" sz="4000" b="1" dirty="0"/>
              <a:t>5. Integrase Inhibitors</a:t>
            </a:r>
            <a:r>
              <a:rPr lang="en-US" altLang="en-US" sz="4000" dirty="0"/>
              <a:t/>
            </a:r>
            <a:br>
              <a:rPr lang="en-US" altLang="en-US" sz="4000" dirty="0"/>
            </a:br>
            <a:r>
              <a:rPr lang="en-US" altLang="en-US" sz="4000" dirty="0"/>
              <a:t>  </a:t>
            </a:r>
          </a:p>
        </p:txBody>
      </p:sp>
      <p:sp>
        <p:nvSpPr>
          <p:cNvPr id="17411" name="Rectangle 3"/>
          <p:cNvSpPr>
            <a:spLocks noGrp="1" noChangeArrowheads="1"/>
          </p:cNvSpPr>
          <p:nvPr>
            <p:ph type="body" idx="4294967295"/>
          </p:nvPr>
        </p:nvSpPr>
        <p:spPr>
          <a:xfrm>
            <a:off x="2349304" y="906194"/>
            <a:ext cx="8610600" cy="5486400"/>
          </a:xfrm>
        </p:spPr>
        <p:txBody>
          <a:bodyPr/>
          <a:lstStyle/>
          <a:p>
            <a:pPr eaLnBrk="1" hangingPunct="1">
              <a:buFontTx/>
              <a:buNone/>
            </a:pPr>
            <a:endParaRPr lang="en-US" altLang="en-US" sz="3600" u="sng" dirty="0"/>
          </a:p>
          <a:p>
            <a:pPr eaLnBrk="1" hangingPunct="1"/>
            <a:r>
              <a:rPr lang="en-US" altLang="en-US" sz="3300" dirty="0"/>
              <a:t>Inhibit the integrase enzyme which is responsible for integration of the virus DNA into the host cell DNA</a:t>
            </a:r>
          </a:p>
          <a:p>
            <a:pPr eaLnBrk="1" hangingPunct="1"/>
            <a:endParaRPr lang="en-US" altLang="en-US" sz="3300" dirty="0"/>
          </a:p>
          <a:p>
            <a:pPr eaLnBrk="1" hangingPunct="1"/>
            <a:r>
              <a:rPr lang="en-US" altLang="en-US" sz="3300" dirty="0"/>
              <a:t>Examples </a:t>
            </a:r>
          </a:p>
          <a:p>
            <a:pPr lvl="1" eaLnBrk="1" hangingPunct="1"/>
            <a:r>
              <a:rPr lang="en-US" altLang="en-US" sz="2900" dirty="0" err="1"/>
              <a:t>Raltegravir</a:t>
            </a:r>
            <a:r>
              <a:rPr lang="en-US" altLang="en-US" sz="2900" dirty="0"/>
              <a:t> administered as 400mg BD </a:t>
            </a:r>
          </a:p>
          <a:p>
            <a:pPr lvl="1" eaLnBrk="1" hangingPunct="1"/>
            <a:r>
              <a:rPr lang="en-GB" altLang="en-US" sz="2900" dirty="0" err="1"/>
              <a:t>Elvitegravir</a:t>
            </a:r>
            <a:r>
              <a:rPr lang="en-GB" altLang="en-US" sz="2900" dirty="0"/>
              <a:t> </a:t>
            </a:r>
            <a:endParaRPr lang="en-GB" altLang="en-US" sz="2900" dirty="0" smtClean="0"/>
          </a:p>
          <a:p>
            <a:pPr lvl="1" eaLnBrk="1" hangingPunct="1"/>
            <a:r>
              <a:rPr lang="en-GB" altLang="en-US" sz="2900" dirty="0" err="1"/>
              <a:t>D</a:t>
            </a:r>
            <a:r>
              <a:rPr lang="en-GB" altLang="en-US" sz="2900" dirty="0" err="1" smtClean="0"/>
              <a:t>olutegravir</a:t>
            </a:r>
            <a:r>
              <a:rPr lang="en-GB" altLang="en-US" sz="2900" dirty="0" smtClean="0"/>
              <a:t> (DTG)</a:t>
            </a:r>
            <a:endParaRPr lang="en-US" altLang="en-US" sz="3200" dirty="0"/>
          </a:p>
        </p:txBody>
      </p:sp>
    </p:spTree>
    <p:extLst>
      <p:ext uri="{BB962C8B-B14F-4D97-AF65-F5344CB8AC3E}">
        <p14:creationId xmlns:p14="http://schemas.microsoft.com/office/powerpoint/2010/main" val="4174063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type="title" idx="4294967295"/>
          </p:nvPr>
        </p:nvSpPr>
        <p:spPr>
          <a:xfrm>
            <a:off x="824248" y="0"/>
            <a:ext cx="8924925" cy="931863"/>
          </a:xfrm>
        </p:spPr>
        <p:txBody>
          <a:bodyPr anchor="b"/>
          <a:lstStyle/>
          <a:p>
            <a:pPr eaLnBrk="1" hangingPunct="1"/>
            <a:r>
              <a:rPr lang="en-US" altLang="en-US" sz="2400" b="1"/>
              <a:t>HIV LIFE CYCLE: Drug Target Sites (RECAP)</a:t>
            </a:r>
          </a:p>
        </p:txBody>
      </p:sp>
      <p:pic>
        <p:nvPicPr>
          <p:cNvPr id="18435" name="Picture 1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047741" y="1104698"/>
            <a:ext cx="7467600" cy="5624513"/>
          </a:xfrm>
          <a:noFill/>
          <a:ln>
            <a:solidFill>
              <a:schemeClr val="accent1"/>
            </a:solidFill>
          </a:ln>
        </p:spPr>
      </p:pic>
    </p:spTree>
    <p:extLst>
      <p:ext uri="{BB962C8B-B14F-4D97-AF65-F5344CB8AC3E}">
        <p14:creationId xmlns:p14="http://schemas.microsoft.com/office/powerpoint/2010/main" val="2646355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480283"/>
          </a:xfrm>
        </p:spPr>
        <p:txBody>
          <a:bodyPr>
            <a:normAutofit/>
          </a:bodyPr>
          <a:lstStyle/>
          <a:p>
            <a:pPr marL="0" indent="0">
              <a:buNone/>
            </a:pPr>
            <a:r>
              <a:rPr lang="en-US" sz="4800" dirty="0" smtClean="0"/>
              <a:t>All persons diagnosed with HIV should start treatment (The recommended ART).</a:t>
            </a:r>
            <a:endParaRPr lang="en-US" sz="4800" dirty="0"/>
          </a:p>
        </p:txBody>
      </p:sp>
    </p:spTree>
    <p:extLst>
      <p:ext uri="{BB962C8B-B14F-4D97-AF65-F5344CB8AC3E}">
        <p14:creationId xmlns:p14="http://schemas.microsoft.com/office/powerpoint/2010/main" val="191550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865" y="336990"/>
            <a:ext cx="3657600" cy="1325563"/>
          </a:xfrm>
          <a:solidFill>
            <a:schemeClr val="bg1"/>
          </a:solidFill>
          <a:ln>
            <a:solidFill>
              <a:schemeClr val="accent1"/>
            </a:solidFill>
          </a:ln>
        </p:spPr>
        <p:txBody>
          <a:bodyPr/>
          <a:lstStyle/>
          <a:p>
            <a:pPr algn="ctr"/>
            <a:r>
              <a:rPr lang="en-US" sz="6600" dirty="0" smtClean="0"/>
              <a:t>ART</a:t>
            </a:r>
            <a:endParaRPr lang="en-US" dirty="0"/>
          </a:p>
        </p:txBody>
      </p:sp>
      <p:sp>
        <p:nvSpPr>
          <p:cNvPr id="3" name="Content Placeholder 2"/>
          <p:cNvSpPr>
            <a:spLocks noGrp="1"/>
          </p:cNvSpPr>
          <p:nvPr>
            <p:ph idx="1"/>
          </p:nvPr>
        </p:nvSpPr>
        <p:spPr>
          <a:xfrm>
            <a:off x="838200" y="2264897"/>
            <a:ext cx="10964594" cy="2800717"/>
          </a:xfrm>
        </p:spPr>
        <p:txBody>
          <a:bodyPr>
            <a:normAutofit/>
          </a:bodyPr>
          <a:lstStyle/>
          <a:p>
            <a:pPr marL="0" indent="0">
              <a:buNone/>
            </a:pPr>
            <a:r>
              <a:rPr lang="en-US" sz="11500" dirty="0" smtClean="0"/>
              <a:t>TDF + 3TC + DTG</a:t>
            </a:r>
            <a:endParaRPr lang="en-US" sz="11500" dirty="0"/>
          </a:p>
        </p:txBody>
      </p:sp>
    </p:spTree>
    <p:extLst>
      <p:ext uri="{BB962C8B-B14F-4D97-AF65-F5344CB8AC3E}">
        <p14:creationId xmlns:p14="http://schemas.microsoft.com/office/powerpoint/2010/main" val="24839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700996" y="581465"/>
            <a:ext cx="7772400" cy="5486400"/>
          </a:xfrm>
        </p:spPr>
        <p:txBody>
          <a:bodyPr anchor="b">
            <a:normAutofit/>
          </a:bodyPr>
          <a:lstStyle/>
          <a:p>
            <a:pPr eaLnBrk="1" hangingPunct="1">
              <a:defRPr/>
            </a:pPr>
            <a:r>
              <a:rPr lang="en-US" sz="7300" b="1" dirty="0"/>
              <a:t>Introduction </a:t>
            </a:r>
            <a:br>
              <a:rPr lang="en-US" sz="7300" b="1" dirty="0"/>
            </a:br>
            <a:r>
              <a:rPr lang="en-US" sz="7300" b="1" dirty="0"/>
              <a:t>to Antiretroviral Medicines, Mode of action and protocols</a:t>
            </a:r>
          </a:p>
        </p:txBody>
      </p:sp>
    </p:spTree>
    <p:extLst>
      <p:ext uri="{BB962C8B-B14F-4D97-AF65-F5344CB8AC3E}">
        <p14:creationId xmlns:p14="http://schemas.microsoft.com/office/powerpoint/2010/main" val="1437462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Currently there is a one month injectable ART;</a:t>
            </a:r>
          </a:p>
          <a:p>
            <a:pPr marL="0" indent="0">
              <a:buNone/>
            </a:pPr>
            <a:r>
              <a:rPr lang="en-US" dirty="0" smtClean="0"/>
              <a:t>     </a:t>
            </a:r>
            <a:r>
              <a:rPr lang="en-US" dirty="0" err="1" smtClean="0"/>
              <a:t>Cabotegravir</a:t>
            </a:r>
            <a:r>
              <a:rPr lang="en-US" dirty="0" smtClean="0"/>
              <a:t>/</a:t>
            </a:r>
            <a:r>
              <a:rPr lang="en-US" dirty="0" err="1" smtClean="0"/>
              <a:t>rilpivirine</a:t>
            </a:r>
            <a:r>
              <a:rPr lang="en-US" dirty="0" smtClean="0"/>
              <a:t> (CAB/RPV) </a:t>
            </a:r>
          </a:p>
          <a:p>
            <a:pPr marL="0" indent="0">
              <a:buNone/>
            </a:pPr>
            <a:endParaRPr lang="en-US" dirty="0"/>
          </a:p>
          <a:p>
            <a:r>
              <a:rPr lang="en-US" dirty="0" smtClean="0"/>
              <a:t>Studies have shown that it works well also when given every two months</a:t>
            </a:r>
            <a:endParaRPr lang="en-US" dirty="0"/>
          </a:p>
        </p:txBody>
      </p:sp>
    </p:spTree>
    <p:extLst>
      <p:ext uri="{BB962C8B-B14F-4D97-AF65-F5344CB8AC3E}">
        <p14:creationId xmlns:p14="http://schemas.microsoft.com/office/powerpoint/2010/main" val="75079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519" y="2335593"/>
            <a:ext cx="6535053" cy="1325563"/>
          </a:xfrm>
        </p:spPr>
        <p:txBody>
          <a:bodyPr>
            <a:noAutofit/>
          </a:bodyPr>
          <a:lstStyle/>
          <a:p>
            <a:r>
              <a:rPr lang="en-US" sz="6000" b="1" dirty="0" smtClean="0"/>
              <a:t>Available regimes</a:t>
            </a:r>
            <a:endParaRPr lang="en-US" sz="6000" b="1" dirty="0"/>
          </a:p>
        </p:txBody>
      </p:sp>
    </p:spTree>
    <p:extLst>
      <p:ext uri="{BB962C8B-B14F-4D97-AF65-F5344CB8AC3E}">
        <p14:creationId xmlns:p14="http://schemas.microsoft.com/office/powerpoint/2010/main" val="2346418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 y="109182"/>
            <a:ext cx="12189406" cy="6714173"/>
          </a:xfrm>
        </p:spPr>
      </p:pic>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34274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91" y="100082"/>
            <a:ext cx="9687340" cy="459476"/>
          </a:xfrm>
        </p:spPr>
        <p:txBody>
          <a:bodyPr>
            <a:normAutofit fontScale="90000"/>
          </a:bodyPr>
          <a:lstStyle/>
          <a:p>
            <a:pPr algn="l"/>
            <a:r>
              <a:rPr lang="en-US" b="0" dirty="0" smtClean="0"/>
              <a:t>KEY for the above table</a:t>
            </a:r>
            <a:endParaRPr lang="en-US" b="0" dirty="0"/>
          </a:p>
        </p:txBody>
      </p:sp>
      <p:sp>
        <p:nvSpPr>
          <p:cNvPr id="3" name="Content Placeholder 2"/>
          <p:cNvSpPr>
            <a:spLocks noGrp="1"/>
          </p:cNvSpPr>
          <p:nvPr>
            <p:ph idx="1"/>
          </p:nvPr>
        </p:nvSpPr>
        <p:spPr>
          <a:xfrm>
            <a:off x="365760" y="750626"/>
            <a:ext cx="11591778" cy="5605723"/>
          </a:xfrm>
        </p:spPr>
        <p:txBody>
          <a:bodyPr>
            <a:normAutofit/>
          </a:bodyPr>
          <a:lstStyle/>
          <a:p>
            <a:pPr marL="0" indent="0">
              <a:buNone/>
            </a:pPr>
            <a:r>
              <a:rPr lang="en-US" dirty="0"/>
              <a:t>3TC: lamivudine; </a:t>
            </a:r>
            <a:r>
              <a:rPr lang="en-US" dirty="0" smtClean="0"/>
              <a:t>ABC</a:t>
            </a:r>
            <a:r>
              <a:rPr lang="en-US" dirty="0"/>
              <a:t>: </a:t>
            </a:r>
            <a:r>
              <a:rPr lang="en-US" dirty="0" err="1"/>
              <a:t>abacavir</a:t>
            </a:r>
            <a:r>
              <a:rPr lang="en-US" dirty="0"/>
              <a:t>; AZT: </a:t>
            </a:r>
            <a:r>
              <a:rPr lang="en-US" dirty="0" err="1"/>
              <a:t>zidovudine</a:t>
            </a:r>
            <a:r>
              <a:rPr lang="en-US" dirty="0"/>
              <a:t>; DTG: </a:t>
            </a:r>
            <a:r>
              <a:rPr lang="en-US" dirty="0" err="1"/>
              <a:t>dolutegravir</a:t>
            </a:r>
            <a:r>
              <a:rPr lang="en-US" dirty="0"/>
              <a:t>; EFV: </a:t>
            </a:r>
            <a:r>
              <a:rPr lang="en-US" dirty="0" err="1"/>
              <a:t>efavirenz</a:t>
            </a:r>
            <a:r>
              <a:rPr lang="en-US" dirty="0"/>
              <a:t>; FTC: </a:t>
            </a:r>
            <a:r>
              <a:rPr lang="en-US" dirty="0" err="1"/>
              <a:t>emtricitabine</a:t>
            </a:r>
            <a:r>
              <a:rPr lang="en-US" dirty="0"/>
              <a:t>; LPV/r: </a:t>
            </a:r>
            <a:r>
              <a:rPr lang="en-US" dirty="0" err="1"/>
              <a:t>lopinavir</a:t>
            </a:r>
            <a:r>
              <a:rPr lang="en-US" dirty="0"/>
              <a:t>/ritonavir; NVP: </a:t>
            </a:r>
            <a:r>
              <a:rPr lang="en-US" dirty="0" err="1"/>
              <a:t>nevirapine</a:t>
            </a:r>
            <a:r>
              <a:rPr lang="en-US" dirty="0"/>
              <a:t>; PI/r: protease inhibitor boosted with ritonavir; RAL: </a:t>
            </a:r>
            <a:r>
              <a:rPr lang="en-US" dirty="0" err="1"/>
              <a:t>raltegravir</a:t>
            </a:r>
            <a:r>
              <a:rPr lang="en-US" dirty="0"/>
              <a:t>; TAF: </a:t>
            </a:r>
            <a:r>
              <a:rPr lang="en-US" dirty="0" err="1"/>
              <a:t>tenofovir</a:t>
            </a:r>
            <a:r>
              <a:rPr lang="en-US" dirty="0"/>
              <a:t> </a:t>
            </a:r>
            <a:r>
              <a:rPr lang="en-US" dirty="0" err="1"/>
              <a:t>alafenamide</a:t>
            </a:r>
            <a:r>
              <a:rPr lang="en-US" dirty="0"/>
              <a:t>; TDF: </a:t>
            </a:r>
            <a:r>
              <a:rPr lang="en-US" dirty="0" err="1"/>
              <a:t>tenofovir</a:t>
            </a:r>
            <a:r>
              <a:rPr lang="en-US" dirty="0"/>
              <a:t> </a:t>
            </a:r>
            <a:r>
              <a:rPr lang="en-US" dirty="0" err="1"/>
              <a:t>disoproxil</a:t>
            </a:r>
            <a:r>
              <a:rPr lang="en-US" dirty="0"/>
              <a:t> </a:t>
            </a:r>
            <a:r>
              <a:rPr lang="en-US" dirty="0" err="1"/>
              <a:t>fumarate</a:t>
            </a:r>
            <a:r>
              <a:rPr lang="en-US" dirty="0" smtClean="0"/>
              <a:t>.</a:t>
            </a:r>
          </a:p>
          <a:p>
            <a:r>
              <a:rPr lang="en-US" dirty="0"/>
              <a:t>a</a:t>
            </a:r>
            <a:r>
              <a:rPr lang="en-US" dirty="0" smtClean="0"/>
              <a:t>) Effective </a:t>
            </a:r>
            <a:r>
              <a:rPr lang="en-US" dirty="0"/>
              <a:t>contraception should be offered to adult women and adolescent girls of childbearing age or potential. DTG can be prescribed for adult women and adolescent girls of childbearing age or potential who wish to become pregnant or who are not otherwise using or accessing consistent and effective contraception if they have been fully informed of the potential increase in the risk of neural tube defects (at conception and until the end of the first trimester). If women identify pregnancy after the first trimester, DTG should be initiated or continued for the duration of the pregnancy (Box 2</a:t>
            </a:r>
            <a:r>
              <a:rPr lang="en-US" dirty="0" smtClean="0"/>
              <a:t>).</a:t>
            </a:r>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23</a:t>
            </a:fld>
            <a:endParaRPr lang="en-GB" dirty="0">
              <a:solidFill>
                <a:prstClr val="black"/>
              </a:solidFill>
            </a:endParaRPr>
          </a:p>
        </p:txBody>
      </p:sp>
    </p:spTree>
    <p:extLst>
      <p:ext uri="{BB962C8B-B14F-4D97-AF65-F5344CB8AC3E}">
        <p14:creationId xmlns:p14="http://schemas.microsoft.com/office/powerpoint/2010/main" val="1545558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776" y="450376"/>
            <a:ext cx="11268222" cy="5726587"/>
          </a:xfrm>
        </p:spPr>
        <p:txBody>
          <a:bodyPr>
            <a:normAutofit/>
          </a:bodyPr>
          <a:lstStyle/>
          <a:p>
            <a:r>
              <a:rPr lang="en-US" sz="2400" dirty="0" smtClean="0"/>
              <a:t>b) EFV-based </a:t>
            </a:r>
            <a:r>
              <a:rPr lang="en-US" sz="2400" dirty="0"/>
              <a:t>ART should not be used in settings with national estimates of pretreatment resistance to EFV of 10% or higher. DTG-based ART is preferred, and if DTG is unavailable, a boosted PI-based regimen should be used. The choice of PI/r depends on programmatic characteristics</a:t>
            </a:r>
            <a:r>
              <a:rPr lang="en-US" sz="2400" dirty="0" smtClean="0"/>
              <a:t>.</a:t>
            </a:r>
          </a:p>
          <a:p>
            <a:r>
              <a:rPr lang="en-US" sz="2400" dirty="0" smtClean="0"/>
              <a:t>c) TAF </a:t>
            </a:r>
            <a:r>
              <a:rPr lang="en-US" sz="2400" dirty="0"/>
              <a:t>may be considered for people with established osteoporosis and /or impaired kidney function</a:t>
            </a:r>
            <a:r>
              <a:rPr lang="en-US" sz="2400" dirty="0" smtClean="0"/>
              <a:t>.</a:t>
            </a:r>
          </a:p>
          <a:p>
            <a:r>
              <a:rPr lang="en-US" sz="2400" dirty="0" smtClean="0"/>
              <a:t>d) For </a:t>
            </a:r>
            <a:r>
              <a:rPr lang="en-US" sz="2400" dirty="0"/>
              <a:t>age and weight groups with approved DTG dosing</a:t>
            </a:r>
            <a:r>
              <a:rPr lang="en-US" sz="2400" dirty="0" smtClean="0"/>
              <a:t>.</a:t>
            </a:r>
          </a:p>
          <a:p>
            <a:r>
              <a:rPr lang="en-US" sz="2400" dirty="0" smtClean="0"/>
              <a:t>e) RAL </a:t>
            </a:r>
            <a:r>
              <a:rPr lang="en-US" sz="2400" dirty="0"/>
              <a:t>should be used as an alternative regimen only if LPV/r solid formulations are not available</a:t>
            </a:r>
            <a:r>
              <a:rPr lang="en-US" sz="2400" dirty="0" smtClean="0"/>
              <a:t>.</a:t>
            </a:r>
          </a:p>
          <a:p>
            <a:r>
              <a:rPr lang="en-US" sz="2400" dirty="0" smtClean="0"/>
              <a:t>f) For </a:t>
            </a:r>
            <a:r>
              <a:rPr lang="en-US" sz="2400" dirty="0"/>
              <a:t>age and weight groups with approved TAF dosing</a:t>
            </a:r>
            <a:r>
              <a:rPr lang="en-US" sz="2400" dirty="0" smtClean="0"/>
              <a:t>.</a:t>
            </a:r>
          </a:p>
          <a:p>
            <a:r>
              <a:rPr lang="en-US" sz="2400" dirty="0" smtClean="0"/>
              <a:t>g) EFV </a:t>
            </a:r>
            <a:r>
              <a:rPr lang="en-US" sz="2400" dirty="0"/>
              <a:t>should not be used for children younger than three years of age</a:t>
            </a:r>
            <a:r>
              <a:rPr lang="en-US" sz="2400" dirty="0" smtClean="0"/>
              <a:t>.</a:t>
            </a:r>
          </a:p>
          <a:p>
            <a:r>
              <a:rPr lang="en-US" sz="2400" dirty="0" smtClean="0"/>
              <a:t>h) Neonates </a:t>
            </a:r>
            <a:r>
              <a:rPr lang="en-US" sz="2400" dirty="0"/>
              <a:t>starting ART with an RAL-based regimen should transition to an LPV/r solid formulation as soon as possible</a:t>
            </a:r>
            <a:r>
              <a:rPr lang="en-US" sz="2400" dirty="0" smtClean="0"/>
              <a:t>.</a:t>
            </a:r>
          </a:p>
          <a:p>
            <a:r>
              <a:rPr lang="en-US" sz="2400" dirty="0" err="1" smtClean="0"/>
              <a:t>i</a:t>
            </a:r>
            <a:r>
              <a:rPr lang="en-US" sz="2400" dirty="0" smtClean="0"/>
              <a:t>) LPV/r </a:t>
            </a:r>
            <a:r>
              <a:rPr lang="en-US" sz="2400" dirty="0"/>
              <a:t>syrup or granules can be used if starting after two weeks of age.</a:t>
            </a:r>
          </a:p>
          <a:p>
            <a:endParaRPr lang="en-US" sz="2400" dirty="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24</a:t>
            </a:fld>
            <a:endParaRPr lang="en-GB" dirty="0">
              <a:solidFill>
                <a:prstClr val="black"/>
              </a:solidFill>
            </a:endParaRPr>
          </a:p>
        </p:txBody>
      </p:sp>
    </p:spTree>
    <p:extLst>
      <p:ext uri="{BB962C8B-B14F-4D97-AF65-F5344CB8AC3E}">
        <p14:creationId xmlns:p14="http://schemas.microsoft.com/office/powerpoint/2010/main" val="62763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28" y="232193"/>
            <a:ext cx="11977990" cy="6482505"/>
          </a:xfrm>
        </p:spPr>
      </p:pic>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283199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32" y="627797"/>
            <a:ext cx="10617868" cy="5549166"/>
          </a:xfrm>
        </p:spPr>
        <p:txBody>
          <a:bodyPr>
            <a:noAutofit/>
          </a:bodyPr>
          <a:lstStyle/>
          <a:p>
            <a:r>
              <a:rPr lang="en-US" sz="2400" dirty="0"/>
              <a:t>3TC: lamivudine; ABC: </a:t>
            </a:r>
            <a:r>
              <a:rPr lang="en-US" sz="2400" dirty="0" err="1"/>
              <a:t>abacavir</a:t>
            </a:r>
            <a:r>
              <a:rPr lang="en-US" sz="2400" dirty="0"/>
              <a:t>; ATV/r: </a:t>
            </a:r>
            <a:r>
              <a:rPr lang="en-US" sz="2400" dirty="0" err="1"/>
              <a:t>atazanavir</a:t>
            </a:r>
            <a:r>
              <a:rPr lang="en-US" sz="2400" dirty="0"/>
              <a:t>/ritonavir; AZT: </a:t>
            </a:r>
            <a:r>
              <a:rPr lang="en-US" sz="2400" dirty="0" err="1"/>
              <a:t>zidovudine</a:t>
            </a:r>
            <a:r>
              <a:rPr lang="en-US" sz="2400" dirty="0"/>
              <a:t>; DRV/r: </a:t>
            </a:r>
            <a:r>
              <a:rPr lang="en-US" sz="2400" dirty="0" err="1"/>
              <a:t>darunavir</a:t>
            </a:r>
            <a:r>
              <a:rPr lang="en-US" sz="2400" dirty="0"/>
              <a:t>/ritonavir; DTG: </a:t>
            </a:r>
            <a:r>
              <a:rPr lang="en-US" sz="2400" dirty="0" err="1"/>
              <a:t>dolutegravir</a:t>
            </a:r>
            <a:r>
              <a:rPr lang="en-US" sz="2400" dirty="0"/>
              <a:t>; EFV: </a:t>
            </a:r>
            <a:r>
              <a:rPr lang="en-US" sz="2400" dirty="0" err="1"/>
              <a:t>efavirenz</a:t>
            </a:r>
            <a:r>
              <a:rPr lang="en-US" sz="2400" dirty="0"/>
              <a:t>; FTC: </a:t>
            </a:r>
            <a:r>
              <a:rPr lang="en-US" sz="2400" dirty="0" err="1"/>
              <a:t>emtricitabine</a:t>
            </a:r>
            <a:r>
              <a:rPr lang="en-US" sz="2400" dirty="0"/>
              <a:t>; LPV/r: </a:t>
            </a:r>
            <a:r>
              <a:rPr lang="en-US" sz="2400" dirty="0" err="1"/>
              <a:t>lopinavir</a:t>
            </a:r>
            <a:r>
              <a:rPr lang="en-US" sz="2400" dirty="0"/>
              <a:t>/ritonavir; NVP: </a:t>
            </a:r>
            <a:r>
              <a:rPr lang="en-US" sz="2400" dirty="0" err="1"/>
              <a:t>nevirapine</a:t>
            </a:r>
            <a:r>
              <a:rPr lang="en-US" sz="2400" dirty="0"/>
              <a:t>; RAL: </a:t>
            </a:r>
            <a:r>
              <a:rPr lang="en-US" sz="2400" dirty="0" err="1"/>
              <a:t>raltegravir</a:t>
            </a:r>
            <a:r>
              <a:rPr lang="en-US" sz="2400" dirty="0"/>
              <a:t>; TDF: </a:t>
            </a:r>
            <a:r>
              <a:rPr lang="en-US" sz="2400" dirty="0" err="1"/>
              <a:t>tenofovir</a:t>
            </a:r>
            <a:r>
              <a:rPr lang="en-US" sz="2400" dirty="0"/>
              <a:t> </a:t>
            </a:r>
            <a:r>
              <a:rPr lang="en-US" sz="2400" dirty="0" err="1"/>
              <a:t>disoproxil</a:t>
            </a:r>
            <a:r>
              <a:rPr lang="en-US" sz="2400" dirty="0"/>
              <a:t> </a:t>
            </a:r>
            <a:r>
              <a:rPr lang="en-US" sz="2400" dirty="0" err="1"/>
              <a:t>fumarate</a:t>
            </a:r>
            <a:r>
              <a:rPr lang="en-US" sz="2400" dirty="0" smtClean="0"/>
              <a:t>.</a:t>
            </a:r>
          </a:p>
          <a:p>
            <a:r>
              <a:rPr lang="en-US" sz="2400" dirty="0" smtClean="0"/>
              <a:t>a) Sequencing </a:t>
            </a:r>
            <a:r>
              <a:rPr lang="en-US" sz="2400" dirty="0"/>
              <a:t>if PIs are used in first-line ART: ATV/r (or LPV/r or DRV/r depending on programmatic considerations) + TDF + 3TC (or FTC) and then AZT + 3TC + DTG in second-line ART</a:t>
            </a:r>
            <a:r>
              <a:rPr lang="en-US" sz="2400" dirty="0" smtClean="0"/>
              <a:t>.</a:t>
            </a:r>
          </a:p>
          <a:p>
            <a:r>
              <a:rPr lang="en-US" sz="2400" dirty="0" smtClean="0"/>
              <a:t>b) Effective </a:t>
            </a:r>
            <a:r>
              <a:rPr lang="en-US" sz="2400" dirty="0"/>
              <a:t>contraception should be offered to adult women and adolescent girls of childbearing age or potential. DTG can be prescribed for adult women and adolescent girls of childbearing age or potential who wish to become pregnant or who are not otherwise using or accessing consistent and effective contraception if they have been fully informed of the potential increase in the risk of neural tube defects (at conception and until the end of the first trimester). If women identify pregnancy after the first trimester, DTG should be initiated or continued for the duration of the pregnancy (Box 2</a:t>
            </a:r>
            <a:r>
              <a:rPr lang="en-US" sz="2400" dirty="0" smtClean="0"/>
              <a:t>).</a:t>
            </a:r>
          </a:p>
          <a:p>
            <a:r>
              <a:rPr lang="en-US" sz="2400" dirty="0" smtClean="0"/>
              <a:t>c) TAF </a:t>
            </a:r>
            <a:r>
              <a:rPr lang="en-US" sz="2400" dirty="0"/>
              <a:t>(</a:t>
            </a:r>
            <a:r>
              <a:rPr lang="en-US" sz="2400" dirty="0" err="1"/>
              <a:t>tenofovir</a:t>
            </a:r>
            <a:r>
              <a:rPr lang="en-US" sz="2400" dirty="0"/>
              <a:t> </a:t>
            </a:r>
            <a:r>
              <a:rPr lang="en-US" sz="2400" dirty="0" err="1"/>
              <a:t>alafenamide</a:t>
            </a:r>
            <a:r>
              <a:rPr lang="en-US" sz="2400" dirty="0"/>
              <a:t>) can be used as an alternative NRTI in special situations for adults and adolescents</a:t>
            </a:r>
            <a:r>
              <a:rPr lang="en-US" sz="2400" dirty="0" smtClean="0"/>
              <a:t>.</a:t>
            </a:r>
            <a:endParaRPr lang="en-US" sz="2400" dirty="0" smtClean="0"/>
          </a:p>
        </p:txBody>
      </p:sp>
      <p:sp>
        <p:nvSpPr>
          <p:cNvPr id="4" name="Slide Number Placeholder 3"/>
          <p:cNvSpPr>
            <a:spLocks noGrp="1"/>
          </p:cNvSpPr>
          <p:nvPr>
            <p:ph type="sldNum" sz="quarter" idx="12"/>
          </p:nvPr>
        </p:nvSpPr>
        <p:spPr/>
        <p:txBody>
          <a:bodyPr/>
          <a:lstStyle/>
          <a:p>
            <a:fld id="{742557C1-45EF-4548-8330-8110C7DDDB12}"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241283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506436"/>
            <a:ext cx="11169748" cy="5824025"/>
          </a:xfrm>
        </p:spPr>
        <p:txBody>
          <a:bodyPr>
            <a:normAutofit fontScale="92500" lnSpcReduction="20000"/>
          </a:bodyPr>
          <a:lstStyle/>
          <a:p>
            <a:r>
              <a:rPr lang="en-US" dirty="0" smtClean="0"/>
              <a:t>d) RAL + LPV/r can be used as an alternative second-line ART regimen for adults and adolescents.</a:t>
            </a:r>
          </a:p>
          <a:p>
            <a:r>
              <a:rPr lang="en-US" dirty="0" smtClean="0"/>
              <a:t>e) The European Medicines Agency currently only approves DTG for children weighing at least 15 kg and more widely for children weighing more than 20 kg who can take adult 50-mg film-coated tablets. Studies are ongoing to determine dosing for younger children, with approval expected in early 2020, but the 2016 WHO recommendations for second-line ART still hold (PI-based for children for whom NNRTIs have failed and RAL for children for whom LPV/r has failed). TAF (</a:t>
            </a:r>
            <a:r>
              <a:rPr lang="en-US" dirty="0" err="1" smtClean="0"/>
              <a:t>tenofovir</a:t>
            </a:r>
            <a:r>
              <a:rPr lang="en-US" dirty="0" smtClean="0"/>
              <a:t> </a:t>
            </a:r>
            <a:r>
              <a:rPr lang="en-US" dirty="0" err="1" smtClean="0"/>
              <a:t>alafenamide</a:t>
            </a:r>
            <a:r>
              <a:rPr lang="en-US" dirty="0" smtClean="0"/>
              <a:t>) can be used as an alternative NRTI in children weighing at least 25 kg.</a:t>
            </a:r>
          </a:p>
          <a:p>
            <a:r>
              <a:rPr lang="en-US" dirty="0" smtClean="0"/>
              <a:t>f) ATV/r can be used as an alternative to LPV/r for children older than three months, but the limited availability of suitable formulations for children younger than six years, the lack of a fixed-dose formulation and the need for separate administration of the ritonavir booster should be considered when choosing this regimen.</a:t>
            </a:r>
          </a:p>
          <a:p>
            <a:r>
              <a:rPr lang="en-US" dirty="0" smtClean="0"/>
              <a:t>g) DRV should not be used for children younger than three years and should be combined with appropriate dosing of ritonavir.</a:t>
            </a:r>
          </a:p>
          <a:p>
            <a:endParaRPr lang="en-US" dirty="0"/>
          </a:p>
        </p:txBody>
      </p:sp>
    </p:spTree>
    <p:extLst>
      <p:ext uri="{BB962C8B-B14F-4D97-AF65-F5344CB8AC3E}">
        <p14:creationId xmlns:p14="http://schemas.microsoft.com/office/powerpoint/2010/main" val="4104075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884" y="2686294"/>
            <a:ext cx="2678723" cy="1325563"/>
          </a:xfrm>
        </p:spPr>
        <p:txBody>
          <a:bodyPr/>
          <a:lstStyle/>
          <a:p>
            <a:r>
              <a:rPr lang="en-US" dirty="0" smtClean="0"/>
              <a:t>The End</a:t>
            </a:r>
            <a:endParaRPr lang="en-US" dirty="0"/>
          </a:p>
        </p:txBody>
      </p:sp>
    </p:spTree>
    <p:extLst>
      <p:ext uri="{BB962C8B-B14F-4D97-AF65-F5344CB8AC3E}">
        <p14:creationId xmlns:p14="http://schemas.microsoft.com/office/powerpoint/2010/main" val="286876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body" idx="4294967295"/>
          </p:nvPr>
        </p:nvSpPr>
        <p:spPr>
          <a:xfrm>
            <a:off x="1702191" y="270803"/>
            <a:ext cx="8610600" cy="6400800"/>
          </a:xfrm>
        </p:spPr>
        <p:txBody>
          <a:bodyPr/>
          <a:lstStyle/>
          <a:p>
            <a:pPr eaLnBrk="1" hangingPunct="1">
              <a:buFontTx/>
              <a:buNone/>
            </a:pPr>
            <a:r>
              <a:rPr lang="en-US" altLang="en-US" sz="3900" dirty="0">
                <a:solidFill>
                  <a:srgbClr val="262626"/>
                </a:solidFill>
              </a:rPr>
              <a:t>At the end of this unit the learner should be able to:</a:t>
            </a:r>
          </a:p>
          <a:p>
            <a:pPr eaLnBrk="1" hangingPunct="1"/>
            <a:r>
              <a:rPr lang="en-US" altLang="en-US" dirty="0">
                <a:solidFill>
                  <a:srgbClr val="262626"/>
                </a:solidFill>
              </a:rPr>
              <a:t>Define ARVs and state their major indications</a:t>
            </a:r>
          </a:p>
          <a:p>
            <a:pPr eaLnBrk="1" hangingPunct="1"/>
            <a:endParaRPr lang="en-US" altLang="en-US" dirty="0">
              <a:solidFill>
                <a:srgbClr val="262626"/>
              </a:solidFill>
            </a:endParaRPr>
          </a:p>
          <a:p>
            <a:pPr eaLnBrk="1" hangingPunct="1"/>
            <a:r>
              <a:rPr lang="en-US" altLang="en-US" dirty="0">
                <a:solidFill>
                  <a:srgbClr val="262626"/>
                </a:solidFill>
              </a:rPr>
              <a:t>List the major classes of ARVs with examples</a:t>
            </a:r>
          </a:p>
          <a:p>
            <a:pPr eaLnBrk="1" hangingPunct="1">
              <a:buFontTx/>
              <a:buNone/>
            </a:pPr>
            <a:endParaRPr lang="en-US" altLang="en-US" dirty="0">
              <a:solidFill>
                <a:srgbClr val="262626"/>
              </a:solidFill>
            </a:endParaRPr>
          </a:p>
          <a:p>
            <a:pPr eaLnBrk="1" hangingPunct="1"/>
            <a:r>
              <a:rPr lang="en-US" altLang="en-US" dirty="0">
                <a:solidFill>
                  <a:srgbClr val="262626"/>
                </a:solidFill>
              </a:rPr>
              <a:t>Describe the mechanism of action for each major class of ARVs</a:t>
            </a:r>
          </a:p>
          <a:p>
            <a:pPr eaLnBrk="1" hangingPunct="1"/>
            <a:endParaRPr lang="en-US" altLang="en-US" dirty="0">
              <a:solidFill>
                <a:srgbClr val="262626"/>
              </a:solidFill>
            </a:endParaRPr>
          </a:p>
          <a:p>
            <a:pPr eaLnBrk="1" hangingPunct="1"/>
            <a:r>
              <a:rPr lang="en-US" altLang="en-US" dirty="0">
                <a:solidFill>
                  <a:srgbClr val="262626"/>
                </a:solidFill>
              </a:rPr>
              <a:t>State standard dosages for first and second line regimens</a:t>
            </a:r>
          </a:p>
          <a:p>
            <a:pPr eaLnBrk="1" hangingPunct="1"/>
            <a:endParaRPr lang="en-US" altLang="en-US" dirty="0">
              <a:solidFill>
                <a:schemeClr val="accent2"/>
              </a:solidFill>
            </a:endParaRPr>
          </a:p>
        </p:txBody>
      </p:sp>
    </p:spTree>
    <p:extLst>
      <p:ext uri="{BB962C8B-B14F-4D97-AF65-F5344CB8AC3E}">
        <p14:creationId xmlns:p14="http://schemas.microsoft.com/office/powerpoint/2010/main" val="3343967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041009" y="152400"/>
            <a:ext cx="7793038" cy="838200"/>
          </a:xfrm>
        </p:spPr>
        <p:txBody>
          <a:bodyPr anchor="b"/>
          <a:lstStyle/>
          <a:p>
            <a:pPr eaLnBrk="1" hangingPunct="1"/>
            <a:r>
              <a:rPr lang="en-US" altLang="en-US" sz="3600" u="sng" dirty="0"/>
              <a:t>ARVs Are Medicines That;</a:t>
            </a:r>
          </a:p>
        </p:txBody>
      </p:sp>
      <p:sp>
        <p:nvSpPr>
          <p:cNvPr id="4099" name="Rectangle 4"/>
          <p:cNvSpPr>
            <a:spLocks noGrp="1" noChangeArrowheads="1"/>
          </p:cNvSpPr>
          <p:nvPr>
            <p:ph type="body" idx="4294967295"/>
          </p:nvPr>
        </p:nvSpPr>
        <p:spPr>
          <a:xfrm>
            <a:off x="1997612" y="990600"/>
            <a:ext cx="8458200" cy="5562600"/>
          </a:xfrm>
        </p:spPr>
        <p:txBody>
          <a:bodyPr/>
          <a:lstStyle/>
          <a:p>
            <a:pPr eaLnBrk="1" hangingPunct="1">
              <a:lnSpc>
                <a:spcPct val="80000"/>
              </a:lnSpc>
            </a:pPr>
            <a:r>
              <a:rPr lang="en-US" altLang="en-US" dirty="0">
                <a:solidFill>
                  <a:srgbClr val="CC0000"/>
                </a:solidFill>
              </a:rPr>
              <a:t>Prevent </a:t>
            </a:r>
            <a:r>
              <a:rPr lang="en-US" altLang="en-US" dirty="0"/>
              <a:t>the HIV from making copies of itself </a:t>
            </a:r>
          </a:p>
          <a:p>
            <a:pPr eaLnBrk="1" hangingPunct="1">
              <a:lnSpc>
                <a:spcPct val="80000"/>
              </a:lnSpc>
            </a:pPr>
            <a:endParaRPr lang="en-US" altLang="en-US" dirty="0">
              <a:solidFill>
                <a:schemeClr val="accent2"/>
              </a:solidFill>
            </a:endParaRPr>
          </a:p>
          <a:p>
            <a:pPr eaLnBrk="1" hangingPunct="1">
              <a:lnSpc>
                <a:spcPct val="80000"/>
              </a:lnSpc>
            </a:pPr>
            <a:r>
              <a:rPr lang="en-US" altLang="en-US" dirty="0">
                <a:solidFill>
                  <a:srgbClr val="CC0000"/>
                </a:solidFill>
              </a:rPr>
              <a:t>Reduce </a:t>
            </a:r>
            <a:r>
              <a:rPr lang="en-US" altLang="en-US" dirty="0"/>
              <a:t>the number of circulating HIV (</a:t>
            </a:r>
            <a:r>
              <a:rPr lang="en-US" altLang="en-US" dirty="0" err="1"/>
              <a:t>Virological</a:t>
            </a:r>
            <a:r>
              <a:rPr lang="en-US" altLang="en-US" dirty="0"/>
              <a:t> goal)</a:t>
            </a:r>
          </a:p>
          <a:p>
            <a:pPr eaLnBrk="1" hangingPunct="1">
              <a:lnSpc>
                <a:spcPct val="80000"/>
              </a:lnSpc>
            </a:pPr>
            <a:endParaRPr lang="en-US" altLang="en-US" dirty="0">
              <a:solidFill>
                <a:schemeClr val="accent2"/>
              </a:solidFill>
            </a:endParaRPr>
          </a:p>
          <a:p>
            <a:pPr eaLnBrk="1" hangingPunct="1">
              <a:lnSpc>
                <a:spcPct val="80000"/>
              </a:lnSpc>
            </a:pPr>
            <a:r>
              <a:rPr lang="en-US" altLang="en-US" dirty="0">
                <a:solidFill>
                  <a:srgbClr val="CC0000"/>
                </a:solidFill>
              </a:rPr>
              <a:t>Ensure</a:t>
            </a:r>
            <a:r>
              <a:rPr lang="en-US" altLang="en-US" dirty="0">
                <a:solidFill>
                  <a:schemeClr val="accent2"/>
                </a:solidFill>
              </a:rPr>
              <a:t> </a:t>
            </a:r>
            <a:r>
              <a:rPr lang="en-US" altLang="en-US" dirty="0">
                <a:solidFill>
                  <a:srgbClr val="262626"/>
                </a:solidFill>
              </a:rPr>
              <a:t>there’s reduced damage on the immune system leading to improved immune functioning &amp;delay in onset of AIDS   (</a:t>
            </a:r>
            <a:r>
              <a:rPr lang="en-US" altLang="en-US" i="1" dirty="0">
                <a:solidFill>
                  <a:srgbClr val="262626"/>
                </a:solidFill>
              </a:rPr>
              <a:t>Immunological goal</a:t>
            </a:r>
            <a:r>
              <a:rPr lang="en-US" altLang="en-US" dirty="0">
                <a:solidFill>
                  <a:srgbClr val="262626"/>
                </a:solidFill>
              </a:rPr>
              <a:t>)</a:t>
            </a:r>
          </a:p>
          <a:p>
            <a:pPr eaLnBrk="1" hangingPunct="1">
              <a:lnSpc>
                <a:spcPct val="80000"/>
              </a:lnSpc>
            </a:pPr>
            <a:endParaRPr lang="en-US" altLang="en-US" dirty="0">
              <a:solidFill>
                <a:schemeClr val="accent2"/>
              </a:solidFill>
            </a:endParaRPr>
          </a:p>
          <a:p>
            <a:pPr eaLnBrk="1" hangingPunct="1">
              <a:lnSpc>
                <a:spcPct val="80000"/>
              </a:lnSpc>
            </a:pPr>
            <a:r>
              <a:rPr lang="en-US" altLang="en-US" dirty="0">
                <a:solidFill>
                  <a:srgbClr val="CC0000"/>
                </a:solidFill>
              </a:rPr>
              <a:t>Enhance</a:t>
            </a:r>
            <a:r>
              <a:rPr lang="en-US" altLang="en-US" dirty="0">
                <a:solidFill>
                  <a:schemeClr val="accent2"/>
                </a:solidFill>
              </a:rPr>
              <a:t> </a:t>
            </a:r>
            <a:r>
              <a:rPr lang="en-US" altLang="en-US" dirty="0">
                <a:solidFill>
                  <a:srgbClr val="262626"/>
                </a:solidFill>
              </a:rPr>
              <a:t>quality of life &amp; </a:t>
            </a:r>
            <a:r>
              <a:rPr lang="en-US" altLang="en-US" dirty="0">
                <a:solidFill>
                  <a:srgbClr val="CC0000"/>
                </a:solidFill>
              </a:rPr>
              <a:t>Reduce </a:t>
            </a:r>
            <a:r>
              <a:rPr lang="en-US" altLang="en-US" dirty="0">
                <a:solidFill>
                  <a:srgbClr val="262626"/>
                </a:solidFill>
              </a:rPr>
              <a:t>opportunistic infections (</a:t>
            </a:r>
            <a:r>
              <a:rPr lang="en-US" altLang="en-US" i="1" dirty="0">
                <a:solidFill>
                  <a:srgbClr val="262626"/>
                </a:solidFill>
              </a:rPr>
              <a:t>Therapeutic goal</a:t>
            </a:r>
            <a:r>
              <a:rPr lang="en-US" altLang="en-US" dirty="0">
                <a:solidFill>
                  <a:srgbClr val="262626"/>
                </a:solidFill>
              </a:rPr>
              <a:t>)</a:t>
            </a:r>
          </a:p>
          <a:p>
            <a:pPr eaLnBrk="1" hangingPunct="1">
              <a:lnSpc>
                <a:spcPct val="80000"/>
              </a:lnSpc>
            </a:pPr>
            <a:endParaRPr lang="en-US" altLang="en-US" dirty="0">
              <a:solidFill>
                <a:schemeClr val="accent2"/>
              </a:solidFill>
            </a:endParaRPr>
          </a:p>
          <a:p>
            <a:pPr eaLnBrk="1" hangingPunct="1">
              <a:lnSpc>
                <a:spcPct val="80000"/>
              </a:lnSpc>
            </a:pPr>
            <a:r>
              <a:rPr lang="en-US" altLang="en-US" dirty="0">
                <a:solidFill>
                  <a:srgbClr val="CC0000"/>
                </a:solidFill>
              </a:rPr>
              <a:t>Reduce </a:t>
            </a:r>
            <a:r>
              <a:rPr lang="en-US" altLang="en-US" dirty="0">
                <a:solidFill>
                  <a:srgbClr val="262626"/>
                </a:solidFill>
              </a:rPr>
              <a:t>the impact of HIV transmission in the community </a:t>
            </a:r>
            <a:r>
              <a:rPr lang="en-US" altLang="en-US" i="1" dirty="0">
                <a:solidFill>
                  <a:srgbClr val="262626"/>
                </a:solidFill>
              </a:rPr>
              <a:t>(Epidemiological goal)</a:t>
            </a:r>
            <a:endParaRPr lang="en-US" altLang="en-US" dirty="0">
              <a:solidFill>
                <a:srgbClr val="262626"/>
              </a:solidFill>
            </a:endParaRPr>
          </a:p>
        </p:txBody>
      </p:sp>
    </p:spTree>
    <p:extLst>
      <p:ext uri="{BB962C8B-B14F-4D97-AF65-F5344CB8AC3E}">
        <p14:creationId xmlns:p14="http://schemas.microsoft.com/office/powerpoint/2010/main" val="2146479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360342" y="220392"/>
            <a:ext cx="5821216" cy="1143000"/>
          </a:xfrm>
        </p:spPr>
        <p:txBody>
          <a:bodyPr anchor="b"/>
          <a:lstStyle/>
          <a:p>
            <a:pPr eaLnBrk="1" hangingPunct="1"/>
            <a:r>
              <a:rPr lang="en-US" altLang="en-US" b="1" dirty="0" smtClean="0"/>
              <a:t>Indications For ARVs</a:t>
            </a:r>
          </a:p>
        </p:txBody>
      </p:sp>
      <p:sp>
        <p:nvSpPr>
          <p:cNvPr id="5123" name="Rectangle 3"/>
          <p:cNvSpPr>
            <a:spLocks noGrp="1" noChangeArrowheads="1"/>
          </p:cNvSpPr>
          <p:nvPr>
            <p:ph type="body" idx="4294967295"/>
          </p:nvPr>
        </p:nvSpPr>
        <p:spPr>
          <a:xfrm>
            <a:off x="1533379" y="1295400"/>
            <a:ext cx="8686800" cy="5257800"/>
          </a:xfrm>
        </p:spPr>
        <p:txBody>
          <a:bodyPr>
            <a:normAutofit lnSpcReduction="10000"/>
          </a:bodyPr>
          <a:lstStyle/>
          <a:p>
            <a:pPr eaLnBrk="1" hangingPunct="1">
              <a:buFontTx/>
              <a:buNone/>
            </a:pPr>
            <a:r>
              <a:rPr lang="en-US" altLang="en-US" sz="2900" dirty="0"/>
              <a:t> </a:t>
            </a:r>
            <a:r>
              <a:rPr lang="en-US" altLang="en-US" sz="3300" dirty="0"/>
              <a:t>1. </a:t>
            </a:r>
            <a:r>
              <a:rPr lang="en-US" altLang="en-US" dirty="0"/>
              <a:t>Antiretroviral therapy. </a:t>
            </a:r>
          </a:p>
          <a:p>
            <a:pPr eaLnBrk="1" hangingPunct="1">
              <a:buFontTx/>
              <a:buNone/>
            </a:pPr>
            <a:r>
              <a:rPr lang="en-US" altLang="en-US" dirty="0"/>
              <a:t>     -Treatment of infected persons meeting treatment criteria.</a:t>
            </a:r>
          </a:p>
          <a:p>
            <a:pPr eaLnBrk="1" hangingPunct="1">
              <a:buFontTx/>
              <a:buNone/>
            </a:pPr>
            <a:endParaRPr lang="en-US" altLang="en-US" dirty="0"/>
          </a:p>
          <a:p>
            <a:pPr eaLnBrk="1" hangingPunct="1">
              <a:buFontTx/>
              <a:buNone/>
            </a:pPr>
            <a:r>
              <a:rPr lang="en-US" altLang="en-US" dirty="0"/>
              <a:t>2.  Prevention of Mother-To-Child transmission. (PMTCT)</a:t>
            </a:r>
          </a:p>
          <a:p>
            <a:pPr eaLnBrk="1" hangingPunct="1">
              <a:buFontTx/>
              <a:buNone/>
            </a:pPr>
            <a:endParaRPr lang="en-US" altLang="en-US" dirty="0"/>
          </a:p>
          <a:p>
            <a:pPr eaLnBrk="1" hangingPunct="1">
              <a:buFontTx/>
              <a:buNone/>
            </a:pPr>
            <a:r>
              <a:rPr lang="en-US" altLang="en-US" dirty="0"/>
              <a:t>3. Post-exposure prophylaxis (PEP) and Post-rape care (PRC)</a:t>
            </a:r>
          </a:p>
          <a:p>
            <a:pPr eaLnBrk="1" hangingPunct="1">
              <a:buFontTx/>
              <a:buNone/>
            </a:pPr>
            <a:r>
              <a:rPr lang="en-US" altLang="en-US" dirty="0"/>
              <a:t>     -Prevention of infection in exposed uninfected persons. e.g. needle stick injury, sexual </a:t>
            </a:r>
            <a:r>
              <a:rPr lang="en-US" altLang="en-US" dirty="0" smtClean="0"/>
              <a:t>assault</a:t>
            </a:r>
          </a:p>
          <a:p>
            <a:pPr eaLnBrk="1" hangingPunct="1">
              <a:buFontTx/>
              <a:buNone/>
            </a:pPr>
            <a:r>
              <a:rPr lang="en-US" altLang="en-US" dirty="0" smtClean="0"/>
              <a:t>4. Pre-</a:t>
            </a:r>
            <a:r>
              <a:rPr lang="en-US" altLang="en-US" dirty="0" err="1" smtClean="0"/>
              <a:t>exposture</a:t>
            </a:r>
            <a:r>
              <a:rPr lang="en-US" altLang="en-US" dirty="0" smtClean="0"/>
              <a:t> </a:t>
            </a:r>
            <a:r>
              <a:rPr lang="en-US" altLang="en-US" dirty="0" err="1" smtClean="0"/>
              <a:t>prophylaxix</a:t>
            </a:r>
            <a:r>
              <a:rPr lang="en-US" altLang="en-US" dirty="0" smtClean="0"/>
              <a:t> (</a:t>
            </a:r>
            <a:r>
              <a:rPr lang="en-US" altLang="en-US" dirty="0" err="1" smtClean="0"/>
              <a:t>PrEP</a:t>
            </a:r>
            <a:r>
              <a:rPr lang="en-US" altLang="en-US" dirty="0" smtClean="0"/>
              <a:t>)</a:t>
            </a:r>
            <a:endParaRPr lang="en-US" altLang="en-US" dirty="0"/>
          </a:p>
        </p:txBody>
      </p:sp>
    </p:spTree>
    <p:extLst>
      <p:ext uri="{BB962C8B-B14F-4D97-AF65-F5344CB8AC3E}">
        <p14:creationId xmlns:p14="http://schemas.microsoft.com/office/powerpoint/2010/main" val="2720264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98805" y="186396"/>
            <a:ext cx="7620000" cy="762000"/>
          </a:xfrm>
        </p:spPr>
        <p:txBody>
          <a:bodyPr anchor="b">
            <a:normAutofit fontScale="90000"/>
          </a:bodyPr>
          <a:lstStyle/>
          <a:p>
            <a:pPr eaLnBrk="1" hangingPunct="1">
              <a:defRPr/>
            </a:pPr>
            <a:r>
              <a:rPr lang="en-US" sz="5000" dirty="0"/>
              <a:t>Classes Of ARVs</a:t>
            </a:r>
            <a:r>
              <a:rPr lang="en-US" sz="4000" dirty="0">
                <a:solidFill>
                  <a:schemeClr val="accent2"/>
                </a:solidFill>
              </a:rPr>
              <a:t> </a:t>
            </a:r>
          </a:p>
        </p:txBody>
      </p:sp>
      <p:sp>
        <p:nvSpPr>
          <p:cNvPr id="6147" name="Rectangle 3"/>
          <p:cNvSpPr>
            <a:spLocks noGrp="1" noChangeArrowheads="1"/>
          </p:cNvSpPr>
          <p:nvPr>
            <p:ph type="body" idx="4294967295"/>
          </p:nvPr>
        </p:nvSpPr>
        <p:spPr>
          <a:xfrm>
            <a:off x="1702191" y="1350499"/>
            <a:ext cx="8305800" cy="5715000"/>
          </a:xfrm>
        </p:spPr>
        <p:txBody>
          <a:bodyPr/>
          <a:lstStyle/>
          <a:p>
            <a:pPr eaLnBrk="1" hangingPunct="1">
              <a:lnSpc>
                <a:spcPct val="150000"/>
              </a:lnSpc>
              <a:buFontTx/>
              <a:buNone/>
            </a:pPr>
            <a:r>
              <a:rPr lang="en-US" altLang="en-US" sz="2200" dirty="0">
                <a:solidFill>
                  <a:schemeClr val="accent2"/>
                </a:solidFill>
              </a:rPr>
              <a:t>There are 5 major classes of ARVs:</a:t>
            </a:r>
          </a:p>
          <a:p>
            <a:pPr eaLnBrk="1" hangingPunct="1">
              <a:lnSpc>
                <a:spcPct val="150000"/>
              </a:lnSpc>
            </a:pPr>
            <a:r>
              <a:rPr lang="en-US" altLang="en-US" sz="2200" dirty="0">
                <a:solidFill>
                  <a:srgbClr val="262626"/>
                </a:solidFill>
              </a:rPr>
              <a:t>Nucleoside Reverse Transcriptase Inhibitors (NRTIs) and Nucleotide Reverse Transcriptase Inhibitors (</a:t>
            </a:r>
            <a:r>
              <a:rPr lang="en-US" altLang="en-US" sz="2200" dirty="0" err="1">
                <a:solidFill>
                  <a:srgbClr val="262626"/>
                </a:solidFill>
              </a:rPr>
              <a:t>NtRTIs</a:t>
            </a:r>
            <a:r>
              <a:rPr lang="en-US" altLang="en-US" sz="2200" dirty="0">
                <a:solidFill>
                  <a:srgbClr val="262626"/>
                </a:solidFill>
              </a:rPr>
              <a:t>)</a:t>
            </a:r>
          </a:p>
          <a:p>
            <a:pPr eaLnBrk="1" hangingPunct="1">
              <a:lnSpc>
                <a:spcPct val="150000"/>
              </a:lnSpc>
            </a:pPr>
            <a:r>
              <a:rPr lang="en-US" altLang="en-US" sz="2200" dirty="0">
                <a:solidFill>
                  <a:srgbClr val="262626"/>
                </a:solidFill>
              </a:rPr>
              <a:t>Non-Nucleoside Reverse Transcriptase Inhibitors (NNRTIs)</a:t>
            </a:r>
          </a:p>
          <a:p>
            <a:pPr eaLnBrk="1" hangingPunct="1">
              <a:lnSpc>
                <a:spcPct val="150000"/>
              </a:lnSpc>
            </a:pPr>
            <a:r>
              <a:rPr lang="en-US" altLang="en-US" sz="2200" dirty="0">
                <a:solidFill>
                  <a:srgbClr val="262626"/>
                </a:solidFill>
              </a:rPr>
              <a:t> Protease Inhibitors (PIs)</a:t>
            </a:r>
          </a:p>
          <a:p>
            <a:pPr eaLnBrk="1" hangingPunct="1">
              <a:lnSpc>
                <a:spcPct val="150000"/>
              </a:lnSpc>
            </a:pPr>
            <a:r>
              <a:rPr lang="en-US" altLang="en-US" sz="2200" dirty="0">
                <a:solidFill>
                  <a:srgbClr val="262626"/>
                </a:solidFill>
              </a:rPr>
              <a:t> Entry inhibitors</a:t>
            </a:r>
          </a:p>
          <a:p>
            <a:pPr eaLnBrk="1" hangingPunct="1">
              <a:lnSpc>
                <a:spcPct val="150000"/>
              </a:lnSpc>
            </a:pPr>
            <a:r>
              <a:rPr lang="en-US" altLang="en-US" sz="2200" dirty="0">
                <a:solidFill>
                  <a:srgbClr val="262626"/>
                </a:solidFill>
              </a:rPr>
              <a:t> Integrase strand transfer inhibitors (INSTI) or Integrase inhibitors</a:t>
            </a:r>
          </a:p>
          <a:p>
            <a:pPr eaLnBrk="1" hangingPunct="1">
              <a:lnSpc>
                <a:spcPct val="150000"/>
              </a:lnSpc>
              <a:buFontTx/>
              <a:buNone/>
            </a:pPr>
            <a:endParaRPr lang="en-US" altLang="en-US" sz="2200" dirty="0">
              <a:solidFill>
                <a:schemeClr val="accent2"/>
              </a:solidFill>
            </a:endParaRPr>
          </a:p>
        </p:txBody>
      </p:sp>
    </p:spTree>
    <p:extLst>
      <p:ext uri="{BB962C8B-B14F-4D97-AF65-F5344CB8AC3E}">
        <p14:creationId xmlns:p14="http://schemas.microsoft.com/office/powerpoint/2010/main" val="3334406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p:cNvSpPr>
            <a:spLocks noGrp="1" noChangeArrowheads="1"/>
          </p:cNvSpPr>
          <p:nvPr>
            <p:ph type="title" idx="4294967295"/>
          </p:nvPr>
        </p:nvSpPr>
        <p:spPr>
          <a:xfrm>
            <a:off x="3571875" y="214313"/>
            <a:ext cx="8620125" cy="550862"/>
          </a:xfrm>
        </p:spPr>
        <p:txBody>
          <a:bodyPr anchor="b">
            <a:normAutofit fontScale="90000"/>
          </a:bodyPr>
          <a:lstStyle/>
          <a:p>
            <a:pPr eaLnBrk="1" hangingPunct="1">
              <a:defRPr/>
            </a:pPr>
            <a:r>
              <a:rPr lang="en-US" sz="3600" b="1"/>
              <a:t>HIV LIFE CYCLE: Enzymes</a:t>
            </a:r>
          </a:p>
        </p:txBody>
      </p:sp>
      <p:pic>
        <p:nvPicPr>
          <p:cNvPr id="7175" name="Picture 1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475902" y="835857"/>
            <a:ext cx="7467600" cy="5624513"/>
          </a:xfrm>
          <a:noFill/>
        </p:spPr>
      </p:pic>
      <p:sp>
        <p:nvSpPr>
          <p:cNvPr id="7171" name="Line 4"/>
          <p:cNvSpPr>
            <a:spLocks noChangeShapeType="1"/>
          </p:cNvSpPr>
          <p:nvPr/>
        </p:nvSpPr>
        <p:spPr bwMode="auto">
          <a:xfrm>
            <a:off x="3352800" y="1371600"/>
            <a:ext cx="2286000" cy="5334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2" name="Line 5"/>
          <p:cNvSpPr>
            <a:spLocks noChangeShapeType="1"/>
          </p:cNvSpPr>
          <p:nvPr/>
        </p:nvSpPr>
        <p:spPr bwMode="auto">
          <a:xfrm flipH="1">
            <a:off x="2590800" y="3657600"/>
            <a:ext cx="838200" cy="1981200"/>
          </a:xfrm>
          <a:prstGeom prst="line">
            <a:avLst/>
          </a:prstGeom>
          <a:noFill/>
          <a:ln w="952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3" name="Line 6"/>
          <p:cNvSpPr>
            <a:spLocks noChangeShapeType="1"/>
          </p:cNvSpPr>
          <p:nvPr/>
        </p:nvSpPr>
        <p:spPr bwMode="auto">
          <a:xfrm flipH="1">
            <a:off x="7848600" y="1828800"/>
            <a:ext cx="1524000" cy="1371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4" name="Line 5"/>
          <p:cNvSpPr>
            <a:spLocks noChangeShapeType="1"/>
          </p:cNvSpPr>
          <p:nvPr/>
        </p:nvSpPr>
        <p:spPr bwMode="auto">
          <a:xfrm flipH="1">
            <a:off x="5867400" y="3886200"/>
            <a:ext cx="0" cy="2133600"/>
          </a:xfrm>
          <a:prstGeom prst="line">
            <a:avLst/>
          </a:prstGeom>
          <a:noFill/>
          <a:ln w="952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636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012852" y="166468"/>
            <a:ext cx="8991600" cy="914400"/>
          </a:xfrm>
        </p:spPr>
        <p:txBody>
          <a:bodyPr anchor="b">
            <a:normAutofit fontScale="90000"/>
          </a:bodyPr>
          <a:lstStyle/>
          <a:p>
            <a:pPr eaLnBrk="1" hangingPunct="1"/>
            <a:r>
              <a:rPr lang="en-US" altLang="en-US" sz="3200" dirty="0"/>
              <a:t>1. Nucleoside/Nucleotide Reverse Transcriptase Inhibitors</a:t>
            </a:r>
          </a:p>
        </p:txBody>
      </p:sp>
      <p:sp>
        <p:nvSpPr>
          <p:cNvPr id="8195" name="Rectangle 3"/>
          <p:cNvSpPr>
            <a:spLocks noGrp="1" noChangeArrowheads="1"/>
          </p:cNvSpPr>
          <p:nvPr>
            <p:ph type="body" idx="4294967295"/>
          </p:nvPr>
        </p:nvSpPr>
        <p:spPr>
          <a:xfrm>
            <a:off x="2546252" y="1210994"/>
            <a:ext cx="8458200" cy="5334000"/>
          </a:xfrm>
        </p:spPr>
        <p:txBody>
          <a:bodyPr/>
          <a:lstStyle/>
          <a:p>
            <a:pPr eaLnBrk="1" hangingPunct="1"/>
            <a:r>
              <a:rPr lang="en-US" altLang="en-US" sz="3500" dirty="0">
                <a:solidFill>
                  <a:srgbClr val="262626"/>
                </a:solidFill>
              </a:rPr>
              <a:t>Nucleosides (NRTIs) were the first effective class of anti-retroviral drugs to be developed.</a:t>
            </a:r>
          </a:p>
          <a:p>
            <a:pPr eaLnBrk="1" hangingPunct="1"/>
            <a:endParaRPr lang="en-US" altLang="en-US" sz="3500" dirty="0">
              <a:solidFill>
                <a:srgbClr val="262626"/>
              </a:solidFill>
            </a:endParaRPr>
          </a:p>
          <a:p>
            <a:pPr eaLnBrk="1" hangingPunct="1"/>
            <a:r>
              <a:rPr lang="en-US" altLang="en-US" sz="3500" dirty="0">
                <a:solidFill>
                  <a:srgbClr val="262626"/>
                </a:solidFill>
              </a:rPr>
              <a:t>They are 1</a:t>
            </a:r>
            <a:r>
              <a:rPr lang="en-US" altLang="en-US" sz="3500" baseline="30000" dirty="0">
                <a:solidFill>
                  <a:srgbClr val="262626"/>
                </a:solidFill>
              </a:rPr>
              <a:t>st</a:t>
            </a:r>
            <a:r>
              <a:rPr lang="en-US" altLang="en-US" sz="3500" dirty="0">
                <a:solidFill>
                  <a:srgbClr val="262626"/>
                </a:solidFill>
              </a:rPr>
              <a:t> choice and backbone in HIV treatment.</a:t>
            </a:r>
          </a:p>
          <a:p>
            <a:pPr eaLnBrk="1" hangingPunct="1"/>
            <a:r>
              <a:rPr lang="en-US" altLang="en-US" sz="3500" dirty="0">
                <a:solidFill>
                  <a:srgbClr val="262626"/>
                </a:solidFill>
              </a:rPr>
              <a:t>Nucleotides differ in structure from Nucleosides but they act in the same way.</a:t>
            </a:r>
          </a:p>
          <a:p>
            <a:pPr eaLnBrk="1" hangingPunct="1"/>
            <a:endParaRPr lang="en-US" altLang="en-US" sz="3500" dirty="0">
              <a:solidFill>
                <a:srgbClr val="262626"/>
              </a:solidFill>
            </a:endParaRPr>
          </a:p>
        </p:txBody>
      </p:sp>
    </p:spTree>
    <p:extLst>
      <p:ext uri="{BB962C8B-B14F-4D97-AF65-F5344CB8AC3E}">
        <p14:creationId xmlns:p14="http://schemas.microsoft.com/office/powerpoint/2010/main" val="264348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1981200" y="228600"/>
            <a:ext cx="8229600" cy="6400800"/>
          </a:xfrm>
        </p:spPr>
        <p:txBody>
          <a:bodyPr/>
          <a:lstStyle/>
          <a:p>
            <a:pPr eaLnBrk="1" hangingPunct="1"/>
            <a:r>
              <a:rPr lang="en-US" altLang="en-US" sz="3900">
                <a:solidFill>
                  <a:srgbClr val="262626"/>
                </a:solidFill>
              </a:rPr>
              <a:t>Both NRTI and NtRTIs prevent elongation of the DNA chain that is made by the reverse transcriptase enzyme </a:t>
            </a:r>
          </a:p>
          <a:p>
            <a:pPr eaLnBrk="1" hangingPunct="1"/>
            <a:endParaRPr lang="en-US" altLang="en-US" sz="3900">
              <a:solidFill>
                <a:srgbClr val="262626"/>
              </a:solidFill>
            </a:endParaRPr>
          </a:p>
          <a:p>
            <a:pPr eaLnBrk="1" hangingPunct="1"/>
            <a:r>
              <a:rPr lang="en-US" altLang="en-US" sz="3900">
                <a:solidFill>
                  <a:srgbClr val="262626"/>
                </a:solidFill>
              </a:rPr>
              <a:t>They resemble the natural building blocks of the DNA and therefore competes for the active site of the enzyme (Reverse Transcriptase).</a:t>
            </a:r>
          </a:p>
          <a:p>
            <a:pPr eaLnBrk="1" hangingPunct="1"/>
            <a:endParaRPr lang="en-US" altLang="en-US" sz="3600"/>
          </a:p>
        </p:txBody>
      </p:sp>
    </p:spTree>
    <p:extLst>
      <p:ext uri="{BB962C8B-B14F-4D97-AF65-F5344CB8AC3E}">
        <p14:creationId xmlns:p14="http://schemas.microsoft.com/office/powerpoint/2010/main" val="11616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2476</Words>
  <Application>Microsoft Office PowerPoint</Application>
  <PresentationFormat>Widescreen</PresentationFormat>
  <Paragraphs>234</Paragraphs>
  <Slides>28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Introduction  to Antiretroviral Medicines, Mode of action and protocols</vt:lpstr>
      <vt:lpstr>PowerPoint Presentation</vt:lpstr>
      <vt:lpstr>ARVs Are Medicines That;</vt:lpstr>
      <vt:lpstr>Indications For ARVs</vt:lpstr>
      <vt:lpstr>Classes Of ARVs </vt:lpstr>
      <vt:lpstr>HIV LIFE CYCLE: Enzymes</vt:lpstr>
      <vt:lpstr>1. Nucleoside/Nucleotide Reverse Transcriptase Inhibitors</vt:lpstr>
      <vt:lpstr>PowerPoint Presentation</vt:lpstr>
      <vt:lpstr>Examples Of NRTIs &amp; NtRTIs Drugs</vt:lpstr>
      <vt:lpstr>2. Non  Nucleoside Reverse Transcriptase Inhibitors (NNRTI)</vt:lpstr>
      <vt:lpstr>NNRTIs </vt:lpstr>
      <vt:lpstr> 3. Protease Inhibitors </vt:lpstr>
      <vt:lpstr>Examples Of PIs</vt:lpstr>
      <vt:lpstr>4. Entry Inhibitors</vt:lpstr>
      <vt:lpstr>5. Integrase Inhibitors   </vt:lpstr>
      <vt:lpstr>HIV LIFE CYCLE: Drug Target Sites (RECAP)</vt:lpstr>
      <vt:lpstr>PowerPoint Presentation</vt:lpstr>
      <vt:lpstr>ART</vt:lpstr>
      <vt:lpstr>NOTE</vt:lpstr>
      <vt:lpstr>Available regimes</vt:lpstr>
      <vt:lpstr>PowerPoint Presentation</vt:lpstr>
      <vt:lpstr>KEY for the above table</vt:lpstr>
      <vt:lpstr>PowerPoint Presentation</vt:lpstr>
      <vt:lpstr>PowerPoint Presentation</vt:lpstr>
      <vt:lpstr>PowerPoint Presentation</vt:lpstr>
      <vt:lpstr>PowerPoint Presentation</vt:lpstr>
      <vt:lpstr>The End</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2021-02-24T10:53:41Z</dcterms:created>
  <dcterms:modified xsi:type="dcterms:W3CDTF">2021-02-24T12:43:24Z</dcterms:modified>
</cp:coreProperties>
</file>