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handoutMasterIdLst>
    <p:handoutMasterId r:id="rId45"/>
  </p:handoutMasterIdLst>
  <p:sldIdLst>
    <p:sldId id="257" r:id="rId2"/>
    <p:sldId id="438" r:id="rId3"/>
    <p:sldId id="324" r:id="rId4"/>
    <p:sldId id="406" r:id="rId5"/>
    <p:sldId id="408" r:id="rId6"/>
    <p:sldId id="421" r:id="rId7"/>
    <p:sldId id="422" r:id="rId8"/>
    <p:sldId id="439" r:id="rId9"/>
    <p:sldId id="423" r:id="rId10"/>
    <p:sldId id="440" r:id="rId11"/>
    <p:sldId id="409" r:id="rId12"/>
    <p:sldId id="424" r:id="rId13"/>
    <p:sldId id="410" r:id="rId14"/>
    <p:sldId id="427" r:id="rId15"/>
    <p:sldId id="428" r:id="rId16"/>
    <p:sldId id="429" r:id="rId17"/>
    <p:sldId id="430" r:id="rId18"/>
    <p:sldId id="431" r:id="rId19"/>
    <p:sldId id="432" r:id="rId20"/>
    <p:sldId id="433" r:id="rId21"/>
    <p:sldId id="411" r:id="rId22"/>
    <p:sldId id="434" r:id="rId23"/>
    <p:sldId id="435" r:id="rId24"/>
    <p:sldId id="412" r:id="rId25"/>
    <p:sldId id="446" r:id="rId26"/>
    <p:sldId id="444" r:id="rId27"/>
    <p:sldId id="445" r:id="rId28"/>
    <p:sldId id="447" r:id="rId29"/>
    <p:sldId id="448" r:id="rId30"/>
    <p:sldId id="441" r:id="rId31"/>
    <p:sldId id="436" r:id="rId32"/>
    <p:sldId id="442" r:id="rId33"/>
    <p:sldId id="443" r:id="rId34"/>
    <p:sldId id="413" r:id="rId35"/>
    <p:sldId id="437" r:id="rId36"/>
    <p:sldId id="414" r:id="rId37"/>
    <p:sldId id="415" r:id="rId38"/>
    <p:sldId id="416" r:id="rId39"/>
    <p:sldId id="417" r:id="rId40"/>
    <p:sldId id="418" r:id="rId41"/>
    <p:sldId id="419" r:id="rId42"/>
    <p:sldId id="420" r:id="rId43"/>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vakil" initials="s" lastIdx="2" clrIdx="0"/>
  <p:cmAuthor id="1" name="Vakil Shobha" initials="VS" lastIdx="3" clrIdx="1">
    <p:extLst>
      <p:ext uri="{19B8F6BF-5375-455C-9EA6-DF929625EA0E}">
        <p15:presenceInfo xmlns:p15="http://schemas.microsoft.com/office/powerpoint/2012/main" userId="S-1-5-21-2647555738-3199171536-1041130025-328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26" autoAdjust="0"/>
    <p:restoredTop sz="97158" autoAdjust="0"/>
  </p:normalViewPr>
  <p:slideViewPr>
    <p:cSldViewPr snapToGrid="0">
      <p:cViewPr varScale="1">
        <p:scale>
          <a:sx n="70" d="100"/>
          <a:sy n="70" d="100"/>
        </p:scale>
        <p:origin x="438" y="72"/>
      </p:cViewPr>
      <p:guideLst>
        <p:guide orient="horz" pos="2160"/>
        <p:guide pos="3840"/>
      </p:guideLst>
    </p:cSldViewPr>
  </p:slideViewPr>
  <p:notesTextViewPr>
    <p:cViewPr>
      <p:scale>
        <a:sx n="75" d="100"/>
        <a:sy n="7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9-05T13:20:14.040" idx="3">
    <p:pos x="10" y="10"/>
    <p:text>&lt;=200</p:text>
    <p:extLst>
      <p:ext uri="{C676402C-5697-4E1C-873F-D02D1690AC5C}">
        <p15:threadingInfo xmlns:p15="http://schemas.microsoft.com/office/powerpoint/2012/main" timeZoneBias="-1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5CE1F671-0A44-480E-BFE5-05B2FB566867}" type="datetimeFigureOut">
              <a:rPr lang="en-US" smtClean="0"/>
              <a:t>24-Feb-21</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D0780411-7712-4319-BEBD-52CF9DC89494}" type="slidenum">
              <a:rPr lang="en-US" smtClean="0"/>
              <a:t>‹#›</a:t>
            </a:fld>
            <a:endParaRPr lang="en-US"/>
          </a:p>
        </p:txBody>
      </p:sp>
    </p:spTree>
    <p:extLst>
      <p:ext uri="{BB962C8B-B14F-4D97-AF65-F5344CB8AC3E}">
        <p14:creationId xmlns:p14="http://schemas.microsoft.com/office/powerpoint/2010/main" val="2889078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9E1BC14D-59BA-49B9-AB36-273452D04BB1}" type="datetimeFigureOut">
              <a:rPr lang="en-GB" smtClean="0"/>
              <a:pPr/>
              <a:t>24/02/2021</a:t>
            </a:fld>
            <a:endParaRPr lang="en-GB" dirty="0"/>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E1FC2007-D1B6-4259-9D69-22CF4D7828A1}" type="slidenum">
              <a:rPr lang="en-GB" smtClean="0"/>
              <a:pPr/>
              <a:t>‹#›</a:t>
            </a:fld>
            <a:endParaRPr lang="en-GB" dirty="0"/>
          </a:p>
        </p:txBody>
      </p:sp>
    </p:spTree>
    <p:extLst>
      <p:ext uri="{BB962C8B-B14F-4D97-AF65-F5344CB8AC3E}">
        <p14:creationId xmlns:p14="http://schemas.microsoft.com/office/powerpoint/2010/main" val="3308683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82B8CBA-460A-456B-8390-3562D022F0EE}" type="slidenum">
              <a:rPr lang="en-GB" smtClean="0">
                <a:solidFill>
                  <a:prstClr val="black"/>
                </a:solidFill>
              </a:rPr>
              <a:pPr/>
              <a:t>1</a:t>
            </a:fld>
            <a:endParaRPr lang="en-GB" dirty="0">
              <a:solidFill>
                <a:prstClr val="black"/>
              </a:solidFill>
            </a:endParaRPr>
          </a:p>
        </p:txBody>
      </p:sp>
    </p:spTree>
    <p:extLst>
      <p:ext uri="{BB962C8B-B14F-4D97-AF65-F5344CB8AC3E}">
        <p14:creationId xmlns:p14="http://schemas.microsoft.com/office/powerpoint/2010/main" val="4022229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antibody</a:t>
            </a:r>
            <a:r>
              <a:rPr lang="en-US" baseline="0" dirty="0"/>
              <a:t> tests before considered positive</a:t>
            </a:r>
            <a:endParaRPr lang="en-US" dirty="0"/>
          </a:p>
        </p:txBody>
      </p:sp>
      <p:sp>
        <p:nvSpPr>
          <p:cNvPr id="4" name="Slide Number Placeholder 3"/>
          <p:cNvSpPr>
            <a:spLocks noGrp="1"/>
          </p:cNvSpPr>
          <p:nvPr>
            <p:ph type="sldNum" sz="quarter" idx="10"/>
          </p:nvPr>
        </p:nvSpPr>
        <p:spPr/>
        <p:txBody>
          <a:bodyPr/>
          <a:lstStyle/>
          <a:p>
            <a:fld id="{E1FC2007-D1B6-4259-9D69-22CF4D7828A1}" type="slidenum">
              <a:rPr lang="en-GB" smtClean="0"/>
              <a:pPr/>
              <a:t>7</a:t>
            </a:fld>
            <a:endParaRPr lang="en-GB" dirty="0"/>
          </a:p>
        </p:txBody>
      </p:sp>
    </p:spTree>
    <p:extLst>
      <p:ext uri="{BB962C8B-B14F-4D97-AF65-F5344CB8AC3E}">
        <p14:creationId xmlns:p14="http://schemas.microsoft.com/office/powerpoint/2010/main" val="1227289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antibody</a:t>
            </a:r>
            <a:r>
              <a:rPr lang="en-US" baseline="0" dirty="0"/>
              <a:t> tests before considered positive</a:t>
            </a:r>
            <a:endParaRPr lang="en-US" dirty="0"/>
          </a:p>
        </p:txBody>
      </p:sp>
      <p:sp>
        <p:nvSpPr>
          <p:cNvPr id="4" name="Slide Number Placeholder 3"/>
          <p:cNvSpPr>
            <a:spLocks noGrp="1"/>
          </p:cNvSpPr>
          <p:nvPr>
            <p:ph type="sldNum" sz="quarter" idx="10"/>
          </p:nvPr>
        </p:nvSpPr>
        <p:spPr/>
        <p:txBody>
          <a:bodyPr/>
          <a:lstStyle/>
          <a:p>
            <a:fld id="{E1FC2007-D1B6-4259-9D69-22CF4D7828A1}" type="slidenum">
              <a:rPr lang="en-GB" smtClean="0"/>
              <a:pPr/>
              <a:t>8</a:t>
            </a:fld>
            <a:endParaRPr lang="en-GB" dirty="0"/>
          </a:p>
        </p:txBody>
      </p:sp>
    </p:spTree>
    <p:extLst>
      <p:ext uri="{BB962C8B-B14F-4D97-AF65-F5344CB8AC3E}">
        <p14:creationId xmlns:p14="http://schemas.microsoft.com/office/powerpoint/2010/main" val="1160993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Interaction</a:t>
            </a:r>
            <a:r>
              <a:rPr lang="en-US" baseline="0" dirty="0"/>
              <a:t> with </a:t>
            </a:r>
            <a:r>
              <a:rPr lang="en-US" baseline="0" dirty="0" err="1"/>
              <a:t>opiods</a:t>
            </a:r>
            <a:r>
              <a:rPr lang="en-US" baseline="0" dirty="0"/>
              <a:t> with EFV </a:t>
            </a:r>
            <a:r>
              <a:rPr lang="en-US" baseline="0"/>
              <a:t>causing withdrawal</a:t>
            </a:r>
            <a:endParaRPr lang="en-US"/>
          </a:p>
        </p:txBody>
      </p:sp>
      <p:sp>
        <p:nvSpPr>
          <p:cNvPr id="4" name="Slide Number Placeholder 3"/>
          <p:cNvSpPr>
            <a:spLocks noGrp="1"/>
          </p:cNvSpPr>
          <p:nvPr>
            <p:ph type="sldNum" sz="quarter" idx="10"/>
          </p:nvPr>
        </p:nvSpPr>
        <p:spPr/>
        <p:txBody>
          <a:bodyPr/>
          <a:lstStyle/>
          <a:p>
            <a:fld id="{E1FC2007-D1B6-4259-9D69-22CF4D7828A1}" type="slidenum">
              <a:rPr lang="en-GB" smtClean="0"/>
              <a:pPr/>
              <a:t>40</a:t>
            </a:fld>
            <a:endParaRPr lang="en-GB" dirty="0"/>
          </a:p>
        </p:txBody>
      </p:sp>
    </p:spTree>
    <p:extLst>
      <p:ext uri="{BB962C8B-B14F-4D97-AF65-F5344CB8AC3E}">
        <p14:creationId xmlns:p14="http://schemas.microsoft.com/office/powerpoint/2010/main" val="3194635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05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8E7166B9-0FCB-46D0-8190-89B75EF6430F}" type="datetime1">
              <a:rPr lang="en-GB" smtClean="0">
                <a:solidFill>
                  <a:prstClr val="black"/>
                </a:solidFill>
              </a:rPr>
              <a:pPr/>
              <a:t>24/02/2021</a:t>
            </a:fld>
            <a:endParaRPr lang="en-GB" dirty="0">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742557C1-45EF-4548-8330-8110C7DDDB12}" type="slidenum">
              <a:rPr lang="en-GB" smtClean="0">
                <a:solidFill>
                  <a:prstClr val="black"/>
                </a:solidFill>
              </a:rPr>
              <a:pPr/>
              <a:t>‹#›</a:t>
            </a:fld>
            <a:endParaRPr lang="en-GB" dirty="0">
              <a:solidFill>
                <a:prstClr val="black"/>
              </a:solidFill>
            </a:endParaRPr>
          </a:p>
        </p:txBody>
      </p:sp>
    </p:spTree>
    <p:extLst>
      <p:ext uri="{BB962C8B-B14F-4D97-AF65-F5344CB8AC3E}">
        <p14:creationId xmlns:p14="http://schemas.microsoft.com/office/powerpoint/2010/main" val="164140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6191" y="100082"/>
            <a:ext cx="9687340" cy="814318"/>
          </a:xfrm>
        </p:spPr>
        <p:txBody>
          <a:bodyPr/>
          <a:lstStyle>
            <a:lvl1pPr algn="ctr">
              <a:defRPr sz="3600" b="1"/>
            </a:lvl1pPr>
          </a:lstStyle>
          <a:p>
            <a:r>
              <a:rPr lang="en-US" dirty="0"/>
              <a:t>Click to edit Master title style</a:t>
            </a:r>
          </a:p>
        </p:txBody>
      </p:sp>
      <p:sp>
        <p:nvSpPr>
          <p:cNvPr id="3" name="Content Placeholder 2"/>
          <p:cNvSpPr>
            <a:spLocks noGrp="1"/>
          </p:cNvSpPr>
          <p:nvPr>
            <p:ph idx="1"/>
          </p:nvPr>
        </p:nvSpPr>
        <p:spPr>
          <a:xfrm>
            <a:off x="1166192" y="1152939"/>
            <a:ext cx="10187609" cy="5024024"/>
          </a:xfrm>
        </p:spPr>
        <p:txBody>
          <a:bodyPr/>
          <a:lstStyle>
            <a:lvl1pPr>
              <a:spcAft>
                <a:spcPts val="1800"/>
              </a:spcAft>
              <a:defRPr sz="2800">
                <a:latin typeface="+mn-lt"/>
              </a:defRPr>
            </a:lvl1pPr>
            <a:lvl2pPr marL="514350" indent="-171450">
              <a:spcAft>
                <a:spcPts val="1800"/>
              </a:spcAft>
              <a:buFont typeface="Lucida Grande"/>
              <a:buChar char="-"/>
              <a:defRPr sz="2800">
                <a:latin typeface="+mn-lt"/>
              </a:defRPr>
            </a:lvl2pPr>
            <a:lvl3pPr marL="857250" indent="-171450">
              <a:spcAft>
                <a:spcPts val="1800"/>
              </a:spcAft>
              <a:buFont typeface="Courier New"/>
              <a:buChar char="o"/>
              <a:defRPr sz="2800">
                <a:latin typeface="+mn-lt"/>
              </a:defRPr>
            </a:lvl3pPr>
            <a:lvl4pPr>
              <a:spcAft>
                <a:spcPts val="1800"/>
              </a:spcAft>
              <a:defRPr sz="2800">
                <a:latin typeface="+mn-lt"/>
              </a:defRPr>
            </a:lvl4pPr>
            <a:lvl5pPr>
              <a:spcAft>
                <a:spcPts val="1800"/>
              </a:spcAft>
              <a:defRPr sz="28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F8642706-66EA-4CE2-8E92-E6ADB55B7928}" type="datetime1">
              <a:rPr lang="en-GB" smtClean="0">
                <a:solidFill>
                  <a:prstClr val="black"/>
                </a:solidFill>
              </a:rPr>
              <a:pPr/>
              <a:t>24/02/2021</a:t>
            </a:fld>
            <a:endParaRPr lang="en-GB" dirty="0">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742557C1-45EF-4548-8330-8110C7DDDB12}" type="slidenum">
              <a:rPr lang="en-GB" smtClean="0">
                <a:solidFill>
                  <a:prstClr val="black"/>
                </a:solidFill>
              </a:rPr>
              <a:pPr/>
              <a:t>‹#›</a:t>
            </a:fld>
            <a:endParaRPr lang="en-GB" dirty="0">
              <a:solidFill>
                <a:prstClr val="black"/>
              </a:solidFill>
            </a:endParaRPr>
          </a:p>
        </p:txBody>
      </p:sp>
    </p:spTree>
    <p:extLst>
      <p:ext uri="{BB962C8B-B14F-4D97-AF65-F5344CB8AC3E}">
        <p14:creationId xmlns:p14="http://schemas.microsoft.com/office/powerpoint/2010/main" val="437434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DE48566-9DA9-46B6-B29D-CD237A49773D}" type="datetime1">
              <a:rPr lang="en-GB" smtClean="0">
                <a:solidFill>
                  <a:prstClr val="black"/>
                </a:solidFill>
              </a:rPr>
              <a:pPr/>
              <a:t>24/02/2021</a:t>
            </a:fld>
            <a:endParaRPr lang="en-GB" dirty="0">
              <a:solidFill>
                <a:prstClr val="black"/>
              </a:solidFill>
            </a:endParaRPr>
          </a:p>
        </p:txBody>
      </p:sp>
      <p:sp>
        <p:nvSpPr>
          <p:cNvPr id="4" name="Slide Number Placeholder 3"/>
          <p:cNvSpPr>
            <a:spLocks noGrp="1"/>
          </p:cNvSpPr>
          <p:nvPr>
            <p:ph type="sldNum" sz="quarter" idx="11"/>
          </p:nvPr>
        </p:nvSpPr>
        <p:spPr/>
        <p:txBody>
          <a:bodyPr/>
          <a:lstStyle/>
          <a:p>
            <a:fld id="{742557C1-45EF-4548-8330-8110C7DDDB12}" type="slidenum">
              <a:rPr lang="en-GB" smtClean="0">
                <a:solidFill>
                  <a:prstClr val="black"/>
                </a:solidFill>
              </a:rPr>
              <a:pPr/>
              <a:t>‹#›</a:t>
            </a:fld>
            <a:endParaRPr lang="en-GB" dirty="0">
              <a:solidFill>
                <a:prstClr val="black"/>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3" y="1709742"/>
            <a:ext cx="10515600" cy="2852737"/>
          </a:xfrm>
        </p:spPr>
        <p:txBody>
          <a:bodyPr anchor="b"/>
          <a:lstStyle>
            <a:lvl1pPr>
              <a:defRPr sz="4050"/>
            </a:lvl1pPr>
          </a:lstStyle>
          <a:p>
            <a:r>
              <a:rPr lang="en-US" dirty="0"/>
              <a:t>Click to edit Master title style</a:t>
            </a:r>
          </a:p>
        </p:txBody>
      </p:sp>
      <p:sp>
        <p:nvSpPr>
          <p:cNvPr id="3" name="Text Placeholder 2"/>
          <p:cNvSpPr>
            <a:spLocks noGrp="1"/>
          </p:cNvSpPr>
          <p:nvPr>
            <p:ph type="body" idx="1"/>
          </p:nvPr>
        </p:nvSpPr>
        <p:spPr>
          <a:xfrm>
            <a:off x="831853" y="4589467"/>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71B4826-8641-41EE-AE3A-8F6C6C6CF239}" type="datetime1">
              <a:rPr lang="en-GB" smtClean="0">
                <a:solidFill>
                  <a:prstClr val="black"/>
                </a:solidFill>
              </a:rPr>
              <a:pPr/>
              <a:t>24/02/2021</a:t>
            </a:fld>
            <a:endParaRPr lang="en-GB" dirty="0">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742557C1-45EF-4548-8330-8110C7DDDB12}" type="slidenum">
              <a:rPr lang="en-GB" smtClean="0">
                <a:solidFill>
                  <a:prstClr val="black"/>
                </a:solidFill>
              </a:rPr>
              <a:pPr/>
              <a:t>‹#›</a:t>
            </a:fld>
            <a:endParaRPr lang="en-GB" dirty="0">
              <a:solidFill>
                <a:prstClr val="black"/>
              </a:solidFill>
            </a:endParaRPr>
          </a:p>
        </p:txBody>
      </p:sp>
    </p:spTree>
    <p:extLst>
      <p:ext uri="{BB962C8B-B14F-4D97-AF65-F5344CB8AC3E}">
        <p14:creationId xmlns:p14="http://schemas.microsoft.com/office/powerpoint/2010/main" val="2198543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sz="3600"/>
            </a:lvl1pPr>
          </a:lstStyle>
          <a:p>
            <a:r>
              <a:rPr lang="en-US" dirty="0"/>
              <a:t>Click to edit Master title style</a:t>
            </a:r>
          </a:p>
        </p:txBody>
      </p:sp>
      <p:sp>
        <p:nvSpPr>
          <p:cNvPr id="3" name="Content Placeholder 2"/>
          <p:cNvSpPr>
            <a:spLocks noGrp="1"/>
          </p:cNvSpPr>
          <p:nvPr>
            <p:ph sz="half" idx="1"/>
          </p:nvPr>
        </p:nvSpPr>
        <p:spPr>
          <a:xfrm>
            <a:off x="1103247" y="1272209"/>
            <a:ext cx="4916556" cy="4904754"/>
          </a:xfrm>
        </p:spPr>
        <p:txBody>
          <a:bodyPr/>
          <a:lstStyle>
            <a:lvl1pPr>
              <a:spcAft>
                <a:spcPts val="1800"/>
              </a:spcAft>
              <a:defRPr sz="2400"/>
            </a:lvl1pPr>
            <a:lvl2pPr>
              <a:spcAft>
                <a:spcPts val="1800"/>
              </a:spcAft>
              <a:defRPr sz="2400"/>
            </a:lvl2pPr>
            <a:lvl3pPr>
              <a:spcAft>
                <a:spcPts val="1800"/>
              </a:spcAft>
              <a:defRPr sz="2400"/>
            </a:lvl3pPr>
            <a:lvl4pPr>
              <a:spcAft>
                <a:spcPts val="1800"/>
              </a:spcAft>
              <a:defRPr sz="2400"/>
            </a:lvl4pPr>
            <a:lvl5pPr>
              <a:spcAft>
                <a:spcPts val="1800"/>
              </a:spcAft>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5" y="1272209"/>
            <a:ext cx="4694583" cy="4904754"/>
          </a:xfrm>
        </p:spPr>
        <p:txBody>
          <a:bodyPr/>
          <a:lstStyle>
            <a:lvl1pPr>
              <a:spcAft>
                <a:spcPts val="1800"/>
              </a:spcAft>
              <a:defRPr sz="2400"/>
            </a:lvl1pPr>
            <a:lvl2pPr>
              <a:spcAft>
                <a:spcPts val="1800"/>
              </a:spcAft>
              <a:defRPr sz="2400"/>
            </a:lvl2pPr>
            <a:lvl3pPr>
              <a:spcAft>
                <a:spcPts val="1800"/>
              </a:spcAft>
              <a:defRPr sz="2400"/>
            </a:lvl3pPr>
            <a:lvl4pPr>
              <a:spcAft>
                <a:spcPts val="1800"/>
              </a:spcAft>
              <a:defRPr sz="2400"/>
            </a:lvl4pPr>
            <a:lvl5pPr>
              <a:spcAft>
                <a:spcPts val="1800"/>
              </a:spcAft>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lvl1pPr>
          </a:lstStyle>
          <a:p>
            <a:fld id="{305EE2F2-0253-44D5-A5EF-38386F2185BC}" type="datetime1">
              <a:rPr lang="en-GB" smtClean="0">
                <a:solidFill>
                  <a:prstClr val="black"/>
                </a:solidFill>
              </a:rPr>
              <a:pPr/>
              <a:t>24/02/2021</a:t>
            </a:fld>
            <a:endParaRPr lang="en-GB" dirty="0">
              <a:solidFill>
                <a:prstClr val="black"/>
              </a:solidFill>
            </a:endParaRPr>
          </a:p>
        </p:txBody>
      </p:sp>
      <p:sp>
        <p:nvSpPr>
          <p:cNvPr id="7" name="Slide Number Placeholder 5"/>
          <p:cNvSpPr>
            <a:spLocks noGrp="1"/>
          </p:cNvSpPr>
          <p:nvPr>
            <p:ph type="sldNum" sz="quarter" idx="12"/>
          </p:nvPr>
        </p:nvSpPr>
        <p:spPr/>
        <p:txBody>
          <a:bodyPr/>
          <a:lstStyle>
            <a:lvl1pPr>
              <a:defRPr/>
            </a:lvl1pPr>
          </a:lstStyle>
          <a:p>
            <a:fld id="{742557C1-45EF-4548-8330-8110C7DDDB12}" type="slidenum">
              <a:rPr lang="en-GB" smtClean="0">
                <a:solidFill>
                  <a:prstClr val="black"/>
                </a:solidFill>
              </a:rPr>
              <a:pPr/>
              <a:t>‹#›</a:t>
            </a:fld>
            <a:endParaRPr lang="en-GB" dirty="0">
              <a:solidFill>
                <a:prstClr val="black"/>
              </a:solidFill>
            </a:endParaRPr>
          </a:p>
        </p:txBody>
      </p:sp>
    </p:spTree>
    <p:extLst>
      <p:ext uri="{BB962C8B-B14F-4D97-AF65-F5344CB8AC3E}">
        <p14:creationId xmlns:p14="http://schemas.microsoft.com/office/powerpoint/2010/main" val="1368575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sz="3600"/>
            </a:lvl1p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491D0FAE-9D0D-46E7-BE8D-9EEB382AD75F}" type="datetime1">
              <a:rPr lang="en-GB" smtClean="0">
                <a:solidFill>
                  <a:prstClr val="black"/>
                </a:solidFill>
              </a:rPr>
              <a:pPr/>
              <a:t>24/02/2021</a:t>
            </a:fld>
            <a:endParaRPr lang="en-GB" dirty="0">
              <a:solidFill>
                <a:prstClr val="black"/>
              </a:solidFill>
            </a:endParaRPr>
          </a:p>
        </p:txBody>
      </p:sp>
      <p:sp>
        <p:nvSpPr>
          <p:cNvPr id="5" name="Slide Number Placeholder 5"/>
          <p:cNvSpPr>
            <a:spLocks noGrp="1"/>
          </p:cNvSpPr>
          <p:nvPr>
            <p:ph type="sldNum" sz="quarter" idx="12"/>
          </p:nvPr>
        </p:nvSpPr>
        <p:spPr/>
        <p:txBody>
          <a:bodyPr/>
          <a:lstStyle>
            <a:lvl1pPr>
              <a:defRPr/>
            </a:lvl1pPr>
          </a:lstStyle>
          <a:p>
            <a:fld id="{742557C1-45EF-4548-8330-8110C7DDDB12}" type="slidenum">
              <a:rPr lang="en-GB" smtClean="0">
                <a:solidFill>
                  <a:prstClr val="black"/>
                </a:solidFill>
              </a:rPr>
              <a:pPr/>
              <a:t>‹#›</a:t>
            </a:fld>
            <a:endParaRPr lang="en-GB" dirty="0">
              <a:solidFill>
                <a:prstClr val="black"/>
              </a:solidFill>
            </a:endParaRPr>
          </a:p>
        </p:txBody>
      </p:sp>
    </p:spTree>
    <p:extLst>
      <p:ext uri="{BB962C8B-B14F-4D97-AF65-F5344CB8AC3E}">
        <p14:creationId xmlns:p14="http://schemas.microsoft.com/office/powerpoint/2010/main" val="3107585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ECD008B-5D77-4ECC-A127-DDE068BD195B}" type="datetime1">
              <a:rPr lang="en-GB" smtClean="0">
                <a:solidFill>
                  <a:prstClr val="black"/>
                </a:solidFill>
              </a:rPr>
              <a:pPr/>
              <a:t>24/02/2021</a:t>
            </a:fld>
            <a:endParaRPr lang="en-GB" dirty="0">
              <a:solidFill>
                <a:prstClr val="black"/>
              </a:solidFill>
            </a:endParaRPr>
          </a:p>
        </p:txBody>
      </p:sp>
      <p:sp>
        <p:nvSpPr>
          <p:cNvPr id="4" name="Slide Number Placeholder 5"/>
          <p:cNvSpPr>
            <a:spLocks noGrp="1"/>
          </p:cNvSpPr>
          <p:nvPr>
            <p:ph type="sldNum" sz="quarter" idx="12"/>
          </p:nvPr>
        </p:nvSpPr>
        <p:spPr/>
        <p:txBody>
          <a:bodyPr/>
          <a:lstStyle>
            <a:lvl1pPr>
              <a:defRPr/>
            </a:lvl1pPr>
          </a:lstStyle>
          <a:p>
            <a:fld id="{742557C1-45EF-4548-8330-8110C7DDDB12}" type="slidenum">
              <a:rPr lang="en-GB" smtClean="0">
                <a:solidFill>
                  <a:prstClr val="black"/>
                </a:solidFill>
              </a:rPr>
              <a:pPr/>
              <a:t>‹#›</a:t>
            </a:fld>
            <a:endParaRPr lang="en-GB" dirty="0">
              <a:solidFill>
                <a:prstClr val="black"/>
              </a:solidFill>
            </a:endParaRPr>
          </a:p>
        </p:txBody>
      </p:sp>
    </p:spTree>
    <p:extLst>
      <p:ext uri="{BB962C8B-B14F-4D97-AF65-F5344CB8AC3E}">
        <p14:creationId xmlns:p14="http://schemas.microsoft.com/office/powerpoint/2010/main" val="419958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0"/>
            <a:ext cx="3932236"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90" y="987429"/>
            <a:ext cx="6172201"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1" y="2057400"/>
            <a:ext cx="3932236"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B639870-5CDF-4CBD-A1D0-7F205B89E13A}" type="datetime1">
              <a:rPr lang="en-GB" smtClean="0">
                <a:solidFill>
                  <a:prstClr val="black"/>
                </a:solidFill>
              </a:rPr>
              <a:pPr/>
              <a:t>24/02/2021</a:t>
            </a:fld>
            <a:endParaRPr lang="en-GB" dirty="0">
              <a:solidFill>
                <a:prstClr val="black"/>
              </a:solidFill>
            </a:endParaRPr>
          </a:p>
        </p:txBody>
      </p:sp>
      <p:sp>
        <p:nvSpPr>
          <p:cNvPr id="7" name="Slide Number Placeholder 5"/>
          <p:cNvSpPr>
            <a:spLocks noGrp="1"/>
          </p:cNvSpPr>
          <p:nvPr>
            <p:ph type="sldNum" sz="quarter" idx="12"/>
          </p:nvPr>
        </p:nvSpPr>
        <p:spPr/>
        <p:txBody>
          <a:bodyPr/>
          <a:lstStyle>
            <a:lvl1pPr>
              <a:defRPr/>
            </a:lvl1pPr>
          </a:lstStyle>
          <a:p>
            <a:fld id="{742557C1-45EF-4548-8330-8110C7DDDB12}" type="slidenum">
              <a:rPr lang="en-GB" smtClean="0">
                <a:solidFill>
                  <a:prstClr val="black"/>
                </a:solidFill>
              </a:rPr>
              <a:pPr/>
              <a:t>‹#›</a:t>
            </a:fld>
            <a:endParaRPr lang="en-GB" dirty="0">
              <a:solidFill>
                <a:prstClr val="black"/>
              </a:solidFill>
            </a:endParaRPr>
          </a:p>
        </p:txBody>
      </p:sp>
    </p:spTree>
    <p:extLst>
      <p:ext uri="{BB962C8B-B14F-4D97-AF65-F5344CB8AC3E}">
        <p14:creationId xmlns:p14="http://schemas.microsoft.com/office/powerpoint/2010/main" val="1918887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cstate="print"/>
          <a:srcRect/>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1"/>
            </p:custDataLst>
          </p:nvPr>
        </p:nvGraphicFramePr>
        <p:xfrm>
          <a:off x="1592" y="1592"/>
          <a:ext cx="1588" cy="1587"/>
        </p:xfrm>
        <a:graphic>
          <a:graphicData uri="http://schemas.openxmlformats.org/presentationml/2006/ole">
            <mc:AlternateContent xmlns:mc="http://schemas.openxmlformats.org/markup-compatibility/2006">
              <mc:Choice xmlns:v="urn:schemas-microsoft-com:vml" Requires="v">
                <p:oleObj spid="_x0000_s1030" name="think-cell Slide" r:id="rId13" imgW="360" imgH="360" progId="">
                  <p:embed/>
                </p:oleObj>
              </mc:Choice>
              <mc:Fallback>
                <p:oleObj name="think-cell Slide" r:id="rId13" imgW="360" imgH="360" progId="">
                  <p:embed/>
                  <p:pic>
                    <p:nvPicPr>
                      <p:cNvPr id="2" name="Object 1"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92" y="1592"/>
                        <a:ext cx="1588"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8" name="Title Placeholder 1"/>
          <p:cNvSpPr>
            <a:spLocks noGrp="1"/>
          </p:cNvSpPr>
          <p:nvPr>
            <p:ph type="title"/>
          </p:nvPr>
        </p:nvSpPr>
        <p:spPr bwMode="auto">
          <a:xfrm>
            <a:off x="1103245" y="113338"/>
            <a:ext cx="9763540" cy="536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4099" name="Text Placeholder 2"/>
          <p:cNvSpPr>
            <a:spLocks noGrp="1"/>
          </p:cNvSpPr>
          <p:nvPr>
            <p:ph type="body" idx="1"/>
          </p:nvPr>
        </p:nvSpPr>
        <p:spPr bwMode="auto">
          <a:xfrm>
            <a:off x="1103245" y="1046926"/>
            <a:ext cx="10250556" cy="5130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109332" y="6492879"/>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b="1">
                <a:solidFill>
                  <a:schemeClr val="tx1"/>
                </a:solidFill>
                <a:latin typeface="+mn-lt"/>
                <a:cs typeface="+mn-cs"/>
              </a:defRPr>
            </a:lvl1pPr>
          </a:lstStyle>
          <a:p>
            <a:fld id="{BDE48566-9DA9-46B6-B29D-CD237A49773D}" type="datetime1">
              <a:rPr lang="en-GB" smtClean="0">
                <a:solidFill>
                  <a:prstClr val="black"/>
                </a:solidFill>
              </a:rPr>
              <a:pPr/>
              <a:t>24/02/2021</a:t>
            </a:fld>
            <a:endParaRPr lang="en-GB" dirty="0">
              <a:solidFill>
                <a:prstClr val="black"/>
              </a:solidFill>
            </a:endParaRPr>
          </a:p>
        </p:txBody>
      </p:sp>
      <p:sp>
        <p:nvSpPr>
          <p:cNvPr id="6" name="Slide Number Placeholder 5"/>
          <p:cNvSpPr>
            <a:spLocks noGrp="1"/>
          </p:cNvSpPr>
          <p:nvPr>
            <p:ph type="sldNum" sz="quarter" idx="4"/>
          </p:nvPr>
        </p:nvSpPr>
        <p:spPr>
          <a:xfrm>
            <a:off x="9448800" y="645823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b="1">
                <a:solidFill>
                  <a:schemeClr val="tx1"/>
                </a:solidFill>
              </a:defRPr>
            </a:lvl1pPr>
          </a:lstStyle>
          <a:p>
            <a:fld id="{742557C1-45EF-4548-8330-8110C7DDDB12}" type="slidenum">
              <a:rPr lang="en-GB" smtClean="0">
                <a:solidFill>
                  <a:prstClr val="black"/>
                </a:solidFill>
              </a:rPr>
              <a:pPr/>
              <a:t>‹#›</a:t>
            </a:fld>
            <a:endParaRPr lang="en-GB" dirty="0">
              <a:solidFill>
                <a:prstClr val="black"/>
              </a:solidFill>
            </a:endParaRPr>
          </a:p>
        </p:txBody>
      </p:sp>
    </p:spTree>
    <p:extLst>
      <p:ext uri="{BB962C8B-B14F-4D97-AF65-F5344CB8AC3E}">
        <p14:creationId xmlns:p14="http://schemas.microsoft.com/office/powerpoint/2010/main" val="18685127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8" r:id="rId3"/>
    <p:sldLayoutId id="2147483663" r:id="rId4"/>
    <p:sldLayoutId id="2147483664" r:id="rId5"/>
    <p:sldLayoutId id="2147483665" r:id="rId6"/>
    <p:sldLayoutId id="2147483666" r:id="rId7"/>
    <p:sldLayoutId id="2147483667" r:id="rId8"/>
  </p:sldLayoutIdLst>
  <p:hf hdr="0" ftr="0" dt="0"/>
  <p:txStyles>
    <p:titleStyle>
      <a:lvl1pPr algn="l" rtl="0" eaLnBrk="1" fontAlgn="base" hangingPunct="1">
        <a:lnSpc>
          <a:spcPct val="90000"/>
        </a:lnSpc>
        <a:spcBef>
          <a:spcPct val="0"/>
        </a:spcBef>
        <a:spcAft>
          <a:spcPct val="0"/>
        </a:spcAft>
        <a:defRPr sz="18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3300">
          <a:solidFill>
            <a:schemeClr val="tx1"/>
          </a:solidFill>
          <a:latin typeface="Adobe Jenson Pro" panose="020A0503050201030203" pitchFamily="18" charset="0"/>
        </a:defRPr>
      </a:lvl2pPr>
      <a:lvl3pPr algn="l" rtl="0" eaLnBrk="1" fontAlgn="base" hangingPunct="1">
        <a:lnSpc>
          <a:spcPct val="90000"/>
        </a:lnSpc>
        <a:spcBef>
          <a:spcPct val="0"/>
        </a:spcBef>
        <a:spcAft>
          <a:spcPct val="0"/>
        </a:spcAft>
        <a:defRPr sz="3300">
          <a:solidFill>
            <a:schemeClr val="tx1"/>
          </a:solidFill>
          <a:latin typeface="Adobe Jenson Pro" panose="020A0503050201030203" pitchFamily="18" charset="0"/>
        </a:defRPr>
      </a:lvl3pPr>
      <a:lvl4pPr algn="l" rtl="0" eaLnBrk="1" fontAlgn="base" hangingPunct="1">
        <a:lnSpc>
          <a:spcPct val="90000"/>
        </a:lnSpc>
        <a:spcBef>
          <a:spcPct val="0"/>
        </a:spcBef>
        <a:spcAft>
          <a:spcPct val="0"/>
        </a:spcAft>
        <a:defRPr sz="3300">
          <a:solidFill>
            <a:schemeClr val="tx1"/>
          </a:solidFill>
          <a:latin typeface="Adobe Jenson Pro" panose="020A0503050201030203" pitchFamily="18" charset="0"/>
        </a:defRPr>
      </a:lvl4pPr>
      <a:lvl5pPr algn="l" rtl="0" eaLnBrk="1" fontAlgn="base" hangingPunct="1">
        <a:lnSpc>
          <a:spcPct val="90000"/>
        </a:lnSpc>
        <a:spcBef>
          <a:spcPct val="0"/>
        </a:spcBef>
        <a:spcAft>
          <a:spcPct val="0"/>
        </a:spcAft>
        <a:defRPr sz="3300">
          <a:solidFill>
            <a:schemeClr val="tx1"/>
          </a:solidFill>
          <a:latin typeface="Adobe Jenson Pro" panose="020A0503050201030203" pitchFamily="18" charset="0"/>
        </a:defRPr>
      </a:lvl5pPr>
      <a:lvl6pPr marL="342900" algn="l" rtl="0" eaLnBrk="1" fontAlgn="base" hangingPunct="1">
        <a:lnSpc>
          <a:spcPct val="90000"/>
        </a:lnSpc>
        <a:spcBef>
          <a:spcPct val="0"/>
        </a:spcBef>
        <a:spcAft>
          <a:spcPct val="0"/>
        </a:spcAft>
        <a:defRPr sz="3300">
          <a:solidFill>
            <a:schemeClr val="tx1"/>
          </a:solidFill>
          <a:latin typeface="Adobe Jenson Pro" panose="020A0503050201030203" pitchFamily="18" charset="0"/>
        </a:defRPr>
      </a:lvl6pPr>
      <a:lvl7pPr marL="685800" algn="l" rtl="0" eaLnBrk="1" fontAlgn="base" hangingPunct="1">
        <a:lnSpc>
          <a:spcPct val="90000"/>
        </a:lnSpc>
        <a:spcBef>
          <a:spcPct val="0"/>
        </a:spcBef>
        <a:spcAft>
          <a:spcPct val="0"/>
        </a:spcAft>
        <a:defRPr sz="3300">
          <a:solidFill>
            <a:schemeClr val="tx1"/>
          </a:solidFill>
          <a:latin typeface="Adobe Jenson Pro" panose="020A0503050201030203" pitchFamily="18" charset="0"/>
        </a:defRPr>
      </a:lvl7pPr>
      <a:lvl8pPr marL="1028700" algn="l" rtl="0" eaLnBrk="1" fontAlgn="base" hangingPunct="1">
        <a:lnSpc>
          <a:spcPct val="90000"/>
        </a:lnSpc>
        <a:spcBef>
          <a:spcPct val="0"/>
        </a:spcBef>
        <a:spcAft>
          <a:spcPct val="0"/>
        </a:spcAft>
        <a:defRPr sz="3300">
          <a:solidFill>
            <a:schemeClr val="tx1"/>
          </a:solidFill>
          <a:latin typeface="Adobe Jenson Pro" panose="020A0503050201030203" pitchFamily="18" charset="0"/>
        </a:defRPr>
      </a:lvl8pPr>
      <a:lvl9pPr marL="1371600" algn="l" rtl="0" eaLnBrk="1" fontAlgn="base" hangingPunct="1">
        <a:lnSpc>
          <a:spcPct val="90000"/>
        </a:lnSpc>
        <a:spcBef>
          <a:spcPct val="0"/>
        </a:spcBef>
        <a:spcAft>
          <a:spcPct val="0"/>
        </a:spcAft>
        <a:defRPr sz="3300">
          <a:solidFill>
            <a:schemeClr val="tx1"/>
          </a:solidFill>
          <a:latin typeface="Adobe Jenson Pro" panose="020A0503050201030203" pitchFamily="18" charset="0"/>
        </a:defRPr>
      </a:lvl9pPr>
    </p:titleStyle>
    <p:bodyStyle>
      <a:lvl1pPr marL="171450" indent="-171450" algn="l" rtl="0" eaLnBrk="1" fontAlgn="base" hangingPunct="1">
        <a:lnSpc>
          <a:spcPct val="90000"/>
        </a:lnSpc>
        <a:spcBef>
          <a:spcPts val="750"/>
        </a:spcBef>
        <a:spcAft>
          <a:spcPct val="0"/>
        </a:spcAft>
        <a:buFont typeface="Arial" panose="020B0604020202020204" pitchFamily="34" charset="0"/>
        <a:buChar char="•"/>
        <a:defRPr sz="1800" kern="1200">
          <a:solidFill>
            <a:schemeClr val="tx1"/>
          </a:solidFill>
          <a:latin typeface="+mn-lt"/>
          <a:ea typeface="+mn-ea"/>
          <a:cs typeface="+mn-cs"/>
        </a:defRPr>
      </a:lvl1pPr>
      <a:lvl2pPr marL="514350" indent="-171450" algn="l" rtl="0" eaLnBrk="1" fontAlgn="base" hangingPunct="1">
        <a:lnSpc>
          <a:spcPct val="90000"/>
        </a:lnSpc>
        <a:spcBef>
          <a:spcPts val="375"/>
        </a:spcBef>
        <a:spcAft>
          <a:spcPct val="0"/>
        </a:spcAft>
        <a:buFont typeface="Lucida Grande"/>
        <a:buChar char="-"/>
        <a:defRPr sz="1500" kern="1200">
          <a:solidFill>
            <a:schemeClr val="tx1"/>
          </a:solidFill>
          <a:latin typeface="+mn-lt"/>
          <a:ea typeface="+mn-ea"/>
          <a:cs typeface="+mn-cs"/>
        </a:defRPr>
      </a:lvl2pPr>
      <a:lvl3pPr marL="857250" indent="-171450" algn="l" rtl="0" eaLnBrk="1" fontAlgn="base" hangingPunct="1">
        <a:lnSpc>
          <a:spcPct val="90000"/>
        </a:lnSpc>
        <a:spcBef>
          <a:spcPts val="375"/>
        </a:spcBef>
        <a:spcAft>
          <a:spcPct val="0"/>
        </a:spcAft>
        <a:buFont typeface="Courier New"/>
        <a:buChar char="o"/>
        <a:defRPr sz="1350" kern="1200">
          <a:solidFill>
            <a:schemeClr val="tx1"/>
          </a:solidFill>
          <a:latin typeface="+mn-lt"/>
          <a:ea typeface="+mn-ea"/>
          <a:cs typeface="+mn-cs"/>
        </a:defRPr>
      </a:lvl3pPr>
      <a:lvl4pPr marL="1200150" indent="-171450" algn="l" rtl="0" eaLnBrk="1" fontAlgn="base" hangingPunct="1">
        <a:lnSpc>
          <a:spcPct val="90000"/>
        </a:lnSpc>
        <a:spcBef>
          <a:spcPts val="375"/>
        </a:spcBef>
        <a:spcAft>
          <a:spcPct val="0"/>
        </a:spcAft>
        <a:buFont typeface="Arial" panose="020B0604020202020204" pitchFamily="34" charset="0"/>
        <a:buChar char="•"/>
        <a:defRPr sz="1200" kern="1200">
          <a:solidFill>
            <a:schemeClr val="tx1"/>
          </a:solidFill>
          <a:latin typeface="+mn-lt"/>
          <a:ea typeface="+mn-ea"/>
          <a:cs typeface="+mn-cs"/>
        </a:defRPr>
      </a:lvl4pPr>
      <a:lvl5pPr marL="1543050" indent="-171450" algn="l" rtl="0" eaLnBrk="1" fontAlgn="base" hangingPunct="1">
        <a:lnSpc>
          <a:spcPct val="90000"/>
        </a:lnSpc>
        <a:spcBef>
          <a:spcPts val="375"/>
        </a:spcBef>
        <a:spcAft>
          <a:spcPct val="0"/>
        </a:spcAft>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000" dirty="0">
                <a:latin typeface="Segoe UI" panose="020B0502040204020203" pitchFamily="34" charset="0"/>
                <a:cs typeface="Segoe UI" panose="020B0502040204020203" pitchFamily="34" charset="0"/>
              </a:rPr>
              <a:t>Guidelines on Use of ARV Drugs for  Treating and Preventing HIV Infection in Kenya, 2016 Edition: Overview</a:t>
            </a:r>
          </a:p>
        </p:txBody>
      </p:sp>
      <p:sp>
        <p:nvSpPr>
          <p:cNvPr id="3" name="Subtitle 2"/>
          <p:cNvSpPr>
            <a:spLocks noGrp="1"/>
          </p:cNvSpPr>
          <p:nvPr>
            <p:ph type="subTitle" idx="1"/>
          </p:nvPr>
        </p:nvSpPr>
        <p:spPr>
          <a:xfrm>
            <a:off x="1524000" y="4175370"/>
            <a:ext cx="9144000" cy="1650999"/>
          </a:xfrm>
        </p:spPr>
        <p:txBody>
          <a:bodyPr/>
          <a:lstStyle/>
          <a:p>
            <a:r>
              <a:rPr lang="en-US" sz="3200" dirty="0"/>
              <a:t>NASCOP</a:t>
            </a:r>
          </a:p>
          <a:p>
            <a:r>
              <a:rPr lang="en-US" sz="3200"/>
              <a:t>September </a:t>
            </a:r>
            <a:r>
              <a:rPr lang="en-US" sz="3200" dirty="0"/>
              <a:t>2018</a:t>
            </a:r>
          </a:p>
        </p:txBody>
      </p:sp>
      <p:sp>
        <p:nvSpPr>
          <p:cNvPr id="5" name="Slide Number Placeholder 4"/>
          <p:cNvSpPr>
            <a:spLocks noGrp="1"/>
          </p:cNvSpPr>
          <p:nvPr>
            <p:ph type="sldNum" sz="quarter" idx="12"/>
          </p:nvPr>
        </p:nvSpPr>
        <p:spPr/>
        <p:txBody>
          <a:bodyPr/>
          <a:lstStyle/>
          <a:p>
            <a:fld id="{742557C1-45EF-4548-8330-8110C7DDDB12}" type="slidenum">
              <a:rPr lang="en-GB" smtClean="0">
                <a:solidFill>
                  <a:prstClr val="black"/>
                </a:solidFill>
              </a:rPr>
              <a:pPr/>
              <a:t>1</a:t>
            </a:fld>
            <a:endParaRPr lang="en-GB" dirty="0">
              <a:solidFill>
                <a:prstClr val="black"/>
              </a:solidFill>
            </a:endParaRPr>
          </a:p>
        </p:txBody>
      </p:sp>
    </p:spTree>
    <p:extLst>
      <p:ext uri="{BB962C8B-B14F-4D97-AF65-F5344CB8AC3E}">
        <p14:creationId xmlns:p14="http://schemas.microsoft.com/office/powerpoint/2010/main" val="3252410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HTS and Linkage, </a:t>
            </a:r>
            <a:r>
              <a:rPr lang="en-US" dirty="0" err="1"/>
              <a:t>cont</a:t>
            </a:r>
            <a:r>
              <a:rPr lang="en-US" dirty="0"/>
              <a:t>…</a:t>
            </a:r>
          </a:p>
        </p:txBody>
      </p:sp>
      <p:sp>
        <p:nvSpPr>
          <p:cNvPr id="3" name="Content Placeholder 2"/>
          <p:cNvSpPr>
            <a:spLocks noGrp="1"/>
          </p:cNvSpPr>
          <p:nvPr>
            <p:ph idx="1"/>
          </p:nvPr>
        </p:nvSpPr>
        <p:spPr/>
        <p:txBody>
          <a:bodyPr/>
          <a:lstStyle/>
          <a:p>
            <a:r>
              <a:rPr lang="en-US" b="1" dirty="0"/>
              <a:t>NEW: Approach to Patients on ART with a discrepant HIV test result (Figure 2.5)</a:t>
            </a:r>
          </a:p>
          <a:p>
            <a:pPr lvl="1"/>
            <a:r>
              <a:rPr lang="en-US" dirty="0"/>
              <a:t>HIV testing should not be performed for patients already enrolled into HIV care and treatment and on ART</a:t>
            </a:r>
          </a:p>
          <a:p>
            <a:pPr lvl="1"/>
            <a:r>
              <a:rPr lang="en-US" dirty="0"/>
              <a:t>Key messages to educate/counsel patients on ART who present with a new negative HIV antibody test</a:t>
            </a:r>
          </a:p>
          <a:p>
            <a:pPr lvl="1"/>
            <a:r>
              <a:rPr lang="en-US" dirty="0"/>
              <a:t>A sample for DNA PCR should be drawn (preferably whole blood EDTA sample, DBS is acceptable if EDTA not possible)</a:t>
            </a:r>
          </a:p>
          <a:p>
            <a:pPr lvl="1"/>
            <a:r>
              <a:rPr lang="en-US" dirty="0"/>
              <a:t>Sample should be sent to NHRL specify that sample is for confirming HIV status for patient who is on ART</a:t>
            </a:r>
          </a:p>
          <a:p>
            <a:pPr lvl="1"/>
            <a:endParaRPr lang="en-US" dirty="0"/>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10</a:t>
            </a:fld>
            <a:endParaRPr lang="en-GB" dirty="0">
              <a:solidFill>
                <a:prstClr val="black"/>
              </a:solidFill>
            </a:endParaRPr>
          </a:p>
        </p:txBody>
      </p:sp>
    </p:spTree>
    <p:extLst>
      <p:ext uri="{BB962C8B-B14F-4D97-AF65-F5344CB8AC3E}">
        <p14:creationId xmlns:p14="http://schemas.microsoft.com/office/powerpoint/2010/main" val="4092149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Initial Evaluation and Follow-up for PLHIV </a:t>
            </a:r>
            <a:br>
              <a:rPr lang="en-US" dirty="0"/>
            </a:br>
            <a:r>
              <a:rPr lang="en-US" dirty="0"/>
              <a:t>(p. 25-39)</a:t>
            </a:r>
          </a:p>
        </p:txBody>
      </p:sp>
      <p:sp>
        <p:nvSpPr>
          <p:cNvPr id="3" name="Content Placeholder 2"/>
          <p:cNvSpPr>
            <a:spLocks noGrp="1"/>
          </p:cNvSpPr>
          <p:nvPr>
            <p:ph idx="1"/>
          </p:nvPr>
        </p:nvSpPr>
        <p:spPr/>
        <p:txBody>
          <a:bodyPr/>
          <a:lstStyle/>
          <a:p>
            <a:r>
              <a:rPr lang="en-US" sz="2400" dirty="0"/>
              <a:t>Initial evaluation should include (Table 3.1 &amp; 3.2):</a:t>
            </a:r>
          </a:p>
          <a:p>
            <a:pPr lvl="1"/>
            <a:r>
              <a:rPr lang="en-US" sz="2400" dirty="0"/>
              <a:t>Complete medical, psychosocial, and sexual history</a:t>
            </a:r>
          </a:p>
          <a:p>
            <a:pPr lvl="1"/>
            <a:r>
              <a:rPr lang="en-US" sz="2400" dirty="0"/>
              <a:t>Thorough physical examination</a:t>
            </a:r>
          </a:p>
          <a:p>
            <a:pPr lvl="1"/>
            <a:r>
              <a:rPr lang="en-US" sz="2400" dirty="0"/>
              <a:t>Appropriate laboratory investigations</a:t>
            </a:r>
          </a:p>
          <a:p>
            <a:pPr lvl="1"/>
            <a:r>
              <a:rPr lang="en-US" sz="2400" b="1" dirty="0"/>
              <a:t>NEW: All patients with CD4 </a:t>
            </a:r>
            <a:r>
              <a:rPr lang="en-US" sz="2400" b="1" dirty="0">
                <a:latin typeface="Times New Roman" panose="02020603050405020304" pitchFamily="18" charset="0"/>
                <a:cs typeface="Times New Roman" panose="02020603050405020304" pitchFamily="18" charset="0"/>
              </a:rPr>
              <a:t>≤ </a:t>
            </a:r>
            <a:r>
              <a:rPr lang="en-US" sz="2400" b="1" dirty="0"/>
              <a:t>200 should have reflex serum CRAG testing</a:t>
            </a:r>
          </a:p>
          <a:p>
            <a:pPr lvl="1"/>
            <a:r>
              <a:rPr lang="en-US" sz="2400" b="1" dirty="0"/>
              <a:t>NEW: TB LAM in addition to GeneXpert for patients with presumptive TB</a:t>
            </a:r>
          </a:p>
          <a:p>
            <a:r>
              <a:rPr lang="en-US" sz="2400" dirty="0"/>
              <a:t>Patients with advanced HIV disease require different management than patients who present well (Table 3.3)</a:t>
            </a:r>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11</a:t>
            </a:fld>
            <a:endParaRPr lang="en-GB" dirty="0">
              <a:solidFill>
                <a:prstClr val="black"/>
              </a:solidFill>
            </a:endParaRPr>
          </a:p>
        </p:txBody>
      </p:sp>
    </p:spTree>
    <p:extLst>
      <p:ext uri="{BB962C8B-B14F-4D97-AF65-F5344CB8AC3E}">
        <p14:creationId xmlns:p14="http://schemas.microsoft.com/office/powerpoint/2010/main" val="2971625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Initial Evaluation and Follow-up, </a:t>
            </a:r>
            <a:r>
              <a:rPr lang="en-US" dirty="0" err="1"/>
              <a:t>cont</a:t>
            </a:r>
            <a:r>
              <a:rPr lang="en-US" dirty="0"/>
              <a:t>…</a:t>
            </a:r>
          </a:p>
        </p:txBody>
      </p:sp>
      <p:sp>
        <p:nvSpPr>
          <p:cNvPr id="3" name="Content Placeholder 2"/>
          <p:cNvSpPr>
            <a:spLocks noGrp="1"/>
          </p:cNvSpPr>
          <p:nvPr>
            <p:ph idx="1"/>
          </p:nvPr>
        </p:nvSpPr>
        <p:spPr/>
        <p:txBody>
          <a:bodyPr/>
          <a:lstStyle/>
          <a:p>
            <a:r>
              <a:rPr lang="en-US" sz="2400" dirty="0"/>
              <a:t>Use objective criteria to identify “stable” patients (Table 3.5)</a:t>
            </a:r>
          </a:p>
          <a:p>
            <a:pPr lvl="1"/>
            <a:r>
              <a:rPr lang="en-US" sz="2400" b="1" dirty="0"/>
              <a:t>NEW: Undetectable VL classified as stable patients</a:t>
            </a:r>
          </a:p>
          <a:p>
            <a:pPr lvl="1"/>
            <a:r>
              <a:rPr lang="en-US" sz="2400" dirty="0"/>
              <a:t>Stable patients require less frequent follow-up (up 6 months between clinic appointments)</a:t>
            </a:r>
          </a:p>
          <a:p>
            <a:pPr lvl="1"/>
            <a:r>
              <a:rPr lang="en-US" sz="2400" dirty="0"/>
              <a:t>Stable patients can receive ART refills every 3 months through a fast-track facility-based system (Table 3.7) or through community-based ART distribution (Table 3.8)</a:t>
            </a:r>
          </a:p>
          <a:p>
            <a:r>
              <a:rPr lang="en-US" sz="2400" dirty="0"/>
              <a:t>Unstable patients require closer follow-up to address whichever issue/s is making them unstable </a:t>
            </a:r>
            <a:r>
              <a:rPr lang="en-US" sz="2400" b="1" dirty="0"/>
              <a:t>(NEW: patient with detectable VL classified as unstable)</a:t>
            </a:r>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12</a:t>
            </a:fld>
            <a:endParaRPr lang="en-GB" dirty="0">
              <a:solidFill>
                <a:prstClr val="black"/>
              </a:solidFill>
            </a:endParaRPr>
          </a:p>
        </p:txBody>
      </p:sp>
    </p:spTree>
    <p:extLst>
      <p:ext uri="{BB962C8B-B14F-4D97-AF65-F5344CB8AC3E}">
        <p14:creationId xmlns:p14="http://schemas.microsoft.com/office/powerpoint/2010/main" val="2345215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Standard Package of Care for PLHIV</a:t>
            </a:r>
            <a:br>
              <a:rPr lang="en-US" dirty="0"/>
            </a:br>
            <a:r>
              <a:rPr lang="en-US" dirty="0"/>
              <a:t>(p. 41-70)</a:t>
            </a:r>
          </a:p>
        </p:txBody>
      </p:sp>
      <p:sp>
        <p:nvSpPr>
          <p:cNvPr id="3" name="Content Placeholder 2"/>
          <p:cNvSpPr>
            <a:spLocks noGrp="1"/>
          </p:cNvSpPr>
          <p:nvPr>
            <p:ph idx="1"/>
          </p:nvPr>
        </p:nvSpPr>
        <p:spPr/>
        <p:txBody>
          <a:bodyPr>
            <a:normAutofit fontScale="85000" lnSpcReduction="20000"/>
          </a:bodyPr>
          <a:lstStyle/>
          <a:p>
            <a:r>
              <a:rPr lang="en-US" dirty="0"/>
              <a:t>Antiretroviral therapy</a:t>
            </a:r>
          </a:p>
          <a:p>
            <a:r>
              <a:rPr lang="en-US" dirty="0"/>
              <a:t>Positive Health, Dignity and Prevention; screening for gender-based violence/</a:t>
            </a:r>
            <a:r>
              <a:rPr lang="en-US" b="1" dirty="0"/>
              <a:t>Intimate Partner Violence</a:t>
            </a:r>
            <a:r>
              <a:rPr lang="en-US" dirty="0"/>
              <a:t>; health education and counseling</a:t>
            </a:r>
          </a:p>
          <a:p>
            <a:r>
              <a:rPr lang="en-US" dirty="0"/>
              <a:t>Screening for and prevention of specific OIs</a:t>
            </a:r>
          </a:p>
          <a:p>
            <a:r>
              <a:rPr lang="en-US" dirty="0"/>
              <a:t>Reproductive heath services</a:t>
            </a:r>
          </a:p>
          <a:p>
            <a:r>
              <a:rPr lang="en-US" dirty="0"/>
              <a:t>Non-communicable diseases</a:t>
            </a:r>
          </a:p>
          <a:p>
            <a:r>
              <a:rPr lang="en-US" dirty="0"/>
              <a:t>Mental health</a:t>
            </a:r>
          </a:p>
          <a:p>
            <a:r>
              <a:rPr lang="en-US" dirty="0"/>
              <a:t>Nutrition services</a:t>
            </a:r>
          </a:p>
          <a:p>
            <a:r>
              <a:rPr lang="en-US" dirty="0"/>
              <a:t>Prevention of other infections</a:t>
            </a:r>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13</a:t>
            </a:fld>
            <a:endParaRPr lang="en-GB" dirty="0">
              <a:solidFill>
                <a:prstClr val="black"/>
              </a:solidFill>
            </a:endParaRPr>
          </a:p>
        </p:txBody>
      </p:sp>
    </p:spTree>
    <p:extLst>
      <p:ext uri="{BB962C8B-B14F-4D97-AF65-F5344CB8AC3E}">
        <p14:creationId xmlns:p14="http://schemas.microsoft.com/office/powerpoint/2010/main" val="487619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Standard Package, </a:t>
            </a:r>
            <a:r>
              <a:rPr lang="en-US" dirty="0" err="1"/>
              <a:t>cont</a:t>
            </a:r>
            <a:r>
              <a:rPr lang="en-US" dirty="0"/>
              <a:t>…</a:t>
            </a:r>
          </a:p>
        </p:txBody>
      </p:sp>
      <p:sp>
        <p:nvSpPr>
          <p:cNvPr id="3" name="Content Placeholder 2"/>
          <p:cNvSpPr>
            <a:spLocks noGrp="1"/>
          </p:cNvSpPr>
          <p:nvPr>
            <p:ph idx="1"/>
          </p:nvPr>
        </p:nvSpPr>
        <p:spPr/>
        <p:txBody>
          <a:bodyPr>
            <a:normAutofit fontScale="85000" lnSpcReduction="20000"/>
          </a:bodyPr>
          <a:lstStyle/>
          <a:p>
            <a:r>
              <a:rPr lang="en-US" dirty="0"/>
              <a:t>ART (Section 4.1)</a:t>
            </a:r>
          </a:p>
          <a:p>
            <a:pPr lvl="1"/>
            <a:r>
              <a:rPr lang="en-US" dirty="0"/>
              <a:t>All PLHIV qualify for ART (regimens discussed in Section 6)</a:t>
            </a:r>
          </a:p>
          <a:p>
            <a:r>
              <a:rPr lang="en-US" dirty="0"/>
              <a:t>PHDP (Table 4.2):</a:t>
            </a:r>
          </a:p>
          <a:p>
            <a:pPr lvl="1"/>
            <a:r>
              <a:rPr lang="en-US" dirty="0"/>
              <a:t>Disclosure</a:t>
            </a:r>
          </a:p>
          <a:p>
            <a:pPr lvl="1"/>
            <a:r>
              <a:rPr lang="en-US" dirty="0"/>
              <a:t>Partner/family testing</a:t>
            </a:r>
          </a:p>
          <a:p>
            <a:pPr lvl="1"/>
            <a:r>
              <a:rPr lang="en-US" dirty="0"/>
              <a:t>Condom use</a:t>
            </a:r>
          </a:p>
          <a:p>
            <a:pPr lvl="1"/>
            <a:r>
              <a:rPr lang="en-US" dirty="0"/>
              <a:t>Family planning</a:t>
            </a:r>
          </a:p>
          <a:p>
            <a:pPr lvl="1"/>
            <a:r>
              <a:rPr lang="en-US" dirty="0"/>
              <a:t>STI screening, prevention, and treatment</a:t>
            </a:r>
          </a:p>
          <a:p>
            <a:pPr lvl="1"/>
            <a:r>
              <a:rPr lang="en-US" dirty="0"/>
              <a:t>Adherence</a:t>
            </a:r>
          </a:p>
          <a:p>
            <a:endParaRPr lang="en-US" dirty="0"/>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14</a:t>
            </a:fld>
            <a:endParaRPr lang="en-GB" dirty="0">
              <a:solidFill>
                <a:prstClr val="black"/>
              </a:solidFill>
            </a:endParaRPr>
          </a:p>
        </p:txBody>
      </p:sp>
    </p:spTree>
    <p:extLst>
      <p:ext uri="{BB962C8B-B14F-4D97-AF65-F5344CB8AC3E}">
        <p14:creationId xmlns:p14="http://schemas.microsoft.com/office/powerpoint/2010/main" val="1547442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Standard Package, </a:t>
            </a:r>
            <a:r>
              <a:rPr lang="en-US" dirty="0" err="1"/>
              <a:t>cont</a:t>
            </a:r>
            <a:r>
              <a:rPr lang="en-US" dirty="0"/>
              <a:t>…</a:t>
            </a:r>
          </a:p>
        </p:txBody>
      </p:sp>
      <p:sp>
        <p:nvSpPr>
          <p:cNvPr id="3" name="Content Placeholder 2"/>
          <p:cNvSpPr>
            <a:spLocks noGrp="1"/>
          </p:cNvSpPr>
          <p:nvPr>
            <p:ph idx="1"/>
          </p:nvPr>
        </p:nvSpPr>
        <p:spPr/>
        <p:txBody>
          <a:bodyPr>
            <a:normAutofit fontScale="92500" lnSpcReduction="20000"/>
          </a:bodyPr>
          <a:lstStyle/>
          <a:p>
            <a:r>
              <a:rPr lang="en-US" dirty="0"/>
              <a:t>GBV/</a:t>
            </a:r>
            <a:r>
              <a:rPr lang="en-US" b="1" dirty="0"/>
              <a:t>IPV</a:t>
            </a:r>
            <a:r>
              <a:rPr lang="en-US" dirty="0"/>
              <a:t> Screening (Section 4.2.1)</a:t>
            </a:r>
          </a:p>
          <a:p>
            <a:pPr lvl="1"/>
            <a:r>
              <a:rPr lang="en-US" dirty="0"/>
              <a:t>All females aged 15-49 and emancipated minors accessing HIV services should be screened for GBV</a:t>
            </a:r>
            <a:r>
              <a:rPr lang="en-US" b="1" dirty="0"/>
              <a:t>/IPV</a:t>
            </a:r>
          </a:p>
          <a:p>
            <a:r>
              <a:rPr lang="en-US" dirty="0"/>
              <a:t>HIV Education/Counseling (discussed in detail in Section 5)</a:t>
            </a:r>
          </a:p>
          <a:p>
            <a:r>
              <a:rPr lang="en-US" dirty="0"/>
              <a:t>Specific OI Screening and Prevention</a:t>
            </a:r>
          </a:p>
          <a:p>
            <a:pPr lvl="1"/>
            <a:r>
              <a:rPr lang="en-US" dirty="0"/>
              <a:t>Cotrimoxazole Preventive Therapy (CPT) for all PLHIV</a:t>
            </a:r>
          </a:p>
          <a:p>
            <a:pPr lvl="1"/>
            <a:r>
              <a:rPr lang="en-US" dirty="0"/>
              <a:t>TB (discussed in detail in Section 8)</a:t>
            </a:r>
          </a:p>
          <a:p>
            <a:pPr lvl="1"/>
            <a:r>
              <a:rPr lang="en-US" b="1" dirty="0"/>
              <a:t>UPDATED: All newly diagnosed patients with CD4 </a:t>
            </a:r>
            <a:r>
              <a:rPr lang="en-US" b="1" dirty="0">
                <a:latin typeface="Times New Roman" panose="02020603050405020304" pitchFamily="18" charset="0"/>
                <a:cs typeface="Times New Roman" panose="02020603050405020304" pitchFamily="18" charset="0"/>
              </a:rPr>
              <a:t>≤ </a:t>
            </a:r>
            <a:r>
              <a:rPr lang="en-US" b="1" dirty="0"/>
              <a:t>200 reflex serum CRAG to rule out Cryptococcal meningitis (Figure 4.1)</a:t>
            </a:r>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15</a:t>
            </a:fld>
            <a:endParaRPr lang="en-GB" dirty="0">
              <a:solidFill>
                <a:prstClr val="black"/>
              </a:solidFill>
            </a:endParaRPr>
          </a:p>
        </p:txBody>
      </p:sp>
    </p:spTree>
    <p:extLst>
      <p:ext uri="{BB962C8B-B14F-4D97-AF65-F5344CB8AC3E}">
        <p14:creationId xmlns:p14="http://schemas.microsoft.com/office/powerpoint/2010/main" val="1232722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Standard Package, </a:t>
            </a:r>
            <a:r>
              <a:rPr lang="en-US" dirty="0" err="1"/>
              <a:t>cont</a:t>
            </a:r>
            <a:r>
              <a:rPr lang="en-US" dirty="0"/>
              <a:t>…</a:t>
            </a:r>
          </a:p>
        </p:txBody>
      </p:sp>
      <p:sp>
        <p:nvSpPr>
          <p:cNvPr id="3" name="Content Placeholder 2"/>
          <p:cNvSpPr>
            <a:spLocks noGrp="1"/>
          </p:cNvSpPr>
          <p:nvPr>
            <p:ph idx="1"/>
          </p:nvPr>
        </p:nvSpPr>
        <p:spPr/>
        <p:txBody>
          <a:bodyPr/>
          <a:lstStyle/>
          <a:p>
            <a:r>
              <a:rPr lang="en-US" dirty="0"/>
              <a:t>Reproductive Health Services</a:t>
            </a:r>
          </a:p>
          <a:p>
            <a:pPr lvl="1"/>
            <a:r>
              <a:rPr lang="en-US" dirty="0"/>
              <a:t>STI screening and treatment (Section 4.4.1)</a:t>
            </a:r>
          </a:p>
          <a:p>
            <a:pPr lvl="1"/>
            <a:r>
              <a:rPr lang="en-US" dirty="0"/>
              <a:t>Family planning (Table 4.7) and pre-conception care (Table 4.8)</a:t>
            </a:r>
          </a:p>
          <a:p>
            <a:pPr lvl="1"/>
            <a:r>
              <a:rPr lang="en-US" dirty="0"/>
              <a:t>Cervical cancer screening </a:t>
            </a:r>
          </a:p>
          <a:p>
            <a:pPr lvl="2"/>
            <a:r>
              <a:rPr lang="en-US" dirty="0"/>
              <a:t> All HIV positive women should be screened for cervical cancer as per national cancer screening guidelines</a:t>
            </a:r>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16</a:t>
            </a:fld>
            <a:endParaRPr lang="en-GB" dirty="0">
              <a:solidFill>
                <a:prstClr val="black"/>
              </a:solidFill>
            </a:endParaRPr>
          </a:p>
        </p:txBody>
      </p:sp>
    </p:spTree>
    <p:extLst>
      <p:ext uri="{BB962C8B-B14F-4D97-AF65-F5344CB8AC3E}">
        <p14:creationId xmlns:p14="http://schemas.microsoft.com/office/powerpoint/2010/main" val="1518362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Standard Package, </a:t>
            </a:r>
            <a:r>
              <a:rPr lang="en-US" dirty="0" err="1"/>
              <a:t>cont</a:t>
            </a:r>
            <a:r>
              <a:rPr lang="en-US" dirty="0"/>
              <a:t>…</a:t>
            </a:r>
          </a:p>
        </p:txBody>
      </p:sp>
      <p:sp>
        <p:nvSpPr>
          <p:cNvPr id="3" name="Content Placeholder 2"/>
          <p:cNvSpPr>
            <a:spLocks noGrp="1"/>
          </p:cNvSpPr>
          <p:nvPr>
            <p:ph idx="1"/>
          </p:nvPr>
        </p:nvSpPr>
        <p:spPr/>
        <p:txBody>
          <a:bodyPr>
            <a:normAutofit fontScale="92500" lnSpcReduction="10000"/>
          </a:bodyPr>
          <a:lstStyle/>
          <a:p>
            <a:r>
              <a:rPr lang="en-US" dirty="0"/>
              <a:t>Non-communicable Disease Screening and Management</a:t>
            </a:r>
          </a:p>
          <a:p>
            <a:pPr lvl="1"/>
            <a:r>
              <a:rPr lang="en-US" dirty="0"/>
              <a:t>Prevent and manage cardiovascular disease through lifestyle modification (Table 4.9)</a:t>
            </a:r>
          </a:p>
          <a:p>
            <a:pPr lvl="1"/>
            <a:r>
              <a:rPr lang="en-US" dirty="0"/>
              <a:t>Patients should be screened for:</a:t>
            </a:r>
          </a:p>
          <a:p>
            <a:pPr lvl="2"/>
            <a:r>
              <a:rPr lang="en-US" b="1" dirty="0"/>
              <a:t>Updated Table 4:10 Hypertension screening and management</a:t>
            </a:r>
          </a:p>
          <a:p>
            <a:pPr lvl="2"/>
            <a:r>
              <a:rPr lang="en-US" dirty="0"/>
              <a:t>Type 2 diabetes mellitus (blood glucose) (Table 4.11)</a:t>
            </a:r>
          </a:p>
          <a:p>
            <a:pPr lvl="2"/>
            <a:r>
              <a:rPr lang="en-US" dirty="0"/>
              <a:t>Dyslipidemia (fasting lipid profile) (Table 4.12)</a:t>
            </a:r>
          </a:p>
          <a:p>
            <a:pPr lvl="2"/>
            <a:r>
              <a:rPr lang="en-US" dirty="0"/>
              <a:t>Chronic kidney disease (urinalysis and serum creatinine) (Table 4.13)</a:t>
            </a:r>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17</a:t>
            </a:fld>
            <a:endParaRPr lang="en-GB" dirty="0">
              <a:solidFill>
                <a:prstClr val="black"/>
              </a:solidFill>
            </a:endParaRPr>
          </a:p>
        </p:txBody>
      </p:sp>
    </p:spTree>
    <p:extLst>
      <p:ext uri="{BB962C8B-B14F-4D97-AF65-F5344CB8AC3E}">
        <p14:creationId xmlns:p14="http://schemas.microsoft.com/office/powerpoint/2010/main" val="3243844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Standard Package, </a:t>
            </a:r>
            <a:r>
              <a:rPr lang="en-US" dirty="0" err="1"/>
              <a:t>cont</a:t>
            </a:r>
            <a:r>
              <a:rPr lang="en-US" dirty="0"/>
              <a:t>…</a:t>
            </a:r>
          </a:p>
        </p:txBody>
      </p:sp>
      <p:sp>
        <p:nvSpPr>
          <p:cNvPr id="3" name="Content Placeholder 2"/>
          <p:cNvSpPr>
            <a:spLocks noGrp="1"/>
          </p:cNvSpPr>
          <p:nvPr>
            <p:ph idx="1"/>
          </p:nvPr>
        </p:nvSpPr>
        <p:spPr/>
        <p:txBody>
          <a:bodyPr>
            <a:normAutofit fontScale="92500" lnSpcReduction="10000"/>
          </a:bodyPr>
          <a:lstStyle/>
          <a:p>
            <a:r>
              <a:rPr lang="en-US" dirty="0"/>
              <a:t>Mental Health Screening and Management</a:t>
            </a:r>
          </a:p>
          <a:p>
            <a:pPr lvl="1"/>
            <a:r>
              <a:rPr lang="en-US" dirty="0"/>
              <a:t>Depression</a:t>
            </a:r>
          </a:p>
          <a:p>
            <a:pPr lvl="2"/>
            <a:r>
              <a:rPr lang="en-US" dirty="0"/>
              <a:t>All patients should be screened using two basic questions (Section 4.6.1)</a:t>
            </a:r>
          </a:p>
          <a:p>
            <a:pPr lvl="2"/>
            <a:r>
              <a:rPr lang="en-US" dirty="0"/>
              <a:t>PHQ-9 can be used for those who screen positive (Table 4.14)</a:t>
            </a:r>
          </a:p>
          <a:p>
            <a:pPr lvl="1"/>
            <a:r>
              <a:rPr lang="en-US" dirty="0"/>
              <a:t>Alcohol and Drug Use/Addiction</a:t>
            </a:r>
          </a:p>
          <a:p>
            <a:pPr lvl="2"/>
            <a:r>
              <a:rPr lang="en-US" dirty="0"/>
              <a:t>All adolescents and adults should be screened using three basic questions (Section 4.6.2)</a:t>
            </a:r>
          </a:p>
          <a:p>
            <a:pPr lvl="2"/>
            <a:r>
              <a:rPr lang="en-US" dirty="0"/>
              <a:t>CRAFFT and CAGE-AID can be used for those who screen positive (Table 4.15 &amp; 4.16)</a:t>
            </a:r>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18</a:t>
            </a:fld>
            <a:endParaRPr lang="en-GB" dirty="0">
              <a:solidFill>
                <a:prstClr val="black"/>
              </a:solidFill>
            </a:endParaRPr>
          </a:p>
        </p:txBody>
      </p:sp>
    </p:spTree>
    <p:extLst>
      <p:ext uri="{BB962C8B-B14F-4D97-AF65-F5344CB8AC3E}">
        <p14:creationId xmlns:p14="http://schemas.microsoft.com/office/powerpoint/2010/main" val="3299822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Standard Package, </a:t>
            </a:r>
            <a:r>
              <a:rPr lang="en-US" dirty="0" err="1"/>
              <a:t>cont</a:t>
            </a:r>
            <a:r>
              <a:rPr lang="en-US" dirty="0"/>
              <a:t>…</a:t>
            </a:r>
          </a:p>
        </p:txBody>
      </p:sp>
      <p:sp>
        <p:nvSpPr>
          <p:cNvPr id="3" name="Content Placeholder 2"/>
          <p:cNvSpPr>
            <a:spLocks noGrp="1"/>
          </p:cNvSpPr>
          <p:nvPr>
            <p:ph idx="1"/>
          </p:nvPr>
        </p:nvSpPr>
        <p:spPr/>
        <p:txBody>
          <a:bodyPr/>
          <a:lstStyle/>
          <a:p>
            <a:r>
              <a:rPr lang="en-US" dirty="0"/>
              <a:t>Nutritional Services</a:t>
            </a:r>
          </a:p>
          <a:p>
            <a:pPr lvl="1"/>
            <a:r>
              <a:rPr lang="en-US" dirty="0"/>
              <a:t>All PLHIV should receive nutritional assessment, counseling and support (Section 4.7)</a:t>
            </a:r>
          </a:p>
          <a:p>
            <a:pPr lvl="1"/>
            <a:r>
              <a:rPr lang="en-US" dirty="0"/>
              <a:t>All infants should be exclusively breastfed for the first 6 months of life, with the introduction of appropriate complementary feeding after 6 months while breastfeeding continues (Table 4.21)</a:t>
            </a:r>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19</a:t>
            </a:fld>
            <a:endParaRPr lang="en-GB" dirty="0">
              <a:solidFill>
                <a:prstClr val="black"/>
              </a:solidFill>
            </a:endParaRPr>
          </a:p>
        </p:txBody>
      </p:sp>
    </p:spTree>
    <p:extLst>
      <p:ext uri="{BB962C8B-B14F-4D97-AF65-F5344CB8AC3E}">
        <p14:creationId xmlns:p14="http://schemas.microsoft.com/office/powerpoint/2010/main" val="3486388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2018</a:t>
            </a:r>
          </a:p>
        </p:txBody>
      </p:sp>
      <p:sp>
        <p:nvSpPr>
          <p:cNvPr id="3" name="Content Placeholder 2"/>
          <p:cNvSpPr>
            <a:spLocks noGrp="1"/>
          </p:cNvSpPr>
          <p:nvPr>
            <p:ph sz="half" idx="1"/>
          </p:nvPr>
        </p:nvSpPr>
        <p:spPr>
          <a:xfrm>
            <a:off x="1103247" y="1272209"/>
            <a:ext cx="5848538" cy="4904754"/>
          </a:xfrm>
        </p:spPr>
        <p:txBody>
          <a:bodyPr/>
          <a:lstStyle/>
          <a:p>
            <a:pPr marL="0" indent="0">
              <a:buNone/>
            </a:pPr>
            <a:endParaRPr lang="en-US" b="1" dirty="0"/>
          </a:p>
          <a:p>
            <a:pPr marL="0" indent="0">
              <a:buNone/>
            </a:pPr>
            <a:endParaRPr lang="en-US" b="1" dirty="0"/>
          </a:p>
          <a:p>
            <a:pPr marL="0" indent="0">
              <a:buNone/>
            </a:pPr>
            <a:endParaRPr lang="en-US" b="1" dirty="0"/>
          </a:p>
          <a:p>
            <a:pPr marL="0" indent="0" algn="ctr">
              <a:buNone/>
            </a:pPr>
            <a:r>
              <a:rPr lang="en-US" b="1" dirty="0"/>
              <a:t>This is an OVERVIEW of the 2018 edition of guidelines</a:t>
            </a:r>
          </a:p>
        </p:txBody>
      </p:sp>
      <p:sp>
        <p:nvSpPr>
          <p:cNvPr id="5" name="Slide Number Placeholder 4"/>
          <p:cNvSpPr>
            <a:spLocks noGrp="1"/>
          </p:cNvSpPr>
          <p:nvPr>
            <p:ph type="sldNum" sz="quarter" idx="12"/>
          </p:nvPr>
        </p:nvSpPr>
        <p:spPr/>
        <p:txBody>
          <a:bodyPr/>
          <a:lstStyle/>
          <a:p>
            <a:fld id="{742557C1-45EF-4548-8330-8110C7DDDB12}" type="slidenum">
              <a:rPr lang="en-GB" smtClean="0">
                <a:solidFill>
                  <a:prstClr val="black"/>
                </a:solidFill>
              </a:rPr>
              <a:pPr/>
              <a:t>2</a:t>
            </a:fld>
            <a:endParaRPr lang="en-GB" dirty="0">
              <a:solidFill>
                <a:prstClr val="black"/>
              </a:solidFill>
            </a:endParaRPr>
          </a:p>
        </p:txBody>
      </p:sp>
      <p:pic>
        <p:nvPicPr>
          <p:cNvPr id="11" name="Content Placeholder 10">
            <a:extLst>
              <a:ext uri="{FF2B5EF4-FFF2-40B4-BE49-F238E27FC236}">
                <a16:creationId xmlns="" xmlns:a16="http://schemas.microsoft.com/office/drawing/2014/main" id="{032A11BC-B1F3-48F4-A81C-849A60FDFFCB}"/>
              </a:ext>
            </a:extLst>
          </p:cNvPr>
          <p:cNvPicPr>
            <a:picLocks noGrp="1" noChangeAspect="1"/>
          </p:cNvPicPr>
          <p:nvPr>
            <p:ph sz="half" idx="2"/>
          </p:nvPr>
        </p:nvPicPr>
        <p:blipFill>
          <a:blip r:embed="rId2" cstate="print"/>
          <a:stretch>
            <a:fillRect/>
          </a:stretch>
        </p:blipFill>
        <p:spPr>
          <a:xfrm>
            <a:off x="7117847" y="1271589"/>
            <a:ext cx="3651021" cy="4590732"/>
          </a:xfrm>
          <a:prstGeom prst="rect">
            <a:avLst/>
          </a:prstGeom>
          <a:effectLst/>
        </p:spPr>
      </p:pic>
    </p:spTree>
    <p:extLst>
      <p:ext uri="{BB962C8B-B14F-4D97-AF65-F5344CB8AC3E}">
        <p14:creationId xmlns:p14="http://schemas.microsoft.com/office/powerpoint/2010/main" val="845665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Standard Package, </a:t>
            </a:r>
            <a:r>
              <a:rPr lang="en-US" dirty="0" err="1"/>
              <a:t>cont</a:t>
            </a:r>
            <a:r>
              <a:rPr lang="en-US" dirty="0"/>
              <a:t>…</a:t>
            </a:r>
          </a:p>
        </p:txBody>
      </p:sp>
      <p:sp>
        <p:nvSpPr>
          <p:cNvPr id="3" name="Content Placeholder 2"/>
          <p:cNvSpPr>
            <a:spLocks noGrp="1"/>
          </p:cNvSpPr>
          <p:nvPr>
            <p:ph idx="1"/>
          </p:nvPr>
        </p:nvSpPr>
        <p:spPr/>
        <p:txBody>
          <a:bodyPr/>
          <a:lstStyle/>
          <a:p>
            <a:r>
              <a:rPr lang="en-US" dirty="0"/>
              <a:t>Prevention of Other Infections</a:t>
            </a:r>
          </a:p>
          <a:p>
            <a:pPr lvl="1"/>
            <a:r>
              <a:rPr lang="en-US" dirty="0"/>
              <a:t>Immunizations (Table 4.22 &amp; 4.23)</a:t>
            </a:r>
          </a:p>
          <a:p>
            <a:pPr lvl="1"/>
            <a:r>
              <a:rPr lang="en-US" dirty="0"/>
              <a:t>Malaria (Section 4.8.2)</a:t>
            </a:r>
          </a:p>
          <a:p>
            <a:pPr lvl="1"/>
            <a:r>
              <a:rPr lang="en-US" dirty="0"/>
              <a:t>Safe water, sanitation and hygiene (Section 4.8.3)</a:t>
            </a:r>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20</a:t>
            </a:fld>
            <a:endParaRPr lang="en-GB" dirty="0">
              <a:solidFill>
                <a:prstClr val="black"/>
              </a:solidFill>
            </a:endParaRPr>
          </a:p>
        </p:txBody>
      </p:sp>
    </p:spTree>
    <p:extLst>
      <p:ext uri="{BB962C8B-B14F-4D97-AF65-F5344CB8AC3E}">
        <p14:creationId xmlns:p14="http://schemas.microsoft.com/office/powerpoint/2010/main" val="385526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Adherence Preparation, Monitoring and Support (p. 71-98)</a:t>
            </a:r>
          </a:p>
        </p:txBody>
      </p:sp>
      <p:sp>
        <p:nvSpPr>
          <p:cNvPr id="3" name="Content Placeholder 2"/>
          <p:cNvSpPr>
            <a:spLocks noGrp="1"/>
          </p:cNvSpPr>
          <p:nvPr>
            <p:ph idx="1"/>
          </p:nvPr>
        </p:nvSpPr>
        <p:spPr/>
        <p:txBody>
          <a:bodyPr>
            <a:normAutofit lnSpcReduction="10000"/>
          </a:bodyPr>
          <a:lstStyle/>
          <a:p>
            <a:r>
              <a:rPr lang="en-US" dirty="0"/>
              <a:t>Adherence preparation begins at the post-test counseling session and continues at every visit until ART initiation (Figure 5.1)</a:t>
            </a:r>
          </a:p>
          <a:p>
            <a:r>
              <a:rPr lang="en-US" dirty="0"/>
              <a:t>Adherence support systems should be put in place before or during ART initiation (Table 5.2)</a:t>
            </a:r>
          </a:p>
          <a:p>
            <a:r>
              <a:rPr lang="en-US" dirty="0"/>
              <a:t>Patient’s readiness to begin ART should be assessed using psychosocial/knowledge criteria, support systems criteria, and medical criteria (Table 5.3)</a:t>
            </a:r>
          </a:p>
          <a:p>
            <a:pPr lvl="1"/>
            <a:r>
              <a:rPr lang="en-US" dirty="0"/>
              <a:t>Even if all criteria are not met, ART may be initiated with adequate adherence support systems while the criteria is being addressed</a:t>
            </a:r>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21</a:t>
            </a:fld>
            <a:endParaRPr lang="en-GB" dirty="0">
              <a:solidFill>
                <a:prstClr val="black"/>
              </a:solidFill>
            </a:endParaRPr>
          </a:p>
        </p:txBody>
      </p:sp>
    </p:spTree>
    <p:extLst>
      <p:ext uri="{BB962C8B-B14F-4D97-AF65-F5344CB8AC3E}">
        <p14:creationId xmlns:p14="http://schemas.microsoft.com/office/powerpoint/2010/main" val="3046015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Adherence, </a:t>
            </a:r>
            <a:r>
              <a:rPr lang="en-US" dirty="0" err="1"/>
              <a:t>cont</a:t>
            </a:r>
            <a:r>
              <a:rPr lang="en-US" dirty="0"/>
              <a:t>…</a:t>
            </a:r>
          </a:p>
        </p:txBody>
      </p:sp>
      <p:sp>
        <p:nvSpPr>
          <p:cNvPr id="3" name="Content Placeholder 2"/>
          <p:cNvSpPr>
            <a:spLocks noGrp="1"/>
          </p:cNvSpPr>
          <p:nvPr>
            <p:ph idx="1"/>
          </p:nvPr>
        </p:nvSpPr>
        <p:spPr>
          <a:xfrm>
            <a:off x="1166192" y="863600"/>
            <a:ext cx="10187609" cy="5364163"/>
          </a:xfrm>
        </p:spPr>
        <p:txBody>
          <a:bodyPr>
            <a:normAutofit fontScale="92500" lnSpcReduction="10000"/>
          </a:bodyPr>
          <a:lstStyle/>
          <a:p>
            <a:r>
              <a:rPr lang="en-US" dirty="0"/>
              <a:t>Adherence monitoring (Table 5.6)</a:t>
            </a:r>
          </a:p>
          <a:p>
            <a:pPr lvl="1"/>
            <a:r>
              <a:rPr lang="en-US" dirty="0"/>
              <a:t>All patients should be asked about adherence at every visit and have pharmacy refill record checks at every drug pick-up</a:t>
            </a:r>
          </a:p>
          <a:p>
            <a:pPr lvl="1"/>
            <a:r>
              <a:rPr lang="en-US" dirty="0"/>
              <a:t>All patients should have pill counts at every visit until confirmed viral suppression</a:t>
            </a:r>
          </a:p>
          <a:p>
            <a:r>
              <a:rPr lang="en-US" dirty="0"/>
              <a:t>Adherence counselling and support should be included in every clinic visit, but the depth of discussion will depend on how long the patient has been on ART and how they are doing (Tables 5.10 &amp; 5.12)</a:t>
            </a:r>
          </a:p>
          <a:p>
            <a:r>
              <a:rPr lang="en-US" dirty="0"/>
              <a:t>Patients with confirmed or suspected treatment failure require enhanced adherence counseling (Table 5.13) and support systems (Section 5.4.3)</a:t>
            </a:r>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22</a:t>
            </a:fld>
            <a:endParaRPr lang="en-GB" dirty="0">
              <a:solidFill>
                <a:prstClr val="black"/>
              </a:solidFill>
            </a:endParaRPr>
          </a:p>
        </p:txBody>
      </p:sp>
    </p:spTree>
    <p:extLst>
      <p:ext uri="{BB962C8B-B14F-4D97-AF65-F5344CB8AC3E}">
        <p14:creationId xmlns:p14="http://schemas.microsoft.com/office/powerpoint/2010/main" val="1770073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Adherence, </a:t>
            </a:r>
            <a:r>
              <a:rPr lang="en-US" dirty="0" err="1"/>
              <a:t>cont</a:t>
            </a:r>
            <a:r>
              <a:rPr lang="en-US" dirty="0"/>
              <a:t>…</a:t>
            </a:r>
          </a:p>
        </p:txBody>
      </p:sp>
      <p:sp>
        <p:nvSpPr>
          <p:cNvPr id="3" name="Content Placeholder 2"/>
          <p:cNvSpPr>
            <a:spLocks noGrp="1"/>
          </p:cNvSpPr>
          <p:nvPr>
            <p:ph idx="1"/>
          </p:nvPr>
        </p:nvSpPr>
        <p:spPr/>
        <p:txBody>
          <a:bodyPr/>
          <a:lstStyle/>
          <a:p>
            <a:pPr>
              <a:lnSpc>
                <a:spcPct val="100000"/>
              </a:lnSpc>
            </a:pPr>
            <a:r>
              <a:rPr lang="en-US" dirty="0"/>
              <a:t>Every service delivery point that is providing ARVs for patients (whether ART, PEP, or </a:t>
            </a:r>
            <a:r>
              <a:rPr lang="en-US" dirty="0" err="1"/>
              <a:t>PrEP</a:t>
            </a:r>
            <a:r>
              <a:rPr lang="en-US" dirty="0"/>
              <a:t>) must have a functional system for identifying patients who miss appointments and for taking action within 24 hours (Figure 5.3)</a:t>
            </a:r>
          </a:p>
          <a:p>
            <a:pPr>
              <a:lnSpc>
                <a:spcPct val="100000"/>
              </a:lnSpc>
            </a:pPr>
            <a:r>
              <a:rPr lang="en-GB" b="1" dirty="0"/>
              <a:t>NEW: Standard of care for “Treatment preparation and support for children, adolescents and </a:t>
            </a:r>
            <a:r>
              <a:rPr lang="en-GB" b="1" dirty="0" err="1"/>
              <a:t>adults”defined</a:t>
            </a:r>
            <a:r>
              <a:rPr lang="en-GB" b="1" dirty="0"/>
              <a:t> (Tables 5.6-5.8)</a:t>
            </a:r>
            <a:endParaRPr lang="en-US" b="1" dirty="0"/>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23</a:t>
            </a:fld>
            <a:endParaRPr lang="en-GB" dirty="0">
              <a:solidFill>
                <a:prstClr val="black"/>
              </a:solidFill>
            </a:endParaRPr>
          </a:p>
        </p:txBody>
      </p:sp>
    </p:spTree>
    <p:extLst>
      <p:ext uri="{BB962C8B-B14F-4D97-AF65-F5344CB8AC3E}">
        <p14:creationId xmlns:p14="http://schemas.microsoft.com/office/powerpoint/2010/main" val="2374827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937" y="113400"/>
            <a:ext cx="10703787" cy="814318"/>
          </a:xfrm>
        </p:spPr>
        <p:txBody>
          <a:bodyPr/>
          <a:lstStyle/>
          <a:p>
            <a:r>
              <a:rPr lang="en-US" dirty="0"/>
              <a:t>6. Antiretroviral Therapy in Infants,</a:t>
            </a:r>
            <a:br>
              <a:rPr lang="en-US" dirty="0"/>
            </a:br>
            <a:r>
              <a:rPr lang="en-US" dirty="0"/>
              <a:t>Children, Adolescents, and Adults (p. 99-124)</a:t>
            </a:r>
          </a:p>
        </p:txBody>
      </p:sp>
      <p:sp>
        <p:nvSpPr>
          <p:cNvPr id="3" name="Content Placeholder 2"/>
          <p:cNvSpPr>
            <a:spLocks noGrp="1"/>
          </p:cNvSpPr>
          <p:nvPr>
            <p:ph idx="1"/>
          </p:nvPr>
        </p:nvSpPr>
        <p:spPr>
          <a:xfrm>
            <a:off x="1191592" y="1833976"/>
            <a:ext cx="10187609" cy="5024024"/>
          </a:xfrm>
        </p:spPr>
        <p:txBody>
          <a:bodyPr>
            <a:normAutofit/>
          </a:bodyPr>
          <a:lstStyle/>
          <a:p>
            <a:pPr>
              <a:lnSpc>
                <a:spcPct val="100000"/>
              </a:lnSpc>
            </a:pPr>
            <a:r>
              <a:rPr lang="en-US" dirty="0"/>
              <a:t>All PLHIV are eligible for ART irrespective of CD4 cell levels, WHO clinical stage, age, pregnancy or breastfeeding status, co-infections, risk group, or any other criteria</a:t>
            </a:r>
          </a:p>
          <a:p>
            <a:pPr>
              <a:lnSpc>
                <a:spcPct val="100000"/>
              </a:lnSpc>
            </a:pPr>
            <a:r>
              <a:rPr lang="en-US" dirty="0"/>
              <a:t>ART should be initiated as early as possible, preferably within 2 weeks from HIV diagnosis (Table 6.1)</a:t>
            </a:r>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24</a:t>
            </a:fld>
            <a:endParaRPr lang="en-GB" dirty="0">
              <a:solidFill>
                <a:prstClr val="black"/>
              </a:solidFill>
            </a:endParaRPr>
          </a:p>
        </p:txBody>
      </p:sp>
    </p:spTree>
    <p:extLst>
      <p:ext uri="{BB962C8B-B14F-4D97-AF65-F5344CB8AC3E}">
        <p14:creationId xmlns:p14="http://schemas.microsoft.com/office/powerpoint/2010/main" val="2873284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4" y="109182"/>
            <a:ext cx="12189406" cy="6714173"/>
          </a:xfrm>
        </p:spPr>
      </p:pic>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25</a:t>
            </a:fld>
            <a:endParaRPr lang="en-GB" dirty="0">
              <a:solidFill>
                <a:prstClr val="black"/>
              </a:solidFill>
            </a:endParaRPr>
          </a:p>
        </p:txBody>
      </p:sp>
    </p:spTree>
    <p:extLst>
      <p:ext uri="{BB962C8B-B14F-4D97-AF65-F5344CB8AC3E}">
        <p14:creationId xmlns:p14="http://schemas.microsoft.com/office/powerpoint/2010/main" val="3613826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191" y="100082"/>
            <a:ext cx="9687340" cy="459476"/>
          </a:xfrm>
        </p:spPr>
        <p:txBody>
          <a:bodyPr/>
          <a:lstStyle/>
          <a:p>
            <a:pPr algn="l"/>
            <a:r>
              <a:rPr lang="en-US" b="0" dirty="0" smtClean="0"/>
              <a:t>KEY for the above table</a:t>
            </a:r>
            <a:endParaRPr lang="en-US" b="0" dirty="0"/>
          </a:p>
        </p:txBody>
      </p:sp>
      <p:sp>
        <p:nvSpPr>
          <p:cNvPr id="3" name="Content Placeholder 2"/>
          <p:cNvSpPr>
            <a:spLocks noGrp="1"/>
          </p:cNvSpPr>
          <p:nvPr>
            <p:ph idx="1"/>
          </p:nvPr>
        </p:nvSpPr>
        <p:spPr>
          <a:xfrm>
            <a:off x="1166192" y="750627"/>
            <a:ext cx="10187609" cy="5426336"/>
          </a:xfrm>
        </p:spPr>
        <p:txBody>
          <a:bodyPr/>
          <a:lstStyle/>
          <a:p>
            <a:pPr marL="0" indent="0">
              <a:buNone/>
            </a:pPr>
            <a:r>
              <a:rPr lang="en-US" sz="2400" dirty="0"/>
              <a:t>3TC: lamivudine; </a:t>
            </a:r>
            <a:r>
              <a:rPr lang="en-US" sz="2400" dirty="0" smtClean="0"/>
              <a:t>ABC</a:t>
            </a:r>
            <a:r>
              <a:rPr lang="en-US" sz="2400" dirty="0"/>
              <a:t>: </a:t>
            </a:r>
            <a:r>
              <a:rPr lang="en-US" sz="2400" dirty="0" err="1"/>
              <a:t>abacavir</a:t>
            </a:r>
            <a:r>
              <a:rPr lang="en-US" sz="2400" dirty="0"/>
              <a:t>; AZT: </a:t>
            </a:r>
            <a:r>
              <a:rPr lang="en-US" sz="2400" dirty="0" err="1"/>
              <a:t>zidovudine</a:t>
            </a:r>
            <a:r>
              <a:rPr lang="en-US" sz="2400" dirty="0"/>
              <a:t>; DTG: </a:t>
            </a:r>
            <a:r>
              <a:rPr lang="en-US" sz="2400" dirty="0" err="1"/>
              <a:t>dolutegravir</a:t>
            </a:r>
            <a:r>
              <a:rPr lang="en-US" sz="2400" dirty="0"/>
              <a:t>; EFV: </a:t>
            </a:r>
            <a:r>
              <a:rPr lang="en-US" sz="2400" dirty="0" err="1"/>
              <a:t>efavirenz</a:t>
            </a:r>
            <a:r>
              <a:rPr lang="en-US" sz="2400" dirty="0"/>
              <a:t>; FTC: </a:t>
            </a:r>
            <a:r>
              <a:rPr lang="en-US" sz="2400" dirty="0" err="1"/>
              <a:t>emtricitabine</a:t>
            </a:r>
            <a:r>
              <a:rPr lang="en-US" sz="2400" dirty="0"/>
              <a:t>; LPV/r: </a:t>
            </a:r>
            <a:r>
              <a:rPr lang="en-US" sz="2400" dirty="0" err="1"/>
              <a:t>lopinavir</a:t>
            </a:r>
            <a:r>
              <a:rPr lang="en-US" sz="2400" dirty="0"/>
              <a:t>/ritonavir; NVP: </a:t>
            </a:r>
            <a:r>
              <a:rPr lang="en-US" sz="2400" dirty="0" err="1"/>
              <a:t>nevirapine</a:t>
            </a:r>
            <a:r>
              <a:rPr lang="en-US" sz="2400" dirty="0"/>
              <a:t>; PI/r: protease inhibitor boosted with ritonavir; RAL: </a:t>
            </a:r>
            <a:r>
              <a:rPr lang="en-US" sz="2400" dirty="0" err="1"/>
              <a:t>raltegravir</a:t>
            </a:r>
            <a:r>
              <a:rPr lang="en-US" sz="2400" dirty="0"/>
              <a:t>; TAF: </a:t>
            </a:r>
            <a:r>
              <a:rPr lang="en-US" sz="2400" dirty="0" err="1"/>
              <a:t>tenofovir</a:t>
            </a:r>
            <a:r>
              <a:rPr lang="en-US" sz="2400" dirty="0"/>
              <a:t> </a:t>
            </a:r>
            <a:r>
              <a:rPr lang="en-US" sz="2400" dirty="0" err="1"/>
              <a:t>alafenamide</a:t>
            </a:r>
            <a:r>
              <a:rPr lang="en-US" sz="2400" dirty="0"/>
              <a:t>; TDF: </a:t>
            </a:r>
            <a:r>
              <a:rPr lang="en-US" sz="2400" dirty="0" err="1"/>
              <a:t>tenofovir</a:t>
            </a:r>
            <a:r>
              <a:rPr lang="en-US" sz="2400" dirty="0"/>
              <a:t> </a:t>
            </a:r>
            <a:r>
              <a:rPr lang="en-US" sz="2400" dirty="0" err="1"/>
              <a:t>disoproxil</a:t>
            </a:r>
            <a:r>
              <a:rPr lang="en-US" sz="2400" dirty="0"/>
              <a:t> </a:t>
            </a:r>
            <a:r>
              <a:rPr lang="en-US" sz="2400" dirty="0" err="1"/>
              <a:t>fumarate</a:t>
            </a:r>
            <a:r>
              <a:rPr lang="en-US" sz="2400" dirty="0" smtClean="0"/>
              <a:t>.</a:t>
            </a:r>
          </a:p>
          <a:p>
            <a:r>
              <a:rPr lang="en-US" sz="2400" dirty="0"/>
              <a:t>a</a:t>
            </a:r>
            <a:r>
              <a:rPr lang="en-US" sz="2400" dirty="0" smtClean="0"/>
              <a:t>) Effective </a:t>
            </a:r>
            <a:r>
              <a:rPr lang="en-US" sz="2400" dirty="0"/>
              <a:t>contraception should be offered to adult women and adolescent girls of childbearing age or potential. DTG can be prescribed for adult women and adolescent girls of childbearing age or potential who wish to become pregnant or who are not otherwise using or accessing consistent and effective contraception if they have been fully informed of the potential increase in the risk of neural tube defects (at conception and until the end of the first trimester). If women identify pregnancy after the first trimester, DTG should be initiated or continued for the duration of the pregnancy (Box 2</a:t>
            </a:r>
            <a:r>
              <a:rPr lang="en-US" sz="2400" dirty="0" smtClean="0"/>
              <a:t>).</a:t>
            </a:r>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26</a:t>
            </a:fld>
            <a:endParaRPr lang="en-GB" dirty="0">
              <a:solidFill>
                <a:prstClr val="black"/>
              </a:solidFill>
            </a:endParaRPr>
          </a:p>
        </p:txBody>
      </p:sp>
    </p:spTree>
    <p:extLst>
      <p:ext uri="{BB962C8B-B14F-4D97-AF65-F5344CB8AC3E}">
        <p14:creationId xmlns:p14="http://schemas.microsoft.com/office/powerpoint/2010/main" val="3220451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9934" y="450376"/>
            <a:ext cx="10343867" cy="5726587"/>
          </a:xfrm>
        </p:spPr>
        <p:txBody>
          <a:bodyPr/>
          <a:lstStyle/>
          <a:p>
            <a:r>
              <a:rPr lang="en-US" sz="2000" dirty="0" smtClean="0"/>
              <a:t>b) EFV-based </a:t>
            </a:r>
            <a:r>
              <a:rPr lang="en-US" sz="2000" dirty="0"/>
              <a:t>ART should not be used in settings with national estimates of pretreatment resistance to EFV of 10% or higher. DTG-based ART is preferred, and if DTG is unavailable, a boosted PI-based regimen should be used. The choice of PI/r depends on programmatic characteristics</a:t>
            </a:r>
            <a:r>
              <a:rPr lang="en-US" sz="2000" dirty="0" smtClean="0"/>
              <a:t>.</a:t>
            </a:r>
          </a:p>
          <a:p>
            <a:r>
              <a:rPr lang="en-US" sz="2000" dirty="0" smtClean="0"/>
              <a:t>c) TAF </a:t>
            </a:r>
            <a:r>
              <a:rPr lang="en-US" sz="2000" dirty="0"/>
              <a:t>may be considered for people with established osteoporosis and /or impaired kidney function</a:t>
            </a:r>
            <a:r>
              <a:rPr lang="en-US" sz="2000" dirty="0" smtClean="0"/>
              <a:t>.</a:t>
            </a:r>
          </a:p>
          <a:p>
            <a:r>
              <a:rPr lang="en-US" sz="2000" dirty="0" smtClean="0"/>
              <a:t>d) For </a:t>
            </a:r>
            <a:r>
              <a:rPr lang="en-US" sz="2000" dirty="0"/>
              <a:t>age and weight groups with approved DTG dosing</a:t>
            </a:r>
            <a:r>
              <a:rPr lang="en-US" sz="2000" dirty="0" smtClean="0"/>
              <a:t>.</a:t>
            </a:r>
          </a:p>
          <a:p>
            <a:r>
              <a:rPr lang="en-US" sz="2000" dirty="0" smtClean="0"/>
              <a:t>e) RAL </a:t>
            </a:r>
            <a:r>
              <a:rPr lang="en-US" sz="2000" dirty="0"/>
              <a:t>should be used as an alternative regimen only if LPV/r solid formulations are not available</a:t>
            </a:r>
            <a:r>
              <a:rPr lang="en-US" sz="2000" dirty="0" smtClean="0"/>
              <a:t>.</a:t>
            </a:r>
          </a:p>
          <a:p>
            <a:r>
              <a:rPr lang="en-US" sz="2000" dirty="0" smtClean="0"/>
              <a:t>f) For </a:t>
            </a:r>
            <a:r>
              <a:rPr lang="en-US" sz="2000" dirty="0"/>
              <a:t>age and weight groups with approved TAF dosing</a:t>
            </a:r>
            <a:r>
              <a:rPr lang="en-US" sz="2000" dirty="0" smtClean="0"/>
              <a:t>.</a:t>
            </a:r>
          </a:p>
          <a:p>
            <a:r>
              <a:rPr lang="en-US" sz="2000" dirty="0" smtClean="0"/>
              <a:t>g) EFV </a:t>
            </a:r>
            <a:r>
              <a:rPr lang="en-US" sz="2000" dirty="0"/>
              <a:t>should not be used for children younger than three years of age</a:t>
            </a:r>
            <a:r>
              <a:rPr lang="en-US" sz="2000" dirty="0" smtClean="0"/>
              <a:t>.</a:t>
            </a:r>
          </a:p>
          <a:p>
            <a:r>
              <a:rPr lang="en-US" sz="2000" dirty="0" smtClean="0"/>
              <a:t>h) Neonates </a:t>
            </a:r>
            <a:r>
              <a:rPr lang="en-US" sz="2000" dirty="0"/>
              <a:t>starting ART with an RAL-based regimen should transition to an LPV/r solid formulation as soon as possible</a:t>
            </a:r>
            <a:r>
              <a:rPr lang="en-US" sz="2000" dirty="0" smtClean="0"/>
              <a:t>.</a:t>
            </a:r>
          </a:p>
          <a:p>
            <a:r>
              <a:rPr lang="en-US" sz="2000" dirty="0" err="1" smtClean="0"/>
              <a:t>i</a:t>
            </a:r>
            <a:r>
              <a:rPr lang="en-US" sz="2000" dirty="0" smtClean="0"/>
              <a:t>) LPV/r </a:t>
            </a:r>
            <a:r>
              <a:rPr lang="en-US" sz="2000" dirty="0"/>
              <a:t>syrup or granules can be used if starting after two weeks of age.</a:t>
            </a:r>
          </a:p>
          <a:p>
            <a:endParaRPr lang="en-US" sz="2000" dirty="0"/>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27</a:t>
            </a:fld>
            <a:endParaRPr lang="en-GB" dirty="0">
              <a:solidFill>
                <a:prstClr val="black"/>
              </a:solidFill>
            </a:endParaRPr>
          </a:p>
        </p:txBody>
      </p:sp>
    </p:spTree>
    <p:extLst>
      <p:ext uri="{BB962C8B-B14F-4D97-AF65-F5344CB8AC3E}">
        <p14:creationId xmlns:p14="http://schemas.microsoft.com/office/powerpoint/2010/main" val="1262880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928" y="232193"/>
            <a:ext cx="11977990" cy="6482505"/>
          </a:xfrm>
        </p:spPr>
      </p:pic>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28</a:t>
            </a:fld>
            <a:endParaRPr lang="en-GB" dirty="0">
              <a:solidFill>
                <a:prstClr val="black"/>
              </a:solidFill>
            </a:endParaRPr>
          </a:p>
        </p:txBody>
      </p:sp>
    </p:spTree>
    <p:extLst>
      <p:ext uri="{BB962C8B-B14F-4D97-AF65-F5344CB8AC3E}">
        <p14:creationId xmlns:p14="http://schemas.microsoft.com/office/powerpoint/2010/main" val="2633486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2290" y="627797"/>
            <a:ext cx="10187609" cy="5549166"/>
          </a:xfrm>
        </p:spPr>
        <p:txBody>
          <a:bodyPr/>
          <a:lstStyle/>
          <a:p>
            <a:r>
              <a:rPr lang="en-US" sz="1200" dirty="0"/>
              <a:t>3TC: lamivudine; ABC: </a:t>
            </a:r>
            <a:r>
              <a:rPr lang="en-US" sz="1200" dirty="0" err="1"/>
              <a:t>abacavir</a:t>
            </a:r>
            <a:r>
              <a:rPr lang="en-US" sz="1200" dirty="0"/>
              <a:t>; ATV/r: </a:t>
            </a:r>
            <a:r>
              <a:rPr lang="en-US" sz="1200" dirty="0" err="1"/>
              <a:t>atazanavir</a:t>
            </a:r>
            <a:r>
              <a:rPr lang="en-US" sz="1200" dirty="0"/>
              <a:t>/ritonavir; AZT: </a:t>
            </a:r>
            <a:r>
              <a:rPr lang="en-US" sz="1200" dirty="0" err="1"/>
              <a:t>zidovudine</a:t>
            </a:r>
            <a:r>
              <a:rPr lang="en-US" sz="1200" dirty="0"/>
              <a:t>; DRV/r: </a:t>
            </a:r>
            <a:r>
              <a:rPr lang="en-US" sz="1200" dirty="0" err="1"/>
              <a:t>darunavir</a:t>
            </a:r>
            <a:r>
              <a:rPr lang="en-US" sz="1200" dirty="0"/>
              <a:t>/ritonavir; DTG: </a:t>
            </a:r>
            <a:r>
              <a:rPr lang="en-US" sz="1200" dirty="0" err="1"/>
              <a:t>dolutegravir</a:t>
            </a:r>
            <a:r>
              <a:rPr lang="en-US" sz="1200" dirty="0"/>
              <a:t>; EFV: </a:t>
            </a:r>
            <a:r>
              <a:rPr lang="en-US" sz="1200" dirty="0" err="1"/>
              <a:t>efavirenz</a:t>
            </a:r>
            <a:r>
              <a:rPr lang="en-US" sz="1200" dirty="0"/>
              <a:t>; FTC: </a:t>
            </a:r>
            <a:r>
              <a:rPr lang="en-US" sz="1200" dirty="0" err="1"/>
              <a:t>emtricitabine</a:t>
            </a:r>
            <a:r>
              <a:rPr lang="en-US" sz="1200" dirty="0"/>
              <a:t>; LPV/r: </a:t>
            </a:r>
            <a:r>
              <a:rPr lang="en-US" sz="1200" dirty="0" err="1"/>
              <a:t>lopinavir</a:t>
            </a:r>
            <a:r>
              <a:rPr lang="en-US" sz="1200" dirty="0"/>
              <a:t>/ritonavir; NVP: </a:t>
            </a:r>
            <a:r>
              <a:rPr lang="en-US" sz="1200" dirty="0" err="1"/>
              <a:t>nevirapine</a:t>
            </a:r>
            <a:r>
              <a:rPr lang="en-US" sz="1200" dirty="0"/>
              <a:t>; RAL: </a:t>
            </a:r>
            <a:r>
              <a:rPr lang="en-US" sz="1200" dirty="0" err="1"/>
              <a:t>raltegravir</a:t>
            </a:r>
            <a:r>
              <a:rPr lang="en-US" sz="1200" dirty="0"/>
              <a:t>; TDF: </a:t>
            </a:r>
            <a:r>
              <a:rPr lang="en-US" sz="1200" dirty="0" err="1"/>
              <a:t>tenofovir</a:t>
            </a:r>
            <a:r>
              <a:rPr lang="en-US" sz="1200" dirty="0"/>
              <a:t> </a:t>
            </a:r>
            <a:r>
              <a:rPr lang="en-US" sz="1200" dirty="0" err="1"/>
              <a:t>disoproxil</a:t>
            </a:r>
            <a:r>
              <a:rPr lang="en-US" sz="1200" dirty="0"/>
              <a:t> </a:t>
            </a:r>
            <a:r>
              <a:rPr lang="en-US" sz="1200" dirty="0" err="1"/>
              <a:t>fumarate</a:t>
            </a:r>
            <a:r>
              <a:rPr lang="en-US" sz="1200" dirty="0" smtClean="0"/>
              <a:t>.</a:t>
            </a:r>
          </a:p>
          <a:p>
            <a:r>
              <a:rPr lang="en-US" sz="1200" dirty="0" err="1" smtClean="0"/>
              <a:t>aSequencing</a:t>
            </a:r>
            <a:r>
              <a:rPr lang="en-US" sz="1200" dirty="0" smtClean="0"/>
              <a:t> </a:t>
            </a:r>
            <a:r>
              <a:rPr lang="en-US" sz="1200" dirty="0"/>
              <a:t>if PIs are used in first-line ART: ATV/r (or LPV/r or DRV/r depending on programmatic considerations) + TDF + 3TC (or FTC) and then AZT + 3TC + DTG in second-line ART</a:t>
            </a:r>
            <a:r>
              <a:rPr lang="en-US" sz="1200" dirty="0" smtClean="0"/>
              <a:t>.</a:t>
            </a:r>
          </a:p>
          <a:p>
            <a:r>
              <a:rPr lang="en-US" sz="1200" dirty="0" err="1" smtClean="0"/>
              <a:t>bEffective</a:t>
            </a:r>
            <a:r>
              <a:rPr lang="en-US" sz="1200" dirty="0" smtClean="0"/>
              <a:t> </a:t>
            </a:r>
            <a:r>
              <a:rPr lang="en-US" sz="1200" dirty="0"/>
              <a:t>contraception should be offered to adult women and adolescent girls of childbearing age or potential. DTG can be prescribed for adult women and adolescent girls of childbearing age or potential who wish to become pregnant or who are not otherwise using or accessing consistent and effective contraception if they have been fully informed of the potential increase in the risk of neural tube defects (at conception and until the end of the first trimester). If women identify pregnancy after the first trimester, DTG should be initiated or continued for the duration of the pregnancy (Box 2</a:t>
            </a:r>
            <a:r>
              <a:rPr lang="en-US" sz="1200" dirty="0" smtClean="0"/>
              <a:t>).</a:t>
            </a:r>
          </a:p>
          <a:p>
            <a:r>
              <a:rPr lang="en-US" sz="1200" dirty="0" err="1" smtClean="0"/>
              <a:t>cTAF</a:t>
            </a:r>
            <a:r>
              <a:rPr lang="en-US" sz="1200" dirty="0" smtClean="0"/>
              <a:t> </a:t>
            </a:r>
            <a:r>
              <a:rPr lang="en-US" sz="1200" dirty="0"/>
              <a:t>(</a:t>
            </a:r>
            <a:r>
              <a:rPr lang="en-US" sz="1200" dirty="0" err="1"/>
              <a:t>tenofovir</a:t>
            </a:r>
            <a:r>
              <a:rPr lang="en-US" sz="1200" dirty="0"/>
              <a:t> </a:t>
            </a:r>
            <a:r>
              <a:rPr lang="en-US" sz="1200" dirty="0" err="1"/>
              <a:t>alafenamide</a:t>
            </a:r>
            <a:r>
              <a:rPr lang="en-US" sz="1200" dirty="0"/>
              <a:t>) can be used as an alternative NRTI in special situations for adults and adolescents</a:t>
            </a:r>
            <a:r>
              <a:rPr lang="en-US" sz="1200" dirty="0" smtClean="0"/>
              <a:t>.</a:t>
            </a:r>
          </a:p>
          <a:p>
            <a:r>
              <a:rPr lang="en-US" sz="1200" dirty="0" err="1" smtClean="0"/>
              <a:t>dRAL</a:t>
            </a:r>
            <a:r>
              <a:rPr lang="en-US" sz="1200" dirty="0" smtClean="0"/>
              <a:t> </a:t>
            </a:r>
            <a:r>
              <a:rPr lang="en-US" sz="1200" dirty="0"/>
              <a:t>+ LPV/r can be used as an alternative second-line ART regimen for adults and adolescents</a:t>
            </a:r>
            <a:r>
              <a:rPr lang="en-US" sz="1200" dirty="0" smtClean="0"/>
              <a:t>.</a:t>
            </a:r>
          </a:p>
          <a:p>
            <a:r>
              <a:rPr lang="en-US" sz="1200" dirty="0" err="1" smtClean="0"/>
              <a:t>eThe</a:t>
            </a:r>
            <a:r>
              <a:rPr lang="en-US" sz="1200" dirty="0" smtClean="0"/>
              <a:t> </a:t>
            </a:r>
            <a:r>
              <a:rPr lang="en-US" sz="1200" dirty="0"/>
              <a:t>European Medicines Agency currently only approves DTG for children weighing at least 15 kg and more widely for children weighing more than 20 kg who can take adult 50-mg film-coated tablets. Studies are ongoing to determine dosing for younger children, with approval expected in early 2020, but the 2016 WHO recommendations for second-line ART still hold (PI-based for children for whom NNRTIs have failed and RAL for children for whom LPV/r has failed). TAF (</a:t>
            </a:r>
            <a:r>
              <a:rPr lang="en-US" sz="1200" dirty="0" err="1"/>
              <a:t>tenofovir</a:t>
            </a:r>
            <a:r>
              <a:rPr lang="en-US" sz="1200" dirty="0"/>
              <a:t> </a:t>
            </a:r>
            <a:r>
              <a:rPr lang="en-US" sz="1200" dirty="0" err="1"/>
              <a:t>alafenamide</a:t>
            </a:r>
            <a:r>
              <a:rPr lang="en-US" sz="1200" dirty="0"/>
              <a:t>) can be used as an alternative NRTI in children weighing at least 25 kg</a:t>
            </a:r>
            <a:r>
              <a:rPr lang="en-US" sz="1200" dirty="0" smtClean="0"/>
              <a:t>.</a:t>
            </a:r>
          </a:p>
          <a:p>
            <a:r>
              <a:rPr lang="en-US" sz="1200" dirty="0" err="1" smtClean="0"/>
              <a:t>fATV</a:t>
            </a:r>
            <a:r>
              <a:rPr lang="en-US" sz="1200" dirty="0" smtClean="0"/>
              <a:t>/r </a:t>
            </a:r>
            <a:r>
              <a:rPr lang="en-US" sz="1200" dirty="0"/>
              <a:t>can be used as an alternative to LPV/r for children older than three months, but the limited availability of suitable formulations for children younger than six years, the lack of a fixed-dose formulation and the need for separate administration of the ritonavir booster should be considered when choosing this regimen</a:t>
            </a:r>
            <a:r>
              <a:rPr lang="en-US" sz="1200" dirty="0" smtClean="0"/>
              <a:t>.</a:t>
            </a:r>
          </a:p>
          <a:p>
            <a:r>
              <a:rPr lang="en-US" sz="1200" dirty="0" err="1" smtClean="0"/>
              <a:t>gDRV</a:t>
            </a:r>
            <a:r>
              <a:rPr lang="en-US" sz="1200" dirty="0" smtClean="0"/>
              <a:t> </a:t>
            </a:r>
            <a:r>
              <a:rPr lang="en-US" sz="1200" dirty="0"/>
              <a:t>should not be used for children younger than three years and should be combined with appropriate dosing of ritonavir.</a:t>
            </a:r>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29</a:t>
            </a:fld>
            <a:endParaRPr lang="en-GB" dirty="0">
              <a:solidFill>
                <a:prstClr val="black"/>
              </a:solidFill>
            </a:endParaRPr>
          </a:p>
        </p:txBody>
      </p:sp>
    </p:spTree>
    <p:extLst>
      <p:ext uri="{BB962C8B-B14F-4D97-AF65-F5344CB8AC3E}">
        <p14:creationId xmlns:p14="http://schemas.microsoft.com/office/powerpoint/2010/main" val="2924709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Guidelines </a:t>
            </a:r>
            <a:endParaRPr lang="en-GB" dirty="0"/>
          </a:p>
        </p:txBody>
      </p:sp>
      <p:sp>
        <p:nvSpPr>
          <p:cNvPr id="3" name="Content Placeholder 2"/>
          <p:cNvSpPr>
            <a:spLocks noGrp="1"/>
          </p:cNvSpPr>
          <p:nvPr>
            <p:ph sz="half" idx="1"/>
          </p:nvPr>
        </p:nvSpPr>
        <p:spPr>
          <a:xfrm>
            <a:off x="1103246" y="888161"/>
            <a:ext cx="5517009" cy="4904754"/>
          </a:xfrm>
        </p:spPr>
        <p:txBody>
          <a:bodyPr/>
          <a:lstStyle/>
          <a:p>
            <a:pPr marL="457200" indent="-457200">
              <a:lnSpc>
                <a:spcPct val="100000"/>
              </a:lnSpc>
              <a:spcBef>
                <a:spcPts val="0"/>
              </a:spcBef>
              <a:buFont typeface="+mj-lt"/>
              <a:buAutoNum type="arabicPeriod"/>
            </a:pPr>
            <a:r>
              <a:rPr lang="en-US" sz="2400" dirty="0"/>
              <a:t>Summary of Key Recommendations</a:t>
            </a:r>
          </a:p>
          <a:p>
            <a:pPr marL="457200" indent="-457200">
              <a:lnSpc>
                <a:spcPct val="100000"/>
              </a:lnSpc>
              <a:spcBef>
                <a:spcPts val="0"/>
              </a:spcBef>
              <a:buFont typeface="+mj-lt"/>
              <a:buAutoNum type="arabicPeriod"/>
            </a:pPr>
            <a:r>
              <a:rPr lang="en-US" sz="2400" dirty="0"/>
              <a:t>HIV Testing Services and Linkage</a:t>
            </a:r>
          </a:p>
          <a:p>
            <a:pPr marL="457200" indent="-457200">
              <a:lnSpc>
                <a:spcPct val="100000"/>
              </a:lnSpc>
              <a:spcBef>
                <a:spcPts val="0"/>
              </a:spcBef>
              <a:buFont typeface="+mj-lt"/>
              <a:buAutoNum type="arabicPeriod"/>
            </a:pPr>
            <a:r>
              <a:rPr lang="en-US" sz="2400" dirty="0"/>
              <a:t>Initial Evaluation and Follow-up</a:t>
            </a:r>
          </a:p>
          <a:p>
            <a:pPr marL="457200" indent="-457200">
              <a:lnSpc>
                <a:spcPct val="100000"/>
              </a:lnSpc>
              <a:spcBef>
                <a:spcPts val="0"/>
              </a:spcBef>
              <a:buFont typeface="+mj-lt"/>
              <a:buAutoNum type="arabicPeriod"/>
            </a:pPr>
            <a:r>
              <a:rPr lang="en-US" sz="2400" dirty="0"/>
              <a:t>Standard Package of Care</a:t>
            </a:r>
          </a:p>
          <a:p>
            <a:pPr marL="457200" indent="-457200">
              <a:lnSpc>
                <a:spcPct val="100000"/>
              </a:lnSpc>
              <a:spcBef>
                <a:spcPts val="0"/>
              </a:spcBef>
              <a:buFont typeface="+mj-lt"/>
              <a:buAutoNum type="arabicPeriod"/>
            </a:pPr>
            <a:r>
              <a:rPr lang="en-US" sz="2400" dirty="0"/>
              <a:t>Adherence Preparation, Monitoring and Support</a:t>
            </a:r>
          </a:p>
          <a:p>
            <a:pPr marL="457200" indent="-457200">
              <a:lnSpc>
                <a:spcPct val="100000"/>
              </a:lnSpc>
              <a:spcBef>
                <a:spcPts val="0"/>
              </a:spcBef>
              <a:buFont typeface="+mj-lt"/>
              <a:buAutoNum type="arabicPeriod"/>
            </a:pPr>
            <a:r>
              <a:rPr lang="en-US" sz="2400" dirty="0"/>
              <a:t>Antiretroviral Therapy</a:t>
            </a:r>
          </a:p>
          <a:p>
            <a:pPr marL="457200" indent="-457200">
              <a:lnSpc>
                <a:spcPct val="100000"/>
              </a:lnSpc>
              <a:spcBef>
                <a:spcPts val="0"/>
              </a:spcBef>
              <a:buFont typeface="+mj-lt"/>
              <a:buAutoNum type="arabicPeriod"/>
            </a:pPr>
            <a:r>
              <a:rPr lang="en-US" sz="2400" dirty="0"/>
              <a:t>Prevention of Mother to Child Transmission of HIV</a:t>
            </a:r>
          </a:p>
          <a:p>
            <a:pPr marL="0" indent="0">
              <a:buNone/>
            </a:pPr>
            <a:endParaRPr lang="en-GB" sz="2400" dirty="0"/>
          </a:p>
        </p:txBody>
      </p:sp>
      <p:sp>
        <p:nvSpPr>
          <p:cNvPr id="4" name="Content Placeholder 3"/>
          <p:cNvSpPr>
            <a:spLocks noGrp="1"/>
          </p:cNvSpPr>
          <p:nvPr>
            <p:ph sz="half" idx="2"/>
          </p:nvPr>
        </p:nvSpPr>
        <p:spPr>
          <a:xfrm>
            <a:off x="6867149" y="961313"/>
            <a:ext cx="5056627" cy="4904754"/>
          </a:xfrm>
        </p:spPr>
        <p:txBody>
          <a:bodyPr/>
          <a:lstStyle/>
          <a:p>
            <a:pPr marL="457200" indent="-457200">
              <a:lnSpc>
                <a:spcPct val="100000"/>
              </a:lnSpc>
              <a:spcBef>
                <a:spcPts val="0"/>
              </a:spcBef>
              <a:buFont typeface="+mj-lt"/>
              <a:buAutoNum type="arabicPeriod" startAt="8"/>
            </a:pPr>
            <a:r>
              <a:rPr lang="en-US" sz="2400" dirty="0"/>
              <a:t>TB/HIV Co-infection</a:t>
            </a:r>
          </a:p>
          <a:p>
            <a:pPr marL="457200" indent="-457200">
              <a:lnSpc>
                <a:spcPct val="100000"/>
              </a:lnSpc>
              <a:spcBef>
                <a:spcPts val="0"/>
              </a:spcBef>
              <a:buFont typeface="+mj-lt"/>
              <a:buAutoNum type="arabicPeriod" startAt="8"/>
            </a:pPr>
            <a:r>
              <a:rPr lang="en-US" sz="2400" dirty="0"/>
              <a:t>HBV/HIV and HCV/HIV</a:t>
            </a:r>
          </a:p>
          <a:p>
            <a:pPr marL="457200" indent="-457200">
              <a:lnSpc>
                <a:spcPct val="100000"/>
              </a:lnSpc>
              <a:spcBef>
                <a:spcPts val="0"/>
              </a:spcBef>
              <a:buFont typeface="+mj-lt"/>
              <a:buAutoNum type="arabicPeriod" startAt="8"/>
            </a:pPr>
            <a:r>
              <a:rPr lang="en-US" sz="2400" dirty="0"/>
              <a:t>Post-exposure Prophylaxis</a:t>
            </a:r>
          </a:p>
          <a:p>
            <a:pPr marL="457200" indent="-457200">
              <a:lnSpc>
                <a:spcPct val="100000"/>
              </a:lnSpc>
              <a:spcBef>
                <a:spcPts val="0"/>
              </a:spcBef>
              <a:buFont typeface="+mj-lt"/>
              <a:buAutoNum type="arabicPeriod" startAt="8"/>
            </a:pPr>
            <a:r>
              <a:rPr lang="en-US" sz="2400" dirty="0"/>
              <a:t>Pre-exposure Prophylaxis</a:t>
            </a:r>
          </a:p>
          <a:p>
            <a:pPr marL="457200" indent="-457200">
              <a:lnSpc>
                <a:spcPct val="100000"/>
              </a:lnSpc>
              <a:spcBef>
                <a:spcPts val="0"/>
              </a:spcBef>
              <a:buFont typeface="+mj-lt"/>
              <a:buAutoNum type="arabicPeriod" startAt="8"/>
            </a:pPr>
            <a:r>
              <a:rPr lang="en-US" sz="2400" dirty="0"/>
              <a:t>People Who Inject Drugs (PWID) and HIV</a:t>
            </a:r>
          </a:p>
          <a:p>
            <a:pPr marL="457200" indent="-457200">
              <a:lnSpc>
                <a:spcPct val="100000"/>
              </a:lnSpc>
              <a:spcBef>
                <a:spcPts val="0"/>
              </a:spcBef>
              <a:buFont typeface="+mj-lt"/>
              <a:buAutoNum type="arabicPeriod" startAt="8"/>
            </a:pPr>
            <a:r>
              <a:rPr lang="en-US" dirty="0"/>
              <a:t>Annexes</a:t>
            </a:r>
            <a:endParaRPr lang="en-US" sz="2400" dirty="0"/>
          </a:p>
        </p:txBody>
      </p:sp>
      <p:sp>
        <p:nvSpPr>
          <p:cNvPr id="5" name="Slide Number Placeholder 4"/>
          <p:cNvSpPr>
            <a:spLocks noGrp="1"/>
          </p:cNvSpPr>
          <p:nvPr>
            <p:ph type="sldNum" sz="quarter" idx="12"/>
          </p:nvPr>
        </p:nvSpPr>
        <p:spPr/>
        <p:txBody>
          <a:bodyPr/>
          <a:lstStyle/>
          <a:p>
            <a:fld id="{742557C1-45EF-4548-8330-8110C7DDDB12}" type="slidenum">
              <a:rPr lang="en-GB" smtClean="0">
                <a:solidFill>
                  <a:prstClr val="black"/>
                </a:solidFill>
              </a:rPr>
              <a:pPr/>
              <a:t>3</a:t>
            </a:fld>
            <a:endParaRPr lang="en-GB" dirty="0">
              <a:solidFill>
                <a:prstClr val="black"/>
              </a:solidFill>
            </a:endParaRPr>
          </a:p>
        </p:txBody>
      </p:sp>
    </p:spTree>
    <p:extLst>
      <p:ext uri="{BB962C8B-B14F-4D97-AF65-F5344CB8AC3E}">
        <p14:creationId xmlns:p14="http://schemas.microsoft.com/office/powerpoint/2010/main" val="2290895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7C956A-D016-4288-B262-28F9F56E9967}"/>
              </a:ext>
            </a:extLst>
          </p:cNvPr>
          <p:cNvSpPr>
            <a:spLocks noGrp="1"/>
          </p:cNvSpPr>
          <p:nvPr>
            <p:ph type="title"/>
          </p:nvPr>
        </p:nvSpPr>
        <p:spPr/>
        <p:txBody>
          <a:bodyPr/>
          <a:lstStyle/>
          <a:p>
            <a:r>
              <a:rPr lang="en-US" dirty="0"/>
              <a:t>ART </a:t>
            </a:r>
            <a:r>
              <a:rPr lang="en-US" dirty="0" err="1"/>
              <a:t>cont</a:t>
            </a:r>
            <a:r>
              <a:rPr lang="en-US" dirty="0"/>
              <a:t>’</a:t>
            </a:r>
            <a:br>
              <a:rPr lang="en-US" dirty="0"/>
            </a:br>
            <a:r>
              <a:rPr lang="en-US" dirty="0"/>
              <a:t>Updated Table 6.2 Preferred first line ART</a:t>
            </a:r>
          </a:p>
        </p:txBody>
      </p:sp>
      <p:graphicFrame>
        <p:nvGraphicFramePr>
          <p:cNvPr id="5" name="Content Placeholder 4">
            <a:extLst>
              <a:ext uri="{FF2B5EF4-FFF2-40B4-BE49-F238E27FC236}">
                <a16:creationId xmlns="" xmlns:a16="http://schemas.microsoft.com/office/drawing/2014/main" id="{207DB823-2810-45E9-AB76-7361C0C8DAEF}"/>
              </a:ext>
            </a:extLst>
          </p:cNvPr>
          <p:cNvGraphicFramePr>
            <a:graphicFrameLocks noGrp="1"/>
          </p:cNvGraphicFramePr>
          <p:nvPr>
            <p:ph idx="1"/>
            <p:extLst>
              <p:ext uri="{D42A27DB-BD31-4B8C-83A1-F6EECF244321}">
                <p14:modId xmlns:p14="http://schemas.microsoft.com/office/powerpoint/2010/main" val="2141265028"/>
              </p:ext>
            </p:extLst>
          </p:nvPr>
        </p:nvGraphicFramePr>
        <p:xfrm>
          <a:off x="1166813" y="1152524"/>
          <a:ext cx="10186988" cy="4224693"/>
        </p:xfrm>
        <a:graphic>
          <a:graphicData uri="http://schemas.openxmlformats.org/drawingml/2006/table">
            <a:tbl>
              <a:tblPr firstRow="1" bandRow="1">
                <a:tableStyleId>{5C22544A-7EE6-4342-B048-85BDC9FD1C3A}</a:tableStyleId>
              </a:tblPr>
              <a:tblGrid>
                <a:gridCol w="3609118">
                  <a:extLst>
                    <a:ext uri="{9D8B030D-6E8A-4147-A177-3AD203B41FA5}">
                      <a16:colId xmlns="" xmlns:a16="http://schemas.microsoft.com/office/drawing/2014/main" val="2711738312"/>
                    </a:ext>
                  </a:extLst>
                </a:gridCol>
                <a:gridCol w="6577870">
                  <a:extLst>
                    <a:ext uri="{9D8B030D-6E8A-4147-A177-3AD203B41FA5}">
                      <a16:colId xmlns="" xmlns:a16="http://schemas.microsoft.com/office/drawing/2014/main" val="2950809909"/>
                    </a:ext>
                  </a:extLst>
                </a:gridCol>
              </a:tblGrid>
              <a:tr h="640105">
                <a:tc>
                  <a:txBody>
                    <a:bodyPr/>
                    <a:lstStyle/>
                    <a:p>
                      <a:r>
                        <a:rPr lang="en-US" sz="2400" dirty="0"/>
                        <a:t>Age </a:t>
                      </a:r>
                    </a:p>
                  </a:txBody>
                  <a:tcPr/>
                </a:tc>
                <a:tc>
                  <a:txBody>
                    <a:bodyPr/>
                    <a:lstStyle/>
                    <a:p>
                      <a:r>
                        <a:rPr lang="en-US" sz="2400" dirty="0"/>
                        <a:t>Preferred Regimen </a:t>
                      </a:r>
                    </a:p>
                  </a:txBody>
                  <a:tcPr/>
                </a:tc>
                <a:extLst>
                  <a:ext uri="{0D108BD9-81ED-4DB2-BD59-A6C34878D82A}">
                    <a16:rowId xmlns="" xmlns:a16="http://schemas.microsoft.com/office/drawing/2014/main" val="3121962378"/>
                  </a:ext>
                </a:extLst>
              </a:tr>
              <a:tr h="640105">
                <a:tc>
                  <a:txBody>
                    <a:bodyPr/>
                    <a:lstStyle/>
                    <a:p>
                      <a:r>
                        <a:rPr lang="en-US" sz="2400" dirty="0"/>
                        <a:t>Birth – 4 weeks </a:t>
                      </a:r>
                    </a:p>
                  </a:txBody>
                  <a:tcPr/>
                </a:tc>
                <a:tc>
                  <a:txBody>
                    <a:bodyPr/>
                    <a:lstStyle/>
                    <a:p>
                      <a:r>
                        <a:rPr lang="en-US" sz="2400" dirty="0"/>
                        <a:t>AZT/3TC+NVP</a:t>
                      </a:r>
                    </a:p>
                  </a:txBody>
                  <a:tcPr/>
                </a:tc>
                <a:extLst>
                  <a:ext uri="{0D108BD9-81ED-4DB2-BD59-A6C34878D82A}">
                    <a16:rowId xmlns="" xmlns:a16="http://schemas.microsoft.com/office/drawing/2014/main" val="3449760677"/>
                  </a:ext>
                </a:extLst>
              </a:tr>
              <a:tr h="640105">
                <a:tc>
                  <a:txBody>
                    <a:bodyPr/>
                    <a:lstStyle/>
                    <a:p>
                      <a:r>
                        <a:rPr lang="en-US" sz="2400" dirty="0"/>
                        <a:t>4 weeks-&lt;3 years</a:t>
                      </a:r>
                    </a:p>
                  </a:txBody>
                  <a:tcPr/>
                </a:tc>
                <a:tc>
                  <a:txBody>
                    <a:bodyPr/>
                    <a:lstStyle/>
                    <a:p>
                      <a:r>
                        <a:rPr lang="en-US" sz="2400" dirty="0"/>
                        <a:t>ABC/3TC + LPV/r</a:t>
                      </a:r>
                    </a:p>
                  </a:txBody>
                  <a:tcPr/>
                </a:tc>
                <a:extLst>
                  <a:ext uri="{0D108BD9-81ED-4DB2-BD59-A6C34878D82A}">
                    <a16:rowId xmlns="" xmlns:a16="http://schemas.microsoft.com/office/drawing/2014/main" val="3030776056"/>
                  </a:ext>
                </a:extLst>
              </a:tr>
              <a:tr h="1152189">
                <a:tc>
                  <a:txBody>
                    <a:bodyPr/>
                    <a:lstStyle/>
                    <a:p>
                      <a:r>
                        <a:rPr lang="en-US" sz="2400" dirty="0"/>
                        <a:t>3-14 years (and &lt;35kg body weight) </a:t>
                      </a:r>
                    </a:p>
                  </a:txBody>
                  <a:tcPr/>
                </a:tc>
                <a:tc>
                  <a:txBody>
                    <a:bodyPr/>
                    <a:lstStyle/>
                    <a:p>
                      <a:r>
                        <a:rPr lang="en-US" sz="2400" dirty="0"/>
                        <a:t>ABC/3TC + EFV</a:t>
                      </a:r>
                    </a:p>
                  </a:txBody>
                  <a:tcPr/>
                </a:tc>
                <a:extLst>
                  <a:ext uri="{0D108BD9-81ED-4DB2-BD59-A6C34878D82A}">
                    <a16:rowId xmlns="" xmlns:a16="http://schemas.microsoft.com/office/drawing/2014/main" val="3550732028"/>
                  </a:ext>
                </a:extLst>
              </a:tr>
              <a:tr h="115218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a:t>
                      </a:r>
                      <a:r>
                        <a:rPr lang="en-US" sz="2400" b="1" dirty="0"/>
                        <a:t>15 years (or </a:t>
                      </a:r>
                      <a:r>
                        <a:rPr lang="en-US" sz="2400" b="1" kern="1200" dirty="0">
                          <a:solidFill>
                            <a:schemeClr val="dk1"/>
                          </a:solidFill>
                          <a:effectLst/>
                          <a:latin typeface="+mn-lt"/>
                          <a:ea typeface="+mn-ea"/>
                          <a:cs typeface="+mn-cs"/>
                        </a:rPr>
                        <a:t>≥ </a:t>
                      </a:r>
                      <a:r>
                        <a:rPr lang="en-US" sz="2400" b="1" dirty="0"/>
                        <a:t>35 kg body weight) </a:t>
                      </a:r>
                    </a:p>
                  </a:txBody>
                  <a:tcPr/>
                </a:tc>
                <a:tc>
                  <a:txBody>
                    <a:bodyPr/>
                    <a:lstStyle/>
                    <a:p>
                      <a:r>
                        <a:rPr lang="en-US" sz="2400" b="1" dirty="0"/>
                        <a:t>TDF/3TC/DTG or TDF/3TC/EFV</a:t>
                      </a:r>
                    </a:p>
                  </a:txBody>
                  <a:tcPr/>
                </a:tc>
                <a:extLst>
                  <a:ext uri="{0D108BD9-81ED-4DB2-BD59-A6C34878D82A}">
                    <a16:rowId xmlns="" xmlns:a16="http://schemas.microsoft.com/office/drawing/2014/main" val="426769568"/>
                  </a:ext>
                </a:extLst>
              </a:tr>
            </a:tbl>
          </a:graphicData>
        </a:graphic>
      </p:graphicFrame>
      <p:sp>
        <p:nvSpPr>
          <p:cNvPr id="4" name="Slide Number Placeholder 3">
            <a:extLst>
              <a:ext uri="{FF2B5EF4-FFF2-40B4-BE49-F238E27FC236}">
                <a16:creationId xmlns="" xmlns:a16="http://schemas.microsoft.com/office/drawing/2014/main" id="{BCA1193B-397F-4530-8016-DB2EA4AB33D0}"/>
              </a:ext>
            </a:extLst>
          </p:cNvPr>
          <p:cNvSpPr>
            <a:spLocks noGrp="1"/>
          </p:cNvSpPr>
          <p:nvPr>
            <p:ph type="sldNum" sz="quarter" idx="12"/>
          </p:nvPr>
        </p:nvSpPr>
        <p:spPr/>
        <p:txBody>
          <a:bodyPr/>
          <a:lstStyle/>
          <a:p>
            <a:fld id="{742557C1-45EF-4548-8330-8110C7DDDB12}" type="slidenum">
              <a:rPr lang="en-GB" smtClean="0">
                <a:solidFill>
                  <a:prstClr val="black"/>
                </a:solidFill>
              </a:rPr>
              <a:pPr/>
              <a:t>30</a:t>
            </a:fld>
            <a:endParaRPr lang="en-GB" dirty="0">
              <a:solidFill>
                <a:prstClr val="black"/>
              </a:solidFill>
            </a:endParaRPr>
          </a:p>
        </p:txBody>
      </p:sp>
    </p:spTree>
    <p:extLst>
      <p:ext uri="{BB962C8B-B14F-4D97-AF65-F5344CB8AC3E}">
        <p14:creationId xmlns:p14="http://schemas.microsoft.com/office/powerpoint/2010/main" val="2076100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ART, </a:t>
            </a:r>
            <a:r>
              <a:rPr lang="en-US" dirty="0" err="1"/>
              <a:t>cont</a:t>
            </a:r>
            <a:r>
              <a:rPr lang="en-US" dirty="0"/>
              <a:t>…</a:t>
            </a:r>
          </a:p>
        </p:txBody>
      </p:sp>
      <p:sp>
        <p:nvSpPr>
          <p:cNvPr id="3" name="Content Placeholder 2"/>
          <p:cNvSpPr>
            <a:spLocks noGrp="1"/>
          </p:cNvSpPr>
          <p:nvPr>
            <p:ph idx="1"/>
          </p:nvPr>
        </p:nvSpPr>
        <p:spPr>
          <a:xfrm>
            <a:off x="1166192" y="1152939"/>
            <a:ext cx="10187609" cy="5024024"/>
          </a:xfrm>
        </p:spPr>
        <p:txBody>
          <a:bodyPr/>
          <a:lstStyle/>
          <a:p>
            <a:pPr>
              <a:lnSpc>
                <a:spcPct val="100000"/>
              </a:lnSpc>
            </a:pPr>
            <a:r>
              <a:rPr lang="en-US" dirty="0"/>
              <a:t>Alternative ARVs can be used when there is a specific contraindication to a preferred drug (Table 6.3)</a:t>
            </a:r>
          </a:p>
          <a:p>
            <a:pPr>
              <a:lnSpc>
                <a:spcPct val="100000"/>
              </a:lnSpc>
            </a:pPr>
            <a:r>
              <a:rPr lang="en-US" dirty="0"/>
              <a:t>Patients may requires a single-drug substitution due to adverse drug reactions, drug-drug interactions, or co-morbidities (Figure 6.3)</a:t>
            </a:r>
          </a:p>
          <a:p>
            <a:pPr>
              <a:lnSpc>
                <a:spcPct val="100000"/>
              </a:lnSpc>
            </a:pPr>
            <a:r>
              <a:rPr lang="en-US" dirty="0"/>
              <a:t>Selection of a 2</a:t>
            </a:r>
            <a:r>
              <a:rPr lang="en-US" baseline="30000" dirty="0"/>
              <a:t>nd</a:t>
            </a:r>
            <a:r>
              <a:rPr lang="en-US" dirty="0"/>
              <a:t> line regimen depends on patient age, weight, and previous regimen (Table 6.9)</a:t>
            </a:r>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31</a:t>
            </a:fld>
            <a:endParaRPr lang="en-GB" dirty="0">
              <a:solidFill>
                <a:prstClr val="black"/>
              </a:solidFill>
            </a:endParaRPr>
          </a:p>
        </p:txBody>
      </p:sp>
    </p:spTree>
    <p:extLst>
      <p:ext uri="{BB962C8B-B14F-4D97-AF65-F5344CB8AC3E}">
        <p14:creationId xmlns:p14="http://schemas.microsoft.com/office/powerpoint/2010/main" val="3628939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ART, </a:t>
            </a:r>
            <a:r>
              <a:rPr lang="en-US" dirty="0" err="1"/>
              <a:t>cont</a:t>
            </a:r>
            <a:r>
              <a:rPr lang="en-US" dirty="0"/>
              <a:t>…</a:t>
            </a:r>
          </a:p>
        </p:txBody>
      </p:sp>
      <p:sp>
        <p:nvSpPr>
          <p:cNvPr id="3" name="Content Placeholder 2"/>
          <p:cNvSpPr>
            <a:spLocks noGrp="1"/>
          </p:cNvSpPr>
          <p:nvPr>
            <p:ph idx="1"/>
          </p:nvPr>
        </p:nvSpPr>
        <p:spPr>
          <a:xfrm>
            <a:off x="1166192" y="1152939"/>
            <a:ext cx="10187609" cy="5024024"/>
          </a:xfrm>
        </p:spPr>
        <p:txBody>
          <a:bodyPr/>
          <a:lstStyle/>
          <a:p>
            <a:pPr>
              <a:lnSpc>
                <a:spcPct val="100000"/>
              </a:lnSpc>
            </a:pPr>
            <a:r>
              <a:rPr lang="en-US" b="1" dirty="0"/>
              <a:t>NEW: Table 6.4: Dosing and Administration of Dolutegravir </a:t>
            </a:r>
          </a:p>
          <a:p>
            <a:pPr>
              <a:lnSpc>
                <a:spcPct val="100000"/>
              </a:lnSpc>
            </a:pPr>
            <a:r>
              <a:rPr lang="en-US" b="1" dirty="0"/>
              <a:t>NEW: Figure 6.1 Optimizing ART for adolescents and adults on First line </a:t>
            </a:r>
          </a:p>
          <a:p>
            <a:pPr lvl="1">
              <a:lnSpc>
                <a:spcPct val="100000"/>
              </a:lnSpc>
            </a:pPr>
            <a:r>
              <a:rPr lang="en-US" b="1" dirty="0"/>
              <a:t> </a:t>
            </a:r>
            <a:r>
              <a:rPr lang="en-US" dirty="0"/>
              <a:t>Adolescents and adults with undetectable VL on first line ART and not on the Preferred first line regimen should be considered for optimization</a:t>
            </a:r>
          </a:p>
          <a:p>
            <a:pPr lvl="1">
              <a:lnSpc>
                <a:spcPct val="100000"/>
              </a:lnSpc>
            </a:pPr>
            <a:r>
              <a:rPr lang="en-US" dirty="0"/>
              <a:t>Always discuss with patients on the changing to a new regimen and possible new side effects and reassure that most will resolve within 1-2 weeks with continued use </a:t>
            </a:r>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32</a:t>
            </a:fld>
            <a:endParaRPr lang="en-GB" dirty="0">
              <a:solidFill>
                <a:prstClr val="black"/>
              </a:solidFill>
            </a:endParaRPr>
          </a:p>
        </p:txBody>
      </p:sp>
    </p:spTree>
    <p:extLst>
      <p:ext uri="{BB962C8B-B14F-4D97-AF65-F5344CB8AC3E}">
        <p14:creationId xmlns:p14="http://schemas.microsoft.com/office/powerpoint/2010/main" val="1781391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7C956A-D016-4288-B262-28F9F56E9967}"/>
              </a:ext>
            </a:extLst>
          </p:cNvPr>
          <p:cNvSpPr>
            <a:spLocks noGrp="1"/>
          </p:cNvSpPr>
          <p:nvPr>
            <p:ph type="title"/>
          </p:nvPr>
        </p:nvSpPr>
        <p:spPr>
          <a:xfrm>
            <a:off x="368390" y="100081"/>
            <a:ext cx="10913595" cy="1307700"/>
          </a:xfrm>
        </p:spPr>
        <p:txBody>
          <a:bodyPr/>
          <a:lstStyle/>
          <a:p>
            <a:r>
              <a:rPr lang="en-US" dirty="0"/>
              <a:t>ART </a:t>
            </a:r>
            <a:r>
              <a:rPr lang="en-US" dirty="0" err="1"/>
              <a:t>cont</a:t>
            </a:r>
            <a:r>
              <a:rPr lang="en-US" dirty="0"/>
              <a:t>’</a:t>
            </a:r>
            <a:br>
              <a:rPr lang="en-US" dirty="0"/>
            </a:br>
            <a:r>
              <a:rPr lang="en-US" dirty="0"/>
              <a:t>Updated Figure 6.5 Viral Load monitoring of patient on ART </a:t>
            </a:r>
          </a:p>
        </p:txBody>
      </p:sp>
      <p:graphicFrame>
        <p:nvGraphicFramePr>
          <p:cNvPr id="5" name="Content Placeholder 4">
            <a:extLst>
              <a:ext uri="{FF2B5EF4-FFF2-40B4-BE49-F238E27FC236}">
                <a16:creationId xmlns="" xmlns:a16="http://schemas.microsoft.com/office/drawing/2014/main" id="{207DB823-2810-45E9-AB76-7361C0C8DAEF}"/>
              </a:ext>
            </a:extLst>
          </p:cNvPr>
          <p:cNvGraphicFramePr>
            <a:graphicFrameLocks noGrp="1"/>
          </p:cNvGraphicFramePr>
          <p:nvPr>
            <p:ph idx="1"/>
            <p:extLst>
              <p:ext uri="{D42A27DB-BD31-4B8C-83A1-F6EECF244321}">
                <p14:modId xmlns:p14="http://schemas.microsoft.com/office/powerpoint/2010/main" val="3265683126"/>
              </p:ext>
            </p:extLst>
          </p:nvPr>
        </p:nvGraphicFramePr>
        <p:xfrm>
          <a:off x="1157801" y="1486721"/>
          <a:ext cx="10196000" cy="3637866"/>
        </p:xfrm>
        <a:graphic>
          <a:graphicData uri="http://schemas.openxmlformats.org/drawingml/2006/table">
            <a:tbl>
              <a:tblPr firstRow="1" bandRow="1">
                <a:tableStyleId>{5C22544A-7EE6-4342-B048-85BDC9FD1C3A}</a:tableStyleId>
              </a:tblPr>
              <a:tblGrid>
                <a:gridCol w="3618130">
                  <a:extLst>
                    <a:ext uri="{9D8B030D-6E8A-4147-A177-3AD203B41FA5}">
                      <a16:colId xmlns="" xmlns:a16="http://schemas.microsoft.com/office/drawing/2014/main" val="2711738312"/>
                    </a:ext>
                  </a:extLst>
                </a:gridCol>
                <a:gridCol w="6577870">
                  <a:extLst>
                    <a:ext uri="{9D8B030D-6E8A-4147-A177-3AD203B41FA5}">
                      <a16:colId xmlns="" xmlns:a16="http://schemas.microsoft.com/office/drawing/2014/main" val="2950809909"/>
                    </a:ext>
                  </a:extLst>
                </a:gridCol>
              </a:tblGrid>
              <a:tr h="443642">
                <a:tc>
                  <a:txBody>
                    <a:bodyPr/>
                    <a:lstStyle/>
                    <a:p>
                      <a:r>
                        <a:rPr lang="en-US" sz="2000" dirty="0"/>
                        <a:t>Age </a:t>
                      </a:r>
                    </a:p>
                  </a:txBody>
                  <a:tcPr/>
                </a:tc>
                <a:tc>
                  <a:txBody>
                    <a:bodyPr/>
                    <a:lstStyle/>
                    <a:p>
                      <a:r>
                        <a:rPr lang="en-US" sz="2000" dirty="0"/>
                        <a:t>Viral load frequency</a:t>
                      </a:r>
                    </a:p>
                  </a:txBody>
                  <a:tcPr/>
                </a:tc>
                <a:extLst>
                  <a:ext uri="{0D108BD9-81ED-4DB2-BD59-A6C34878D82A}">
                    <a16:rowId xmlns="" xmlns:a16="http://schemas.microsoft.com/office/drawing/2014/main" val="3121962378"/>
                  </a:ext>
                </a:extLst>
              </a:tr>
              <a:tr h="443642">
                <a:tc>
                  <a:txBody>
                    <a:bodyPr/>
                    <a:lstStyle/>
                    <a:p>
                      <a:r>
                        <a:rPr lang="en-US" sz="2000" b="1" dirty="0"/>
                        <a:t>0-24 years </a:t>
                      </a:r>
                    </a:p>
                  </a:txBody>
                  <a:tcPr/>
                </a:tc>
                <a:tc>
                  <a:txBody>
                    <a:bodyPr/>
                    <a:lstStyle/>
                    <a:p>
                      <a:r>
                        <a:rPr lang="en-US" sz="2000" b="1" dirty="0"/>
                        <a:t>At 6 month, at 12 months, then every 6 months</a:t>
                      </a:r>
                    </a:p>
                  </a:txBody>
                  <a:tcPr/>
                </a:tc>
                <a:extLst>
                  <a:ext uri="{0D108BD9-81ED-4DB2-BD59-A6C34878D82A}">
                    <a16:rowId xmlns="" xmlns:a16="http://schemas.microsoft.com/office/drawing/2014/main" val="3449760677"/>
                  </a:ext>
                </a:extLst>
              </a:tr>
              <a:tr h="443642">
                <a:tc>
                  <a:txBody>
                    <a:bodyPr/>
                    <a:lstStyle/>
                    <a:p>
                      <a:r>
                        <a:rPr lang="en-US" sz="2000" b="1" kern="1200" dirty="0">
                          <a:solidFill>
                            <a:schemeClr val="dk1"/>
                          </a:solidFill>
                          <a:effectLst/>
                          <a:latin typeface="+mn-lt"/>
                          <a:ea typeface="+mn-ea"/>
                          <a:cs typeface="+mn-cs"/>
                        </a:rPr>
                        <a:t>≥</a:t>
                      </a:r>
                      <a:r>
                        <a:rPr lang="en-US" sz="2000" b="1" dirty="0"/>
                        <a:t>25 years </a:t>
                      </a:r>
                    </a:p>
                  </a:txBody>
                  <a:tcPr/>
                </a:tc>
                <a:tc>
                  <a:txBody>
                    <a:bodyPr/>
                    <a:lstStyle/>
                    <a:p>
                      <a:r>
                        <a:rPr lang="en-US" sz="2000" b="1" dirty="0"/>
                        <a:t>At 6 month, at 12 months then annually </a:t>
                      </a:r>
                    </a:p>
                  </a:txBody>
                  <a:tcPr/>
                </a:tc>
                <a:extLst>
                  <a:ext uri="{0D108BD9-81ED-4DB2-BD59-A6C34878D82A}">
                    <a16:rowId xmlns="" xmlns:a16="http://schemas.microsoft.com/office/drawing/2014/main" val="3030776056"/>
                  </a:ext>
                </a:extLst>
              </a:tr>
              <a:tr h="1153470">
                <a:tc>
                  <a:txBody>
                    <a:bodyPr/>
                    <a:lstStyle/>
                    <a:p>
                      <a:r>
                        <a:rPr lang="en-US" sz="2000" dirty="0"/>
                        <a:t>Pregnant or breastfeeding </a:t>
                      </a:r>
                    </a:p>
                  </a:txBody>
                  <a:tcPr/>
                </a:tc>
                <a:tc>
                  <a:txBody>
                    <a:bodyPr/>
                    <a:lstStyle/>
                    <a:p>
                      <a:r>
                        <a:rPr lang="en-US" sz="2000" dirty="0"/>
                        <a:t>At confirmation of pregnancy if already on ART, 3 month after ART initiation for new PMTCT mothers, then every 6 months until complete cessation of BF</a:t>
                      </a:r>
                    </a:p>
                  </a:txBody>
                  <a:tcPr/>
                </a:tc>
                <a:extLst>
                  <a:ext uri="{0D108BD9-81ED-4DB2-BD59-A6C34878D82A}">
                    <a16:rowId xmlns="" xmlns:a16="http://schemas.microsoft.com/office/drawing/2014/main" val="3550732028"/>
                  </a:ext>
                </a:extLst>
              </a:tr>
              <a:tr h="115347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 Any drug substitution or regimen modification</a:t>
                      </a:r>
                    </a:p>
                  </a:txBody>
                  <a:tcPr/>
                </a:tc>
                <a:tc>
                  <a:txBody>
                    <a:bodyPr/>
                    <a:lstStyle/>
                    <a:p>
                      <a:r>
                        <a:rPr lang="en-US" sz="2000" dirty="0"/>
                        <a:t>Before any substitution (if last VL &gt; 6 months) </a:t>
                      </a:r>
                      <a:r>
                        <a:rPr lang="en-US" sz="2000" b="1" dirty="0"/>
                        <a:t>and 3 months after any regimen modification/any substitution</a:t>
                      </a:r>
                    </a:p>
                  </a:txBody>
                  <a:tcPr/>
                </a:tc>
                <a:extLst>
                  <a:ext uri="{0D108BD9-81ED-4DB2-BD59-A6C34878D82A}">
                    <a16:rowId xmlns="" xmlns:a16="http://schemas.microsoft.com/office/drawing/2014/main" val="426769568"/>
                  </a:ext>
                </a:extLst>
              </a:tr>
            </a:tbl>
          </a:graphicData>
        </a:graphic>
      </p:graphicFrame>
      <p:sp>
        <p:nvSpPr>
          <p:cNvPr id="4" name="Slide Number Placeholder 3">
            <a:extLst>
              <a:ext uri="{FF2B5EF4-FFF2-40B4-BE49-F238E27FC236}">
                <a16:creationId xmlns="" xmlns:a16="http://schemas.microsoft.com/office/drawing/2014/main" id="{BCA1193B-397F-4530-8016-DB2EA4AB33D0}"/>
              </a:ext>
            </a:extLst>
          </p:cNvPr>
          <p:cNvSpPr>
            <a:spLocks noGrp="1"/>
          </p:cNvSpPr>
          <p:nvPr>
            <p:ph type="sldNum" sz="quarter" idx="12"/>
          </p:nvPr>
        </p:nvSpPr>
        <p:spPr/>
        <p:txBody>
          <a:bodyPr/>
          <a:lstStyle/>
          <a:p>
            <a:fld id="{742557C1-45EF-4548-8330-8110C7DDDB12}" type="slidenum">
              <a:rPr lang="en-GB" smtClean="0">
                <a:solidFill>
                  <a:prstClr val="black"/>
                </a:solidFill>
              </a:rPr>
              <a:pPr/>
              <a:t>33</a:t>
            </a:fld>
            <a:endParaRPr lang="en-GB" dirty="0">
              <a:solidFill>
                <a:prstClr val="black"/>
              </a:solidFill>
            </a:endParaRPr>
          </a:p>
        </p:txBody>
      </p:sp>
      <p:sp>
        <p:nvSpPr>
          <p:cNvPr id="6" name="TextBox 5">
            <a:extLst>
              <a:ext uri="{FF2B5EF4-FFF2-40B4-BE49-F238E27FC236}">
                <a16:creationId xmlns="" xmlns:a16="http://schemas.microsoft.com/office/drawing/2014/main" id="{5AA514F6-B0B3-4B97-80AC-51FE555508E5}"/>
              </a:ext>
            </a:extLst>
          </p:cNvPr>
          <p:cNvSpPr txBox="1"/>
          <p:nvPr/>
        </p:nvSpPr>
        <p:spPr>
          <a:xfrm flipH="1">
            <a:off x="1166192" y="5235761"/>
            <a:ext cx="10187609" cy="830997"/>
          </a:xfrm>
          <a:prstGeom prst="rect">
            <a:avLst/>
          </a:prstGeom>
          <a:noFill/>
          <a:ln>
            <a:solidFill>
              <a:schemeClr val="tx1"/>
            </a:solidFill>
          </a:ln>
        </p:spPr>
        <p:txBody>
          <a:bodyPr wrap="square" rtlCol="0">
            <a:spAutoFit/>
          </a:bodyPr>
          <a:lstStyle/>
          <a:p>
            <a:r>
              <a:rPr lang="en-US" sz="2400" dirty="0"/>
              <a:t>Viral load results should always be discussed with patients even when undetectable and adherence messaging reinforced</a:t>
            </a:r>
          </a:p>
        </p:txBody>
      </p:sp>
    </p:spTree>
    <p:extLst>
      <p:ext uri="{BB962C8B-B14F-4D97-AF65-F5344CB8AC3E}">
        <p14:creationId xmlns:p14="http://schemas.microsoft.com/office/powerpoint/2010/main" val="779122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Prevention of Mother to Child Transmission of HIV (p. 119-124)</a:t>
            </a:r>
          </a:p>
        </p:txBody>
      </p:sp>
      <p:sp>
        <p:nvSpPr>
          <p:cNvPr id="3" name="Content Placeholder 2"/>
          <p:cNvSpPr>
            <a:spLocks noGrp="1"/>
          </p:cNvSpPr>
          <p:nvPr>
            <p:ph idx="1"/>
          </p:nvPr>
        </p:nvSpPr>
        <p:spPr/>
        <p:txBody>
          <a:bodyPr>
            <a:normAutofit fontScale="77500" lnSpcReduction="20000"/>
          </a:bodyPr>
          <a:lstStyle/>
          <a:p>
            <a:pPr>
              <a:lnSpc>
                <a:spcPct val="120000"/>
              </a:lnSpc>
            </a:pPr>
            <a:r>
              <a:rPr lang="en-US" dirty="0"/>
              <a:t>Life long ART is recommended for all HIV-positive pregnant and breastfeeding women (Table 7.2)</a:t>
            </a:r>
          </a:p>
          <a:p>
            <a:pPr lvl="1">
              <a:lnSpc>
                <a:spcPct val="120000"/>
              </a:lnSpc>
            </a:pPr>
            <a:r>
              <a:rPr lang="en-US" dirty="0"/>
              <a:t>Preferred regimen: TDF+3TC+EFV</a:t>
            </a:r>
          </a:p>
          <a:p>
            <a:pPr>
              <a:lnSpc>
                <a:spcPct val="120000"/>
              </a:lnSpc>
            </a:pPr>
            <a:r>
              <a:rPr lang="en-US" dirty="0"/>
              <a:t>Early ART initiation (preferably at first contact) reduces risk of vertical transmission</a:t>
            </a:r>
          </a:p>
          <a:p>
            <a:pPr>
              <a:lnSpc>
                <a:spcPct val="120000"/>
              </a:lnSpc>
            </a:pPr>
            <a:r>
              <a:rPr lang="en-US" dirty="0"/>
              <a:t>For pregnant women with detectable VL (LLV or  ≥ 1,000)</a:t>
            </a:r>
          </a:p>
          <a:p>
            <a:pPr lvl="1">
              <a:lnSpc>
                <a:spcPct val="120000"/>
              </a:lnSpc>
            </a:pPr>
            <a:r>
              <a:rPr lang="en-US" dirty="0"/>
              <a:t>Adherence assessment and intervention, and assessment for other possible causes of treatment failure</a:t>
            </a:r>
          </a:p>
          <a:p>
            <a:pPr lvl="1">
              <a:lnSpc>
                <a:spcPct val="120000"/>
              </a:lnSpc>
            </a:pPr>
            <a:r>
              <a:rPr lang="en-US" b="1" dirty="0"/>
              <a:t>NEW: Repeat VL after 3 month, and take action based on results</a:t>
            </a:r>
          </a:p>
          <a:p>
            <a:pPr>
              <a:lnSpc>
                <a:spcPct val="120000"/>
              </a:lnSpc>
            </a:pPr>
            <a:endParaRPr lang="en-US" dirty="0"/>
          </a:p>
          <a:p>
            <a:pPr>
              <a:lnSpc>
                <a:spcPct val="120000"/>
              </a:lnSpc>
            </a:pPr>
            <a:endParaRPr lang="en-US" dirty="0"/>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34</a:t>
            </a:fld>
            <a:endParaRPr lang="en-GB" dirty="0">
              <a:solidFill>
                <a:prstClr val="black"/>
              </a:solidFill>
            </a:endParaRPr>
          </a:p>
        </p:txBody>
      </p:sp>
    </p:spTree>
    <p:extLst>
      <p:ext uri="{BB962C8B-B14F-4D97-AF65-F5344CB8AC3E}">
        <p14:creationId xmlns:p14="http://schemas.microsoft.com/office/powerpoint/2010/main" val="1348169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PMTCT, </a:t>
            </a:r>
            <a:r>
              <a:rPr lang="en-US" dirty="0" err="1"/>
              <a:t>cont</a:t>
            </a:r>
            <a:r>
              <a:rPr lang="en-US" dirty="0"/>
              <a:t>…</a:t>
            </a:r>
          </a:p>
        </p:txBody>
      </p:sp>
      <p:sp>
        <p:nvSpPr>
          <p:cNvPr id="3" name="Content Placeholder 2"/>
          <p:cNvSpPr>
            <a:spLocks noGrp="1"/>
          </p:cNvSpPr>
          <p:nvPr>
            <p:ph idx="1"/>
          </p:nvPr>
        </p:nvSpPr>
        <p:spPr/>
        <p:txBody>
          <a:bodyPr>
            <a:normAutofit fontScale="92500" lnSpcReduction="20000"/>
          </a:bodyPr>
          <a:lstStyle/>
          <a:p>
            <a:pPr>
              <a:lnSpc>
                <a:spcPct val="120000"/>
              </a:lnSpc>
            </a:pPr>
            <a:r>
              <a:rPr lang="en-US" dirty="0"/>
              <a:t>All HEIs: start 12 weeks of infant prophylaxis at first contact (any age) (Table 7.3)</a:t>
            </a:r>
          </a:p>
          <a:p>
            <a:pPr lvl="1">
              <a:lnSpc>
                <a:spcPct val="120000"/>
              </a:lnSpc>
            </a:pPr>
            <a:r>
              <a:rPr lang="en-US" dirty="0"/>
              <a:t>6 weeks of AZT (BD) + NVP (once daily), then</a:t>
            </a:r>
          </a:p>
          <a:p>
            <a:pPr lvl="1">
              <a:lnSpc>
                <a:spcPct val="120000"/>
              </a:lnSpc>
            </a:pPr>
            <a:r>
              <a:rPr lang="en-US" b="1" dirty="0"/>
              <a:t>NEW: Continue NVP until 6 weeks after complete cessation of breast feeding </a:t>
            </a:r>
          </a:p>
          <a:p>
            <a:pPr>
              <a:lnSpc>
                <a:spcPct val="120000"/>
              </a:lnSpc>
            </a:pPr>
            <a:r>
              <a:rPr lang="en-US" b="1" dirty="0"/>
              <a:t>NEW: All infants irrespective of HIV status should breastfeed for first 6 months of life, with complementary feeding after 6 months and continue breastfeeding </a:t>
            </a:r>
            <a:r>
              <a:rPr lang="en-US" b="1" dirty="0" err="1"/>
              <a:t>upto</a:t>
            </a:r>
            <a:r>
              <a:rPr lang="en-US" b="1" dirty="0"/>
              <a:t> 24 months and beyond </a:t>
            </a:r>
          </a:p>
          <a:p>
            <a:endParaRPr lang="en-US" dirty="0"/>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35</a:t>
            </a:fld>
            <a:endParaRPr lang="en-GB" dirty="0">
              <a:solidFill>
                <a:prstClr val="black"/>
              </a:solidFill>
            </a:endParaRPr>
          </a:p>
        </p:txBody>
      </p:sp>
    </p:spTree>
    <p:extLst>
      <p:ext uri="{BB962C8B-B14F-4D97-AF65-F5344CB8AC3E}">
        <p14:creationId xmlns:p14="http://schemas.microsoft.com/office/powerpoint/2010/main" val="3012726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TB/HIV Co-infection Prevention and Management (p. 125-137)</a:t>
            </a:r>
          </a:p>
        </p:txBody>
      </p:sp>
      <p:sp>
        <p:nvSpPr>
          <p:cNvPr id="3" name="Content Placeholder 2"/>
          <p:cNvSpPr>
            <a:spLocks noGrp="1"/>
          </p:cNvSpPr>
          <p:nvPr>
            <p:ph idx="1"/>
          </p:nvPr>
        </p:nvSpPr>
        <p:spPr/>
        <p:txBody>
          <a:bodyPr>
            <a:normAutofit fontScale="85000" lnSpcReduction="20000"/>
          </a:bodyPr>
          <a:lstStyle/>
          <a:p>
            <a:r>
              <a:rPr lang="en-US" dirty="0"/>
              <a:t>TB screening using Intensified Case Finding (ICF) tool for every patient, at every visit (Table 8.1 &amp; 8.2)</a:t>
            </a:r>
          </a:p>
          <a:p>
            <a:pPr lvl="1"/>
            <a:r>
              <a:rPr lang="en-US" dirty="0"/>
              <a:t>If screen negative: evaluate for IPT eligibility (Section 8.2)</a:t>
            </a:r>
          </a:p>
          <a:p>
            <a:pPr lvl="1"/>
            <a:r>
              <a:rPr lang="en-US" dirty="0"/>
              <a:t>If screen positive: </a:t>
            </a:r>
            <a:r>
              <a:rPr lang="en-US" dirty="0" err="1"/>
              <a:t>GeneXpert</a:t>
            </a:r>
            <a:r>
              <a:rPr lang="en-US" dirty="0"/>
              <a:t> (Figure 8.1)</a:t>
            </a:r>
          </a:p>
          <a:p>
            <a:pPr lvl="1"/>
            <a:r>
              <a:rPr lang="en-US" b="1" dirty="0"/>
              <a:t>NEW:  use of TB LAM for diagnosis of TB among PLHIV (Figure 8.3)</a:t>
            </a:r>
          </a:p>
          <a:p>
            <a:pPr lvl="1"/>
            <a:r>
              <a:rPr lang="en-US" b="1" dirty="0"/>
              <a:t>UPDATE: Preferred regimens for TB/HIV Co-infection (Table 8.5, Table 8.6, Table 8.7)</a:t>
            </a:r>
          </a:p>
          <a:p>
            <a:pPr lvl="1"/>
            <a:r>
              <a:rPr lang="en-US" dirty="0"/>
              <a:t>Always consider drug interactions (may need to modify ART regimen or may need to use </a:t>
            </a:r>
            <a:r>
              <a:rPr lang="en-US" dirty="0" err="1"/>
              <a:t>rifabutin</a:t>
            </a:r>
            <a:r>
              <a:rPr lang="en-US" dirty="0"/>
              <a:t>)</a:t>
            </a:r>
          </a:p>
          <a:p>
            <a:pPr lvl="1"/>
            <a:r>
              <a:rPr lang="en-US" dirty="0"/>
              <a:t>Patients diagnosed with TB after ≥6 months on ART: always consider treatment failure</a:t>
            </a:r>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36</a:t>
            </a:fld>
            <a:endParaRPr lang="en-GB" dirty="0">
              <a:solidFill>
                <a:prstClr val="black"/>
              </a:solidFill>
            </a:endParaRPr>
          </a:p>
        </p:txBody>
      </p:sp>
    </p:spTree>
    <p:extLst>
      <p:ext uri="{BB962C8B-B14F-4D97-AF65-F5344CB8AC3E}">
        <p14:creationId xmlns:p14="http://schemas.microsoft.com/office/powerpoint/2010/main" val="37556481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HBV/HIV and HCV/HIV Co-infection Prevention and Management (p. 139-144)</a:t>
            </a:r>
          </a:p>
        </p:txBody>
      </p:sp>
      <p:sp>
        <p:nvSpPr>
          <p:cNvPr id="3" name="Content Placeholder 2"/>
          <p:cNvSpPr>
            <a:spLocks noGrp="1"/>
          </p:cNvSpPr>
          <p:nvPr>
            <p:ph idx="1"/>
          </p:nvPr>
        </p:nvSpPr>
        <p:spPr/>
        <p:txBody>
          <a:bodyPr/>
          <a:lstStyle/>
          <a:p>
            <a:r>
              <a:rPr lang="en-US" dirty="0"/>
              <a:t>Screen all PLHIV for </a:t>
            </a:r>
            <a:r>
              <a:rPr lang="en-US" dirty="0" err="1"/>
              <a:t>HBsAg</a:t>
            </a:r>
            <a:endParaRPr lang="en-US" dirty="0"/>
          </a:p>
          <a:p>
            <a:pPr lvl="1"/>
            <a:r>
              <a:rPr lang="en-US" dirty="0"/>
              <a:t>If </a:t>
            </a:r>
            <a:r>
              <a:rPr lang="en-US" dirty="0" err="1"/>
              <a:t>HBsAg</a:t>
            </a:r>
            <a:r>
              <a:rPr lang="en-US" dirty="0"/>
              <a:t> negative: immunize (Table 4.22 &amp; 9.1)</a:t>
            </a:r>
          </a:p>
          <a:p>
            <a:pPr lvl="1"/>
            <a:r>
              <a:rPr lang="en-US" dirty="0"/>
              <a:t>If </a:t>
            </a:r>
            <a:r>
              <a:rPr lang="en-US" dirty="0" err="1"/>
              <a:t>HBsAg</a:t>
            </a:r>
            <a:r>
              <a:rPr lang="en-US" dirty="0"/>
              <a:t> positive: ensure their ART contains 3TC &amp; TDF (in 1</a:t>
            </a:r>
            <a:r>
              <a:rPr lang="en-US" baseline="30000" dirty="0"/>
              <a:t>st</a:t>
            </a:r>
            <a:r>
              <a:rPr lang="en-US" dirty="0"/>
              <a:t> line and beyond)</a:t>
            </a:r>
          </a:p>
          <a:p>
            <a:r>
              <a:rPr lang="en-US" dirty="0"/>
              <a:t>HCV screening for those at risk (particularly PWIDs)</a:t>
            </a:r>
          </a:p>
          <a:p>
            <a:r>
              <a:rPr lang="en-US" dirty="0"/>
              <a:t>Treatment for HCV should be supervised by a specialist</a:t>
            </a:r>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37</a:t>
            </a:fld>
            <a:endParaRPr lang="en-GB" dirty="0">
              <a:solidFill>
                <a:prstClr val="black"/>
              </a:solidFill>
            </a:endParaRPr>
          </a:p>
        </p:txBody>
      </p:sp>
    </p:spTree>
    <p:extLst>
      <p:ext uri="{BB962C8B-B14F-4D97-AF65-F5344CB8AC3E}">
        <p14:creationId xmlns:p14="http://schemas.microsoft.com/office/powerpoint/2010/main" val="18531814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 ARVs for Post-exposure Prophylaxis (PEP) </a:t>
            </a:r>
            <a:br>
              <a:rPr lang="en-US" dirty="0"/>
            </a:br>
            <a:r>
              <a:rPr lang="en-US" dirty="0"/>
              <a:t>(p. 145-146)</a:t>
            </a:r>
          </a:p>
        </p:txBody>
      </p:sp>
      <p:sp>
        <p:nvSpPr>
          <p:cNvPr id="3" name="Content Placeholder 2"/>
          <p:cNvSpPr>
            <a:spLocks noGrp="1"/>
          </p:cNvSpPr>
          <p:nvPr>
            <p:ph idx="1"/>
          </p:nvPr>
        </p:nvSpPr>
        <p:spPr/>
        <p:txBody>
          <a:bodyPr/>
          <a:lstStyle/>
          <a:p>
            <a:r>
              <a:rPr lang="en-US" dirty="0"/>
              <a:t>Offer PEP within 72 hours of high risk exposure; sooner is better (Table 10.1)</a:t>
            </a:r>
          </a:p>
          <a:p>
            <a:r>
              <a:rPr lang="en-US" dirty="0"/>
              <a:t>Recommended regimen</a:t>
            </a:r>
          </a:p>
          <a:p>
            <a:pPr lvl="1"/>
            <a:r>
              <a:rPr lang="en-US" b="1" dirty="0"/>
              <a:t>TDF+3TC+DTG for 28 days (</a:t>
            </a:r>
            <a:r>
              <a:rPr lang="en-US" b="1" dirty="0">
                <a:latin typeface="Times New Roman" panose="02020603050405020304" pitchFamily="18" charset="0"/>
                <a:cs typeface="Times New Roman" panose="02020603050405020304" pitchFamily="18" charset="0"/>
              </a:rPr>
              <a:t>≥ 15 years or ≥ 35 kg</a:t>
            </a:r>
            <a:r>
              <a:rPr lang="en-US" b="1" dirty="0"/>
              <a:t>)</a:t>
            </a:r>
          </a:p>
          <a:p>
            <a:pPr lvl="1"/>
            <a:r>
              <a:rPr lang="en-US" dirty="0"/>
              <a:t>ABC+3TC+LPV/r for 28 days (children)</a:t>
            </a:r>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38</a:t>
            </a:fld>
            <a:endParaRPr lang="en-GB" dirty="0">
              <a:solidFill>
                <a:prstClr val="black"/>
              </a:solidFill>
            </a:endParaRPr>
          </a:p>
        </p:txBody>
      </p:sp>
    </p:spTree>
    <p:extLst>
      <p:ext uri="{BB962C8B-B14F-4D97-AF65-F5344CB8AC3E}">
        <p14:creationId xmlns:p14="http://schemas.microsoft.com/office/powerpoint/2010/main" val="12124383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Oral Pre-exposure Prophylaxis (</a:t>
            </a:r>
            <a:r>
              <a:rPr lang="en-US" dirty="0" err="1"/>
              <a:t>PrEP</a:t>
            </a:r>
            <a:r>
              <a:rPr lang="en-US" dirty="0"/>
              <a:t>)</a:t>
            </a:r>
            <a:br>
              <a:rPr lang="en-US" dirty="0"/>
            </a:br>
            <a:r>
              <a:rPr lang="en-US" dirty="0"/>
              <a:t>(p. 147-152)</a:t>
            </a:r>
          </a:p>
        </p:txBody>
      </p:sp>
      <p:sp>
        <p:nvSpPr>
          <p:cNvPr id="3" name="Content Placeholder 2"/>
          <p:cNvSpPr>
            <a:spLocks noGrp="1"/>
          </p:cNvSpPr>
          <p:nvPr>
            <p:ph idx="1"/>
          </p:nvPr>
        </p:nvSpPr>
        <p:spPr/>
        <p:txBody>
          <a:bodyPr/>
          <a:lstStyle/>
          <a:p>
            <a:r>
              <a:rPr lang="en-US" dirty="0" err="1"/>
              <a:t>PrEP</a:t>
            </a:r>
            <a:r>
              <a:rPr lang="en-US" dirty="0"/>
              <a:t> is the use of ARVs to prevent HIV acquisition by someone who is HIV negative</a:t>
            </a:r>
            <a:r>
              <a:rPr lang="en-US" b="1" dirty="0"/>
              <a:t> but at substantial risk of acquiring HIV </a:t>
            </a:r>
            <a:r>
              <a:rPr lang="en-US" dirty="0"/>
              <a:t>(Section 11.2)</a:t>
            </a:r>
          </a:p>
          <a:p>
            <a:r>
              <a:rPr lang="en-US" dirty="0"/>
              <a:t>Preferred </a:t>
            </a:r>
            <a:r>
              <a:rPr lang="en-US" dirty="0" err="1"/>
              <a:t>PrEP</a:t>
            </a:r>
            <a:r>
              <a:rPr lang="en-US" dirty="0"/>
              <a:t> regimen: TDF/FTC 300/200mg once daily</a:t>
            </a:r>
          </a:p>
          <a:p>
            <a:r>
              <a:rPr lang="en-US" dirty="0"/>
              <a:t>Alternatives</a:t>
            </a:r>
          </a:p>
          <a:p>
            <a:pPr lvl="1"/>
            <a:r>
              <a:rPr lang="en-US" dirty="0"/>
              <a:t>TDF/3TC 300/300mg once daily</a:t>
            </a:r>
          </a:p>
          <a:p>
            <a:pPr lvl="1"/>
            <a:r>
              <a:rPr lang="en-US" dirty="0"/>
              <a:t>TDF 300mg once daily</a:t>
            </a:r>
          </a:p>
          <a:p>
            <a:r>
              <a:rPr lang="en-US" dirty="0"/>
              <a:t>Clients on </a:t>
            </a:r>
            <a:r>
              <a:rPr lang="en-US" dirty="0" err="1"/>
              <a:t>PrEP</a:t>
            </a:r>
            <a:r>
              <a:rPr lang="en-US" dirty="0"/>
              <a:t> should be tested for HIV every 3 months</a:t>
            </a:r>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39</a:t>
            </a:fld>
            <a:endParaRPr lang="en-GB" dirty="0">
              <a:solidFill>
                <a:prstClr val="black"/>
              </a:solidFill>
            </a:endParaRPr>
          </a:p>
        </p:txBody>
      </p:sp>
    </p:spTree>
    <p:extLst>
      <p:ext uri="{BB962C8B-B14F-4D97-AF65-F5344CB8AC3E}">
        <p14:creationId xmlns:p14="http://schemas.microsoft.com/office/powerpoint/2010/main" val="337311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191" y="307410"/>
            <a:ext cx="9687340" cy="814318"/>
          </a:xfrm>
        </p:spPr>
        <p:txBody>
          <a:bodyPr/>
          <a:lstStyle/>
          <a:p>
            <a:r>
              <a:rPr lang="en-US" dirty="0"/>
              <a:t>1. Summary of Key Recommendations</a:t>
            </a:r>
            <a:br>
              <a:rPr lang="en-US" dirty="0"/>
            </a:br>
            <a:r>
              <a:rPr lang="en-US" dirty="0"/>
              <a:t>(p. 1-7)</a:t>
            </a:r>
          </a:p>
        </p:txBody>
      </p:sp>
      <p:sp>
        <p:nvSpPr>
          <p:cNvPr id="6" name="Content Placeholder 5"/>
          <p:cNvSpPr>
            <a:spLocks noGrp="1"/>
          </p:cNvSpPr>
          <p:nvPr>
            <p:ph idx="1"/>
          </p:nvPr>
        </p:nvSpPr>
        <p:spPr>
          <a:xfrm>
            <a:off x="1166192" y="1412099"/>
            <a:ext cx="10187609" cy="5024024"/>
          </a:xfrm>
        </p:spPr>
        <p:txBody>
          <a:bodyPr/>
          <a:lstStyle/>
          <a:p>
            <a:pPr marL="0" indent="0">
              <a:buNone/>
            </a:pPr>
            <a:endParaRPr lang="en-US" dirty="0"/>
          </a:p>
          <a:p>
            <a:pPr marL="0" indent="0">
              <a:buNone/>
            </a:pPr>
            <a:r>
              <a:rPr lang="en-US" dirty="0"/>
              <a:t>Contains the key </a:t>
            </a:r>
            <a:r>
              <a:rPr lang="en-US" dirty="0" smtClean="0"/>
              <a:t>and </a:t>
            </a:r>
            <a:r>
              <a:rPr lang="en-US" dirty="0"/>
              <a:t>new recommendations where applicable for each section of the guidelines</a:t>
            </a:r>
          </a:p>
        </p:txBody>
      </p:sp>
      <p:sp>
        <p:nvSpPr>
          <p:cNvPr id="5" name="Slide Number Placeholder 4"/>
          <p:cNvSpPr>
            <a:spLocks noGrp="1"/>
          </p:cNvSpPr>
          <p:nvPr>
            <p:ph type="sldNum" sz="quarter" idx="12"/>
          </p:nvPr>
        </p:nvSpPr>
        <p:spPr/>
        <p:txBody>
          <a:bodyPr/>
          <a:lstStyle/>
          <a:p>
            <a:fld id="{742557C1-45EF-4548-8330-8110C7DDDB12}" type="slidenum">
              <a:rPr lang="en-GB" smtClean="0">
                <a:solidFill>
                  <a:prstClr val="black"/>
                </a:solidFill>
              </a:rPr>
              <a:pPr/>
              <a:t>4</a:t>
            </a:fld>
            <a:endParaRPr lang="en-GB" dirty="0">
              <a:solidFill>
                <a:prstClr val="black"/>
              </a:solidFill>
            </a:endParaRPr>
          </a:p>
        </p:txBody>
      </p:sp>
    </p:spTree>
    <p:extLst>
      <p:ext uri="{BB962C8B-B14F-4D97-AF65-F5344CB8AC3E}">
        <p14:creationId xmlns:p14="http://schemas.microsoft.com/office/powerpoint/2010/main" val="1226224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People Who Inject Drugs (PWID) and HIV </a:t>
            </a:r>
            <a:br>
              <a:rPr lang="en-US" dirty="0"/>
            </a:br>
            <a:r>
              <a:rPr lang="en-US" dirty="0"/>
              <a:t>(p. 153-156)</a:t>
            </a:r>
          </a:p>
        </p:txBody>
      </p:sp>
      <p:sp>
        <p:nvSpPr>
          <p:cNvPr id="3" name="Content Placeholder 2"/>
          <p:cNvSpPr>
            <a:spLocks noGrp="1"/>
          </p:cNvSpPr>
          <p:nvPr>
            <p:ph idx="1"/>
          </p:nvPr>
        </p:nvSpPr>
        <p:spPr/>
        <p:txBody>
          <a:bodyPr/>
          <a:lstStyle/>
          <a:p>
            <a:r>
              <a:rPr lang="en-US" dirty="0"/>
              <a:t>PWID are at substantial risk for acquiring HIV, HBV, and HCV</a:t>
            </a:r>
          </a:p>
          <a:p>
            <a:r>
              <a:rPr lang="en-US" dirty="0"/>
              <a:t>PWID should be linked to harm reduction programs including needle and syringe programs and medically assisted therapy (Table 12.1)</a:t>
            </a:r>
          </a:p>
          <a:p>
            <a:r>
              <a:rPr lang="en-US" dirty="0"/>
              <a:t>PWID who are HIV positive often have significant challenges adhering to HIV care and ART, but adherence can be improved with integrated opioid substitution therapy (OST) and other support systems (Table 12.2)</a:t>
            </a:r>
          </a:p>
          <a:p>
            <a:r>
              <a:rPr lang="en-US" b="1" dirty="0"/>
              <a:t>Preferred regimen for PWID: TDF+3TC+DTG</a:t>
            </a:r>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40</a:t>
            </a:fld>
            <a:endParaRPr lang="en-GB" dirty="0">
              <a:solidFill>
                <a:prstClr val="black"/>
              </a:solidFill>
            </a:endParaRPr>
          </a:p>
        </p:txBody>
      </p:sp>
    </p:spTree>
    <p:extLst>
      <p:ext uri="{BB962C8B-B14F-4D97-AF65-F5344CB8AC3E}">
        <p14:creationId xmlns:p14="http://schemas.microsoft.com/office/powerpoint/2010/main" val="6983642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Annexes (p. 139-179)</a:t>
            </a:r>
          </a:p>
        </p:txBody>
      </p:sp>
      <p:sp>
        <p:nvSpPr>
          <p:cNvPr id="5" name="Content Placeholder 4"/>
          <p:cNvSpPr>
            <a:spLocks noGrp="1"/>
          </p:cNvSpPr>
          <p:nvPr>
            <p:ph sz="half" idx="1"/>
          </p:nvPr>
        </p:nvSpPr>
        <p:spPr>
          <a:xfrm>
            <a:off x="1103245" y="741742"/>
            <a:ext cx="4916556" cy="5376185"/>
          </a:xfrm>
        </p:spPr>
        <p:txBody>
          <a:bodyPr/>
          <a:lstStyle/>
          <a:p>
            <a:pPr marL="457200" indent="-457200">
              <a:buFont typeface="+mj-lt"/>
              <a:buAutoNum type="arabicPeriod"/>
            </a:pPr>
            <a:r>
              <a:rPr lang="en-US" dirty="0"/>
              <a:t>WHO Clinical Staging: Infants and Children</a:t>
            </a:r>
          </a:p>
          <a:p>
            <a:pPr marL="457200" indent="-457200">
              <a:buFont typeface="+mj-lt"/>
              <a:buAutoNum type="arabicPeriod"/>
            </a:pPr>
            <a:r>
              <a:rPr lang="en-US" dirty="0"/>
              <a:t>WHO Clinical Staging: Adolescents/Adults</a:t>
            </a:r>
          </a:p>
          <a:p>
            <a:pPr marL="457200" indent="-457200">
              <a:buFont typeface="+mj-lt"/>
              <a:buAutoNum type="arabicPeriod"/>
            </a:pPr>
            <a:r>
              <a:rPr lang="en-US" dirty="0"/>
              <a:t>Developmental Milestones</a:t>
            </a:r>
          </a:p>
          <a:p>
            <a:pPr marL="457200" indent="-457200">
              <a:buFont typeface="+mj-lt"/>
              <a:buAutoNum type="arabicPeriod"/>
            </a:pPr>
            <a:r>
              <a:rPr lang="en-US" dirty="0"/>
              <a:t>Tanner Staging</a:t>
            </a:r>
          </a:p>
          <a:p>
            <a:pPr marL="457200" indent="-457200">
              <a:buFont typeface="+mj-lt"/>
              <a:buAutoNum type="arabicPeriod"/>
            </a:pPr>
            <a:r>
              <a:rPr lang="en-US" dirty="0"/>
              <a:t>Age Appropriate Disclosure</a:t>
            </a:r>
          </a:p>
          <a:p>
            <a:pPr marL="457200" indent="-457200">
              <a:buFont typeface="+mj-lt"/>
              <a:buAutoNum type="arabicPeriod"/>
            </a:pPr>
            <a:r>
              <a:rPr lang="en-US" dirty="0"/>
              <a:t>Transitioning from Adolescent to Adult Services</a:t>
            </a:r>
          </a:p>
          <a:p>
            <a:pPr marL="457200" indent="-457200">
              <a:buFont typeface="+mj-lt"/>
              <a:buAutoNum type="arabicPeriod"/>
            </a:pPr>
            <a:r>
              <a:rPr lang="en-US" dirty="0"/>
              <a:t>Treatment of Crypto Meningitis</a:t>
            </a:r>
          </a:p>
        </p:txBody>
      </p:sp>
      <p:sp>
        <p:nvSpPr>
          <p:cNvPr id="6" name="Content Placeholder 5"/>
          <p:cNvSpPr>
            <a:spLocks noGrp="1"/>
          </p:cNvSpPr>
          <p:nvPr>
            <p:ph sz="half" idx="2"/>
          </p:nvPr>
        </p:nvSpPr>
        <p:spPr>
          <a:xfrm>
            <a:off x="6172201" y="814901"/>
            <a:ext cx="5102884" cy="5303026"/>
          </a:xfrm>
        </p:spPr>
        <p:txBody>
          <a:bodyPr/>
          <a:lstStyle/>
          <a:p>
            <a:pPr marL="457200" indent="-457200">
              <a:buFont typeface="+mj-lt"/>
              <a:buAutoNum type="arabicPeriod" startAt="8"/>
            </a:pPr>
            <a:r>
              <a:rPr lang="en-US" dirty="0"/>
              <a:t>HIV Education and Adherence Counseling</a:t>
            </a:r>
          </a:p>
          <a:p>
            <a:pPr marL="539750" indent="-539750">
              <a:buNone/>
            </a:pPr>
            <a:r>
              <a:rPr lang="en-US" dirty="0"/>
              <a:t>9A. Enhanced Adherence Counseling</a:t>
            </a:r>
          </a:p>
          <a:p>
            <a:pPr marL="0" indent="0">
              <a:buNone/>
            </a:pPr>
            <a:r>
              <a:rPr lang="en-US" dirty="0"/>
              <a:t>9B. Clinical Summary Form</a:t>
            </a:r>
          </a:p>
          <a:p>
            <a:pPr marL="539750" indent="-539750">
              <a:buNone/>
            </a:pPr>
            <a:r>
              <a:rPr lang="en-US" dirty="0"/>
              <a:t>9C. Enhanced Adherence Counseling Form</a:t>
            </a:r>
          </a:p>
          <a:p>
            <a:pPr marL="0" indent="0">
              <a:buNone/>
            </a:pPr>
            <a:r>
              <a:rPr lang="en-US" dirty="0"/>
              <a:t>9D. Home Visit Checklist</a:t>
            </a:r>
          </a:p>
          <a:p>
            <a:pPr marL="539750" indent="-539750">
              <a:buNone/>
            </a:pPr>
            <a:r>
              <a:rPr lang="en-US" dirty="0"/>
              <a:t>9E. Management Protocol for Patients Failing 2</a:t>
            </a:r>
            <a:r>
              <a:rPr lang="en-US" baseline="30000" dirty="0"/>
              <a:t>nd</a:t>
            </a:r>
            <a:r>
              <a:rPr lang="en-US" dirty="0"/>
              <a:t> Line ART</a:t>
            </a:r>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41</a:t>
            </a:fld>
            <a:endParaRPr lang="en-GB" dirty="0">
              <a:solidFill>
                <a:prstClr val="black"/>
              </a:solidFill>
            </a:endParaRPr>
          </a:p>
        </p:txBody>
      </p:sp>
    </p:spTree>
    <p:extLst>
      <p:ext uri="{BB962C8B-B14F-4D97-AF65-F5344CB8AC3E}">
        <p14:creationId xmlns:p14="http://schemas.microsoft.com/office/powerpoint/2010/main" val="4620438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Annexes (p. 139-179), </a:t>
            </a:r>
            <a:r>
              <a:rPr lang="en-US" dirty="0" err="1"/>
              <a:t>cont</a:t>
            </a:r>
            <a:r>
              <a:rPr lang="en-US" dirty="0"/>
              <a:t>…</a:t>
            </a:r>
          </a:p>
        </p:txBody>
      </p:sp>
      <p:sp>
        <p:nvSpPr>
          <p:cNvPr id="3" name="Content Placeholder 2"/>
          <p:cNvSpPr>
            <a:spLocks noGrp="1"/>
          </p:cNvSpPr>
          <p:nvPr>
            <p:ph idx="1"/>
          </p:nvPr>
        </p:nvSpPr>
        <p:spPr/>
        <p:txBody>
          <a:bodyPr/>
          <a:lstStyle/>
          <a:p>
            <a:pPr marL="0" indent="0">
              <a:buNone/>
            </a:pPr>
            <a:r>
              <a:rPr lang="en-US" sz="2400" dirty="0"/>
              <a:t>10A-D. Dosing Charts</a:t>
            </a:r>
          </a:p>
          <a:p>
            <a:pPr marL="0" indent="0">
              <a:buNone/>
            </a:pPr>
            <a:r>
              <a:rPr lang="en-US" sz="2400" dirty="0"/>
              <a:t>11 Drug-drug Interactions: Overlapping Drug Toxicity </a:t>
            </a:r>
          </a:p>
          <a:p>
            <a:pPr marL="0" indent="0">
              <a:buNone/>
            </a:pPr>
            <a:r>
              <a:rPr lang="en-US" sz="2400" dirty="0"/>
              <a:t>12A-D. ARV Doses (adult); Dietary Restrictions; Side Effects</a:t>
            </a:r>
          </a:p>
          <a:p>
            <a:pPr marL="0" indent="0">
              <a:buNone/>
            </a:pPr>
            <a:r>
              <a:rPr lang="en-US" sz="2400" dirty="0"/>
              <a:t>13A-C. Drug-drug Interactions</a:t>
            </a:r>
          </a:p>
          <a:p>
            <a:pPr marL="635000" indent="-635000">
              <a:buNone/>
            </a:pPr>
            <a:r>
              <a:rPr lang="en-US" sz="2400" dirty="0"/>
              <a:t>14. Health Facility Assessment to Provide Community ART Distribution</a:t>
            </a:r>
          </a:p>
          <a:p>
            <a:pPr marL="635000" indent="-635000">
              <a:buNone/>
            </a:pPr>
            <a:r>
              <a:rPr lang="en-US" sz="2400" dirty="0"/>
              <a:t>15. Creatinine Clearance</a:t>
            </a:r>
          </a:p>
          <a:p>
            <a:pPr marL="635000" indent="-635000">
              <a:buNone/>
            </a:pPr>
            <a:r>
              <a:rPr lang="en-US" sz="2400" b="1" dirty="0"/>
              <a:t>16. Immune Reconstitution Inflammatory Syndrome</a:t>
            </a:r>
          </a:p>
          <a:p>
            <a:pPr marL="0" indent="0">
              <a:buNone/>
            </a:pPr>
            <a:r>
              <a:rPr lang="en-US" sz="2400" dirty="0"/>
              <a:t>17. List of Contributors          18. List of Participating Organizations and Agencies</a:t>
            </a:r>
          </a:p>
        </p:txBody>
      </p:sp>
      <p:sp>
        <p:nvSpPr>
          <p:cNvPr id="5" name="Slide Number Placeholder 4"/>
          <p:cNvSpPr>
            <a:spLocks noGrp="1"/>
          </p:cNvSpPr>
          <p:nvPr>
            <p:ph type="sldNum" sz="quarter" idx="12"/>
          </p:nvPr>
        </p:nvSpPr>
        <p:spPr/>
        <p:txBody>
          <a:bodyPr/>
          <a:lstStyle/>
          <a:p>
            <a:fld id="{742557C1-45EF-4548-8330-8110C7DDDB12}" type="slidenum">
              <a:rPr lang="en-GB" smtClean="0">
                <a:solidFill>
                  <a:prstClr val="black"/>
                </a:solidFill>
              </a:rPr>
              <a:pPr/>
              <a:t>42</a:t>
            </a:fld>
            <a:endParaRPr lang="en-GB" dirty="0">
              <a:solidFill>
                <a:prstClr val="black"/>
              </a:solidFill>
            </a:endParaRPr>
          </a:p>
        </p:txBody>
      </p:sp>
    </p:spTree>
    <p:extLst>
      <p:ext uri="{BB962C8B-B14F-4D97-AF65-F5344CB8AC3E}">
        <p14:creationId xmlns:p14="http://schemas.microsoft.com/office/powerpoint/2010/main" val="2567477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HIV Testing Services and Linkage to Treatment and Prevention (p. 9-23)</a:t>
            </a:r>
          </a:p>
        </p:txBody>
      </p:sp>
      <p:sp>
        <p:nvSpPr>
          <p:cNvPr id="3" name="Content Placeholder 2"/>
          <p:cNvSpPr>
            <a:spLocks noGrp="1"/>
          </p:cNvSpPr>
          <p:nvPr>
            <p:ph idx="1"/>
          </p:nvPr>
        </p:nvSpPr>
        <p:spPr/>
        <p:txBody>
          <a:bodyPr/>
          <a:lstStyle/>
          <a:p>
            <a:r>
              <a:rPr lang="en-US" dirty="0"/>
              <a:t>5 C’s: Consent; Confidentiality; Counseling; Correct Results; Connection</a:t>
            </a:r>
          </a:p>
          <a:p>
            <a:r>
              <a:rPr lang="en-US" dirty="0"/>
              <a:t>Testing settings (Section 2.1):</a:t>
            </a:r>
          </a:p>
          <a:p>
            <a:pPr lvl="1"/>
            <a:r>
              <a:rPr lang="en-US" dirty="0"/>
              <a:t>Facility-based</a:t>
            </a:r>
          </a:p>
          <a:p>
            <a:pPr lvl="1"/>
            <a:r>
              <a:rPr lang="en-US" dirty="0"/>
              <a:t>Community-based</a:t>
            </a:r>
          </a:p>
          <a:p>
            <a:pPr lvl="1"/>
            <a:r>
              <a:rPr lang="en-US" dirty="0"/>
              <a:t>Self testing (test kits that use oral swabs instead of blood so clients can perform their own test)</a:t>
            </a:r>
          </a:p>
          <a:p>
            <a:pPr lvl="1"/>
            <a:r>
              <a:rPr lang="en-US" b="1" dirty="0"/>
              <a:t>NEW: Opt-out testing: expected approach in all service delivery points except for EID</a:t>
            </a:r>
          </a:p>
          <a:p>
            <a:pPr lvl="1"/>
            <a:endParaRPr lang="en-US" dirty="0"/>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5</a:t>
            </a:fld>
            <a:endParaRPr lang="en-GB" dirty="0">
              <a:solidFill>
                <a:prstClr val="black"/>
              </a:solidFill>
            </a:endParaRPr>
          </a:p>
        </p:txBody>
      </p:sp>
    </p:spTree>
    <p:extLst>
      <p:ext uri="{BB962C8B-B14F-4D97-AF65-F5344CB8AC3E}">
        <p14:creationId xmlns:p14="http://schemas.microsoft.com/office/powerpoint/2010/main" val="1240539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191" y="100082"/>
            <a:ext cx="9687340" cy="561049"/>
          </a:xfrm>
        </p:spPr>
        <p:txBody>
          <a:bodyPr/>
          <a:lstStyle/>
          <a:p>
            <a:r>
              <a:rPr lang="en-US" dirty="0"/>
              <a:t>2. HTS and Linkage, </a:t>
            </a:r>
            <a:r>
              <a:rPr lang="en-US" dirty="0" err="1"/>
              <a:t>cont</a:t>
            </a:r>
            <a:r>
              <a:rPr lang="en-US" dirty="0"/>
              <a:t>…</a:t>
            </a:r>
          </a:p>
        </p:txBody>
      </p:sp>
      <p:sp>
        <p:nvSpPr>
          <p:cNvPr id="3" name="Content Placeholder 2"/>
          <p:cNvSpPr>
            <a:spLocks noGrp="1"/>
          </p:cNvSpPr>
          <p:nvPr>
            <p:ph idx="1"/>
          </p:nvPr>
        </p:nvSpPr>
        <p:spPr>
          <a:xfrm>
            <a:off x="1166192" y="776253"/>
            <a:ext cx="10187609" cy="5420616"/>
          </a:xfrm>
        </p:spPr>
        <p:txBody>
          <a:bodyPr/>
          <a:lstStyle/>
          <a:p>
            <a:pPr marL="182880" indent="-91440">
              <a:lnSpc>
                <a:spcPct val="100000"/>
              </a:lnSpc>
            </a:pPr>
            <a:r>
              <a:rPr lang="en-US" sz="2400" dirty="0"/>
              <a:t>Early Infant Diagnosis (Figure 2.1) </a:t>
            </a:r>
            <a:r>
              <a:rPr lang="en-US" sz="2400" b="1" dirty="0"/>
              <a:t>(NEW: updated for better flow and clarity)</a:t>
            </a:r>
          </a:p>
          <a:p>
            <a:pPr marL="182880" lvl="1" indent="-91440">
              <a:lnSpc>
                <a:spcPct val="100000"/>
              </a:lnSpc>
            </a:pPr>
            <a:r>
              <a:rPr lang="en-US" sz="2400" dirty="0"/>
              <a:t>Identify HIV exposure status at first contact. For all HEIs:</a:t>
            </a:r>
          </a:p>
          <a:p>
            <a:pPr marL="182880" lvl="2" indent="-91440">
              <a:lnSpc>
                <a:spcPct val="100000"/>
              </a:lnSpc>
            </a:pPr>
            <a:r>
              <a:rPr lang="en-US" sz="2400" dirty="0"/>
              <a:t>Start ARV prophylaxis immediately</a:t>
            </a:r>
          </a:p>
          <a:p>
            <a:pPr marL="182880" lvl="2" indent="-91440">
              <a:lnSpc>
                <a:spcPct val="100000"/>
              </a:lnSpc>
            </a:pPr>
            <a:r>
              <a:rPr lang="en-US" sz="2400" dirty="0"/>
              <a:t>Start CTX prophylaxis at 6 weeks of age</a:t>
            </a:r>
          </a:p>
          <a:p>
            <a:pPr marL="182880" lvl="1" indent="-91440">
              <a:lnSpc>
                <a:spcPct val="100000"/>
              </a:lnSpc>
            </a:pPr>
            <a:r>
              <a:rPr lang="en-US" sz="2400" dirty="0"/>
              <a:t>All HEIs to have DNA PCR at 6 weeks or first contact thereafter</a:t>
            </a:r>
          </a:p>
          <a:p>
            <a:pPr marL="182880" lvl="2" indent="-91440">
              <a:lnSpc>
                <a:spcPct val="100000"/>
              </a:lnSpc>
            </a:pPr>
            <a:r>
              <a:rPr lang="en-US" sz="2400" dirty="0"/>
              <a:t>If negative, DNA PCR at 6 months, then at 12 months</a:t>
            </a:r>
          </a:p>
          <a:p>
            <a:pPr marL="182880" lvl="2" indent="-91440">
              <a:lnSpc>
                <a:spcPct val="100000"/>
              </a:lnSpc>
            </a:pPr>
            <a:r>
              <a:rPr lang="en-US" sz="2400" dirty="0"/>
              <a:t>Conduct HIV antibody test at 18 months, thereafter conduct……</a:t>
            </a:r>
          </a:p>
          <a:p>
            <a:pPr marL="182880" lvl="2" indent="-91440">
              <a:lnSpc>
                <a:spcPct val="100000"/>
              </a:lnSpc>
            </a:pPr>
            <a:r>
              <a:rPr lang="en-US" sz="2400" b="1" dirty="0"/>
              <a:t>NEW: HIV antibody test every 6 month during breastfeeding and  6 weeks after complete cessation of breastfeeding</a:t>
            </a:r>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6</a:t>
            </a:fld>
            <a:endParaRPr lang="en-GB" dirty="0">
              <a:solidFill>
                <a:prstClr val="black"/>
              </a:solidFill>
            </a:endParaRPr>
          </a:p>
        </p:txBody>
      </p:sp>
    </p:spTree>
    <p:extLst>
      <p:ext uri="{BB962C8B-B14F-4D97-AF65-F5344CB8AC3E}">
        <p14:creationId xmlns:p14="http://schemas.microsoft.com/office/powerpoint/2010/main" val="200726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HTS and Linkage, </a:t>
            </a:r>
            <a:r>
              <a:rPr lang="en-US" dirty="0" err="1"/>
              <a:t>cont</a:t>
            </a:r>
            <a:r>
              <a:rPr lang="en-US" dirty="0"/>
              <a:t>…</a:t>
            </a:r>
          </a:p>
        </p:txBody>
      </p:sp>
      <p:sp>
        <p:nvSpPr>
          <p:cNvPr id="3" name="Content Placeholder 2"/>
          <p:cNvSpPr>
            <a:spLocks noGrp="1"/>
          </p:cNvSpPr>
          <p:nvPr>
            <p:ph idx="1"/>
          </p:nvPr>
        </p:nvSpPr>
        <p:spPr>
          <a:xfrm>
            <a:off x="889000" y="975138"/>
            <a:ext cx="11049000" cy="5298661"/>
          </a:xfrm>
        </p:spPr>
        <p:txBody>
          <a:bodyPr>
            <a:normAutofit fontScale="92500"/>
          </a:bodyPr>
          <a:lstStyle/>
          <a:p>
            <a:r>
              <a:rPr lang="en-US" dirty="0"/>
              <a:t>Older children, adolescents and adults (Figure 2.3)</a:t>
            </a:r>
          </a:p>
          <a:p>
            <a:pPr lvl="1"/>
            <a:r>
              <a:rPr lang="en-US" dirty="0"/>
              <a:t>All patients who test positive (positive screening plus positive confirmatory test) or who have inconclusive results: should be retested by another service provider using a different specimen (preferably at CCC)</a:t>
            </a:r>
          </a:p>
          <a:p>
            <a:pPr lvl="1"/>
            <a:r>
              <a:rPr lang="en-US" dirty="0"/>
              <a:t>Post-test counseling for positive results should include key messages for </a:t>
            </a:r>
            <a:r>
              <a:rPr lang="en-US" dirty="0" err="1"/>
              <a:t>anza</a:t>
            </a:r>
            <a:r>
              <a:rPr lang="en-US" dirty="0"/>
              <a:t> </a:t>
            </a:r>
            <a:r>
              <a:rPr lang="en-US" dirty="0" err="1"/>
              <a:t>sasa</a:t>
            </a:r>
            <a:r>
              <a:rPr lang="en-US" dirty="0"/>
              <a:t>:</a:t>
            </a:r>
          </a:p>
          <a:p>
            <a:pPr lvl="2"/>
            <a:r>
              <a:rPr lang="en-US" dirty="0"/>
              <a:t>Treatment is recommended for everyone with HIV</a:t>
            </a:r>
          </a:p>
          <a:p>
            <a:pPr lvl="2"/>
            <a:r>
              <a:rPr lang="en-US" dirty="0"/>
              <a:t>Starting treatment early improves outcomes</a:t>
            </a:r>
          </a:p>
          <a:p>
            <a:pPr lvl="2"/>
            <a:r>
              <a:rPr lang="en-US" dirty="0"/>
              <a:t>With excellent adherence people can live long and productive lives</a:t>
            </a:r>
          </a:p>
          <a:p>
            <a:pPr lvl="2"/>
            <a:endParaRPr lang="en-US" dirty="0"/>
          </a:p>
          <a:p>
            <a:endParaRPr lang="en-US" dirty="0"/>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7</a:t>
            </a:fld>
            <a:endParaRPr lang="en-GB" dirty="0">
              <a:solidFill>
                <a:prstClr val="black"/>
              </a:solidFill>
            </a:endParaRPr>
          </a:p>
        </p:txBody>
      </p:sp>
    </p:spTree>
    <p:extLst>
      <p:ext uri="{BB962C8B-B14F-4D97-AF65-F5344CB8AC3E}">
        <p14:creationId xmlns:p14="http://schemas.microsoft.com/office/powerpoint/2010/main" val="45296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HTS and Linkage, </a:t>
            </a:r>
            <a:r>
              <a:rPr lang="en-US" dirty="0" err="1"/>
              <a:t>cont</a:t>
            </a:r>
            <a:r>
              <a:rPr lang="en-US" dirty="0"/>
              <a:t>…</a:t>
            </a:r>
          </a:p>
        </p:txBody>
      </p:sp>
      <p:sp>
        <p:nvSpPr>
          <p:cNvPr id="3" name="Content Placeholder 2"/>
          <p:cNvSpPr>
            <a:spLocks noGrp="1"/>
          </p:cNvSpPr>
          <p:nvPr>
            <p:ph idx="1"/>
          </p:nvPr>
        </p:nvSpPr>
        <p:spPr>
          <a:xfrm>
            <a:off x="889000" y="975138"/>
            <a:ext cx="11049000" cy="5298661"/>
          </a:xfrm>
        </p:spPr>
        <p:txBody>
          <a:bodyPr>
            <a:normAutofit/>
          </a:bodyPr>
          <a:lstStyle/>
          <a:p>
            <a:r>
              <a:rPr lang="en-US" b="1" dirty="0"/>
              <a:t>Table 2.3: Summary of HIV testing package - UPDATED</a:t>
            </a:r>
          </a:p>
          <a:p>
            <a:r>
              <a:rPr lang="en-US" b="1" dirty="0"/>
              <a:t>NEW: Assisted Partner Notification Services and Index Testing Algorithm (Figure 2.4)</a:t>
            </a:r>
          </a:p>
          <a:p>
            <a:pPr lvl="2"/>
            <a:r>
              <a:rPr lang="en-US" dirty="0"/>
              <a:t> Additional component of HIV testing services package</a:t>
            </a:r>
          </a:p>
          <a:p>
            <a:pPr lvl="2"/>
            <a:r>
              <a:rPr lang="en-US" dirty="0"/>
              <a:t> Need for disclosure and importance of reaching out to sexual partners for HTS during pre-test and post-test counselling</a:t>
            </a:r>
          </a:p>
          <a:p>
            <a:pPr lvl="2"/>
            <a:r>
              <a:rPr lang="en-US" dirty="0"/>
              <a:t>Assessment of risk including intimate partner violence for </a:t>
            </a:r>
            <a:r>
              <a:rPr lang="en-US" dirty="0" err="1"/>
              <a:t>aPNS</a:t>
            </a:r>
            <a:r>
              <a:rPr lang="en-US" dirty="0"/>
              <a:t> and HIVST</a:t>
            </a:r>
          </a:p>
          <a:p>
            <a:pPr lvl="2"/>
            <a:r>
              <a:rPr lang="en-US" dirty="0"/>
              <a:t>Documenting outcomes of sexual partners follow up / testing </a:t>
            </a:r>
          </a:p>
          <a:p>
            <a:pPr lvl="2"/>
            <a:endParaRPr lang="en-US" dirty="0"/>
          </a:p>
          <a:p>
            <a:pPr lvl="2"/>
            <a:endParaRPr lang="en-US" dirty="0"/>
          </a:p>
          <a:p>
            <a:endParaRPr lang="en-US" dirty="0"/>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8</a:t>
            </a:fld>
            <a:endParaRPr lang="en-GB" dirty="0">
              <a:solidFill>
                <a:prstClr val="black"/>
              </a:solidFill>
            </a:endParaRPr>
          </a:p>
        </p:txBody>
      </p:sp>
    </p:spTree>
    <p:extLst>
      <p:ext uri="{BB962C8B-B14F-4D97-AF65-F5344CB8AC3E}">
        <p14:creationId xmlns:p14="http://schemas.microsoft.com/office/powerpoint/2010/main" val="241331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HTS and Linkage, </a:t>
            </a:r>
            <a:r>
              <a:rPr lang="en-US" dirty="0" err="1"/>
              <a:t>cont</a:t>
            </a:r>
            <a:r>
              <a:rPr lang="en-US" dirty="0"/>
              <a:t>…</a:t>
            </a:r>
          </a:p>
        </p:txBody>
      </p:sp>
      <p:sp>
        <p:nvSpPr>
          <p:cNvPr id="3" name="Content Placeholder 2"/>
          <p:cNvSpPr>
            <a:spLocks noGrp="1"/>
          </p:cNvSpPr>
          <p:nvPr>
            <p:ph idx="1"/>
          </p:nvPr>
        </p:nvSpPr>
        <p:spPr/>
        <p:txBody>
          <a:bodyPr/>
          <a:lstStyle/>
          <a:p>
            <a:r>
              <a:rPr lang="en-US" dirty="0"/>
              <a:t>Improve linkage into care through (Table 2.5):</a:t>
            </a:r>
          </a:p>
          <a:p>
            <a:pPr lvl="1"/>
            <a:r>
              <a:rPr lang="en-US" dirty="0"/>
              <a:t>Quality post-test counselling</a:t>
            </a:r>
          </a:p>
          <a:p>
            <a:pPr lvl="1"/>
            <a:r>
              <a:rPr lang="en-US" dirty="0"/>
              <a:t>Supporting disclosure</a:t>
            </a:r>
          </a:p>
          <a:p>
            <a:pPr lvl="1"/>
            <a:r>
              <a:rPr lang="en-US" dirty="0"/>
              <a:t>Assessing for and addressing barriers to linkage</a:t>
            </a:r>
          </a:p>
          <a:p>
            <a:pPr lvl="1"/>
            <a:r>
              <a:rPr lang="en-US" dirty="0"/>
              <a:t>Establishing systems to facilitate linkage</a:t>
            </a:r>
          </a:p>
          <a:p>
            <a:pPr lvl="1"/>
            <a:r>
              <a:rPr lang="en-US" dirty="0"/>
              <a:t>Care coordination and integration</a:t>
            </a:r>
          </a:p>
          <a:p>
            <a:pPr lvl="1"/>
            <a:r>
              <a:rPr lang="en-US" dirty="0"/>
              <a:t>Using a linkage register</a:t>
            </a:r>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9</a:t>
            </a:fld>
            <a:endParaRPr lang="en-GB" dirty="0">
              <a:solidFill>
                <a:prstClr val="black"/>
              </a:solidFill>
            </a:endParaRPr>
          </a:p>
        </p:txBody>
      </p:sp>
    </p:spTree>
    <p:extLst>
      <p:ext uri="{BB962C8B-B14F-4D97-AF65-F5344CB8AC3E}">
        <p14:creationId xmlns:p14="http://schemas.microsoft.com/office/powerpoint/2010/main" val="32877586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nascop">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ascop Font">
      <a:majorFont>
        <a:latin typeface="Adobe Jenson Pro"/>
        <a:ea typeface=""/>
        <a:cs typeface=""/>
      </a:majorFont>
      <a:minorFont>
        <a:latin typeface="Adobe Garamond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scop" id="{983BD5B5-4FCC-43B3-871D-E215821C96D7}" vid="{45E0240D-EBFA-4790-8214-161BE6660F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23688</TotalTime>
  <Words>3358</Words>
  <Application>Microsoft Office PowerPoint</Application>
  <PresentationFormat>Widescreen</PresentationFormat>
  <Paragraphs>325</Paragraphs>
  <Slides>42</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2" baseType="lpstr">
      <vt:lpstr>Adobe Garamond Pro</vt:lpstr>
      <vt:lpstr>Adobe Jenson Pro</vt:lpstr>
      <vt:lpstr>Arial</vt:lpstr>
      <vt:lpstr>Calibri</vt:lpstr>
      <vt:lpstr>Courier New</vt:lpstr>
      <vt:lpstr>Lucida Grande</vt:lpstr>
      <vt:lpstr>Segoe UI</vt:lpstr>
      <vt:lpstr>Times New Roman</vt:lpstr>
      <vt:lpstr>nascop</vt:lpstr>
      <vt:lpstr>think-cell Slide</vt:lpstr>
      <vt:lpstr>Guidelines on Use of ARV Drugs for  Treating and Preventing HIV Infection in Kenya, 2016 Edition: Overview</vt:lpstr>
      <vt:lpstr>Guidelines 2018</vt:lpstr>
      <vt:lpstr>Outline of Guidelines </vt:lpstr>
      <vt:lpstr>1. Summary of Key Recommendations (p. 1-7)</vt:lpstr>
      <vt:lpstr>2. HIV Testing Services and Linkage to Treatment and Prevention (p. 9-23)</vt:lpstr>
      <vt:lpstr>2. HTS and Linkage, cont…</vt:lpstr>
      <vt:lpstr>2. HTS and Linkage, cont…</vt:lpstr>
      <vt:lpstr>2. HTS and Linkage, cont…</vt:lpstr>
      <vt:lpstr>2. HTS and Linkage, cont…</vt:lpstr>
      <vt:lpstr>2. HTS and Linkage, cont…</vt:lpstr>
      <vt:lpstr>3. Initial Evaluation and Follow-up for PLHIV  (p. 25-39)</vt:lpstr>
      <vt:lpstr>3. Initial Evaluation and Follow-up, cont…</vt:lpstr>
      <vt:lpstr>4. Standard Package of Care for PLHIV (p. 41-70)</vt:lpstr>
      <vt:lpstr>4. Standard Package, cont…</vt:lpstr>
      <vt:lpstr>4. Standard Package, cont…</vt:lpstr>
      <vt:lpstr>4. Standard Package, cont…</vt:lpstr>
      <vt:lpstr>4. Standard Package, cont…</vt:lpstr>
      <vt:lpstr>4. Standard Package, cont…</vt:lpstr>
      <vt:lpstr>4. Standard Package, cont…</vt:lpstr>
      <vt:lpstr>4. Standard Package, cont…</vt:lpstr>
      <vt:lpstr>5. Adherence Preparation, Monitoring and Support (p. 71-98)</vt:lpstr>
      <vt:lpstr>5. Adherence, cont…</vt:lpstr>
      <vt:lpstr>5. Adherence, cont…</vt:lpstr>
      <vt:lpstr>6. Antiretroviral Therapy in Infants, Children, Adolescents, and Adults (p. 99-124)</vt:lpstr>
      <vt:lpstr>PowerPoint Presentation</vt:lpstr>
      <vt:lpstr>KEY for the above table</vt:lpstr>
      <vt:lpstr>PowerPoint Presentation</vt:lpstr>
      <vt:lpstr>PowerPoint Presentation</vt:lpstr>
      <vt:lpstr>PowerPoint Presentation</vt:lpstr>
      <vt:lpstr>ART cont’ Updated Table 6.2 Preferred first line ART</vt:lpstr>
      <vt:lpstr>6. ART, cont…</vt:lpstr>
      <vt:lpstr>6. ART, cont…</vt:lpstr>
      <vt:lpstr>ART cont’ Updated Figure 6.5 Viral Load monitoring of patient on ART </vt:lpstr>
      <vt:lpstr>7. Prevention of Mother to Child Transmission of HIV (p. 119-124)</vt:lpstr>
      <vt:lpstr>7. PMTCT, cont…</vt:lpstr>
      <vt:lpstr>8. TB/HIV Co-infection Prevention and Management (p. 125-137)</vt:lpstr>
      <vt:lpstr>9. HBV/HIV and HCV/HIV Co-infection Prevention and Management (p. 139-144)</vt:lpstr>
      <vt:lpstr>10. ARVs for Post-exposure Prophylaxis (PEP)  (p. 145-146)</vt:lpstr>
      <vt:lpstr>11. Oral Pre-exposure Prophylaxis (PrEP) (p. 147-152)</vt:lpstr>
      <vt:lpstr>12. People Who Inject Drugs (PWID) and HIV  (p. 153-156)</vt:lpstr>
      <vt:lpstr>13. Annexes (p. 139-179)</vt:lpstr>
      <vt:lpstr>13. Annexes (p. 139-179), 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Guidelines Review</dc:title>
  <dc:creator>Dr S. Muga</dc:creator>
  <cp:lastModifiedBy>user</cp:lastModifiedBy>
  <cp:revision>356</cp:revision>
  <cp:lastPrinted>2021-02-24T08:05:15Z</cp:lastPrinted>
  <dcterms:created xsi:type="dcterms:W3CDTF">2016-05-17T06:27:27Z</dcterms:created>
  <dcterms:modified xsi:type="dcterms:W3CDTF">2021-02-24T12:48:25Z</dcterms:modified>
</cp:coreProperties>
</file>