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7D95B-BA63-485A-A2CA-1BA9AE57DCC1}" type="datetimeFigureOut">
              <a:rPr lang="en-US" smtClean="0"/>
              <a:t>24-Feb-21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339CF-9A63-48A9-8EB9-6650DE1457E5}" type="slidenum">
              <a:rPr lang="en-US" smtClean="0"/>
              <a:t>‹#›</a:t>
            </a:fld>
            <a:endParaRPr lang="en-US"/>
          </a:p>
        </p:txBody>
      </p:sp>
    </p:spTree>
    <p:extLst>
      <p:ext uri="{BB962C8B-B14F-4D97-AF65-F5344CB8AC3E}">
        <p14:creationId xmlns:p14="http://schemas.microsoft.com/office/powerpoint/2010/main" val="191552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740F397A-2D9C-4FF7-9F94-D662FD112736}"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 Carinii pneumonia has been renamed P. jiroveci although the eponym PCP is retained. Causal agent a fungus. People at risk of PCP have defects in cellular and humoral immunity including malnourished children, primary immunodeficiency states, use of steriods and in HIV. Incidence of PCP rises dramatically when CD4 count falls &lt; 200. </a:t>
            </a:r>
          </a:p>
          <a:p>
            <a:pPr eaLnBrk="1" hangingPunct="1"/>
            <a:r>
              <a:rPr lang="en-US" altLang="en-US" smtClean="0"/>
              <a:t>Transmission is by airborne inhalation.</a:t>
            </a:r>
          </a:p>
          <a:p>
            <a:pPr eaLnBrk="1" hangingPunct="1"/>
            <a:r>
              <a:rPr lang="en-US" altLang="en-US" smtClean="0"/>
              <a:t>SOB the hallmark of PCP</a:t>
            </a:r>
          </a:p>
        </p:txBody>
      </p:sp>
    </p:spTree>
    <p:extLst>
      <p:ext uri="{BB962C8B-B14F-4D97-AF65-F5344CB8AC3E}">
        <p14:creationId xmlns:p14="http://schemas.microsoft.com/office/powerpoint/2010/main" val="1543656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597679AF-942E-4136-BAA2-13A8DBC8DDBE}"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Infection is through inhalation of fungal spores. Pulmonary infection often asymptomatic. Dissemination through blood stream occurs including to CNS. Infection occurs in the immunocompromized. *If focal signs are present, CT scan useful before LP; focal signs often indicate raised ICP which requires urgent relief (LP and drainage repeatedly to ease ICP may be required)</a:t>
            </a:r>
          </a:p>
        </p:txBody>
      </p:sp>
    </p:spTree>
    <p:extLst>
      <p:ext uri="{BB962C8B-B14F-4D97-AF65-F5344CB8AC3E}">
        <p14:creationId xmlns:p14="http://schemas.microsoft.com/office/powerpoint/2010/main" val="3901999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7F796B1C-8E48-4C55-8B85-9520F97F6C39}"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cs typeface="Times New Roman" panose="02020603050405020304" pitchFamily="18" charset="0"/>
              </a:rPr>
              <a:t>Fluconazole available “Free” through Donation Program</a:t>
            </a:r>
          </a:p>
          <a:p>
            <a:pPr eaLnBrk="1" hangingPunct="1"/>
            <a:r>
              <a:rPr lang="en-US" altLang="en-US" smtClean="0">
                <a:cs typeface="Times New Roman" panose="02020603050405020304" pitchFamily="18" charset="0"/>
              </a:rPr>
              <a:t>Affordable (WHO Approved) generic versions also available </a:t>
            </a:r>
          </a:p>
          <a:p>
            <a:pPr eaLnBrk="1" hangingPunct="1"/>
            <a:endParaRPr lang="en-US" altLang="en-US" smtClean="0"/>
          </a:p>
        </p:txBody>
      </p:sp>
    </p:spTree>
    <p:extLst>
      <p:ext uri="{BB962C8B-B14F-4D97-AF65-F5344CB8AC3E}">
        <p14:creationId xmlns:p14="http://schemas.microsoft.com/office/powerpoint/2010/main" val="1947832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67ADAA6D-20B2-41DF-B393-751E23CBB2D3}"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If CD4 count falls below 100 in a patient with a history of CM, fluconazole prophylaxis should be re-instituted</a:t>
            </a:r>
          </a:p>
        </p:txBody>
      </p:sp>
    </p:spTree>
    <p:extLst>
      <p:ext uri="{BB962C8B-B14F-4D97-AF65-F5344CB8AC3E}">
        <p14:creationId xmlns:p14="http://schemas.microsoft.com/office/powerpoint/2010/main" val="155435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6EE6ECF7-2F7F-4951-ACDF-ED58301D4A42}"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Typically &gt;/= 2 ring enhancing lesions on CT. postmortem</a:t>
            </a:r>
          </a:p>
        </p:txBody>
      </p:sp>
    </p:spTree>
    <p:extLst>
      <p:ext uri="{BB962C8B-B14F-4D97-AF65-F5344CB8AC3E}">
        <p14:creationId xmlns:p14="http://schemas.microsoft.com/office/powerpoint/2010/main" val="491439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0239922F-D468-4941-A6B6-49FB9298F36F}"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Cats definitive host of T. gondii. Acquired through eating foods contaminated with oocysts excreted in cat feces or ingestion of brdyzoites in undercooked meat. Vertical transmission also  occurs. Acute infection in the immonocompetent symptomatic in the majority; otherwise symptoms similar to those of a viral illness occur and resolve over several weeks. Intrauterine infection more severe if it occurs in early pregnancy. Risk of acute infection greatest in the immunocompromized. Often secondary to reactivation of latent infection. </a:t>
            </a:r>
          </a:p>
        </p:txBody>
      </p:sp>
    </p:spTree>
    <p:extLst>
      <p:ext uri="{BB962C8B-B14F-4D97-AF65-F5344CB8AC3E}">
        <p14:creationId xmlns:p14="http://schemas.microsoft.com/office/powerpoint/2010/main" val="420386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02F93C1A-142B-4637-B26F-5D112B8BB493}"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Clinical response expected in 1 week in 60-80%. If no response with in 2 weeks consider alternative diagnosis</a:t>
            </a:r>
          </a:p>
        </p:txBody>
      </p:sp>
    </p:spTree>
    <p:extLst>
      <p:ext uri="{BB962C8B-B14F-4D97-AF65-F5344CB8AC3E}">
        <p14:creationId xmlns:p14="http://schemas.microsoft.com/office/powerpoint/2010/main" val="3784167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97BAB9ED-7B52-4EF6-84A4-5A47684DE5F4}"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1856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FB623CD5-D1B4-4671-864B-05E6615E31F6}"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Note that by the time many patients present with pneumonia antibiotics will have been used already therefore the need to consider second line treatment. Strep. Pneumoniae resistance to cotrimoxazole in Kenya is extremely common so this drug should not be used empirically in patients with pneumonia especially those on the same for prophylaxis. Newer generation quinolones alternative in patients who fail the above (e.g. levofloxacin).</a:t>
            </a:r>
            <a:r>
              <a:rPr lang="en-US" altLang="en-US" b="1" smtClean="0"/>
              <a:t> Note</a:t>
            </a:r>
            <a:r>
              <a:rPr lang="en-US" altLang="en-US" smtClean="0"/>
              <a:t> ciprofloxacin not effective for treating strep pneumonia infection. Pneumococcal vaccine trials in adults in Africa were not effective (in fact had a deleterious effect)</a:t>
            </a:r>
          </a:p>
        </p:txBody>
      </p:sp>
    </p:spTree>
    <p:extLst>
      <p:ext uri="{BB962C8B-B14F-4D97-AF65-F5344CB8AC3E}">
        <p14:creationId xmlns:p14="http://schemas.microsoft.com/office/powerpoint/2010/main" val="507200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3E39D25C-6D74-4E25-99A5-5B93933E65E1}"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Infection of the ophthalmic division of the trigeminal nerve. May be associated with the Ramsay Hunt syndrome = involvement of the sensory branch of the facial nerve, lesions in the ear canal, ipsilateral facial nerve palsy and loss of taste anterior 2/3 of tongue</a:t>
            </a:r>
          </a:p>
        </p:txBody>
      </p:sp>
    </p:spTree>
    <p:extLst>
      <p:ext uri="{BB962C8B-B14F-4D97-AF65-F5344CB8AC3E}">
        <p14:creationId xmlns:p14="http://schemas.microsoft.com/office/powerpoint/2010/main" val="4108012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33B516FA-1A2C-4F56-BFAE-72F139769BFC}"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cs typeface="Times New Roman" panose="02020603050405020304" pitchFamily="18" charset="0"/>
              </a:rPr>
              <a:t>Frangipani sap ?proven to be effective</a:t>
            </a:r>
          </a:p>
          <a:p>
            <a:pPr lvl="1" eaLnBrk="1" hangingPunct="1"/>
            <a:r>
              <a:rPr lang="en-US" altLang="en-US" smtClean="0">
                <a:cs typeface="Times New Roman" panose="02020603050405020304" pitchFamily="18" charset="0"/>
              </a:rPr>
              <a:t>Free and found widely in Kenya</a:t>
            </a:r>
          </a:p>
          <a:p>
            <a:pPr lvl="1" eaLnBrk="1" hangingPunct="1"/>
            <a:r>
              <a:rPr lang="en-US" altLang="en-US" smtClean="0">
                <a:cs typeface="Times New Roman" panose="02020603050405020304" pitchFamily="18" charset="0"/>
              </a:rPr>
              <a:t>Valaciclovir may be advantageous in reducing rate of PHN compared to ACV</a:t>
            </a:r>
          </a:p>
        </p:txBody>
      </p:sp>
    </p:spTree>
    <p:extLst>
      <p:ext uri="{BB962C8B-B14F-4D97-AF65-F5344CB8AC3E}">
        <p14:creationId xmlns:p14="http://schemas.microsoft.com/office/powerpoint/2010/main" val="176226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5A22B9AA-A98B-420D-8980-4413A529F649}"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CXR NORMAL IN 10-20%. If available staining of sputum and BAL with silver or methenamine. Monoclonal Ab stains more sensitive. </a:t>
            </a:r>
            <a:r>
              <a:rPr lang="en-US" altLang="en-US" sz="1400" smtClean="0">
                <a:cs typeface="Times New Roman" panose="02020603050405020304" pitchFamily="18" charset="0"/>
              </a:rPr>
              <a:t>CT scan where available can be useful in patients with normal CXR. Arterial blood gas where available to help determine whether O</a:t>
            </a:r>
            <a:r>
              <a:rPr lang="en-US" altLang="en-US" sz="1400" baseline="-25000" smtClean="0">
                <a:cs typeface="Times New Roman" panose="02020603050405020304" pitchFamily="18" charset="0"/>
              </a:rPr>
              <a:t>2 </a:t>
            </a:r>
            <a:r>
              <a:rPr lang="en-US" altLang="en-US" sz="1400" smtClean="0">
                <a:cs typeface="Times New Roman" panose="02020603050405020304" pitchFamily="18" charset="0"/>
              </a:rPr>
              <a:t>needed </a:t>
            </a:r>
          </a:p>
        </p:txBody>
      </p:sp>
    </p:spTree>
    <p:extLst>
      <p:ext uri="{BB962C8B-B14F-4D97-AF65-F5344CB8AC3E}">
        <p14:creationId xmlns:p14="http://schemas.microsoft.com/office/powerpoint/2010/main" val="2053231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F8A11D99-8B17-460D-9DE5-DA6C587FF34E}"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97812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5D62D7A8-D2EB-4208-A903-A226040D81F0}"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Newer therapies extremely expensive and include liposomal anthracyclines and paclitaxel. Weight vs surface area chart</a:t>
            </a:r>
          </a:p>
        </p:txBody>
      </p:sp>
    </p:spTree>
    <p:extLst>
      <p:ext uri="{BB962C8B-B14F-4D97-AF65-F5344CB8AC3E}">
        <p14:creationId xmlns:p14="http://schemas.microsoft.com/office/powerpoint/2010/main" val="3157792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37EC8EC4-EBDF-46B3-9A24-D73F4B302FD9}"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cs typeface="Times New Roman" panose="02020603050405020304" pitchFamily="18" charset="0"/>
              </a:rPr>
              <a:t>Vincristine 1.4mg/m</a:t>
            </a:r>
            <a:r>
              <a:rPr lang="en-US" altLang="en-US" baseline="30000" smtClean="0">
                <a:cs typeface="Times New Roman" panose="02020603050405020304" pitchFamily="18" charset="0"/>
              </a:rPr>
              <a:t>2</a:t>
            </a:r>
            <a:r>
              <a:rPr lang="en-US" altLang="en-US" smtClean="0">
                <a:cs typeface="Times New Roman" panose="02020603050405020304" pitchFamily="18" charset="0"/>
              </a:rPr>
              <a:t> +Bleomycin 10 units/m</a:t>
            </a:r>
            <a:r>
              <a:rPr lang="en-US" altLang="en-US" baseline="30000" smtClean="0">
                <a:cs typeface="Times New Roman" panose="02020603050405020304" pitchFamily="18" charset="0"/>
              </a:rPr>
              <a:t>2 </a:t>
            </a:r>
            <a:r>
              <a:rPr lang="en-US" altLang="en-US" smtClean="0">
                <a:cs typeface="Times New Roman" panose="02020603050405020304" pitchFamily="18" charset="0"/>
              </a:rPr>
              <a:t>2 weekly for 6 episodes. Vincristine 1.4mg/m</a:t>
            </a:r>
            <a:r>
              <a:rPr lang="en-US" altLang="en-US" baseline="30000" smtClean="0">
                <a:cs typeface="Times New Roman" panose="02020603050405020304" pitchFamily="18" charset="0"/>
              </a:rPr>
              <a:t>2 </a:t>
            </a:r>
            <a:r>
              <a:rPr lang="en-US" altLang="en-US" smtClean="0">
                <a:cs typeface="Times New Roman" panose="02020603050405020304" pitchFamily="18" charset="0"/>
              </a:rPr>
              <a:t>weekly for 6 weeks</a:t>
            </a:r>
          </a:p>
          <a:p>
            <a:pPr lvl="1" eaLnBrk="1" hangingPunct="1"/>
            <a:endParaRPr lang="en-US" altLang="en-US" smtClean="0">
              <a:cs typeface="Times New Roman" panose="02020603050405020304" pitchFamily="18" charset="0"/>
            </a:endParaRPr>
          </a:p>
          <a:p>
            <a:pPr lvl="1" eaLnBrk="1" hangingPunct="1"/>
            <a:endParaRPr lang="en-US" altLang="en-US" smtClean="0">
              <a:cs typeface="Times New Roman" panose="02020603050405020304" pitchFamily="18" charset="0"/>
            </a:endParaRPr>
          </a:p>
        </p:txBody>
      </p:sp>
    </p:spTree>
    <p:extLst>
      <p:ext uri="{BB962C8B-B14F-4D97-AF65-F5344CB8AC3E}">
        <p14:creationId xmlns:p14="http://schemas.microsoft.com/office/powerpoint/2010/main" val="3139222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F5165AA9-D3DA-4EBC-9938-D8E10163FBB9}"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GB" altLang="en-US" smtClean="0"/>
              <a:t>VIA/VILI - main drawback is however, a low specificity compared to Pap smear, with false positive results and a tendency towards over treatment5. Nonetheless this is a method of screening that would be relatively easy to adapt for use in countries like Kenya.</a:t>
            </a:r>
            <a:endParaRPr lang="en-US" altLang="en-US" smtClean="0"/>
          </a:p>
          <a:p>
            <a:pPr eaLnBrk="1" hangingPunct="1"/>
            <a:endParaRPr lang="en-US" altLang="en-US" smtClean="0"/>
          </a:p>
        </p:txBody>
      </p:sp>
    </p:spTree>
    <p:extLst>
      <p:ext uri="{BB962C8B-B14F-4D97-AF65-F5344CB8AC3E}">
        <p14:creationId xmlns:p14="http://schemas.microsoft.com/office/powerpoint/2010/main" val="44295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4B60A5CF-2FF3-4B03-9C80-4F5D5B0561FF}"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Histopathologic specimens showing </a:t>
            </a:r>
          </a:p>
        </p:txBody>
      </p:sp>
    </p:spTree>
    <p:extLst>
      <p:ext uri="{BB962C8B-B14F-4D97-AF65-F5344CB8AC3E}">
        <p14:creationId xmlns:p14="http://schemas.microsoft.com/office/powerpoint/2010/main" val="494978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8EB3BA4A-1BF3-404A-B0EB-B26B64BAD3F2}"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cs typeface="Times New Roman" panose="02020603050405020304" pitchFamily="18" charset="0"/>
              </a:rPr>
              <a:t>Lower doses of 90mg/kg have been used with success. This reduces side effects which include fever, rash, leukopenia, thrombocytopenia, hepatitis, hyperkalemia</a:t>
            </a:r>
          </a:p>
        </p:txBody>
      </p:sp>
    </p:spTree>
    <p:extLst>
      <p:ext uri="{BB962C8B-B14F-4D97-AF65-F5344CB8AC3E}">
        <p14:creationId xmlns:p14="http://schemas.microsoft.com/office/powerpoint/2010/main" val="317253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D366AF2D-FA33-4AC6-BC2B-3D28E2B90773}"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Prognosis of PCP poor especially in severe disease. Early diagnosis key to successful outcome. Ventilatory support of patients justifiable where possible since ART is now available improving chances of long term survival in those who recover.</a:t>
            </a:r>
          </a:p>
          <a:p>
            <a:pPr eaLnBrk="1" hangingPunct="1"/>
            <a:r>
              <a:rPr lang="en-US" altLang="en-US" smtClean="0"/>
              <a:t>Treatment failure as a result of cotrimoxazole resistance unlikely even in patients who have been on prophylaxis</a:t>
            </a:r>
          </a:p>
        </p:txBody>
      </p:sp>
    </p:spTree>
    <p:extLst>
      <p:ext uri="{BB962C8B-B14F-4D97-AF65-F5344CB8AC3E}">
        <p14:creationId xmlns:p14="http://schemas.microsoft.com/office/powerpoint/2010/main" val="48570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A28ABE6A-5D70-4AE8-B78B-40ED67AEB9DE}"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Primary prophylaxis (preventive therapy prior to development of the infection being prevented)</a:t>
            </a:r>
          </a:p>
          <a:p>
            <a:pPr eaLnBrk="1" hangingPunct="1"/>
            <a:endParaRPr lang="en-US" altLang="en-US" smtClean="0"/>
          </a:p>
        </p:txBody>
      </p:sp>
    </p:spTree>
    <p:extLst>
      <p:ext uri="{BB962C8B-B14F-4D97-AF65-F5344CB8AC3E}">
        <p14:creationId xmlns:p14="http://schemas.microsoft.com/office/powerpoint/2010/main" val="4254203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050B15EA-F77E-483D-A306-DBB954900E97}"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Secondary prophyalxis: patients who have had an episode of PJP more likely to suffer a subsequent episode as compared to a first episode in those who have never had PJP. Secondary prophylaxis is preventive therapy to prevent a recurrent episode. </a:t>
            </a:r>
          </a:p>
          <a:p>
            <a:pPr eaLnBrk="1" hangingPunct="1"/>
            <a:r>
              <a:rPr lang="en-US" altLang="en-US" smtClean="0"/>
              <a:t>The spectrum of HIV related diseases in Sub Saharan Africa is different from that seen in industrialized countries; </a:t>
            </a:r>
            <a:r>
              <a:rPr lang="en-GB" altLang="en-US" smtClean="0"/>
              <a:t>various bacterial and parasitic pathogens (other than </a:t>
            </a:r>
            <a:r>
              <a:rPr lang="en-GB" altLang="en-US" i="1" smtClean="0"/>
              <a:t>Pneumocystis jiroveci and T. gondii</a:t>
            </a:r>
            <a:r>
              <a:rPr lang="en-GB" altLang="en-US" smtClean="0"/>
              <a:t>) such as non typhi salmonellae (NTS)</a:t>
            </a:r>
            <a:r>
              <a:rPr lang="en-GB" altLang="en-US" i="1" smtClean="0"/>
              <a:t>, Streptococcus pneumoniae </a:t>
            </a:r>
            <a:r>
              <a:rPr lang="en-GB" altLang="en-US" smtClean="0"/>
              <a:t>other gram negative enteric bacilli, and </a:t>
            </a:r>
            <a:r>
              <a:rPr lang="en-GB" altLang="en-US" i="1" smtClean="0"/>
              <a:t>Isospora belli</a:t>
            </a:r>
            <a:r>
              <a:rPr lang="en-GB" altLang="en-US" smtClean="0"/>
              <a:t>, are major non-tuberculous causes of HIV-1-related morbidity. These infections occur at a higher incidence in Africa than in industrialized countries and at an earlier stage of HIV disease than PCP </a:t>
            </a:r>
            <a:endParaRPr lang="en-US" altLang="en-US" smtClean="0"/>
          </a:p>
        </p:txBody>
      </p:sp>
    </p:spTree>
    <p:extLst>
      <p:ext uri="{BB962C8B-B14F-4D97-AF65-F5344CB8AC3E}">
        <p14:creationId xmlns:p14="http://schemas.microsoft.com/office/powerpoint/2010/main" val="2359621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9AD5C462-8128-482D-B4C9-ED3EB3422884}"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The Opportunistic Infections Subcommittee of the ART Task Force has deliberated on the available evidence on the use of cotrimoxazole chemoprophylaxis in PLHA in Africa. It has taken into account local limitations, particularly with regard to availability of human and laboratory resources to assess patients at entry in to and exit out of this intervention. Following this, it is the decision of the Subcommittee to recommend that ALL HIV infected patients regardless of age, immunological or clinical status, be given cotrimoxazole prophylaxis unless contraindicated. The recommendation also covers continuation of chemoprophylaxis in all patients on ART. This decision will be subject to review should evidence emerge to support changes and/or amendments</a:t>
            </a:r>
            <a:r>
              <a:rPr lang="en-US" altLang="en-US" smtClean="0"/>
              <a:t> </a:t>
            </a:r>
          </a:p>
          <a:p>
            <a:pPr eaLnBrk="1" hangingPunct="1"/>
            <a:r>
              <a:rPr lang="en-US" altLang="en-US" smtClean="0"/>
              <a:t>It is important that patients not eligible for ART be given cotrimoxazole because there is emerging evidence that the use of cotrimoxazole in these patients may slow disease progression</a:t>
            </a:r>
          </a:p>
        </p:txBody>
      </p:sp>
    </p:spTree>
    <p:extLst>
      <p:ext uri="{BB962C8B-B14F-4D97-AF65-F5344CB8AC3E}">
        <p14:creationId xmlns:p14="http://schemas.microsoft.com/office/powerpoint/2010/main" val="1188247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6692257B-CADA-4383-86C0-6F28F9D8554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smtClean="0"/>
              <a:t>Results: 50% patients able to tolerate it following desensitization in Western populations therefore worth doing.</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327174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33D6F6-4405-465A-9783-A5CC5A2358A6}"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B5682-1ABC-4F62-A5E6-109F9A31917F}" type="slidenum">
              <a:rPr lang="en-US" smtClean="0"/>
              <a:t>‹#›</a:t>
            </a:fld>
            <a:endParaRPr lang="en-US"/>
          </a:p>
        </p:txBody>
      </p:sp>
    </p:spTree>
    <p:extLst>
      <p:ext uri="{BB962C8B-B14F-4D97-AF65-F5344CB8AC3E}">
        <p14:creationId xmlns:p14="http://schemas.microsoft.com/office/powerpoint/2010/main" val="2817561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3D6F6-4405-465A-9783-A5CC5A2358A6}"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B5682-1ABC-4F62-A5E6-109F9A31917F}" type="slidenum">
              <a:rPr lang="en-US" smtClean="0"/>
              <a:t>‹#›</a:t>
            </a:fld>
            <a:endParaRPr lang="en-US"/>
          </a:p>
        </p:txBody>
      </p:sp>
    </p:spTree>
    <p:extLst>
      <p:ext uri="{BB962C8B-B14F-4D97-AF65-F5344CB8AC3E}">
        <p14:creationId xmlns:p14="http://schemas.microsoft.com/office/powerpoint/2010/main" val="163665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3D6F6-4405-465A-9783-A5CC5A2358A6}"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B5682-1ABC-4F62-A5E6-109F9A31917F}" type="slidenum">
              <a:rPr lang="en-US" smtClean="0"/>
              <a:t>‹#›</a:t>
            </a:fld>
            <a:endParaRPr lang="en-US"/>
          </a:p>
        </p:txBody>
      </p:sp>
    </p:spTree>
    <p:extLst>
      <p:ext uri="{BB962C8B-B14F-4D97-AF65-F5344CB8AC3E}">
        <p14:creationId xmlns:p14="http://schemas.microsoft.com/office/powerpoint/2010/main" val="122298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3D6F6-4405-465A-9783-A5CC5A2358A6}"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B5682-1ABC-4F62-A5E6-109F9A31917F}" type="slidenum">
              <a:rPr lang="en-US" smtClean="0"/>
              <a:t>‹#›</a:t>
            </a:fld>
            <a:endParaRPr lang="en-US"/>
          </a:p>
        </p:txBody>
      </p:sp>
    </p:spTree>
    <p:extLst>
      <p:ext uri="{BB962C8B-B14F-4D97-AF65-F5344CB8AC3E}">
        <p14:creationId xmlns:p14="http://schemas.microsoft.com/office/powerpoint/2010/main" val="158919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33D6F6-4405-465A-9783-A5CC5A2358A6}"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B5682-1ABC-4F62-A5E6-109F9A31917F}" type="slidenum">
              <a:rPr lang="en-US" smtClean="0"/>
              <a:t>‹#›</a:t>
            </a:fld>
            <a:endParaRPr lang="en-US"/>
          </a:p>
        </p:txBody>
      </p:sp>
    </p:spTree>
    <p:extLst>
      <p:ext uri="{BB962C8B-B14F-4D97-AF65-F5344CB8AC3E}">
        <p14:creationId xmlns:p14="http://schemas.microsoft.com/office/powerpoint/2010/main" val="411774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33D6F6-4405-465A-9783-A5CC5A2358A6}"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B5682-1ABC-4F62-A5E6-109F9A31917F}" type="slidenum">
              <a:rPr lang="en-US" smtClean="0"/>
              <a:t>‹#›</a:t>
            </a:fld>
            <a:endParaRPr lang="en-US"/>
          </a:p>
        </p:txBody>
      </p:sp>
    </p:spTree>
    <p:extLst>
      <p:ext uri="{BB962C8B-B14F-4D97-AF65-F5344CB8AC3E}">
        <p14:creationId xmlns:p14="http://schemas.microsoft.com/office/powerpoint/2010/main" val="81069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33D6F6-4405-465A-9783-A5CC5A2358A6}" type="datetimeFigureOut">
              <a:rPr lang="en-US" smtClean="0"/>
              <a:t>24-Feb-21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B5682-1ABC-4F62-A5E6-109F9A31917F}" type="slidenum">
              <a:rPr lang="en-US" smtClean="0"/>
              <a:t>‹#›</a:t>
            </a:fld>
            <a:endParaRPr lang="en-US"/>
          </a:p>
        </p:txBody>
      </p:sp>
    </p:spTree>
    <p:extLst>
      <p:ext uri="{BB962C8B-B14F-4D97-AF65-F5344CB8AC3E}">
        <p14:creationId xmlns:p14="http://schemas.microsoft.com/office/powerpoint/2010/main" val="179873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33D6F6-4405-465A-9783-A5CC5A2358A6}" type="datetimeFigureOut">
              <a:rPr lang="en-US" smtClean="0"/>
              <a:t>24-Feb-21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B5682-1ABC-4F62-A5E6-109F9A31917F}" type="slidenum">
              <a:rPr lang="en-US" smtClean="0"/>
              <a:t>‹#›</a:t>
            </a:fld>
            <a:endParaRPr lang="en-US"/>
          </a:p>
        </p:txBody>
      </p:sp>
    </p:spTree>
    <p:extLst>
      <p:ext uri="{BB962C8B-B14F-4D97-AF65-F5344CB8AC3E}">
        <p14:creationId xmlns:p14="http://schemas.microsoft.com/office/powerpoint/2010/main" val="331470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3D6F6-4405-465A-9783-A5CC5A2358A6}" type="datetimeFigureOut">
              <a:rPr lang="en-US" smtClean="0"/>
              <a:t>24-Feb-21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B5682-1ABC-4F62-A5E6-109F9A31917F}" type="slidenum">
              <a:rPr lang="en-US" smtClean="0"/>
              <a:t>‹#›</a:t>
            </a:fld>
            <a:endParaRPr lang="en-US"/>
          </a:p>
        </p:txBody>
      </p:sp>
    </p:spTree>
    <p:extLst>
      <p:ext uri="{BB962C8B-B14F-4D97-AF65-F5344CB8AC3E}">
        <p14:creationId xmlns:p14="http://schemas.microsoft.com/office/powerpoint/2010/main" val="250410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33D6F6-4405-465A-9783-A5CC5A2358A6}"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B5682-1ABC-4F62-A5E6-109F9A31917F}" type="slidenum">
              <a:rPr lang="en-US" smtClean="0"/>
              <a:t>‹#›</a:t>
            </a:fld>
            <a:endParaRPr lang="en-US"/>
          </a:p>
        </p:txBody>
      </p:sp>
    </p:spTree>
    <p:extLst>
      <p:ext uri="{BB962C8B-B14F-4D97-AF65-F5344CB8AC3E}">
        <p14:creationId xmlns:p14="http://schemas.microsoft.com/office/powerpoint/2010/main" val="183007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33D6F6-4405-465A-9783-A5CC5A2358A6}"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B5682-1ABC-4F62-A5E6-109F9A31917F}" type="slidenum">
              <a:rPr lang="en-US" smtClean="0"/>
              <a:t>‹#›</a:t>
            </a:fld>
            <a:endParaRPr lang="en-US"/>
          </a:p>
        </p:txBody>
      </p:sp>
    </p:spTree>
    <p:extLst>
      <p:ext uri="{BB962C8B-B14F-4D97-AF65-F5344CB8AC3E}">
        <p14:creationId xmlns:p14="http://schemas.microsoft.com/office/powerpoint/2010/main" val="427606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3D6F6-4405-465A-9783-A5CC5A2358A6}" type="datetimeFigureOut">
              <a:rPr lang="en-US" smtClean="0"/>
              <a:t>24-Feb-21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B5682-1ABC-4F62-A5E6-109F9A31917F}" type="slidenum">
              <a:rPr lang="en-US" smtClean="0"/>
              <a:t>‹#›</a:t>
            </a:fld>
            <a:endParaRPr lang="en-US"/>
          </a:p>
        </p:txBody>
      </p:sp>
    </p:spTree>
    <p:extLst>
      <p:ext uri="{BB962C8B-B14F-4D97-AF65-F5344CB8AC3E}">
        <p14:creationId xmlns:p14="http://schemas.microsoft.com/office/powerpoint/2010/main" val="211729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6970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2667000" y="381000"/>
            <a:ext cx="7793038" cy="1143000"/>
          </a:xfrm>
        </p:spPr>
        <p:txBody>
          <a:bodyPr anchor="b"/>
          <a:lstStyle/>
          <a:p>
            <a:pPr eaLnBrk="1" hangingPunct="1"/>
            <a:r>
              <a:rPr lang="en-US" altLang="en-US" sz="4000" b="1" u="sng">
                <a:solidFill>
                  <a:srgbClr val="19194D"/>
                </a:solidFill>
              </a:rPr>
              <a:t>TB/HIV: Conclusion</a:t>
            </a:r>
          </a:p>
        </p:txBody>
      </p:sp>
      <p:sp>
        <p:nvSpPr>
          <p:cNvPr id="13315" name="Rectangle 3"/>
          <p:cNvSpPr>
            <a:spLocks noGrp="1" noChangeArrowheads="1"/>
          </p:cNvSpPr>
          <p:nvPr>
            <p:ph idx="4294967295"/>
          </p:nvPr>
        </p:nvSpPr>
        <p:spPr>
          <a:xfrm>
            <a:off x="2063750" y="1905001"/>
            <a:ext cx="8415338" cy="4227513"/>
          </a:xfrm>
        </p:spPr>
        <p:txBody>
          <a:bodyPr/>
          <a:lstStyle/>
          <a:p>
            <a:pPr eaLnBrk="1" hangingPunct="1">
              <a:lnSpc>
                <a:spcPct val="90000"/>
              </a:lnSpc>
            </a:pPr>
            <a:r>
              <a:rPr lang="en-US" altLang="en-US"/>
              <a:t>TB a major cause of morbidity and mortality in HIV patients</a:t>
            </a:r>
          </a:p>
          <a:p>
            <a:pPr eaLnBrk="1" hangingPunct="1">
              <a:lnSpc>
                <a:spcPct val="90000"/>
              </a:lnSpc>
            </a:pPr>
            <a:r>
              <a:rPr lang="en-US" altLang="en-US"/>
              <a:t>TB occurs at any stage of HIV infection</a:t>
            </a:r>
          </a:p>
          <a:p>
            <a:pPr eaLnBrk="1" hangingPunct="1">
              <a:lnSpc>
                <a:spcPct val="90000"/>
              </a:lnSpc>
            </a:pPr>
            <a:r>
              <a:rPr lang="en-US" altLang="en-US"/>
              <a:t>EPTB/atypical presentations of TB more common in severe HIV disease </a:t>
            </a:r>
          </a:p>
          <a:p>
            <a:pPr eaLnBrk="1" hangingPunct="1">
              <a:lnSpc>
                <a:spcPct val="90000"/>
              </a:lnSpc>
            </a:pPr>
            <a:r>
              <a:rPr lang="en-US" altLang="en-US"/>
              <a:t>All co-infected patients should be started on cotrimoxazole prophylaxis as it reduces mortality</a:t>
            </a:r>
          </a:p>
          <a:p>
            <a:pPr eaLnBrk="1" hangingPunct="1">
              <a:lnSpc>
                <a:spcPct val="90000"/>
              </a:lnSpc>
            </a:pPr>
            <a:r>
              <a:rPr lang="en-US" altLang="en-US"/>
              <a:t>HIV patients on ART remain at risk of developing TB; active case detection important</a:t>
            </a:r>
          </a:p>
          <a:p>
            <a:pPr eaLnBrk="1" hangingPunct="1">
              <a:lnSpc>
                <a:spcPct val="90000"/>
              </a:lnSpc>
            </a:pPr>
            <a:endParaRPr lang="en-US" altLang="en-US"/>
          </a:p>
          <a:p>
            <a:pPr eaLnBrk="1" hangingPunct="1">
              <a:lnSpc>
                <a:spcPct val="90000"/>
              </a:lnSpc>
            </a:pPr>
            <a:endParaRPr lang="en-US" altLang="en-US"/>
          </a:p>
        </p:txBody>
      </p:sp>
    </p:spTree>
    <p:extLst>
      <p:ext uri="{BB962C8B-B14F-4D97-AF65-F5344CB8AC3E}">
        <p14:creationId xmlns:p14="http://schemas.microsoft.com/office/powerpoint/2010/main" val="1680146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ctrTitle"/>
          </p:nvPr>
        </p:nvSpPr>
        <p:spPr>
          <a:xfrm>
            <a:off x="1524000" y="908050"/>
            <a:ext cx="9144000" cy="1657350"/>
          </a:xfrm>
        </p:spPr>
        <p:txBody>
          <a:bodyPr/>
          <a:lstStyle/>
          <a:p>
            <a:pPr eaLnBrk="1" hangingPunct="1"/>
            <a:r>
              <a:rPr lang="en-US" altLang="en-US" sz="4800" i="1">
                <a:latin typeface="Tahoma" panose="020B0604030504040204" pitchFamily="34" charset="0"/>
                <a:cs typeface="Times New Roman" panose="02020603050405020304" pitchFamily="18" charset="0"/>
              </a:rPr>
              <a:t>Pneumocystis Jiroveci </a:t>
            </a:r>
            <a:r>
              <a:rPr lang="en-US" altLang="en-US" sz="4800">
                <a:latin typeface="Tahoma" panose="020B0604030504040204" pitchFamily="34" charset="0"/>
                <a:cs typeface="Times New Roman" panose="02020603050405020304" pitchFamily="18" charset="0"/>
              </a:rPr>
              <a:t>Pneumonia</a:t>
            </a:r>
          </a:p>
        </p:txBody>
      </p:sp>
    </p:spTree>
    <p:extLst>
      <p:ext uri="{BB962C8B-B14F-4D97-AF65-F5344CB8AC3E}">
        <p14:creationId xmlns:p14="http://schemas.microsoft.com/office/powerpoint/2010/main" val="1443462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524000" y="214314"/>
            <a:ext cx="9144000" cy="911225"/>
          </a:xfrm>
        </p:spPr>
        <p:txBody>
          <a:bodyPr anchor="b"/>
          <a:lstStyle/>
          <a:p>
            <a:pPr eaLnBrk="1" hangingPunct="1"/>
            <a:r>
              <a:rPr lang="en-US" altLang="en-US" sz="3600" b="1" i="1"/>
              <a:t>Pneumocystis jiroveci</a:t>
            </a:r>
            <a:r>
              <a:rPr lang="en-US" altLang="en-US" sz="3600" b="1"/>
              <a:t> Pneumonia (PCP)</a:t>
            </a:r>
            <a:endParaRPr lang="en-US" altLang="en-US" b="1" smtClean="0"/>
          </a:p>
        </p:txBody>
      </p:sp>
      <p:sp>
        <p:nvSpPr>
          <p:cNvPr id="15363" name="Rectangle 3"/>
          <p:cNvSpPr>
            <a:spLocks noGrp="1" noChangeArrowheads="1"/>
          </p:cNvSpPr>
          <p:nvPr>
            <p:ph sz="half" idx="4294967295"/>
          </p:nvPr>
        </p:nvSpPr>
        <p:spPr>
          <a:xfrm>
            <a:off x="1809750" y="1714500"/>
            <a:ext cx="4286250" cy="4929188"/>
          </a:xfrm>
        </p:spPr>
        <p:txBody>
          <a:bodyPr/>
          <a:lstStyle/>
          <a:p>
            <a:pPr eaLnBrk="1" hangingPunct="1">
              <a:buFontTx/>
              <a:buNone/>
            </a:pPr>
            <a:r>
              <a:rPr lang="en-US" altLang="en-US" b="1"/>
              <a:t>Symptoms:</a:t>
            </a:r>
            <a:endParaRPr lang="en-US" altLang="en-US" sz="3600" b="1"/>
          </a:p>
          <a:p>
            <a:pPr eaLnBrk="1" hangingPunct="1"/>
            <a:r>
              <a:rPr lang="en-US" altLang="en-US" b="1"/>
              <a:t>Shortness of breath </a:t>
            </a:r>
            <a:r>
              <a:rPr lang="en-US" altLang="en-US"/>
              <a:t>/ respiratory distress </a:t>
            </a:r>
          </a:p>
          <a:p>
            <a:pPr lvl="1" eaLnBrk="1" hangingPunct="1"/>
            <a:r>
              <a:rPr lang="en-US" altLang="en-US"/>
              <a:t>Onset of illness insidious often taking weeks. Can be acute</a:t>
            </a:r>
          </a:p>
          <a:p>
            <a:pPr eaLnBrk="1" hangingPunct="1"/>
            <a:r>
              <a:rPr lang="en-US" altLang="en-US"/>
              <a:t>Cough </a:t>
            </a:r>
          </a:p>
          <a:p>
            <a:pPr lvl="1" eaLnBrk="1" hangingPunct="1"/>
            <a:r>
              <a:rPr lang="en-US" altLang="en-US"/>
              <a:t>Usually dry </a:t>
            </a:r>
          </a:p>
          <a:p>
            <a:pPr eaLnBrk="1" hangingPunct="1"/>
            <a:r>
              <a:rPr lang="en-US" altLang="en-US"/>
              <a:t>Fever </a:t>
            </a:r>
          </a:p>
        </p:txBody>
      </p:sp>
      <p:sp>
        <p:nvSpPr>
          <p:cNvPr id="15364" name="Rectangle 5"/>
          <p:cNvSpPr>
            <a:spLocks noGrp="1" noChangeArrowheads="1"/>
          </p:cNvSpPr>
          <p:nvPr>
            <p:ph sz="half" idx="4294967295"/>
          </p:nvPr>
        </p:nvSpPr>
        <p:spPr>
          <a:xfrm>
            <a:off x="6527800" y="1714500"/>
            <a:ext cx="3810000" cy="4783138"/>
          </a:xfrm>
        </p:spPr>
        <p:txBody>
          <a:bodyPr/>
          <a:lstStyle/>
          <a:p>
            <a:pPr eaLnBrk="1" hangingPunct="1">
              <a:buFontTx/>
              <a:buNone/>
            </a:pPr>
            <a:r>
              <a:rPr lang="en-US" altLang="en-US" b="1"/>
              <a:t>Signs:</a:t>
            </a:r>
          </a:p>
          <a:p>
            <a:pPr eaLnBrk="1" hangingPunct="1"/>
            <a:r>
              <a:rPr lang="en-US" altLang="en-US"/>
              <a:t>Tachypnea </a:t>
            </a:r>
          </a:p>
          <a:p>
            <a:pPr eaLnBrk="1" hangingPunct="1"/>
            <a:r>
              <a:rPr lang="en-US" altLang="en-US"/>
              <a:t>Tachycardia </a:t>
            </a:r>
          </a:p>
          <a:p>
            <a:pPr eaLnBrk="1" hangingPunct="1"/>
            <a:r>
              <a:rPr lang="en-US" altLang="en-US"/>
              <a:t>Cyanosis</a:t>
            </a:r>
          </a:p>
          <a:p>
            <a:pPr eaLnBrk="1" hangingPunct="1"/>
            <a:r>
              <a:rPr lang="en-US" altLang="en-US"/>
              <a:t>Lung auscultation often normal or bilateral crepitations without reduced air entry </a:t>
            </a:r>
          </a:p>
        </p:txBody>
      </p:sp>
      <p:sp>
        <p:nvSpPr>
          <p:cNvPr id="15365" name="Rectangle 6"/>
          <p:cNvSpPr>
            <a:spLocks noChangeArrowheads="1"/>
          </p:cNvSpPr>
          <p:nvPr/>
        </p:nvSpPr>
        <p:spPr bwMode="auto">
          <a:xfrm>
            <a:off x="2809875" y="1071563"/>
            <a:ext cx="5761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eaLnBrk="1" hangingPunct="1"/>
            <a:r>
              <a:rPr lang="en-US" altLang="en-US" sz="2800" b="1">
                <a:solidFill>
                  <a:schemeClr val="tx2"/>
                </a:solidFill>
              </a:rPr>
              <a:t>Clinical Presentation</a:t>
            </a:r>
          </a:p>
        </p:txBody>
      </p:sp>
    </p:spTree>
    <p:extLst>
      <p:ext uri="{BB962C8B-B14F-4D97-AF65-F5344CB8AC3E}">
        <p14:creationId xmlns:p14="http://schemas.microsoft.com/office/powerpoint/2010/main" val="3926765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524000" y="214313"/>
            <a:ext cx="9144000" cy="1270000"/>
          </a:xfrm>
        </p:spPr>
        <p:txBody>
          <a:bodyPr anchor="b"/>
          <a:lstStyle/>
          <a:p>
            <a:pPr eaLnBrk="1" hangingPunct="1"/>
            <a:r>
              <a:rPr lang="en-US" altLang="en-US" sz="3600" b="1" i="1" u="sng"/>
              <a:t>Pneumocystis Jiroveci </a:t>
            </a:r>
            <a:r>
              <a:rPr lang="en-US" altLang="en-US" sz="3600" b="1" u="sng"/>
              <a:t>Pneumonia </a:t>
            </a:r>
            <a:br>
              <a:rPr lang="en-US" altLang="en-US" sz="3600" b="1" u="sng"/>
            </a:br>
            <a:r>
              <a:rPr lang="en-US" altLang="en-US" sz="3600" b="1" u="sng"/>
              <a:t>Diagnosis</a:t>
            </a:r>
          </a:p>
        </p:txBody>
      </p:sp>
      <p:sp>
        <p:nvSpPr>
          <p:cNvPr id="16387" name="Rectangle 3"/>
          <p:cNvSpPr>
            <a:spLocks noGrp="1" noChangeArrowheads="1"/>
          </p:cNvSpPr>
          <p:nvPr>
            <p:ph idx="4294967295"/>
          </p:nvPr>
        </p:nvSpPr>
        <p:spPr>
          <a:xfrm>
            <a:off x="1752600" y="1714500"/>
            <a:ext cx="4495800" cy="5143500"/>
          </a:xfrm>
        </p:spPr>
        <p:txBody>
          <a:bodyPr/>
          <a:lstStyle/>
          <a:p>
            <a:pPr eaLnBrk="1" hangingPunct="1">
              <a:lnSpc>
                <a:spcPct val="80000"/>
              </a:lnSpc>
            </a:pPr>
            <a:r>
              <a:rPr lang="en-US" altLang="en-US"/>
              <a:t>High index of suspicion</a:t>
            </a:r>
          </a:p>
          <a:p>
            <a:pPr eaLnBrk="1" hangingPunct="1">
              <a:lnSpc>
                <a:spcPct val="80000"/>
              </a:lnSpc>
            </a:pPr>
            <a:endParaRPr lang="en-US" altLang="en-US"/>
          </a:p>
          <a:p>
            <a:pPr eaLnBrk="1" hangingPunct="1">
              <a:lnSpc>
                <a:spcPct val="80000"/>
              </a:lnSpc>
            </a:pPr>
            <a:r>
              <a:rPr lang="en-US" altLang="en-US"/>
              <a:t>Chest radiograph </a:t>
            </a:r>
          </a:p>
          <a:p>
            <a:pPr lvl="1" eaLnBrk="1" hangingPunct="1">
              <a:lnSpc>
                <a:spcPct val="80000"/>
              </a:lnSpc>
            </a:pPr>
            <a:r>
              <a:rPr lang="en-US" altLang="en-US" sz="2000"/>
              <a:t>Classically bilateral, diffuse interstitial shadowing</a:t>
            </a:r>
          </a:p>
          <a:p>
            <a:pPr lvl="1" eaLnBrk="1" hangingPunct="1">
              <a:lnSpc>
                <a:spcPct val="80000"/>
              </a:lnSpc>
            </a:pPr>
            <a:r>
              <a:rPr lang="en-US" altLang="en-US" sz="2000"/>
              <a:t>Can be relatively </a:t>
            </a:r>
            <a:r>
              <a:rPr lang="en-US" altLang="en-US" sz="2000" b="1"/>
              <a:t>normal</a:t>
            </a:r>
            <a:r>
              <a:rPr lang="en-US" altLang="en-US" sz="2000"/>
              <a:t> even with severe respiratory distress</a:t>
            </a:r>
          </a:p>
          <a:p>
            <a:pPr eaLnBrk="1" hangingPunct="1">
              <a:lnSpc>
                <a:spcPct val="80000"/>
              </a:lnSpc>
            </a:pPr>
            <a:endParaRPr lang="en-US" altLang="en-US"/>
          </a:p>
          <a:p>
            <a:pPr eaLnBrk="1" hangingPunct="1">
              <a:lnSpc>
                <a:spcPct val="80000"/>
              </a:lnSpc>
            </a:pPr>
            <a:r>
              <a:rPr lang="en-US" altLang="en-US"/>
              <a:t>Induced sputum and Bronchoalveolar lavage</a:t>
            </a:r>
          </a:p>
          <a:p>
            <a:pPr lvl="1" eaLnBrk="1" hangingPunct="1">
              <a:lnSpc>
                <a:spcPct val="80000"/>
              </a:lnSpc>
            </a:pPr>
            <a:r>
              <a:rPr lang="en-US" altLang="en-US" sz="2000"/>
              <a:t>Can give definitive diagnosis</a:t>
            </a:r>
          </a:p>
          <a:p>
            <a:pPr lvl="1" eaLnBrk="1" hangingPunct="1">
              <a:lnSpc>
                <a:spcPct val="80000"/>
              </a:lnSpc>
            </a:pPr>
            <a:r>
              <a:rPr lang="en-US" altLang="en-US" sz="2000"/>
              <a:t>Rarely available or possible</a:t>
            </a:r>
          </a:p>
          <a:p>
            <a:pPr lvl="1" eaLnBrk="1" hangingPunct="1">
              <a:lnSpc>
                <a:spcPct val="80000"/>
              </a:lnSpc>
            </a:pPr>
            <a:r>
              <a:rPr lang="en-US" altLang="en-US" sz="2000" b="1"/>
              <a:t>Clinical suspicion key to diagnosis</a:t>
            </a:r>
          </a:p>
        </p:txBody>
      </p:sp>
      <p:graphicFrame>
        <p:nvGraphicFramePr>
          <p:cNvPr id="16388" name="Object 6"/>
          <p:cNvGraphicFramePr>
            <a:graphicFrameLocks noChangeAspect="1"/>
          </p:cNvGraphicFramePr>
          <p:nvPr/>
        </p:nvGraphicFramePr>
        <p:xfrm>
          <a:off x="6248400" y="1828800"/>
          <a:ext cx="4419600" cy="5029200"/>
        </p:xfrm>
        <a:graphic>
          <a:graphicData uri="http://schemas.openxmlformats.org/presentationml/2006/ole">
            <mc:AlternateContent xmlns:mc="http://schemas.openxmlformats.org/markup-compatibility/2006">
              <mc:Choice xmlns:v="urn:schemas-microsoft-com:vml" Requires="v">
                <p:oleObj spid="_x0000_s1027" name="PI3" r:id="rId4" imgW="5476190" imgH="5685714" progId="PI3.Image">
                  <p:embed/>
                </p:oleObj>
              </mc:Choice>
              <mc:Fallback>
                <p:oleObj name="PI3" r:id="rId4" imgW="5476190" imgH="5685714"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828800"/>
                        <a:ext cx="441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36278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524000" y="214313"/>
            <a:ext cx="9144000" cy="982662"/>
          </a:xfrm>
        </p:spPr>
        <p:txBody>
          <a:bodyPr anchor="b"/>
          <a:lstStyle/>
          <a:p>
            <a:pPr eaLnBrk="1" hangingPunct="1"/>
            <a:r>
              <a:rPr lang="en-US" altLang="en-US" b="1" smtClean="0"/>
              <a:t>PJP: Postmortem</a:t>
            </a:r>
          </a:p>
        </p:txBody>
      </p:sp>
      <p:pic>
        <p:nvPicPr>
          <p:cNvPr id="17411" name="Picture 4"/>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828800" y="1981200"/>
            <a:ext cx="3429000" cy="4572000"/>
          </a:xfrm>
        </p:spPr>
      </p:pic>
      <p:pic>
        <p:nvPicPr>
          <p:cNvPr id="174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981200"/>
            <a:ext cx="434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282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524000" y="1"/>
            <a:ext cx="9144000" cy="874713"/>
          </a:xfrm>
        </p:spPr>
        <p:txBody>
          <a:bodyPr anchor="b"/>
          <a:lstStyle/>
          <a:p>
            <a:pPr eaLnBrk="1" hangingPunct="1"/>
            <a:r>
              <a:rPr lang="en-US" altLang="en-US" sz="3600" b="1" u="sng"/>
              <a:t>PJP: Management</a:t>
            </a:r>
            <a:r>
              <a:rPr lang="en-US" altLang="en-US" b="1" u="sng" smtClean="0"/>
              <a:t> </a:t>
            </a:r>
          </a:p>
        </p:txBody>
      </p:sp>
      <p:sp>
        <p:nvSpPr>
          <p:cNvPr id="18435" name="Rectangle 3"/>
          <p:cNvSpPr>
            <a:spLocks noGrp="1" noChangeArrowheads="1"/>
          </p:cNvSpPr>
          <p:nvPr>
            <p:ph idx="4294967295"/>
          </p:nvPr>
        </p:nvSpPr>
        <p:spPr>
          <a:xfrm>
            <a:off x="1881188" y="928689"/>
            <a:ext cx="8501062" cy="4929187"/>
          </a:xfrm>
        </p:spPr>
        <p:txBody>
          <a:bodyPr/>
          <a:lstStyle/>
          <a:p>
            <a:pPr eaLnBrk="1" hangingPunct="1">
              <a:lnSpc>
                <a:spcPct val="90000"/>
              </a:lnSpc>
            </a:pPr>
            <a:r>
              <a:rPr lang="en-US" altLang="en-US" b="1"/>
              <a:t>Severe disease</a:t>
            </a:r>
          </a:p>
          <a:p>
            <a:pPr lvl="1" eaLnBrk="1" hangingPunct="1">
              <a:lnSpc>
                <a:spcPct val="90000"/>
              </a:lnSpc>
            </a:pPr>
            <a:r>
              <a:rPr lang="en-US" altLang="en-US" b="1"/>
              <a:t>High dose</a:t>
            </a:r>
            <a:r>
              <a:rPr lang="en-US" altLang="en-US"/>
              <a:t> cotrimoxazole for 21 days		</a:t>
            </a:r>
          </a:p>
          <a:p>
            <a:pPr lvl="2" eaLnBrk="1" hangingPunct="1">
              <a:lnSpc>
                <a:spcPct val="90000"/>
              </a:lnSpc>
            </a:pPr>
            <a:r>
              <a:rPr lang="en-US" altLang="en-US"/>
              <a:t>120mg/kg per day in 3-4 doses</a:t>
            </a:r>
            <a:r>
              <a:rPr lang="en-US" altLang="en-US" b="1"/>
              <a:t> e.g.</a:t>
            </a:r>
            <a:r>
              <a:rPr lang="en-US" altLang="en-US"/>
              <a:t> dose for 60kg man is 7200mg/day</a:t>
            </a:r>
          </a:p>
          <a:p>
            <a:pPr lvl="2" eaLnBrk="1" hangingPunct="1">
              <a:lnSpc>
                <a:spcPct val="90000"/>
              </a:lnSpc>
            </a:pPr>
            <a:r>
              <a:rPr lang="en-US" altLang="en-US"/>
              <a:t>7200mg = 15 x 480mg tablets = approx 4 tabs QDS</a:t>
            </a:r>
          </a:p>
          <a:p>
            <a:pPr lvl="1" eaLnBrk="1" hangingPunct="1">
              <a:lnSpc>
                <a:spcPct val="90000"/>
              </a:lnSpc>
            </a:pPr>
            <a:r>
              <a:rPr lang="en-US" altLang="en-US"/>
              <a:t>If allergic to or intolerant of cotrimoxazole</a:t>
            </a:r>
          </a:p>
          <a:p>
            <a:pPr lvl="2" eaLnBrk="1" hangingPunct="1">
              <a:lnSpc>
                <a:spcPct val="90000"/>
              </a:lnSpc>
            </a:pPr>
            <a:r>
              <a:rPr lang="en-US" altLang="en-US"/>
              <a:t>Clindamycin at 900mg  IV 8 hourly </a:t>
            </a:r>
            <a:r>
              <a:rPr lang="en-US" altLang="en-US" b="1"/>
              <a:t>plus</a:t>
            </a:r>
            <a:r>
              <a:rPr lang="en-US" altLang="en-US"/>
              <a:t> primaquine 30mg orally/day. Clindamycin may also be given orally at a dose of 600mg 6 hourly.</a:t>
            </a:r>
          </a:p>
          <a:p>
            <a:pPr lvl="2" eaLnBrk="1" hangingPunct="1">
              <a:lnSpc>
                <a:spcPct val="90000"/>
              </a:lnSpc>
              <a:buFontTx/>
              <a:buNone/>
            </a:pPr>
            <a:endParaRPr lang="en-US" altLang="en-US"/>
          </a:p>
          <a:p>
            <a:pPr eaLnBrk="1" hangingPunct="1">
              <a:lnSpc>
                <a:spcPct val="90000"/>
              </a:lnSpc>
            </a:pPr>
            <a:r>
              <a:rPr lang="en-US" altLang="en-US" b="1"/>
              <a:t>For mild to moderate disease</a:t>
            </a:r>
          </a:p>
          <a:p>
            <a:pPr lvl="1" eaLnBrk="1" hangingPunct="1">
              <a:lnSpc>
                <a:spcPct val="90000"/>
              </a:lnSpc>
            </a:pPr>
            <a:r>
              <a:rPr lang="en-US" altLang="en-US"/>
              <a:t>Trimethoprim 15mg/kg/day + Dapsone 100mg/day PO for 21 days</a:t>
            </a:r>
          </a:p>
        </p:txBody>
      </p:sp>
    </p:spTree>
    <p:extLst>
      <p:ext uri="{BB962C8B-B14F-4D97-AF65-F5344CB8AC3E}">
        <p14:creationId xmlns:p14="http://schemas.microsoft.com/office/powerpoint/2010/main" val="264078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881188" y="0"/>
            <a:ext cx="8229600" cy="1143000"/>
          </a:xfrm>
        </p:spPr>
        <p:txBody>
          <a:bodyPr anchor="b"/>
          <a:lstStyle/>
          <a:p>
            <a:pPr eaLnBrk="1" hangingPunct="1"/>
            <a:r>
              <a:rPr lang="en-US" altLang="en-US" sz="4000" b="1" u="sng"/>
              <a:t>PJP management cont’d</a:t>
            </a:r>
          </a:p>
        </p:txBody>
      </p:sp>
      <p:sp>
        <p:nvSpPr>
          <p:cNvPr id="19459" name="Rectangle 3"/>
          <p:cNvSpPr>
            <a:spLocks noGrp="1" noChangeArrowheads="1"/>
          </p:cNvSpPr>
          <p:nvPr>
            <p:ph idx="4294967295"/>
          </p:nvPr>
        </p:nvSpPr>
        <p:spPr>
          <a:xfrm>
            <a:off x="1919289" y="1143000"/>
            <a:ext cx="8391525" cy="5500688"/>
          </a:xfrm>
        </p:spPr>
        <p:txBody>
          <a:bodyPr/>
          <a:lstStyle/>
          <a:p>
            <a:pPr lvl="2" eaLnBrk="1" hangingPunct="1">
              <a:lnSpc>
                <a:spcPct val="80000"/>
              </a:lnSpc>
              <a:buFontTx/>
              <a:buNone/>
            </a:pPr>
            <a:endParaRPr lang="en-US" altLang="en-US"/>
          </a:p>
          <a:p>
            <a:pPr eaLnBrk="1" hangingPunct="1">
              <a:lnSpc>
                <a:spcPct val="80000"/>
              </a:lnSpc>
            </a:pPr>
            <a:r>
              <a:rPr lang="en-US" altLang="en-US"/>
              <a:t>Prednisone is beneficial if severe respiratory distress or cyanosis present. </a:t>
            </a:r>
          </a:p>
          <a:p>
            <a:pPr lvl="1" eaLnBrk="1" hangingPunct="1">
              <a:lnSpc>
                <a:spcPct val="80000"/>
              </a:lnSpc>
              <a:buFontTx/>
              <a:buNone/>
            </a:pPr>
            <a:r>
              <a:rPr lang="en-US" altLang="en-US"/>
              <a:t>Dose-40mg BD for 5 days, then 40mg OD for 5 days, then 20mg OD for 5 days then STOP.</a:t>
            </a:r>
          </a:p>
          <a:p>
            <a:pPr eaLnBrk="1" hangingPunct="1">
              <a:lnSpc>
                <a:spcPct val="80000"/>
              </a:lnSpc>
            </a:pPr>
            <a:endParaRPr lang="en-US" altLang="en-US"/>
          </a:p>
          <a:p>
            <a:pPr eaLnBrk="1" hangingPunct="1">
              <a:lnSpc>
                <a:spcPct val="80000"/>
              </a:lnSpc>
            </a:pPr>
            <a:r>
              <a:rPr lang="en-US" altLang="en-US"/>
              <a:t>Supportive therapy </a:t>
            </a:r>
          </a:p>
          <a:p>
            <a:pPr lvl="1" eaLnBrk="1" hangingPunct="1">
              <a:lnSpc>
                <a:spcPct val="80000"/>
              </a:lnSpc>
            </a:pPr>
            <a:r>
              <a:rPr lang="en-US" altLang="en-US"/>
              <a:t>Oxygen therapy	</a:t>
            </a:r>
          </a:p>
          <a:p>
            <a:pPr lvl="1" eaLnBrk="1" hangingPunct="1">
              <a:lnSpc>
                <a:spcPct val="80000"/>
              </a:lnSpc>
            </a:pPr>
            <a:r>
              <a:rPr lang="en-US" altLang="en-US"/>
              <a:t>IV fluids</a:t>
            </a:r>
          </a:p>
          <a:p>
            <a:pPr lvl="1" eaLnBrk="1" hangingPunct="1">
              <a:lnSpc>
                <a:spcPct val="80000"/>
              </a:lnSpc>
            </a:pPr>
            <a:r>
              <a:rPr lang="en-US" altLang="en-US"/>
              <a:t>Nutrition</a:t>
            </a:r>
          </a:p>
          <a:p>
            <a:pPr lvl="1" eaLnBrk="1" hangingPunct="1">
              <a:lnSpc>
                <a:spcPct val="80000"/>
              </a:lnSpc>
            </a:pPr>
            <a:r>
              <a:rPr lang="en-US" altLang="en-US"/>
              <a:t>Monitor blood</a:t>
            </a:r>
          </a:p>
          <a:p>
            <a:pPr lvl="2" eaLnBrk="1" hangingPunct="1">
              <a:lnSpc>
                <a:spcPct val="80000"/>
              </a:lnSpc>
            </a:pPr>
            <a:r>
              <a:rPr lang="en-US" altLang="en-US"/>
              <a:t>cotrimoxazole toxicity</a:t>
            </a:r>
          </a:p>
          <a:p>
            <a:pPr lvl="2" eaLnBrk="1" hangingPunct="1">
              <a:lnSpc>
                <a:spcPct val="80000"/>
              </a:lnSpc>
            </a:pPr>
            <a:r>
              <a:rPr lang="en-US" altLang="en-US"/>
              <a:t>Multi organ dysfunction in the severely ill</a:t>
            </a:r>
          </a:p>
          <a:p>
            <a:pPr lvl="1" eaLnBrk="1" hangingPunct="1">
              <a:lnSpc>
                <a:spcPct val="80000"/>
              </a:lnSpc>
            </a:pPr>
            <a:r>
              <a:rPr lang="en-US" altLang="en-US"/>
              <a:t>Secondary prophylaxis needed after treatment complete </a:t>
            </a:r>
          </a:p>
        </p:txBody>
      </p:sp>
    </p:spTree>
    <p:extLst>
      <p:ext uri="{BB962C8B-B14F-4D97-AF65-F5344CB8AC3E}">
        <p14:creationId xmlns:p14="http://schemas.microsoft.com/office/powerpoint/2010/main" val="2542782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524001" y="214314"/>
            <a:ext cx="8943975" cy="1462087"/>
          </a:xfrm>
        </p:spPr>
        <p:txBody>
          <a:bodyPr anchor="b"/>
          <a:lstStyle/>
          <a:p>
            <a:pPr eaLnBrk="1" hangingPunct="1"/>
            <a:r>
              <a:rPr lang="en-US" altLang="en-US" sz="4000" b="1" u="sng">
                <a:solidFill>
                  <a:srgbClr val="19194D"/>
                </a:solidFill>
              </a:rPr>
              <a:t>PCP Prophylaxis: </a:t>
            </a:r>
            <a:r>
              <a:rPr lang="en-US" altLang="en-US" u="sng" smtClean="0">
                <a:solidFill>
                  <a:srgbClr val="19194D"/>
                </a:solidFill>
              </a:rPr>
              <a:t/>
            </a:r>
            <a:br>
              <a:rPr lang="en-US" altLang="en-US" u="sng" smtClean="0">
                <a:solidFill>
                  <a:srgbClr val="19194D"/>
                </a:solidFill>
              </a:rPr>
            </a:br>
            <a:r>
              <a:rPr lang="en-US" altLang="en-US" sz="4000" b="1" u="sng">
                <a:solidFill>
                  <a:srgbClr val="19194D"/>
                </a:solidFill>
              </a:rPr>
              <a:t>Cotrimoxazole 960 mg OD</a:t>
            </a:r>
          </a:p>
        </p:txBody>
      </p:sp>
      <p:sp>
        <p:nvSpPr>
          <p:cNvPr id="20483" name="Rectangle 3"/>
          <p:cNvSpPr>
            <a:spLocks noGrp="1" noChangeArrowheads="1"/>
          </p:cNvSpPr>
          <p:nvPr>
            <p:ph idx="4294967295"/>
          </p:nvPr>
        </p:nvSpPr>
        <p:spPr>
          <a:xfrm>
            <a:off x="1774826" y="2017713"/>
            <a:ext cx="8704263" cy="4114800"/>
          </a:xfrm>
        </p:spPr>
        <p:txBody>
          <a:bodyPr/>
          <a:lstStyle/>
          <a:p>
            <a:pPr eaLnBrk="1" hangingPunct="1"/>
            <a:r>
              <a:rPr lang="en-US" altLang="en-US" smtClean="0"/>
              <a:t>Primary prophylaxis </a:t>
            </a:r>
          </a:p>
          <a:p>
            <a:pPr lvl="1" eaLnBrk="1" hangingPunct="1"/>
            <a:r>
              <a:rPr lang="en-US" altLang="en-US" b="1" smtClean="0"/>
              <a:t>Current recommendation</a:t>
            </a:r>
            <a:r>
              <a:rPr lang="en-US" altLang="en-US" smtClean="0"/>
              <a:t>: ideally </a:t>
            </a:r>
            <a:r>
              <a:rPr lang="en-US" altLang="en-US" b="1" smtClean="0"/>
              <a:t>ALL</a:t>
            </a:r>
            <a:r>
              <a:rPr lang="en-US" altLang="en-US" smtClean="0"/>
              <a:t> HIV positive patients should be given cotrimoxazole prophylaxis, which is effective against PCP </a:t>
            </a:r>
          </a:p>
          <a:p>
            <a:pPr lvl="1" eaLnBrk="1" hangingPunct="1">
              <a:buFontTx/>
              <a:buNone/>
            </a:pPr>
            <a:endParaRPr lang="en-US" altLang="en-US" smtClean="0"/>
          </a:p>
        </p:txBody>
      </p:sp>
    </p:spTree>
    <p:extLst>
      <p:ext uri="{BB962C8B-B14F-4D97-AF65-F5344CB8AC3E}">
        <p14:creationId xmlns:p14="http://schemas.microsoft.com/office/powerpoint/2010/main" val="4192704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524001" y="214314"/>
            <a:ext cx="8943975" cy="928687"/>
          </a:xfrm>
        </p:spPr>
        <p:txBody>
          <a:bodyPr anchor="b"/>
          <a:lstStyle/>
          <a:p>
            <a:pPr eaLnBrk="1" hangingPunct="1"/>
            <a:r>
              <a:rPr lang="en-US" altLang="en-US" sz="3600" b="1">
                <a:solidFill>
                  <a:srgbClr val="19194D"/>
                </a:solidFill>
              </a:rPr>
              <a:t>Secondary Prophylaxis </a:t>
            </a:r>
          </a:p>
        </p:txBody>
      </p:sp>
      <p:sp>
        <p:nvSpPr>
          <p:cNvPr id="21507" name="Rectangle 3"/>
          <p:cNvSpPr>
            <a:spLocks noGrp="1" noChangeArrowheads="1"/>
          </p:cNvSpPr>
          <p:nvPr>
            <p:ph idx="4294967295"/>
          </p:nvPr>
        </p:nvSpPr>
        <p:spPr>
          <a:xfrm>
            <a:off x="1738313" y="1428750"/>
            <a:ext cx="8596312" cy="4941888"/>
          </a:xfrm>
        </p:spPr>
        <p:txBody>
          <a:bodyPr/>
          <a:lstStyle/>
          <a:p>
            <a:pPr eaLnBrk="1" hangingPunct="1"/>
            <a:r>
              <a:rPr lang="en-US" altLang="en-US" smtClean="0"/>
              <a:t>Prior to the availability of ART, patients who had experienced an episode of PJP were given cotrimoxazole prophylaxis for life</a:t>
            </a:r>
          </a:p>
          <a:p>
            <a:pPr lvl="1" eaLnBrk="1" hangingPunct="1"/>
            <a:r>
              <a:rPr lang="en-US" altLang="en-US" smtClean="0"/>
              <a:t>With ART, immune reconstitution occurs</a:t>
            </a:r>
          </a:p>
          <a:p>
            <a:pPr eaLnBrk="1" hangingPunct="1"/>
            <a:endParaRPr lang="en-US" altLang="en-US" smtClean="0"/>
          </a:p>
          <a:p>
            <a:pPr eaLnBrk="1" hangingPunct="1"/>
            <a:r>
              <a:rPr lang="en-US" altLang="en-US" smtClean="0"/>
              <a:t>In industrialized countries, primary and secondary  cotrimoxazole prophylaxis is now safely discontinued once immune recovery is established</a:t>
            </a:r>
          </a:p>
        </p:txBody>
      </p:sp>
    </p:spTree>
    <p:extLst>
      <p:ext uri="{BB962C8B-B14F-4D97-AF65-F5344CB8AC3E}">
        <p14:creationId xmlns:p14="http://schemas.microsoft.com/office/powerpoint/2010/main" val="1460368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nchor="b"/>
          <a:lstStyle/>
          <a:p>
            <a:pPr eaLnBrk="1" hangingPunct="1"/>
            <a:r>
              <a:rPr lang="en-US" altLang="en-US" sz="4000" b="1" u="sng">
                <a:solidFill>
                  <a:srgbClr val="19194D"/>
                </a:solidFill>
              </a:rPr>
              <a:t>Cotrimoxazole Prophylaxis in Kenya</a:t>
            </a:r>
          </a:p>
        </p:txBody>
      </p:sp>
      <p:sp>
        <p:nvSpPr>
          <p:cNvPr id="22531" name="Rectangle 3"/>
          <p:cNvSpPr>
            <a:spLocks noGrp="1" noChangeArrowheads="1"/>
          </p:cNvSpPr>
          <p:nvPr>
            <p:ph sz="half" idx="4294967295"/>
          </p:nvPr>
        </p:nvSpPr>
        <p:spPr>
          <a:xfrm>
            <a:off x="1919288" y="1752600"/>
            <a:ext cx="4464050" cy="4953000"/>
          </a:xfrm>
        </p:spPr>
        <p:txBody>
          <a:bodyPr/>
          <a:lstStyle/>
          <a:p>
            <a:pPr eaLnBrk="1" hangingPunct="1"/>
            <a:r>
              <a:rPr lang="en-US" altLang="en-US" sz="2400"/>
              <a:t>In Africa, in addition to Toxoplasmosis and PCP, cotrimoxazole prevents a lot of other infections/organisms including </a:t>
            </a:r>
          </a:p>
          <a:p>
            <a:pPr lvl="1" eaLnBrk="1" hangingPunct="1"/>
            <a:r>
              <a:rPr lang="en-US" altLang="en-US" sz="2000"/>
              <a:t>Community-acquired bacterial pneumonia, Staph. aureus</a:t>
            </a:r>
          </a:p>
          <a:p>
            <a:pPr lvl="1" eaLnBrk="1" hangingPunct="1"/>
            <a:r>
              <a:rPr lang="en-US" altLang="en-US" sz="2000"/>
              <a:t>Non-typhi salmonella, other gram negative GI organisms</a:t>
            </a:r>
          </a:p>
          <a:p>
            <a:pPr lvl="1" eaLnBrk="1" hangingPunct="1"/>
            <a:r>
              <a:rPr lang="en-US" altLang="en-US" sz="2000"/>
              <a:t>Malaria, </a:t>
            </a:r>
            <a:r>
              <a:rPr lang="en-US" altLang="en-US" sz="2000" i="1"/>
              <a:t>Isospora, </a:t>
            </a:r>
          </a:p>
          <a:p>
            <a:pPr eaLnBrk="1" hangingPunct="1"/>
            <a:r>
              <a:rPr lang="en-US" altLang="en-US" sz="2400"/>
              <a:t>These infections occur at a higher incidence in PLHA than in HIV negative</a:t>
            </a:r>
          </a:p>
        </p:txBody>
      </p:sp>
      <p:sp>
        <p:nvSpPr>
          <p:cNvPr id="22532" name="Rectangle 4"/>
          <p:cNvSpPr>
            <a:spLocks noGrp="1" noChangeArrowheads="1"/>
          </p:cNvSpPr>
          <p:nvPr>
            <p:ph sz="half" idx="4294967295"/>
          </p:nvPr>
        </p:nvSpPr>
        <p:spPr>
          <a:xfrm>
            <a:off x="6176964" y="1600201"/>
            <a:ext cx="4033837" cy="4525963"/>
          </a:xfrm>
        </p:spPr>
        <p:txBody>
          <a:bodyPr/>
          <a:lstStyle/>
          <a:p>
            <a:pPr eaLnBrk="1" hangingPunct="1">
              <a:lnSpc>
                <a:spcPct val="90000"/>
              </a:lnSpc>
            </a:pPr>
            <a:r>
              <a:rPr lang="en-US" altLang="en-US" sz="2400"/>
              <a:t>Cotrimoxazole has been shown to reduce </a:t>
            </a:r>
          </a:p>
          <a:p>
            <a:pPr lvl="1" eaLnBrk="1" hangingPunct="1">
              <a:lnSpc>
                <a:spcPct val="90000"/>
              </a:lnSpc>
            </a:pPr>
            <a:r>
              <a:rPr lang="en-US" altLang="en-US" sz="2000"/>
              <a:t>Morbidity across all ranges of CD4 </a:t>
            </a:r>
          </a:p>
          <a:p>
            <a:pPr lvl="1" eaLnBrk="1" hangingPunct="1">
              <a:lnSpc>
                <a:spcPct val="90000"/>
              </a:lnSpc>
            </a:pPr>
            <a:r>
              <a:rPr lang="en-US" altLang="en-US" sz="2000"/>
              <a:t>Mortality in those with symptoms and CD4&lt;200 </a:t>
            </a:r>
          </a:p>
          <a:p>
            <a:pPr eaLnBrk="1" hangingPunct="1">
              <a:lnSpc>
                <a:spcPct val="60000"/>
              </a:lnSpc>
            </a:pPr>
            <a:endParaRPr lang="en-US" altLang="en-US" sz="2400"/>
          </a:p>
          <a:p>
            <a:pPr eaLnBrk="1" hangingPunct="1">
              <a:lnSpc>
                <a:spcPct val="90000"/>
              </a:lnSpc>
            </a:pPr>
            <a:r>
              <a:rPr lang="en-US" altLang="en-US" sz="2400" b="1"/>
              <a:t>Current recommendation</a:t>
            </a:r>
            <a:r>
              <a:rPr lang="en-US" altLang="en-US" sz="2400"/>
              <a:t>: cotrimoxazole (primary and secondary) prophylaxis should </a:t>
            </a:r>
            <a:r>
              <a:rPr lang="en-US" altLang="en-US" sz="2400" b="1"/>
              <a:t>not </a:t>
            </a:r>
            <a:r>
              <a:rPr lang="en-US" altLang="en-US" sz="2400"/>
              <a:t>be discontinued even in patients on ART </a:t>
            </a:r>
          </a:p>
          <a:p>
            <a:pPr eaLnBrk="1" hangingPunct="1">
              <a:lnSpc>
                <a:spcPct val="90000"/>
              </a:lnSpc>
            </a:pPr>
            <a:endParaRPr lang="en-US" altLang="en-US" sz="2400"/>
          </a:p>
        </p:txBody>
      </p:sp>
    </p:spTree>
    <p:extLst>
      <p:ext uri="{BB962C8B-B14F-4D97-AF65-F5344CB8AC3E}">
        <p14:creationId xmlns:p14="http://schemas.microsoft.com/office/powerpoint/2010/main" val="2403343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524250" y="1000125"/>
            <a:ext cx="4814888" cy="1143000"/>
          </a:xfrm>
        </p:spPr>
        <p:txBody>
          <a:bodyPr>
            <a:normAutofit fontScale="90000"/>
          </a:bodyPr>
          <a:lstStyle/>
          <a:p>
            <a:pPr eaLnBrk="1" hangingPunct="1">
              <a:defRPr/>
            </a:pPr>
            <a:r>
              <a:rPr lang="en-US" b="1" dirty="0">
                <a:solidFill>
                  <a:schemeClr val="tx2">
                    <a:lumMod val="75000"/>
                  </a:schemeClr>
                </a:solidFill>
                <a:latin typeface="+mj-lt"/>
              </a:rPr>
              <a:t> </a:t>
            </a:r>
            <a:br>
              <a:rPr lang="en-US" b="1" dirty="0">
                <a:solidFill>
                  <a:schemeClr val="tx2">
                    <a:lumMod val="75000"/>
                  </a:schemeClr>
                </a:solidFill>
                <a:latin typeface="+mj-lt"/>
              </a:rPr>
            </a:br>
            <a:endParaRPr lang="en-US" b="1" dirty="0">
              <a:solidFill>
                <a:schemeClr val="tx2">
                  <a:lumMod val="75000"/>
                </a:schemeClr>
              </a:solidFill>
              <a:latin typeface="+mj-lt"/>
            </a:endParaRPr>
          </a:p>
        </p:txBody>
      </p:sp>
      <p:sp>
        <p:nvSpPr>
          <p:cNvPr id="5123" name="Rectangle 3"/>
          <p:cNvSpPr>
            <a:spLocks noGrp="1" noChangeArrowheads="1"/>
          </p:cNvSpPr>
          <p:nvPr>
            <p:ph type="subTitle" idx="1"/>
          </p:nvPr>
        </p:nvSpPr>
        <p:spPr>
          <a:xfrm>
            <a:off x="2895600" y="3581400"/>
            <a:ext cx="6400800" cy="776288"/>
          </a:xfrm>
        </p:spPr>
        <p:txBody>
          <a:bodyPr>
            <a:normAutofit fontScale="55000" lnSpcReduction="20000"/>
          </a:bodyPr>
          <a:lstStyle/>
          <a:p>
            <a:pPr eaLnBrk="1" hangingPunct="1"/>
            <a:r>
              <a:rPr lang="en-US" altLang="en-US" sz="4400" b="1" dirty="0" smtClean="0">
                <a:latin typeface="Verdana" panose="020B0604030504040204" pitchFamily="34" charset="0"/>
                <a:cs typeface="Times New Roman" panose="02020603050405020304" pitchFamily="18" charset="0"/>
              </a:rPr>
              <a:t> </a:t>
            </a:r>
          </a:p>
          <a:p>
            <a:pPr eaLnBrk="1" hangingPunct="1"/>
            <a:r>
              <a:rPr lang="en-US" altLang="en-US" sz="4400" b="1" dirty="0" smtClean="0">
                <a:latin typeface="Verdana" panose="020B0604030504040204" pitchFamily="34" charset="0"/>
                <a:cs typeface="Times New Roman" panose="02020603050405020304" pitchFamily="18" charset="0"/>
              </a:rPr>
              <a:t>OPPORTUNISTIC INFECTIONS (OIs)</a:t>
            </a:r>
            <a:endParaRPr lang="en-US" altLang="en-US" sz="4400" b="1" dirty="0">
              <a:latin typeface="Verdana" panose="020B0604030504040204" pitchFamily="34" charset="0"/>
              <a:cs typeface="Times New Roman" panose="02020603050405020304" pitchFamily="18" charset="0"/>
            </a:endParaRPr>
          </a:p>
        </p:txBody>
      </p:sp>
      <p:sp>
        <p:nvSpPr>
          <p:cNvPr id="4" name="Rectangle 3"/>
          <p:cNvSpPr txBox="1">
            <a:spLocks noChangeArrowheads="1"/>
          </p:cNvSpPr>
          <p:nvPr/>
        </p:nvSpPr>
        <p:spPr>
          <a:xfrm>
            <a:off x="2481330" y="2085974"/>
            <a:ext cx="6400800" cy="77628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en-US" sz="4400" b="1" dirty="0" smtClean="0">
                <a:latin typeface="Verdana" panose="020B0604030504040204" pitchFamily="34" charset="0"/>
                <a:cs typeface="Times New Roman" panose="02020603050405020304" pitchFamily="18" charset="0"/>
              </a:rPr>
              <a:t> HIV RELATED DISEASES </a:t>
            </a:r>
          </a:p>
        </p:txBody>
      </p:sp>
    </p:spTree>
    <p:extLst>
      <p:ext uri="{BB962C8B-B14F-4D97-AF65-F5344CB8AC3E}">
        <p14:creationId xmlns:p14="http://schemas.microsoft.com/office/powerpoint/2010/main" val="3016930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703389" y="214313"/>
            <a:ext cx="8764587" cy="1054100"/>
          </a:xfrm>
        </p:spPr>
        <p:txBody>
          <a:bodyPr anchor="b"/>
          <a:lstStyle/>
          <a:p>
            <a:pPr eaLnBrk="1" hangingPunct="1"/>
            <a:r>
              <a:rPr lang="en-US" altLang="en-US" u="sng" smtClean="0"/>
              <a:t>Cotrimoxazole intolerance/allergy</a:t>
            </a:r>
          </a:p>
        </p:txBody>
      </p:sp>
      <p:sp>
        <p:nvSpPr>
          <p:cNvPr id="23555" name="Rectangle 3"/>
          <p:cNvSpPr>
            <a:spLocks noGrp="1" noChangeArrowheads="1"/>
          </p:cNvSpPr>
          <p:nvPr>
            <p:ph idx="4294967295"/>
          </p:nvPr>
        </p:nvSpPr>
        <p:spPr>
          <a:xfrm>
            <a:off x="2108200" y="1428750"/>
            <a:ext cx="8559800" cy="4579938"/>
          </a:xfrm>
        </p:spPr>
        <p:txBody>
          <a:bodyPr/>
          <a:lstStyle/>
          <a:p>
            <a:pPr eaLnBrk="1" hangingPunct="1">
              <a:lnSpc>
                <a:spcPct val="80000"/>
              </a:lnSpc>
            </a:pPr>
            <a:r>
              <a:rPr lang="en-US" altLang="en-US"/>
              <a:t>Cotrimoxazole well tolerated in African patients</a:t>
            </a:r>
          </a:p>
          <a:p>
            <a:pPr eaLnBrk="1" hangingPunct="1">
              <a:lnSpc>
                <a:spcPct val="80000"/>
              </a:lnSpc>
            </a:pPr>
            <a:endParaRPr lang="en-US" altLang="en-US"/>
          </a:p>
          <a:p>
            <a:pPr eaLnBrk="1" hangingPunct="1">
              <a:lnSpc>
                <a:spcPct val="80000"/>
              </a:lnSpc>
            </a:pPr>
            <a:r>
              <a:rPr lang="en-US" altLang="en-US"/>
              <a:t>If allergic to CTX desensitization should be carried out</a:t>
            </a:r>
          </a:p>
          <a:p>
            <a:pPr lvl="1" eaLnBrk="1" hangingPunct="1">
              <a:lnSpc>
                <a:spcPct val="80000"/>
              </a:lnSpc>
            </a:pPr>
            <a:r>
              <a:rPr lang="en-US" altLang="en-US"/>
              <a:t>Very important in view of the efficacy of this drug as a prophylactic agent against many organisms</a:t>
            </a:r>
          </a:p>
          <a:p>
            <a:pPr eaLnBrk="1" hangingPunct="1">
              <a:lnSpc>
                <a:spcPct val="80000"/>
              </a:lnSpc>
            </a:pPr>
            <a:endParaRPr lang="en-US" altLang="en-US"/>
          </a:p>
          <a:p>
            <a:pPr eaLnBrk="1" hangingPunct="1">
              <a:lnSpc>
                <a:spcPct val="80000"/>
              </a:lnSpc>
            </a:pPr>
            <a:r>
              <a:rPr lang="en-US" altLang="en-US"/>
              <a:t>If above fails then use Dapsone 100mg OD</a:t>
            </a:r>
          </a:p>
          <a:p>
            <a:pPr lvl="1" eaLnBrk="1" hangingPunct="1">
              <a:lnSpc>
                <a:spcPct val="80000"/>
              </a:lnSpc>
            </a:pPr>
            <a:r>
              <a:rPr lang="en-US" altLang="en-US"/>
              <a:t>Effective against PCP and Toxoplasmosis</a:t>
            </a:r>
          </a:p>
          <a:p>
            <a:pPr lvl="1" eaLnBrk="1" hangingPunct="1">
              <a:lnSpc>
                <a:spcPct val="80000"/>
              </a:lnSpc>
            </a:pPr>
            <a:r>
              <a:rPr lang="en-US" altLang="en-US"/>
              <a:t>Should be discontinued following established immune reconstitution</a:t>
            </a:r>
          </a:p>
        </p:txBody>
      </p:sp>
    </p:spTree>
    <p:extLst>
      <p:ext uri="{BB962C8B-B14F-4D97-AF65-F5344CB8AC3E}">
        <p14:creationId xmlns:p14="http://schemas.microsoft.com/office/powerpoint/2010/main" val="2782330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2667000" y="381000"/>
            <a:ext cx="7793038" cy="1143000"/>
          </a:xfrm>
        </p:spPr>
        <p:txBody>
          <a:bodyPr anchor="b"/>
          <a:lstStyle/>
          <a:p>
            <a:pPr eaLnBrk="1" hangingPunct="1"/>
            <a:r>
              <a:rPr lang="en-US" altLang="en-US" sz="3600"/>
              <a:t>Desensitization for cotrimoxazole allergy</a:t>
            </a:r>
          </a:p>
        </p:txBody>
      </p:sp>
      <p:graphicFrame>
        <p:nvGraphicFramePr>
          <p:cNvPr id="22561" name="Group 33"/>
          <p:cNvGraphicFramePr>
            <a:graphicFrameLocks noGrp="1"/>
          </p:cNvGraphicFramePr>
          <p:nvPr>
            <p:ph idx="4294967295"/>
          </p:nvPr>
        </p:nvGraphicFramePr>
        <p:xfrm>
          <a:off x="1981200" y="1600200"/>
          <a:ext cx="8229600" cy="4572000"/>
        </p:xfrm>
        <a:graphic>
          <a:graphicData uri="http://schemas.openxmlformats.org/drawingml/2006/table">
            <a:tbl>
              <a:tblPr/>
              <a:tblGrid>
                <a:gridCol w="4114800"/>
                <a:gridCol w="41148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FFFFFF"/>
                          </a:solidFill>
                          <a:effectLst/>
                          <a:latin typeface="Arial" charset="0"/>
                          <a:cs typeface="Arial" charset="0"/>
                        </a:rPr>
                        <a:t>Standard desensitization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Day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Dose of CTX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0.5 ml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1 ml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2 ml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3 ml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4 ml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cs typeface="Arial" charset="0"/>
                        </a:rPr>
                        <a:t>5 ml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bl>
          </a:graphicData>
        </a:graphic>
      </p:graphicFrame>
    </p:spTree>
    <p:extLst>
      <p:ext uri="{BB962C8B-B14F-4D97-AF65-F5344CB8AC3E}">
        <p14:creationId xmlns:p14="http://schemas.microsoft.com/office/powerpoint/2010/main" val="4123933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ctrTitle"/>
          </p:nvPr>
        </p:nvSpPr>
        <p:spPr>
          <a:xfrm>
            <a:off x="1524000" y="836614"/>
            <a:ext cx="9144000" cy="2016125"/>
          </a:xfrm>
        </p:spPr>
        <p:txBody>
          <a:bodyPr/>
          <a:lstStyle/>
          <a:p>
            <a:pPr eaLnBrk="1" hangingPunct="1"/>
            <a:r>
              <a:rPr lang="en-US" altLang="en-US" smtClean="0">
                <a:latin typeface="Tahoma" panose="020B0604030504040204" pitchFamily="34" charset="0"/>
                <a:cs typeface="Times New Roman" panose="02020603050405020304" pitchFamily="18" charset="0"/>
              </a:rPr>
              <a:t>Cryptococcal Meningitis</a:t>
            </a:r>
          </a:p>
        </p:txBody>
      </p:sp>
    </p:spTree>
    <p:extLst>
      <p:ext uri="{BB962C8B-B14F-4D97-AF65-F5344CB8AC3E}">
        <p14:creationId xmlns:p14="http://schemas.microsoft.com/office/powerpoint/2010/main" val="3512639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703389" y="214314"/>
            <a:ext cx="8764587" cy="1462087"/>
          </a:xfrm>
        </p:spPr>
        <p:txBody>
          <a:bodyPr anchor="b"/>
          <a:lstStyle/>
          <a:p>
            <a:pPr eaLnBrk="1" hangingPunct="1"/>
            <a:r>
              <a:rPr lang="en-US" altLang="en-US" sz="3200" b="1"/>
              <a:t>Cryptococcal Meningitis: Clinical presentation</a:t>
            </a:r>
          </a:p>
        </p:txBody>
      </p:sp>
      <p:sp>
        <p:nvSpPr>
          <p:cNvPr id="26627" name="Rectangle 3"/>
          <p:cNvSpPr>
            <a:spLocks noGrp="1" noChangeArrowheads="1"/>
          </p:cNvSpPr>
          <p:nvPr>
            <p:ph sz="half" idx="4294967295"/>
          </p:nvPr>
        </p:nvSpPr>
        <p:spPr>
          <a:xfrm>
            <a:off x="1809750" y="2357438"/>
            <a:ext cx="4103688" cy="4221162"/>
          </a:xfrm>
        </p:spPr>
        <p:txBody>
          <a:bodyPr/>
          <a:lstStyle/>
          <a:p>
            <a:pPr eaLnBrk="1" hangingPunct="1">
              <a:lnSpc>
                <a:spcPct val="90000"/>
              </a:lnSpc>
              <a:buFontTx/>
              <a:buNone/>
            </a:pPr>
            <a:r>
              <a:rPr lang="en-US" altLang="en-US" b="1"/>
              <a:t>Symptoms </a:t>
            </a:r>
          </a:p>
          <a:p>
            <a:pPr eaLnBrk="1" hangingPunct="1">
              <a:lnSpc>
                <a:spcPct val="90000"/>
              </a:lnSpc>
            </a:pPr>
            <a:r>
              <a:rPr lang="en-US" altLang="en-US"/>
              <a:t>Headache </a:t>
            </a:r>
          </a:p>
          <a:p>
            <a:pPr lvl="1" eaLnBrk="1" hangingPunct="1">
              <a:lnSpc>
                <a:spcPct val="90000"/>
              </a:lnSpc>
            </a:pPr>
            <a:r>
              <a:rPr lang="en-US" altLang="en-US"/>
              <a:t>Severe - can come on over weeks</a:t>
            </a:r>
          </a:p>
          <a:p>
            <a:pPr eaLnBrk="1" hangingPunct="1">
              <a:lnSpc>
                <a:spcPct val="90000"/>
              </a:lnSpc>
            </a:pPr>
            <a:r>
              <a:rPr lang="en-US" altLang="en-US"/>
              <a:t>Fever </a:t>
            </a:r>
          </a:p>
          <a:p>
            <a:pPr lvl="1" eaLnBrk="1" hangingPunct="1">
              <a:lnSpc>
                <a:spcPct val="90000"/>
              </a:lnSpc>
            </a:pPr>
            <a:r>
              <a:rPr lang="en-US" altLang="en-US"/>
              <a:t>Often absent in early stages</a:t>
            </a:r>
          </a:p>
          <a:p>
            <a:pPr eaLnBrk="1" hangingPunct="1">
              <a:lnSpc>
                <a:spcPct val="90000"/>
              </a:lnSpc>
            </a:pPr>
            <a:r>
              <a:rPr lang="en-US" altLang="en-US"/>
              <a:t>Neck stiffness </a:t>
            </a:r>
          </a:p>
          <a:p>
            <a:pPr lvl="1" eaLnBrk="1" hangingPunct="1">
              <a:lnSpc>
                <a:spcPct val="90000"/>
              </a:lnSpc>
            </a:pPr>
            <a:r>
              <a:rPr lang="en-US" altLang="en-US"/>
              <a:t>Often absent in early disease</a:t>
            </a:r>
          </a:p>
        </p:txBody>
      </p:sp>
      <p:sp>
        <p:nvSpPr>
          <p:cNvPr id="26628" name="Rectangle 4"/>
          <p:cNvSpPr>
            <a:spLocks noGrp="1" noChangeArrowheads="1"/>
          </p:cNvSpPr>
          <p:nvPr>
            <p:ph sz="half" idx="4294967295"/>
          </p:nvPr>
        </p:nvSpPr>
        <p:spPr>
          <a:xfrm>
            <a:off x="6596063" y="2428876"/>
            <a:ext cx="3810000" cy="3960813"/>
          </a:xfrm>
        </p:spPr>
        <p:txBody>
          <a:bodyPr/>
          <a:lstStyle/>
          <a:p>
            <a:pPr eaLnBrk="1" hangingPunct="1">
              <a:lnSpc>
                <a:spcPct val="90000"/>
              </a:lnSpc>
              <a:buFontTx/>
              <a:buNone/>
            </a:pPr>
            <a:r>
              <a:rPr lang="en-US" altLang="en-US" b="1"/>
              <a:t>Signs</a:t>
            </a:r>
            <a:r>
              <a:rPr lang="en-US" altLang="en-US"/>
              <a:t> </a:t>
            </a:r>
          </a:p>
          <a:p>
            <a:pPr eaLnBrk="1" hangingPunct="1">
              <a:lnSpc>
                <a:spcPct val="90000"/>
              </a:lnSpc>
            </a:pPr>
            <a:r>
              <a:rPr lang="en-US" altLang="en-US"/>
              <a:t>Abnormal gait, cranial nerve palsies less common</a:t>
            </a:r>
          </a:p>
          <a:p>
            <a:pPr eaLnBrk="1" hangingPunct="1">
              <a:lnSpc>
                <a:spcPct val="90000"/>
              </a:lnSpc>
            </a:pPr>
            <a:r>
              <a:rPr lang="en-US" altLang="en-US"/>
              <a:t>Papilloedema </a:t>
            </a:r>
          </a:p>
          <a:p>
            <a:pPr eaLnBrk="1" hangingPunct="1">
              <a:lnSpc>
                <a:spcPct val="90000"/>
              </a:lnSpc>
            </a:pPr>
            <a:r>
              <a:rPr lang="en-US" altLang="en-US"/>
              <a:t>Confusion, convulsions and coma</a:t>
            </a:r>
          </a:p>
          <a:p>
            <a:pPr eaLnBrk="1" hangingPunct="1">
              <a:lnSpc>
                <a:spcPct val="90000"/>
              </a:lnSpc>
            </a:pPr>
            <a:endParaRPr lang="en-US" altLang="en-US"/>
          </a:p>
        </p:txBody>
      </p:sp>
      <p:sp>
        <p:nvSpPr>
          <p:cNvPr id="26629" name="Rectangle 5"/>
          <p:cNvSpPr>
            <a:spLocks noChangeArrowheads="1"/>
          </p:cNvSpPr>
          <p:nvPr/>
        </p:nvSpPr>
        <p:spPr bwMode="auto">
          <a:xfrm>
            <a:off x="1809751" y="1428751"/>
            <a:ext cx="77771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eaLnBrk="1" hangingPunct="1"/>
            <a:r>
              <a:rPr lang="en-US" altLang="en-US" b="1">
                <a:solidFill>
                  <a:schemeClr val="tx2"/>
                </a:solidFill>
              </a:rPr>
              <a:t>Caused by yeast like fungus </a:t>
            </a:r>
            <a:r>
              <a:rPr lang="en-US" altLang="en-US" b="1" i="1">
                <a:solidFill>
                  <a:schemeClr val="tx2"/>
                </a:solidFill>
              </a:rPr>
              <a:t>Cryptococcus neoformans</a:t>
            </a:r>
          </a:p>
        </p:txBody>
      </p:sp>
    </p:spTree>
    <p:extLst>
      <p:ext uri="{BB962C8B-B14F-4D97-AF65-F5344CB8AC3E}">
        <p14:creationId xmlns:p14="http://schemas.microsoft.com/office/powerpoint/2010/main" val="926042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524001" y="214314"/>
            <a:ext cx="8943975" cy="1462087"/>
          </a:xfrm>
        </p:spPr>
        <p:txBody>
          <a:bodyPr anchor="b"/>
          <a:lstStyle/>
          <a:p>
            <a:pPr eaLnBrk="1" hangingPunct="1"/>
            <a:r>
              <a:rPr lang="en-US" altLang="en-US" sz="4000" b="1" u="sng">
                <a:solidFill>
                  <a:srgbClr val="19194D"/>
                </a:solidFill>
              </a:rPr>
              <a:t>Cryptococcal Meningitis: </a:t>
            </a:r>
            <a:br>
              <a:rPr lang="en-US" altLang="en-US" sz="4000" b="1" u="sng">
                <a:solidFill>
                  <a:srgbClr val="19194D"/>
                </a:solidFill>
              </a:rPr>
            </a:br>
            <a:r>
              <a:rPr lang="en-US" altLang="en-US" sz="4000" b="1" u="sng">
                <a:solidFill>
                  <a:srgbClr val="19194D"/>
                </a:solidFill>
              </a:rPr>
              <a:t>Diagnosis</a:t>
            </a:r>
          </a:p>
        </p:txBody>
      </p:sp>
      <p:sp>
        <p:nvSpPr>
          <p:cNvPr id="27651" name="Rectangle 3"/>
          <p:cNvSpPr>
            <a:spLocks noGrp="1" noChangeArrowheads="1"/>
          </p:cNvSpPr>
          <p:nvPr>
            <p:ph idx="4294967295"/>
          </p:nvPr>
        </p:nvSpPr>
        <p:spPr>
          <a:xfrm>
            <a:off x="1847850" y="1844676"/>
            <a:ext cx="8820150" cy="5013325"/>
          </a:xfrm>
        </p:spPr>
        <p:txBody>
          <a:bodyPr/>
          <a:lstStyle/>
          <a:p>
            <a:pPr eaLnBrk="1" hangingPunct="1"/>
            <a:r>
              <a:rPr lang="en-US" altLang="en-US" smtClean="0"/>
              <a:t>High index of clinical suspicion</a:t>
            </a:r>
          </a:p>
          <a:p>
            <a:pPr eaLnBrk="1" hangingPunct="1"/>
            <a:r>
              <a:rPr lang="en-US" altLang="en-US" smtClean="0"/>
              <a:t>Lumbar puncture - most useful </a:t>
            </a:r>
          </a:p>
          <a:p>
            <a:pPr lvl="1" eaLnBrk="1" hangingPunct="1"/>
            <a:r>
              <a:rPr lang="en-US" altLang="en-US" smtClean="0"/>
              <a:t>Raised intracranial pressure</a:t>
            </a:r>
          </a:p>
          <a:p>
            <a:pPr lvl="1" eaLnBrk="1" hangingPunct="1"/>
            <a:r>
              <a:rPr lang="en-US" altLang="en-US" smtClean="0"/>
              <a:t>Usually mild lymphocytosis</a:t>
            </a:r>
          </a:p>
          <a:p>
            <a:pPr lvl="1" eaLnBrk="1" hangingPunct="1"/>
            <a:r>
              <a:rPr lang="en-US" altLang="en-US" smtClean="0"/>
              <a:t>India ink stain – positive in 60-80% cases</a:t>
            </a:r>
          </a:p>
          <a:p>
            <a:pPr lvl="2" eaLnBrk="1" hangingPunct="1"/>
            <a:r>
              <a:rPr lang="en-US" altLang="en-US" smtClean="0"/>
              <a:t>Negative India ink </a:t>
            </a:r>
            <a:r>
              <a:rPr lang="en-US" altLang="en-US" b="1" smtClean="0"/>
              <a:t>does not exclude</a:t>
            </a:r>
            <a:r>
              <a:rPr lang="en-US" altLang="en-US" smtClean="0"/>
              <a:t> CM</a:t>
            </a:r>
          </a:p>
          <a:p>
            <a:pPr lvl="1" eaLnBrk="1" hangingPunct="1"/>
            <a:r>
              <a:rPr lang="en-US" altLang="en-US" b="1" smtClean="0"/>
              <a:t>Cr</a:t>
            </a:r>
            <a:r>
              <a:rPr lang="en-US" altLang="en-US" smtClean="0"/>
              <a:t>yptococcal </a:t>
            </a:r>
            <a:r>
              <a:rPr lang="en-US" altLang="en-US" b="1" smtClean="0"/>
              <a:t>A</a:t>
            </a:r>
            <a:r>
              <a:rPr lang="en-US" altLang="en-US" smtClean="0"/>
              <a:t>ntigen </a:t>
            </a:r>
            <a:r>
              <a:rPr lang="en-US" altLang="en-US" b="1" smtClean="0"/>
              <a:t>T</a:t>
            </a:r>
            <a:r>
              <a:rPr lang="en-US" altLang="en-US" smtClean="0"/>
              <a:t>est (CRAG) – if possible</a:t>
            </a:r>
          </a:p>
          <a:p>
            <a:pPr lvl="2" eaLnBrk="1" hangingPunct="1"/>
            <a:r>
              <a:rPr lang="en-US" altLang="en-US" smtClean="0"/>
              <a:t>Highly sensitive and specific (&gt;95%) – expensive</a:t>
            </a:r>
          </a:p>
          <a:p>
            <a:pPr lvl="2" eaLnBrk="1" hangingPunct="1"/>
            <a:r>
              <a:rPr lang="en-US" altLang="en-US" smtClean="0"/>
              <a:t>Useful in differentiating from TB meningitis </a:t>
            </a:r>
          </a:p>
          <a:p>
            <a:pPr lvl="3" eaLnBrk="1" hangingPunct="1"/>
            <a:r>
              <a:rPr lang="en-US" altLang="en-US" smtClean="0"/>
              <a:t>Very similar in presentation and CSF cell/biochemistry profile</a:t>
            </a:r>
          </a:p>
        </p:txBody>
      </p:sp>
    </p:spTree>
    <p:extLst>
      <p:ext uri="{BB962C8B-B14F-4D97-AF65-F5344CB8AC3E}">
        <p14:creationId xmlns:p14="http://schemas.microsoft.com/office/powerpoint/2010/main" val="2125413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nchor="b"/>
          <a:lstStyle/>
          <a:p>
            <a:pPr eaLnBrk="1" hangingPunct="1"/>
            <a:r>
              <a:rPr lang="en-US" altLang="en-US" b="1" smtClean="0"/>
              <a:t>Cryptococcal meningitis</a:t>
            </a:r>
          </a:p>
        </p:txBody>
      </p:sp>
      <p:pic>
        <p:nvPicPr>
          <p:cNvPr id="28675"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981200" y="2570164"/>
            <a:ext cx="4038600" cy="2586037"/>
          </a:xfrm>
        </p:spPr>
      </p:pic>
      <p:sp>
        <p:nvSpPr>
          <p:cNvPr id="28676" name="Rectangle 8"/>
          <p:cNvSpPr>
            <a:spLocks noGrp="1" noChangeArrowheads="1"/>
          </p:cNvSpPr>
          <p:nvPr>
            <p:ph sz="half" idx="4294967295"/>
          </p:nvPr>
        </p:nvSpPr>
        <p:spPr>
          <a:xfrm>
            <a:off x="6176964" y="1600201"/>
            <a:ext cx="4033837" cy="4525963"/>
          </a:xfrm>
        </p:spPr>
        <p:txBody>
          <a:bodyPr/>
          <a:lstStyle/>
          <a:p>
            <a:pPr eaLnBrk="1" hangingPunct="1"/>
            <a:r>
              <a:rPr lang="en-US" altLang="en-US"/>
              <a:t>Indian ink stain showing budding yeast of </a:t>
            </a:r>
            <a:r>
              <a:rPr lang="en-US" altLang="en-US" i="1"/>
              <a:t>C. neoformans</a:t>
            </a:r>
          </a:p>
        </p:txBody>
      </p:sp>
    </p:spTree>
    <p:extLst>
      <p:ext uri="{BB962C8B-B14F-4D97-AF65-F5344CB8AC3E}">
        <p14:creationId xmlns:p14="http://schemas.microsoft.com/office/powerpoint/2010/main" val="3025359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524001" y="214314"/>
            <a:ext cx="8943975" cy="1462087"/>
          </a:xfrm>
        </p:spPr>
        <p:txBody>
          <a:bodyPr anchor="b"/>
          <a:lstStyle/>
          <a:p>
            <a:pPr eaLnBrk="1" hangingPunct="1"/>
            <a:r>
              <a:rPr lang="en-US" altLang="en-US" sz="3200" b="1" u="sng"/>
              <a:t>Cryptococcal Meningitis: Management</a:t>
            </a:r>
          </a:p>
        </p:txBody>
      </p:sp>
      <p:sp>
        <p:nvSpPr>
          <p:cNvPr id="29699" name="Rectangle 3"/>
          <p:cNvSpPr>
            <a:spLocks noGrp="1" noChangeArrowheads="1"/>
          </p:cNvSpPr>
          <p:nvPr>
            <p:ph idx="4294967295"/>
          </p:nvPr>
        </p:nvSpPr>
        <p:spPr>
          <a:xfrm>
            <a:off x="1905000" y="2017714"/>
            <a:ext cx="8763000" cy="4840287"/>
          </a:xfrm>
        </p:spPr>
        <p:txBody>
          <a:bodyPr/>
          <a:lstStyle/>
          <a:p>
            <a:pPr eaLnBrk="1" hangingPunct="1">
              <a:lnSpc>
                <a:spcPct val="90000"/>
              </a:lnSpc>
              <a:buFontTx/>
              <a:buNone/>
            </a:pPr>
            <a:r>
              <a:rPr lang="en-US" altLang="en-US" b="1" smtClean="0"/>
              <a:t>For severe/advanced disease</a:t>
            </a:r>
            <a:r>
              <a:rPr lang="en-US" altLang="en-US" smtClean="0"/>
              <a:t>:</a:t>
            </a:r>
          </a:p>
          <a:p>
            <a:pPr eaLnBrk="1" hangingPunct="1">
              <a:lnSpc>
                <a:spcPct val="90000"/>
              </a:lnSpc>
            </a:pPr>
            <a:r>
              <a:rPr lang="en-US" altLang="en-US"/>
              <a:t>Amphotericin B 0.7-1mg/kg daily for 2 weeks/until clinically stable</a:t>
            </a:r>
          </a:p>
          <a:p>
            <a:pPr lvl="1" eaLnBrk="1" hangingPunct="1">
              <a:lnSpc>
                <a:spcPct val="90000"/>
              </a:lnSpc>
            </a:pPr>
            <a:r>
              <a:rPr lang="en-US" altLang="en-US"/>
              <a:t>Followed by: </a:t>
            </a:r>
          </a:p>
          <a:p>
            <a:pPr eaLnBrk="1" hangingPunct="1">
              <a:lnSpc>
                <a:spcPct val="90000"/>
              </a:lnSpc>
            </a:pPr>
            <a:r>
              <a:rPr lang="en-US" altLang="en-US"/>
              <a:t>Fluconazole 400mg daily for 8-10 weeks</a:t>
            </a:r>
            <a:endParaRPr lang="en-US" altLang="en-US" smtClean="0"/>
          </a:p>
          <a:p>
            <a:pPr eaLnBrk="1" hangingPunct="1">
              <a:lnSpc>
                <a:spcPct val="90000"/>
              </a:lnSpc>
              <a:buFontTx/>
              <a:buNone/>
            </a:pPr>
            <a:r>
              <a:rPr lang="en-US" altLang="en-US" b="1" smtClean="0"/>
              <a:t>If diagnosed early/ amphotericin unavailable:</a:t>
            </a:r>
            <a:endParaRPr lang="en-US" altLang="en-US" sz="1000" b="1"/>
          </a:p>
          <a:p>
            <a:pPr eaLnBrk="1" hangingPunct="1">
              <a:lnSpc>
                <a:spcPct val="90000"/>
              </a:lnSpc>
            </a:pPr>
            <a:r>
              <a:rPr lang="en-US" altLang="en-US"/>
              <a:t>Fluconazole 400-800mg daily for 10-12 weeks alone</a:t>
            </a:r>
          </a:p>
          <a:p>
            <a:pPr lvl="1" eaLnBrk="1" hangingPunct="1">
              <a:lnSpc>
                <a:spcPct val="90000"/>
              </a:lnSpc>
            </a:pPr>
            <a:r>
              <a:rPr lang="en-US" altLang="en-US"/>
              <a:t>Treatment failure and mortality higher</a:t>
            </a:r>
          </a:p>
        </p:txBody>
      </p:sp>
    </p:spTree>
    <p:extLst>
      <p:ext uri="{BB962C8B-B14F-4D97-AF65-F5344CB8AC3E}">
        <p14:creationId xmlns:p14="http://schemas.microsoft.com/office/powerpoint/2010/main" val="3164989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774825" y="214314"/>
            <a:ext cx="8693150" cy="1462087"/>
          </a:xfrm>
        </p:spPr>
        <p:txBody>
          <a:bodyPr anchor="b"/>
          <a:lstStyle/>
          <a:p>
            <a:pPr eaLnBrk="1" hangingPunct="1"/>
            <a:r>
              <a:rPr lang="en-US" altLang="en-US" sz="3200" b="1" u="sng"/>
              <a:t>Cryptococcal Meningitis: Management</a:t>
            </a:r>
          </a:p>
        </p:txBody>
      </p:sp>
      <p:sp>
        <p:nvSpPr>
          <p:cNvPr id="30723" name="Rectangle 3"/>
          <p:cNvSpPr>
            <a:spLocks noGrp="1" noChangeArrowheads="1"/>
          </p:cNvSpPr>
          <p:nvPr>
            <p:ph idx="4294967295"/>
          </p:nvPr>
        </p:nvSpPr>
        <p:spPr>
          <a:xfrm>
            <a:off x="1598614" y="1785939"/>
            <a:ext cx="9069387" cy="4364037"/>
          </a:xfrm>
        </p:spPr>
        <p:txBody>
          <a:bodyPr/>
          <a:lstStyle/>
          <a:p>
            <a:pPr eaLnBrk="1" hangingPunct="1">
              <a:lnSpc>
                <a:spcPct val="80000"/>
              </a:lnSpc>
              <a:buFontTx/>
              <a:buNone/>
            </a:pPr>
            <a:r>
              <a:rPr lang="en-US" altLang="en-US" b="1"/>
              <a:t>Supportive treatment</a:t>
            </a:r>
          </a:p>
          <a:p>
            <a:pPr eaLnBrk="1" hangingPunct="1">
              <a:lnSpc>
                <a:spcPct val="80000"/>
              </a:lnSpc>
            </a:pPr>
            <a:r>
              <a:rPr lang="en-US" altLang="en-US"/>
              <a:t>If raised ICP as indicated by severe headache, visual disturbances </a:t>
            </a:r>
            <a:r>
              <a:rPr lang="en-US" altLang="en-US" b="1"/>
              <a:t>perform repeated lumbar puncture</a:t>
            </a:r>
            <a:r>
              <a:rPr lang="en-US" altLang="en-US"/>
              <a:t> (e.g. 30ml CSF per day) </a:t>
            </a:r>
          </a:p>
          <a:p>
            <a:pPr lvl="1" eaLnBrk="1" hangingPunct="1">
              <a:lnSpc>
                <a:spcPct val="80000"/>
              </a:lnSpc>
            </a:pPr>
            <a:r>
              <a:rPr lang="en-US" altLang="en-US"/>
              <a:t>Reduces mortality</a:t>
            </a:r>
          </a:p>
          <a:p>
            <a:pPr lvl="1" eaLnBrk="1" hangingPunct="1">
              <a:lnSpc>
                <a:spcPct val="80000"/>
              </a:lnSpc>
            </a:pPr>
            <a:r>
              <a:rPr lang="en-US" altLang="en-US"/>
              <a:t>Reduces blindness</a:t>
            </a:r>
          </a:p>
          <a:p>
            <a:pPr lvl="1" eaLnBrk="1" hangingPunct="1">
              <a:lnSpc>
                <a:spcPct val="80000"/>
              </a:lnSpc>
            </a:pPr>
            <a:r>
              <a:rPr lang="en-US" altLang="en-US"/>
              <a:t>Helps with pain and consciousness level</a:t>
            </a:r>
          </a:p>
          <a:p>
            <a:pPr eaLnBrk="1" hangingPunct="1">
              <a:lnSpc>
                <a:spcPct val="80000"/>
              </a:lnSpc>
              <a:buFontTx/>
              <a:buNone/>
            </a:pPr>
            <a:endParaRPr lang="en-US" altLang="en-US" sz="900"/>
          </a:p>
          <a:p>
            <a:pPr eaLnBrk="1" hangingPunct="1">
              <a:lnSpc>
                <a:spcPct val="80000"/>
              </a:lnSpc>
            </a:pPr>
            <a:r>
              <a:rPr lang="en-US" altLang="en-US"/>
              <a:t>No evidence of benefit from steroids</a:t>
            </a:r>
          </a:p>
          <a:p>
            <a:pPr lvl="1" eaLnBrk="1" hangingPunct="1">
              <a:lnSpc>
                <a:spcPct val="80000"/>
              </a:lnSpc>
            </a:pPr>
            <a:r>
              <a:rPr lang="en-US" altLang="en-US"/>
              <a:t>These</a:t>
            </a:r>
            <a:r>
              <a:rPr lang="en-US" altLang="en-US" b="1"/>
              <a:t> are</a:t>
            </a:r>
            <a:r>
              <a:rPr lang="en-US" altLang="en-US"/>
              <a:t> beneficial in TB Meningitis</a:t>
            </a:r>
          </a:p>
          <a:p>
            <a:pPr eaLnBrk="1" hangingPunct="1">
              <a:lnSpc>
                <a:spcPct val="80000"/>
              </a:lnSpc>
            </a:pPr>
            <a:r>
              <a:rPr lang="en-US" altLang="en-US"/>
              <a:t>Support of the patient with impaired consciousness</a:t>
            </a:r>
          </a:p>
          <a:p>
            <a:pPr eaLnBrk="1" hangingPunct="1">
              <a:lnSpc>
                <a:spcPct val="80000"/>
              </a:lnSpc>
            </a:pPr>
            <a:endParaRPr lang="en-US" altLang="en-US"/>
          </a:p>
        </p:txBody>
      </p:sp>
    </p:spTree>
    <p:extLst>
      <p:ext uri="{BB962C8B-B14F-4D97-AF65-F5344CB8AC3E}">
        <p14:creationId xmlns:p14="http://schemas.microsoft.com/office/powerpoint/2010/main" val="718563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752601" y="381000"/>
            <a:ext cx="8715375" cy="928688"/>
          </a:xfrm>
        </p:spPr>
        <p:txBody>
          <a:bodyPr anchor="b"/>
          <a:lstStyle/>
          <a:p>
            <a:pPr eaLnBrk="1" hangingPunct="1"/>
            <a:r>
              <a:rPr lang="en-US" altLang="en-US" sz="4000" b="1" u="sng"/>
              <a:t>Cryptococcal Meningitis: prophylaxis</a:t>
            </a:r>
          </a:p>
        </p:txBody>
      </p:sp>
      <p:sp>
        <p:nvSpPr>
          <p:cNvPr id="31747" name="Rectangle 3"/>
          <p:cNvSpPr>
            <a:spLocks noGrp="1" noChangeArrowheads="1"/>
          </p:cNvSpPr>
          <p:nvPr>
            <p:ph idx="4294967295"/>
          </p:nvPr>
        </p:nvSpPr>
        <p:spPr>
          <a:xfrm>
            <a:off x="1524000" y="1500188"/>
            <a:ext cx="9144000" cy="4114800"/>
          </a:xfrm>
        </p:spPr>
        <p:txBody>
          <a:bodyPr/>
          <a:lstStyle/>
          <a:p>
            <a:pPr eaLnBrk="1" hangingPunct="1"/>
            <a:r>
              <a:rPr lang="en-US" altLang="en-US" b="1" smtClean="0"/>
              <a:t>Maintenance therapy</a:t>
            </a:r>
            <a:r>
              <a:rPr lang="en-US" altLang="en-US" smtClean="0"/>
              <a:t>-secondary prophylaxis</a:t>
            </a:r>
          </a:p>
          <a:p>
            <a:pPr lvl="1" eaLnBrk="1" hangingPunct="1"/>
            <a:r>
              <a:rPr lang="en-US" altLang="en-US" smtClean="0"/>
              <a:t>Fluconazole 200mg OD </a:t>
            </a:r>
          </a:p>
          <a:p>
            <a:pPr lvl="1" eaLnBrk="1" hangingPunct="1"/>
            <a:r>
              <a:rPr lang="en-US" altLang="en-US" smtClean="0"/>
              <a:t>If on ART continue until CM therapy completed </a:t>
            </a:r>
            <a:r>
              <a:rPr lang="en-US" altLang="en-US" u="sng" smtClean="0"/>
              <a:t>AND</a:t>
            </a:r>
            <a:r>
              <a:rPr lang="en-US" altLang="en-US" smtClean="0"/>
              <a:t> CD4 established at &gt;100 for more than 6 months</a:t>
            </a:r>
          </a:p>
          <a:p>
            <a:pPr lvl="1" eaLnBrk="1" hangingPunct="1"/>
            <a:r>
              <a:rPr lang="en-US" altLang="en-US" smtClean="0"/>
              <a:t>Relapse rare with prophylaxis and immune reconstitution due to ART</a:t>
            </a:r>
          </a:p>
          <a:p>
            <a:pPr eaLnBrk="1" hangingPunct="1"/>
            <a:r>
              <a:rPr lang="en-US" altLang="en-US" smtClean="0">
                <a:solidFill>
                  <a:srgbClr val="FF0000"/>
                </a:solidFill>
              </a:rPr>
              <a:t>Primary prophylaxis: not recommended</a:t>
            </a:r>
          </a:p>
        </p:txBody>
      </p:sp>
    </p:spTree>
    <p:extLst>
      <p:ext uri="{BB962C8B-B14F-4D97-AF65-F5344CB8AC3E}">
        <p14:creationId xmlns:p14="http://schemas.microsoft.com/office/powerpoint/2010/main" val="3732137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idx="4294967295"/>
          </p:nvPr>
        </p:nvSpPr>
        <p:spPr>
          <a:xfrm>
            <a:off x="2166938" y="2000250"/>
            <a:ext cx="8229600" cy="1143000"/>
          </a:xfrm>
        </p:spPr>
        <p:txBody>
          <a:bodyPr anchor="b"/>
          <a:lstStyle/>
          <a:p>
            <a:pPr eaLnBrk="1" hangingPunct="1"/>
            <a:r>
              <a:rPr lang="en-US" altLang="en-US" b="1" smtClean="0"/>
              <a:t>Toxoplasmosis</a:t>
            </a:r>
          </a:p>
        </p:txBody>
      </p:sp>
    </p:spTree>
    <p:extLst>
      <p:ext uri="{BB962C8B-B14F-4D97-AF65-F5344CB8AC3E}">
        <p14:creationId xmlns:p14="http://schemas.microsoft.com/office/powerpoint/2010/main" val="4181723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nchor="b"/>
          <a:lstStyle/>
          <a:p>
            <a:pPr eaLnBrk="1" hangingPunct="1"/>
            <a:r>
              <a:rPr lang="en-US" altLang="en-US" b="1" u="sng" smtClean="0"/>
              <a:t>OBJECTIVES</a:t>
            </a:r>
            <a:r>
              <a:rPr lang="en-US" altLang="en-US" b="1" smtClean="0"/>
              <a:t> </a:t>
            </a:r>
          </a:p>
        </p:txBody>
      </p:sp>
      <p:sp>
        <p:nvSpPr>
          <p:cNvPr id="6147" name="Rectangle 3"/>
          <p:cNvSpPr>
            <a:spLocks noGrp="1" noChangeArrowheads="1"/>
          </p:cNvSpPr>
          <p:nvPr>
            <p:ph idx="4294967295"/>
          </p:nvPr>
        </p:nvSpPr>
        <p:spPr>
          <a:xfrm>
            <a:off x="1703388" y="1828800"/>
            <a:ext cx="8964612" cy="5029200"/>
          </a:xfrm>
        </p:spPr>
        <p:txBody>
          <a:bodyPr/>
          <a:lstStyle/>
          <a:p>
            <a:pPr marL="609600" indent="-609600">
              <a:buClr>
                <a:schemeClr val="tx1"/>
              </a:buClr>
              <a:buFontTx/>
              <a:buAutoNum type="arabicPeriod"/>
            </a:pPr>
            <a:r>
              <a:rPr lang="en-US" altLang="en-US" smtClean="0"/>
              <a:t>List the common opportunistic infections, skin conditions and malignancies seen in HIV infected adults</a:t>
            </a:r>
          </a:p>
          <a:p>
            <a:pPr marL="609600" indent="-609600">
              <a:buClr>
                <a:schemeClr val="tx1"/>
              </a:buClr>
              <a:buFontTx/>
              <a:buAutoNum type="arabicPeriod"/>
            </a:pPr>
            <a:r>
              <a:rPr lang="en-US" altLang="en-US" smtClean="0"/>
              <a:t>Describe their clinical presentation and management </a:t>
            </a:r>
          </a:p>
          <a:p>
            <a:pPr marL="609600" indent="-609600">
              <a:buClr>
                <a:schemeClr val="tx1"/>
              </a:buClr>
              <a:buFontTx/>
              <a:buAutoNum type="arabicPeriod"/>
            </a:pPr>
            <a:r>
              <a:rPr lang="en-US" altLang="en-US" smtClean="0"/>
              <a:t>Describe primary and secondary preventive strategies </a:t>
            </a:r>
          </a:p>
          <a:p>
            <a:pPr marL="609600" indent="-609600">
              <a:buClr>
                <a:schemeClr val="tx1"/>
              </a:buClr>
              <a:buFontTx/>
              <a:buAutoNum type="arabicPeriod"/>
            </a:pPr>
            <a:endParaRPr lang="en-US" altLang="en-US" smtClean="0"/>
          </a:p>
        </p:txBody>
      </p:sp>
    </p:spTree>
    <p:extLst>
      <p:ext uri="{BB962C8B-B14F-4D97-AF65-F5344CB8AC3E}">
        <p14:creationId xmlns:p14="http://schemas.microsoft.com/office/powerpoint/2010/main" val="3051846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chor="b"/>
          <a:lstStyle/>
          <a:p>
            <a:pPr eaLnBrk="1" hangingPunct="1"/>
            <a:r>
              <a:rPr lang="en-US" altLang="en-US" b="1" smtClean="0"/>
              <a:t>Toxoplasmosis</a:t>
            </a:r>
          </a:p>
        </p:txBody>
      </p:sp>
      <p:pic>
        <p:nvPicPr>
          <p:cNvPr id="33795" name="Picture 4" descr="figure9"/>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166939" y="2500313"/>
            <a:ext cx="3500437" cy="2857500"/>
          </a:xfrm>
        </p:spPr>
      </p:pic>
      <p:pic>
        <p:nvPicPr>
          <p:cNvPr id="33796" name="Picture 5" descr="aids0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26" y="2428876"/>
            <a:ext cx="336232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71949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2667000" y="304800"/>
            <a:ext cx="7793038" cy="1143000"/>
          </a:xfrm>
        </p:spPr>
        <p:txBody>
          <a:bodyPr anchor="b"/>
          <a:lstStyle/>
          <a:p>
            <a:pPr eaLnBrk="1" hangingPunct="1"/>
            <a:r>
              <a:rPr lang="en-US" altLang="en-US" b="1" u="sng" smtClean="0"/>
              <a:t>Toxoplasmosis</a:t>
            </a:r>
          </a:p>
        </p:txBody>
      </p:sp>
      <p:sp>
        <p:nvSpPr>
          <p:cNvPr id="34819" name="Rectangle 3"/>
          <p:cNvSpPr>
            <a:spLocks noGrp="1" noChangeArrowheads="1"/>
          </p:cNvSpPr>
          <p:nvPr>
            <p:ph idx="4294967295"/>
          </p:nvPr>
        </p:nvSpPr>
        <p:spPr>
          <a:xfrm>
            <a:off x="1774826" y="1981200"/>
            <a:ext cx="8704263" cy="4616450"/>
          </a:xfrm>
        </p:spPr>
        <p:txBody>
          <a:bodyPr/>
          <a:lstStyle/>
          <a:p>
            <a:pPr eaLnBrk="1" hangingPunct="1">
              <a:lnSpc>
                <a:spcPct val="80000"/>
              </a:lnSpc>
            </a:pPr>
            <a:r>
              <a:rPr lang="en-US" altLang="en-US" sz="2400"/>
              <a:t>Caused by </a:t>
            </a:r>
            <a:r>
              <a:rPr lang="en-US" altLang="en-US" sz="2400" i="1"/>
              <a:t>Toxoplasma gondii</a:t>
            </a:r>
          </a:p>
          <a:p>
            <a:pPr lvl="1" eaLnBrk="1" hangingPunct="1">
              <a:lnSpc>
                <a:spcPct val="80000"/>
              </a:lnSpc>
            </a:pPr>
            <a:r>
              <a:rPr lang="en-US" altLang="en-US" sz="2000"/>
              <a:t>a protozoan whose definitive host is the cat</a:t>
            </a:r>
          </a:p>
          <a:p>
            <a:pPr eaLnBrk="1" hangingPunct="1">
              <a:lnSpc>
                <a:spcPct val="80000"/>
              </a:lnSpc>
            </a:pPr>
            <a:r>
              <a:rPr lang="en-US" altLang="en-US" sz="2400"/>
              <a:t>Humans infected by ingestion of </a:t>
            </a:r>
            <a:r>
              <a:rPr lang="en-US" altLang="en-US" sz="2400" i="1"/>
              <a:t>T. gondii</a:t>
            </a:r>
            <a:r>
              <a:rPr lang="en-US" altLang="en-US" sz="2400"/>
              <a:t> in food contaminated with cat feces or undercooked meat</a:t>
            </a:r>
          </a:p>
          <a:p>
            <a:pPr eaLnBrk="1" hangingPunct="1">
              <a:lnSpc>
                <a:spcPct val="80000"/>
              </a:lnSpc>
            </a:pPr>
            <a:r>
              <a:rPr lang="en-US" altLang="en-US" sz="2400"/>
              <a:t>Vertical transmission occurs </a:t>
            </a:r>
          </a:p>
          <a:p>
            <a:pPr lvl="1" eaLnBrk="1" hangingPunct="1">
              <a:lnSpc>
                <a:spcPct val="80000"/>
              </a:lnSpc>
            </a:pPr>
            <a:r>
              <a:rPr lang="en-US" altLang="en-US" sz="2000"/>
              <a:t>serious consequences if it occurs in the 1</a:t>
            </a:r>
            <a:r>
              <a:rPr lang="en-US" altLang="en-US" sz="2000" baseline="30000"/>
              <a:t>st</a:t>
            </a:r>
            <a:r>
              <a:rPr lang="en-US" altLang="en-US" sz="2000"/>
              <a:t> trimester</a:t>
            </a:r>
          </a:p>
          <a:p>
            <a:pPr eaLnBrk="1" hangingPunct="1">
              <a:lnSpc>
                <a:spcPct val="80000"/>
              </a:lnSpc>
            </a:pPr>
            <a:r>
              <a:rPr lang="en-US" altLang="en-US" sz="2400"/>
              <a:t>Asymptomatic in &gt;90% of immunocompetent adults and children</a:t>
            </a:r>
          </a:p>
          <a:p>
            <a:pPr eaLnBrk="1" hangingPunct="1">
              <a:lnSpc>
                <a:spcPct val="80000"/>
              </a:lnSpc>
            </a:pPr>
            <a:r>
              <a:rPr lang="en-US" altLang="en-US" sz="2400"/>
              <a:t>Commonly a result of reactivation of latent disease in patients with AIDS and those on chemotherapy for lymphoproliferative disorders</a:t>
            </a:r>
          </a:p>
          <a:p>
            <a:pPr lvl="1" eaLnBrk="1" hangingPunct="1">
              <a:lnSpc>
                <a:spcPct val="80000"/>
              </a:lnSpc>
            </a:pPr>
            <a:r>
              <a:rPr lang="en-US" altLang="en-US" sz="2000"/>
              <a:t>CD4 &lt; 100 cells/mm</a:t>
            </a:r>
            <a:r>
              <a:rPr lang="en-US" altLang="en-US" sz="2000" baseline="30000"/>
              <a:t>3</a:t>
            </a:r>
            <a:endParaRPr lang="en-US" altLang="en-US" sz="2000"/>
          </a:p>
          <a:p>
            <a:pPr lvl="1" eaLnBrk="1" hangingPunct="1">
              <a:lnSpc>
                <a:spcPct val="80000"/>
              </a:lnSpc>
            </a:pPr>
            <a:r>
              <a:rPr lang="en-US" altLang="en-US" sz="2000"/>
              <a:t>Commonly encephalitis</a:t>
            </a:r>
          </a:p>
        </p:txBody>
      </p:sp>
    </p:spTree>
    <p:extLst>
      <p:ext uri="{BB962C8B-B14F-4D97-AF65-F5344CB8AC3E}">
        <p14:creationId xmlns:p14="http://schemas.microsoft.com/office/powerpoint/2010/main" val="3303568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nchor="b"/>
          <a:lstStyle/>
          <a:p>
            <a:pPr eaLnBrk="1" hangingPunct="1"/>
            <a:r>
              <a:rPr lang="en-US" altLang="en-US" b="1" u="sng" smtClean="0"/>
              <a:t>Toxoplasmosis:</a:t>
            </a:r>
            <a:br>
              <a:rPr lang="en-US" altLang="en-US" b="1" u="sng" smtClean="0"/>
            </a:br>
            <a:r>
              <a:rPr lang="en-US" altLang="en-US" b="1" u="sng" smtClean="0"/>
              <a:t>Clinical Presentation </a:t>
            </a:r>
          </a:p>
        </p:txBody>
      </p:sp>
      <p:sp>
        <p:nvSpPr>
          <p:cNvPr id="35843" name="Rectangle 3"/>
          <p:cNvSpPr>
            <a:spLocks noGrp="1" noChangeArrowheads="1"/>
          </p:cNvSpPr>
          <p:nvPr>
            <p:ph sz="half" idx="4294967295"/>
          </p:nvPr>
        </p:nvSpPr>
        <p:spPr>
          <a:xfrm>
            <a:off x="1809750" y="1828800"/>
            <a:ext cx="4452938" cy="4394200"/>
          </a:xfrm>
        </p:spPr>
        <p:txBody>
          <a:bodyPr>
            <a:normAutofit lnSpcReduction="10000"/>
          </a:bodyPr>
          <a:lstStyle/>
          <a:p>
            <a:pPr eaLnBrk="1" hangingPunct="1">
              <a:lnSpc>
                <a:spcPct val="80000"/>
              </a:lnSpc>
              <a:buFontTx/>
              <a:buNone/>
            </a:pPr>
            <a:r>
              <a:rPr lang="en-US" altLang="en-US" sz="2400" b="1"/>
              <a:t>Symptoms</a:t>
            </a:r>
          </a:p>
          <a:p>
            <a:pPr eaLnBrk="1" hangingPunct="1">
              <a:lnSpc>
                <a:spcPct val="80000"/>
              </a:lnSpc>
              <a:buFontTx/>
              <a:buNone/>
            </a:pPr>
            <a:r>
              <a:rPr lang="en-US" altLang="en-US" sz="2400"/>
              <a:t>Can be acute or progressive</a:t>
            </a:r>
            <a:endParaRPr lang="en-US" altLang="en-US" b="1" smtClean="0"/>
          </a:p>
          <a:p>
            <a:pPr eaLnBrk="1" hangingPunct="1">
              <a:lnSpc>
                <a:spcPct val="80000"/>
              </a:lnSpc>
            </a:pPr>
            <a:r>
              <a:rPr lang="en-US" altLang="en-US" sz="2400"/>
              <a:t>Headache</a:t>
            </a:r>
          </a:p>
          <a:p>
            <a:pPr lvl="1" eaLnBrk="1" hangingPunct="1">
              <a:lnSpc>
                <a:spcPct val="80000"/>
              </a:lnSpc>
            </a:pPr>
            <a:r>
              <a:rPr lang="en-US" altLang="en-US" sz="2000"/>
              <a:t>Occurs in about 70%</a:t>
            </a:r>
          </a:p>
          <a:p>
            <a:pPr lvl="1" eaLnBrk="1" hangingPunct="1">
              <a:lnSpc>
                <a:spcPct val="80000"/>
              </a:lnSpc>
            </a:pPr>
            <a:r>
              <a:rPr lang="en-US" altLang="en-US" sz="2000"/>
              <a:t>Can be severe – usually no meningism</a:t>
            </a:r>
          </a:p>
          <a:p>
            <a:pPr eaLnBrk="1" hangingPunct="1">
              <a:lnSpc>
                <a:spcPct val="80000"/>
              </a:lnSpc>
            </a:pPr>
            <a:r>
              <a:rPr lang="en-US" altLang="en-US" sz="2400"/>
              <a:t>Neurological deficits </a:t>
            </a:r>
          </a:p>
          <a:p>
            <a:pPr eaLnBrk="1" hangingPunct="1">
              <a:lnSpc>
                <a:spcPct val="80000"/>
              </a:lnSpc>
            </a:pPr>
            <a:r>
              <a:rPr lang="en-US" altLang="en-US" sz="2400"/>
              <a:t>Fever</a:t>
            </a:r>
          </a:p>
          <a:p>
            <a:pPr lvl="1" eaLnBrk="1" hangingPunct="1">
              <a:lnSpc>
                <a:spcPct val="80000"/>
              </a:lnSpc>
            </a:pPr>
            <a:r>
              <a:rPr lang="en-US" altLang="en-US" sz="2000"/>
              <a:t>Only in 50% at presentation</a:t>
            </a:r>
          </a:p>
          <a:p>
            <a:pPr eaLnBrk="1" hangingPunct="1">
              <a:lnSpc>
                <a:spcPct val="80000"/>
              </a:lnSpc>
            </a:pPr>
            <a:r>
              <a:rPr lang="en-US" altLang="en-US" sz="2400"/>
              <a:t>Confusion</a:t>
            </a:r>
          </a:p>
          <a:p>
            <a:pPr lvl="1" eaLnBrk="1" hangingPunct="1">
              <a:lnSpc>
                <a:spcPct val="80000"/>
              </a:lnSpc>
            </a:pPr>
            <a:r>
              <a:rPr lang="en-US" altLang="en-US" sz="2000"/>
              <a:t>Sometimes presents as subtle personality change</a:t>
            </a:r>
          </a:p>
          <a:p>
            <a:pPr eaLnBrk="1" hangingPunct="1">
              <a:lnSpc>
                <a:spcPct val="80000"/>
              </a:lnSpc>
            </a:pPr>
            <a:r>
              <a:rPr lang="en-US" altLang="en-US" sz="2400"/>
              <a:t>Convulsions</a:t>
            </a:r>
          </a:p>
        </p:txBody>
      </p:sp>
      <p:sp>
        <p:nvSpPr>
          <p:cNvPr id="35844" name="Rectangle 4"/>
          <p:cNvSpPr>
            <a:spLocks noGrp="1" noChangeArrowheads="1"/>
          </p:cNvSpPr>
          <p:nvPr>
            <p:ph sz="half" idx="4294967295"/>
          </p:nvPr>
        </p:nvSpPr>
        <p:spPr>
          <a:xfrm>
            <a:off x="6596063" y="1905001"/>
            <a:ext cx="3810000" cy="4244975"/>
          </a:xfrm>
        </p:spPr>
        <p:txBody>
          <a:bodyPr/>
          <a:lstStyle/>
          <a:p>
            <a:pPr eaLnBrk="1" hangingPunct="1">
              <a:lnSpc>
                <a:spcPct val="80000"/>
              </a:lnSpc>
              <a:buFontTx/>
              <a:buNone/>
            </a:pPr>
            <a:r>
              <a:rPr lang="en-US" altLang="en-US" b="1"/>
              <a:t>Signs</a:t>
            </a:r>
            <a:r>
              <a:rPr lang="en-US" altLang="en-US"/>
              <a:t> </a:t>
            </a:r>
          </a:p>
          <a:p>
            <a:pPr eaLnBrk="1" hangingPunct="1">
              <a:lnSpc>
                <a:spcPct val="80000"/>
              </a:lnSpc>
            </a:pPr>
            <a:r>
              <a:rPr lang="en-US" altLang="en-US"/>
              <a:t>Focal neurological deficit </a:t>
            </a:r>
          </a:p>
          <a:p>
            <a:pPr lvl="1" eaLnBrk="1" hangingPunct="1">
              <a:lnSpc>
                <a:spcPct val="80000"/>
              </a:lnSpc>
            </a:pPr>
            <a:r>
              <a:rPr lang="en-US" altLang="en-US" sz="2000"/>
              <a:t>Progressive paralysis</a:t>
            </a:r>
          </a:p>
          <a:p>
            <a:pPr lvl="1" eaLnBrk="1" hangingPunct="1">
              <a:lnSpc>
                <a:spcPct val="80000"/>
              </a:lnSpc>
            </a:pPr>
            <a:r>
              <a:rPr lang="en-US" altLang="en-US" sz="2000"/>
              <a:t>Blindness</a:t>
            </a:r>
          </a:p>
          <a:p>
            <a:pPr lvl="1" eaLnBrk="1" hangingPunct="1">
              <a:lnSpc>
                <a:spcPct val="80000"/>
              </a:lnSpc>
            </a:pPr>
            <a:r>
              <a:rPr lang="en-US" altLang="en-US" sz="2000"/>
              <a:t>Cerebellar signs, incontinence</a:t>
            </a:r>
            <a:endParaRPr lang="en-US" altLang="en-US" smtClean="0"/>
          </a:p>
          <a:p>
            <a:pPr eaLnBrk="1" hangingPunct="1">
              <a:lnSpc>
                <a:spcPct val="80000"/>
              </a:lnSpc>
            </a:pPr>
            <a:r>
              <a:rPr lang="en-US" altLang="en-US"/>
              <a:t>Fever</a:t>
            </a:r>
            <a:r>
              <a:rPr lang="en-US" altLang="en-US" sz="2400"/>
              <a:t> </a:t>
            </a:r>
          </a:p>
          <a:p>
            <a:pPr eaLnBrk="1" hangingPunct="1">
              <a:lnSpc>
                <a:spcPct val="80000"/>
              </a:lnSpc>
            </a:pPr>
            <a:endParaRPr lang="en-US" altLang="en-US" sz="2400"/>
          </a:p>
        </p:txBody>
      </p:sp>
    </p:spTree>
    <p:extLst>
      <p:ext uri="{BB962C8B-B14F-4D97-AF65-F5344CB8AC3E}">
        <p14:creationId xmlns:p14="http://schemas.microsoft.com/office/powerpoint/2010/main" val="1628204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524000" y="214314"/>
            <a:ext cx="9144000" cy="911225"/>
          </a:xfrm>
        </p:spPr>
        <p:txBody>
          <a:bodyPr anchor="b"/>
          <a:lstStyle/>
          <a:p>
            <a:pPr eaLnBrk="1" hangingPunct="1"/>
            <a:r>
              <a:rPr lang="en-US" altLang="en-US" sz="4000" b="1" u="sng"/>
              <a:t>Toxoplasmosis: Diagnosis</a:t>
            </a:r>
          </a:p>
        </p:txBody>
      </p:sp>
      <p:sp>
        <p:nvSpPr>
          <p:cNvPr id="36867" name="Rectangle 3"/>
          <p:cNvSpPr>
            <a:spLocks noGrp="1" noChangeArrowheads="1"/>
          </p:cNvSpPr>
          <p:nvPr>
            <p:ph idx="4294967295"/>
          </p:nvPr>
        </p:nvSpPr>
        <p:spPr>
          <a:xfrm>
            <a:off x="2017714" y="1285875"/>
            <a:ext cx="8650287" cy="4287838"/>
          </a:xfrm>
        </p:spPr>
        <p:txBody>
          <a:bodyPr/>
          <a:lstStyle/>
          <a:p>
            <a:pPr eaLnBrk="1" hangingPunct="1">
              <a:lnSpc>
                <a:spcPct val="90000"/>
              </a:lnSpc>
            </a:pPr>
            <a:r>
              <a:rPr lang="en-US" altLang="en-US"/>
              <a:t>Typically CD4 &lt;100</a:t>
            </a:r>
          </a:p>
          <a:p>
            <a:pPr eaLnBrk="1" hangingPunct="1">
              <a:lnSpc>
                <a:spcPct val="90000"/>
              </a:lnSpc>
            </a:pPr>
            <a:r>
              <a:rPr lang="en-US" altLang="en-US"/>
              <a:t>CT ideal if available – =/&gt;2 </a:t>
            </a:r>
            <a:r>
              <a:rPr lang="en-US" altLang="en-US">
                <a:solidFill>
                  <a:srgbClr val="FF0000"/>
                </a:solidFill>
              </a:rPr>
              <a:t>ring enhancing lesions</a:t>
            </a:r>
          </a:p>
          <a:p>
            <a:pPr eaLnBrk="1" hangingPunct="1">
              <a:lnSpc>
                <a:spcPct val="90000"/>
              </a:lnSpc>
            </a:pPr>
            <a:r>
              <a:rPr lang="en-US" altLang="en-US"/>
              <a:t>High index of clinical suspicion needed</a:t>
            </a:r>
          </a:p>
          <a:p>
            <a:pPr lvl="1" eaLnBrk="1" hangingPunct="1">
              <a:lnSpc>
                <a:spcPct val="90000"/>
              </a:lnSpc>
              <a:buFontTx/>
              <a:buNone/>
            </a:pPr>
            <a:endParaRPr lang="en-US" altLang="en-US"/>
          </a:p>
          <a:p>
            <a:pPr lvl="1" eaLnBrk="1" hangingPunct="1">
              <a:lnSpc>
                <a:spcPct val="90000"/>
              </a:lnSpc>
            </a:pPr>
            <a:r>
              <a:rPr lang="en-US" altLang="en-US" i="1" smtClean="0"/>
              <a:t>“An HIV positive patient with headache, confusion and signs of a SOL, with a relatively normal CSF has Toxoplasmosis </a:t>
            </a:r>
            <a:r>
              <a:rPr lang="en-US" altLang="en-US" b="1" i="1" u="sng" smtClean="0"/>
              <a:t>until proven otherwise”</a:t>
            </a:r>
          </a:p>
          <a:p>
            <a:pPr lvl="2" eaLnBrk="1" hangingPunct="1">
              <a:lnSpc>
                <a:spcPct val="90000"/>
              </a:lnSpc>
            </a:pPr>
            <a:r>
              <a:rPr lang="en-US" altLang="en-US" smtClean="0"/>
              <a:t>Differential diagnosis – Tuberculoma, bacterial abscess, CVA, primary CNS lymphoma.</a:t>
            </a:r>
          </a:p>
          <a:p>
            <a:pPr lvl="1" eaLnBrk="1" hangingPunct="1">
              <a:lnSpc>
                <a:spcPct val="90000"/>
              </a:lnSpc>
            </a:pPr>
            <a:r>
              <a:rPr lang="en-US" altLang="en-US" b="1"/>
              <a:t>A response to empirical treatment is virtually diagnostic</a:t>
            </a:r>
          </a:p>
          <a:p>
            <a:pPr lvl="2" eaLnBrk="1" hangingPunct="1">
              <a:lnSpc>
                <a:spcPct val="90000"/>
              </a:lnSpc>
            </a:pPr>
            <a:r>
              <a:rPr lang="en-US" altLang="en-US" b="1"/>
              <a:t>Usually within 2 weeks</a:t>
            </a:r>
          </a:p>
        </p:txBody>
      </p:sp>
    </p:spTree>
    <p:extLst>
      <p:ext uri="{BB962C8B-B14F-4D97-AF65-F5344CB8AC3E}">
        <p14:creationId xmlns:p14="http://schemas.microsoft.com/office/powerpoint/2010/main" val="1827231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idx="4294967295"/>
          </p:nvPr>
        </p:nvSpPr>
        <p:spPr>
          <a:xfrm>
            <a:off x="1524001" y="214313"/>
            <a:ext cx="8943975" cy="857250"/>
          </a:xfrm>
        </p:spPr>
        <p:txBody>
          <a:bodyPr anchor="b"/>
          <a:lstStyle/>
          <a:p>
            <a:pPr eaLnBrk="1" hangingPunct="1"/>
            <a:r>
              <a:rPr lang="en-US" altLang="en-US" sz="4000" b="1" u="sng"/>
              <a:t>Toxoplasmosis: Management</a:t>
            </a:r>
          </a:p>
        </p:txBody>
      </p:sp>
      <p:sp>
        <p:nvSpPr>
          <p:cNvPr id="37891" name="Rectangle 1027"/>
          <p:cNvSpPr>
            <a:spLocks noGrp="1" noChangeArrowheads="1"/>
          </p:cNvSpPr>
          <p:nvPr>
            <p:ph idx="4294967295"/>
          </p:nvPr>
        </p:nvSpPr>
        <p:spPr>
          <a:xfrm>
            <a:off x="1524000" y="1143001"/>
            <a:ext cx="8955088" cy="4824413"/>
          </a:xfrm>
        </p:spPr>
        <p:txBody>
          <a:bodyPr/>
          <a:lstStyle/>
          <a:p>
            <a:pPr eaLnBrk="1" hangingPunct="1">
              <a:lnSpc>
                <a:spcPct val="80000"/>
              </a:lnSpc>
            </a:pPr>
            <a:r>
              <a:rPr lang="en-US" altLang="en-US" sz="2400"/>
              <a:t>Pyrimethamine – 200 mg</a:t>
            </a:r>
            <a:r>
              <a:rPr lang="en-US" altLang="en-US" sz="1600"/>
              <a:t> loading dose followed by 50 daily</a:t>
            </a:r>
          </a:p>
          <a:p>
            <a:pPr eaLnBrk="1" hangingPunct="1">
              <a:lnSpc>
                <a:spcPct val="80000"/>
              </a:lnSpc>
              <a:buFontTx/>
              <a:buNone/>
            </a:pPr>
            <a:r>
              <a:rPr lang="en-US" altLang="en-US" sz="1600"/>
              <a:t>		     +</a:t>
            </a:r>
          </a:p>
          <a:p>
            <a:pPr eaLnBrk="1" hangingPunct="1">
              <a:lnSpc>
                <a:spcPct val="80000"/>
              </a:lnSpc>
              <a:buFontTx/>
              <a:buNone/>
            </a:pPr>
            <a:r>
              <a:rPr lang="en-US" altLang="en-US" sz="2400"/>
              <a:t>	Sulphadiazine – 1 g  -1 .5 g OD</a:t>
            </a:r>
            <a:endParaRPr lang="en-US" altLang="en-US" sz="1600"/>
          </a:p>
          <a:p>
            <a:pPr eaLnBrk="1" hangingPunct="1">
              <a:lnSpc>
                <a:spcPct val="80000"/>
              </a:lnSpc>
              <a:buFontTx/>
              <a:buNone/>
            </a:pPr>
            <a:r>
              <a:rPr lang="en-US" altLang="en-US" sz="1600"/>
              <a:t>	            +</a:t>
            </a:r>
          </a:p>
          <a:p>
            <a:pPr eaLnBrk="1" hangingPunct="1">
              <a:lnSpc>
                <a:spcPct val="80000"/>
              </a:lnSpc>
              <a:buFontTx/>
              <a:buNone/>
            </a:pPr>
            <a:r>
              <a:rPr lang="en-US" altLang="en-US" sz="2400"/>
              <a:t>	Folinic acid</a:t>
            </a:r>
            <a:r>
              <a:rPr lang="en-US" altLang="en-US" sz="1600"/>
              <a:t> </a:t>
            </a:r>
            <a:r>
              <a:rPr lang="en-US" altLang="en-US" sz="2400"/>
              <a:t>–</a:t>
            </a:r>
            <a:r>
              <a:rPr lang="en-US" altLang="en-US" sz="1600"/>
              <a:t> </a:t>
            </a:r>
            <a:r>
              <a:rPr lang="en-US" altLang="en-US" sz="2000"/>
              <a:t>20mg daily f</a:t>
            </a:r>
            <a:r>
              <a:rPr lang="en-US" altLang="en-US" sz="2400"/>
              <a:t>or 6 -8  weeks</a:t>
            </a:r>
          </a:p>
          <a:p>
            <a:pPr eaLnBrk="1" hangingPunct="1">
              <a:lnSpc>
                <a:spcPct val="80000"/>
              </a:lnSpc>
              <a:buFontTx/>
              <a:buNone/>
            </a:pPr>
            <a:r>
              <a:rPr lang="en-US" altLang="en-US" sz="1600"/>
              <a:t>			</a:t>
            </a:r>
            <a:r>
              <a:rPr lang="en-US" altLang="en-US" sz="2400" b="1" i="1"/>
              <a:t>Or</a:t>
            </a:r>
          </a:p>
          <a:p>
            <a:pPr eaLnBrk="1" hangingPunct="1">
              <a:lnSpc>
                <a:spcPct val="80000"/>
              </a:lnSpc>
            </a:pPr>
            <a:r>
              <a:rPr lang="en-US" altLang="en-US" sz="2400"/>
              <a:t>Cotrimoxazole  - 4  -6  weeks</a:t>
            </a:r>
          </a:p>
          <a:p>
            <a:pPr lvl="1" eaLnBrk="1" hangingPunct="1">
              <a:lnSpc>
                <a:spcPct val="80000"/>
              </a:lnSpc>
            </a:pPr>
            <a:r>
              <a:rPr lang="en-US" altLang="en-US" sz="2000"/>
              <a:t>25mg/kg daily of sulphamethoxazole or 5mg/kg TMP in two divided doses</a:t>
            </a:r>
          </a:p>
          <a:p>
            <a:pPr lvl="1" eaLnBrk="1" hangingPunct="1">
              <a:lnSpc>
                <a:spcPct val="80000"/>
              </a:lnSpc>
            </a:pPr>
            <a:r>
              <a:rPr lang="en-US" altLang="en-US" sz="2000"/>
              <a:t>E.g. 60kg man</a:t>
            </a:r>
          </a:p>
          <a:p>
            <a:pPr lvl="2" eaLnBrk="1" hangingPunct="1">
              <a:lnSpc>
                <a:spcPct val="80000"/>
              </a:lnSpc>
            </a:pPr>
            <a:r>
              <a:rPr lang="en-US" altLang="en-US" sz="1800"/>
              <a:t>1800mg/day = 3.7 Tablets = Approx 2 Tablets BD</a:t>
            </a:r>
          </a:p>
          <a:p>
            <a:pPr eaLnBrk="1" hangingPunct="1">
              <a:lnSpc>
                <a:spcPct val="80000"/>
              </a:lnSpc>
            </a:pPr>
            <a:r>
              <a:rPr lang="en-US" altLang="en-US" sz="2400"/>
              <a:t>Maintenance therapy</a:t>
            </a:r>
          </a:p>
          <a:p>
            <a:pPr lvl="1" eaLnBrk="1" hangingPunct="1">
              <a:lnSpc>
                <a:spcPct val="80000"/>
              </a:lnSpc>
            </a:pPr>
            <a:r>
              <a:rPr lang="en-US" altLang="en-US" sz="2000"/>
              <a:t>Pyrimethamine 50mg + Sulphadiazine 1g + Folinic acid 20mg OD until CD4 &gt;200 for more than 6 months (clindamycin 300mg OD can replace sulphadiazine)</a:t>
            </a:r>
          </a:p>
        </p:txBody>
      </p:sp>
    </p:spTree>
    <p:extLst>
      <p:ext uri="{BB962C8B-B14F-4D97-AF65-F5344CB8AC3E}">
        <p14:creationId xmlns:p14="http://schemas.microsoft.com/office/powerpoint/2010/main" val="3783633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nchor="b"/>
          <a:lstStyle/>
          <a:p>
            <a:pPr eaLnBrk="1" hangingPunct="1"/>
            <a:r>
              <a:rPr lang="en-US" altLang="en-US" sz="4000" b="1" u="sng"/>
              <a:t>Prevention of toxoplasmosis</a:t>
            </a:r>
          </a:p>
        </p:txBody>
      </p:sp>
      <p:sp>
        <p:nvSpPr>
          <p:cNvPr id="38915" name="Rectangle 3"/>
          <p:cNvSpPr>
            <a:spLocks noGrp="1" noChangeArrowheads="1"/>
          </p:cNvSpPr>
          <p:nvPr>
            <p:ph idx="4294967295"/>
          </p:nvPr>
        </p:nvSpPr>
        <p:spPr/>
        <p:txBody>
          <a:bodyPr/>
          <a:lstStyle/>
          <a:p>
            <a:pPr eaLnBrk="1" hangingPunct="1"/>
            <a:r>
              <a:rPr lang="en-US" altLang="en-US" smtClean="0"/>
              <a:t>Basic food hygiene</a:t>
            </a:r>
          </a:p>
          <a:p>
            <a:pPr eaLnBrk="1" hangingPunct="1"/>
            <a:r>
              <a:rPr lang="en-US" altLang="en-US" smtClean="0"/>
              <a:t>Eating well cooked meats</a:t>
            </a:r>
          </a:p>
          <a:p>
            <a:pPr eaLnBrk="1" hangingPunct="1"/>
            <a:r>
              <a:rPr lang="en-US" altLang="en-US" smtClean="0"/>
              <a:t>These may not be very important since most infection a result of reactivation of latent disease</a:t>
            </a:r>
          </a:p>
          <a:p>
            <a:pPr eaLnBrk="1" hangingPunct="1">
              <a:buFontTx/>
              <a:buNone/>
            </a:pPr>
            <a:endParaRPr lang="en-US" altLang="en-US" smtClean="0"/>
          </a:p>
        </p:txBody>
      </p:sp>
    </p:spTree>
    <p:extLst>
      <p:ext uri="{BB962C8B-B14F-4D97-AF65-F5344CB8AC3E}">
        <p14:creationId xmlns:p14="http://schemas.microsoft.com/office/powerpoint/2010/main" val="2302057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667000" y="304800"/>
            <a:ext cx="7793038" cy="1143000"/>
          </a:xfrm>
        </p:spPr>
        <p:txBody>
          <a:bodyPr anchor="b"/>
          <a:lstStyle/>
          <a:p>
            <a:pPr eaLnBrk="1" hangingPunct="1"/>
            <a:r>
              <a:rPr lang="en-US" altLang="en-US" sz="4000" b="1" u="sng"/>
              <a:t>Prevention of toxoplasmosis</a:t>
            </a:r>
          </a:p>
        </p:txBody>
      </p:sp>
      <p:sp>
        <p:nvSpPr>
          <p:cNvPr id="39939" name="Rectangle 3"/>
          <p:cNvSpPr>
            <a:spLocks noGrp="1" noChangeArrowheads="1"/>
          </p:cNvSpPr>
          <p:nvPr>
            <p:ph idx="4294967295"/>
          </p:nvPr>
        </p:nvSpPr>
        <p:spPr>
          <a:xfrm>
            <a:off x="1738314" y="1357314"/>
            <a:ext cx="8588375" cy="4941887"/>
          </a:xfrm>
        </p:spPr>
        <p:txBody>
          <a:bodyPr/>
          <a:lstStyle/>
          <a:p>
            <a:pPr eaLnBrk="1" hangingPunct="1">
              <a:lnSpc>
                <a:spcPct val="80000"/>
              </a:lnSpc>
              <a:buFontTx/>
              <a:buNone/>
            </a:pPr>
            <a:r>
              <a:rPr lang="en-US" altLang="en-US" b="1"/>
              <a:t>Primary prophylaxis</a:t>
            </a:r>
            <a:r>
              <a:rPr lang="en-US" altLang="en-US"/>
              <a:t> </a:t>
            </a:r>
          </a:p>
          <a:p>
            <a:pPr eaLnBrk="1" hangingPunct="1">
              <a:lnSpc>
                <a:spcPct val="80000"/>
              </a:lnSpc>
            </a:pPr>
            <a:r>
              <a:rPr lang="en-US" altLang="en-US"/>
              <a:t>Cotrimoxazole 960mg per day</a:t>
            </a:r>
          </a:p>
          <a:p>
            <a:pPr lvl="1" eaLnBrk="1" hangingPunct="1">
              <a:lnSpc>
                <a:spcPct val="80000"/>
              </a:lnSpc>
            </a:pPr>
            <a:r>
              <a:rPr lang="en-US" altLang="en-US"/>
              <a:t>In the West started when CD4 &lt; 200 cells/mm</a:t>
            </a:r>
            <a:r>
              <a:rPr lang="en-US" altLang="en-US" baseline="30000"/>
              <a:t>3</a:t>
            </a:r>
            <a:endParaRPr lang="en-US" altLang="en-US"/>
          </a:p>
          <a:p>
            <a:pPr lvl="1" eaLnBrk="1" hangingPunct="1">
              <a:lnSpc>
                <a:spcPct val="80000"/>
              </a:lnSpc>
            </a:pPr>
            <a:r>
              <a:rPr lang="en-US" altLang="en-US"/>
              <a:t>Primary prevention covered with standard cotrimoxazole prophylaxis given to all HIV patients as recommended</a:t>
            </a:r>
          </a:p>
          <a:p>
            <a:pPr eaLnBrk="1" hangingPunct="1">
              <a:lnSpc>
                <a:spcPct val="80000"/>
              </a:lnSpc>
              <a:buFontTx/>
              <a:buNone/>
            </a:pPr>
            <a:endParaRPr lang="en-US" altLang="en-US"/>
          </a:p>
          <a:p>
            <a:pPr eaLnBrk="1" hangingPunct="1">
              <a:lnSpc>
                <a:spcPct val="80000"/>
              </a:lnSpc>
              <a:buFontTx/>
              <a:buNone/>
            </a:pPr>
            <a:r>
              <a:rPr lang="en-US" altLang="en-US"/>
              <a:t>“</a:t>
            </a:r>
            <a:r>
              <a:rPr lang="en-US" altLang="en-US" b="1"/>
              <a:t>Secondary prophylaxis” same as maintenance therapy above</a:t>
            </a:r>
          </a:p>
          <a:p>
            <a:pPr eaLnBrk="1" hangingPunct="1">
              <a:lnSpc>
                <a:spcPct val="80000"/>
              </a:lnSpc>
            </a:pPr>
            <a:r>
              <a:rPr lang="en-US" altLang="en-US"/>
              <a:t>Used to be life long prior to ART</a:t>
            </a:r>
          </a:p>
          <a:p>
            <a:pPr eaLnBrk="1" hangingPunct="1">
              <a:lnSpc>
                <a:spcPct val="80000"/>
              </a:lnSpc>
            </a:pPr>
            <a:r>
              <a:rPr lang="en-US" altLang="en-US"/>
              <a:t>Can be safely discontinued after established immune reconstitution (CD4 &gt;200 for &gt;&gt; 6 months) </a:t>
            </a:r>
          </a:p>
        </p:txBody>
      </p:sp>
    </p:spTree>
    <p:extLst>
      <p:ext uri="{BB962C8B-B14F-4D97-AF65-F5344CB8AC3E}">
        <p14:creationId xmlns:p14="http://schemas.microsoft.com/office/powerpoint/2010/main" val="19310411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idx="4294967295"/>
          </p:nvPr>
        </p:nvSpPr>
        <p:spPr>
          <a:xfrm>
            <a:off x="2095500" y="2428875"/>
            <a:ext cx="8229600" cy="1143000"/>
          </a:xfrm>
        </p:spPr>
        <p:txBody>
          <a:bodyPr anchor="b"/>
          <a:lstStyle/>
          <a:p>
            <a:pPr eaLnBrk="1" hangingPunct="1"/>
            <a:r>
              <a:rPr lang="en-US" altLang="en-US" b="1" smtClean="0"/>
              <a:t>Bacterial Pneumonia</a:t>
            </a:r>
          </a:p>
        </p:txBody>
      </p:sp>
    </p:spTree>
    <p:extLst>
      <p:ext uri="{BB962C8B-B14F-4D97-AF65-F5344CB8AC3E}">
        <p14:creationId xmlns:p14="http://schemas.microsoft.com/office/powerpoint/2010/main" val="32281691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2024064" y="838200"/>
            <a:ext cx="7958137" cy="838200"/>
          </a:xfrm>
        </p:spPr>
        <p:txBody>
          <a:bodyPr anchor="b"/>
          <a:lstStyle/>
          <a:p>
            <a:pPr eaLnBrk="1" hangingPunct="1"/>
            <a:r>
              <a:rPr lang="en-US" altLang="en-US" sz="3600" b="1" u="sng"/>
              <a:t>Bacterial</a:t>
            </a:r>
            <a:r>
              <a:rPr lang="en-US" altLang="en-US" sz="4000" b="1" u="sng"/>
              <a:t> pneumonia </a:t>
            </a:r>
            <a:r>
              <a:rPr lang="en-US" altLang="en-US" sz="3200" b="1" u="sng"/>
              <a:t>Clinical presentation</a:t>
            </a:r>
            <a:r>
              <a:rPr lang="en-US" altLang="en-US" sz="4000" b="1" u="sng"/>
              <a:t> </a:t>
            </a:r>
          </a:p>
        </p:txBody>
      </p:sp>
      <p:sp>
        <p:nvSpPr>
          <p:cNvPr id="41987" name="Rectangle 3"/>
          <p:cNvSpPr>
            <a:spLocks noGrp="1" noChangeArrowheads="1"/>
          </p:cNvSpPr>
          <p:nvPr>
            <p:ph idx="4294967295"/>
          </p:nvPr>
        </p:nvSpPr>
        <p:spPr>
          <a:xfrm>
            <a:off x="2063750" y="2133600"/>
            <a:ext cx="8415338" cy="4319588"/>
          </a:xfrm>
        </p:spPr>
        <p:txBody>
          <a:bodyPr/>
          <a:lstStyle/>
          <a:p>
            <a:pPr eaLnBrk="1" hangingPunct="1"/>
            <a:r>
              <a:rPr lang="en-US" altLang="en-US" smtClean="0"/>
              <a:t>Acute, productive cough</a:t>
            </a:r>
          </a:p>
          <a:p>
            <a:pPr eaLnBrk="1" hangingPunct="1"/>
            <a:r>
              <a:rPr lang="en-US" altLang="en-US" smtClean="0"/>
              <a:t>Fever</a:t>
            </a:r>
          </a:p>
          <a:p>
            <a:pPr eaLnBrk="1" hangingPunct="1"/>
            <a:r>
              <a:rPr lang="en-US" altLang="en-US" smtClean="0"/>
              <a:t>Chest pain</a:t>
            </a:r>
          </a:p>
          <a:p>
            <a:pPr eaLnBrk="1" hangingPunct="1"/>
            <a:r>
              <a:rPr lang="en-US" altLang="en-US" smtClean="0"/>
              <a:t>Breathlessness </a:t>
            </a:r>
          </a:p>
          <a:p>
            <a:pPr eaLnBrk="1" hangingPunct="1"/>
            <a:r>
              <a:rPr lang="en-US" altLang="en-US" smtClean="0"/>
              <a:t>Signs of consolidation</a:t>
            </a:r>
          </a:p>
          <a:p>
            <a:pPr eaLnBrk="1" hangingPunct="1">
              <a:buFontTx/>
              <a:buNone/>
            </a:pPr>
            <a:endParaRPr lang="en-US" altLang="en-US" smtClean="0"/>
          </a:p>
          <a:p>
            <a:pPr eaLnBrk="1" hangingPunct="1">
              <a:buFontTx/>
              <a:buNone/>
            </a:pPr>
            <a:endParaRPr lang="en-US" altLang="en-US" smtClean="0"/>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28347779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nchor="b"/>
          <a:lstStyle/>
          <a:p>
            <a:pPr eaLnBrk="1" hangingPunct="1"/>
            <a:r>
              <a:rPr lang="en-US" altLang="en-US" sz="3600" b="1" u="sng"/>
              <a:t>Bacterial Pneumonia: Management</a:t>
            </a:r>
          </a:p>
        </p:txBody>
      </p:sp>
      <p:sp>
        <p:nvSpPr>
          <p:cNvPr id="43011" name="Rectangle 3"/>
          <p:cNvSpPr>
            <a:spLocks noGrp="1" noChangeArrowheads="1"/>
          </p:cNvSpPr>
          <p:nvPr>
            <p:ph idx="4294967295"/>
          </p:nvPr>
        </p:nvSpPr>
        <p:spPr>
          <a:xfrm>
            <a:off x="2398714" y="1905000"/>
            <a:ext cx="7735887" cy="3741738"/>
          </a:xfrm>
        </p:spPr>
        <p:txBody>
          <a:bodyPr>
            <a:normAutofit lnSpcReduction="10000"/>
          </a:bodyPr>
          <a:lstStyle/>
          <a:p>
            <a:pPr eaLnBrk="1" hangingPunct="1"/>
            <a:r>
              <a:rPr lang="en-US" altLang="en-US" b="1"/>
              <a:t>Amoxicillin</a:t>
            </a:r>
          </a:p>
          <a:p>
            <a:pPr eaLnBrk="1" hangingPunct="1">
              <a:buFontTx/>
              <a:buNone/>
            </a:pPr>
            <a:r>
              <a:rPr lang="en-US" altLang="en-US" b="1"/>
              <a:t>		</a:t>
            </a:r>
            <a:r>
              <a:rPr lang="en-US" altLang="en-US" i="1"/>
              <a:t>or</a:t>
            </a:r>
          </a:p>
          <a:p>
            <a:pPr eaLnBrk="1" hangingPunct="1"/>
            <a:r>
              <a:rPr lang="en-US" altLang="en-US" b="1"/>
              <a:t>Erythromycin</a:t>
            </a:r>
          </a:p>
          <a:p>
            <a:pPr eaLnBrk="1" hangingPunct="1">
              <a:buFontTx/>
              <a:buNone/>
            </a:pPr>
            <a:r>
              <a:rPr lang="en-US" altLang="en-US" b="1"/>
              <a:t>		 </a:t>
            </a:r>
            <a:r>
              <a:rPr lang="en-US" altLang="en-US" i="1"/>
              <a:t>or</a:t>
            </a:r>
          </a:p>
          <a:p>
            <a:pPr eaLnBrk="1" hangingPunct="1"/>
            <a:r>
              <a:rPr lang="en-US" altLang="en-US" b="1"/>
              <a:t>Cephalosporin</a:t>
            </a:r>
          </a:p>
          <a:p>
            <a:pPr eaLnBrk="1" hangingPunct="1"/>
            <a:endParaRPr lang="en-US" altLang="en-US" b="1"/>
          </a:p>
          <a:p>
            <a:pPr eaLnBrk="1" hangingPunct="1"/>
            <a:r>
              <a:rPr lang="en-US" altLang="en-US" b="1"/>
              <a:t>NB:</a:t>
            </a:r>
            <a:r>
              <a:rPr lang="en-US" altLang="en-US"/>
              <a:t> Cotrimoxazole effective prevention against bacterial pneumonia</a:t>
            </a:r>
          </a:p>
        </p:txBody>
      </p:sp>
    </p:spTree>
    <p:extLst>
      <p:ext uri="{BB962C8B-B14F-4D97-AF65-F5344CB8AC3E}">
        <p14:creationId xmlns:p14="http://schemas.microsoft.com/office/powerpoint/2010/main" val="2416460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2514601" y="214314"/>
            <a:ext cx="7953375" cy="1462087"/>
          </a:xfrm>
        </p:spPr>
        <p:txBody>
          <a:bodyPr anchor="b"/>
          <a:lstStyle/>
          <a:p>
            <a:pPr eaLnBrk="1" hangingPunct="1"/>
            <a:r>
              <a:rPr lang="en-US" altLang="en-US" b="1" u="sng" smtClean="0">
                <a:solidFill>
                  <a:srgbClr val="262673"/>
                </a:solidFill>
              </a:rPr>
              <a:t>Important Messages about OIs</a:t>
            </a:r>
          </a:p>
        </p:txBody>
      </p:sp>
      <p:sp>
        <p:nvSpPr>
          <p:cNvPr id="7171" name="Rectangle 3"/>
          <p:cNvSpPr>
            <a:spLocks noGrp="1" noChangeArrowheads="1"/>
          </p:cNvSpPr>
          <p:nvPr>
            <p:ph idx="4294967295"/>
          </p:nvPr>
        </p:nvSpPr>
        <p:spPr>
          <a:xfrm>
            <a:off x="1828800" y="2017713"/>
            <a:ext cx="8650288" cy="4114800"/>
          </a:xfrm>
        </p:spPr>
        <p:txBody>
          <a:bodyPr/>
          <a:lstStyle/>
          <a:p>
            <a:pPr eaLnBrk="1" hangingPunct="1"/>
            <a:r>
              <a:rPr lang="en-US" altLang="en-US" smtClean="0"/>
              <a:t>Opportunistic infections cause the </a:t>
            </a:r>
            <a:r>
              <a:rPr lang="en-US" altLang="en-US" b="1" smtClean="0"/>
              <a:t>vast majority</a:t>
            </a:r>
            <a:r>
              <a:rPr lang="en-US" altLang="en-US" smtClean="0"/>
              <a:t> of the morbidity and mortality associated with HIV </a:t>
            </a:r>
          </a:p>
          <a:p>
            <a:pPr eaLnBrk="1" hangingPunct="1"/>
            <a:r>
              <a:rPr lang="en-US" altLang="en-US" smtClean="0"/>
              <a:t>Most are readily </a:t>
            </a:r>
            <a:r>
              <a:rPr lang="en-US" altLang="en-US" b="1" smtClean="0"/>
              <a:t>treatable </a:t>
            </a:r>
            <a:r>
              <a:rPr lang="en-US" altLang="en-US" smtClean="0"/>
              <a:t>and/or</a:t>
            </a:r>
            <a:r>
              <a:rPr lang="en-US" altLang="en-US" b="1" smtClean="0"/>
              <a:t> preventable </a:t>
            </a:r>
            <a:endParaRPr lang="en-US" altLang="en-US" smtClean="0"/>
          </a:p>
          <a:p>
            <a:pPr eaLnBrk="1" hangingPunct="1"/>
            <a:r>
              <a:rPr lang="en-US" altLang="en-US" smtClean="0"/>
              <a:t>Most of these treatments are </a:t>
            </a:r>
            <a:r>
              <a:rPr lang="en-US" altLang="en-US" b="1" smtClean="0"/>
              <a:t>simple, available </a:t>
            </a:r>
            <a:r>
              <a:rPr lang="en-US" altLang="en-US" smtClean="0"/>
              <a:t>and</a:t>
            </a:r>
            <a:r>
              <a:rPr lang="en-US" altLang="en-US" b="1" smtClean="0"/>
              <a:t> affordable</a:t>
            </a:r>
          </a:p>
        </p:txBody>
      </p:sp>
    </p:spTree>
    <p:extLst>
      <p:ext uri="{BB962C8B-B14F-4D97-AF65-F5344CB8AC3E}">
        <p14:creationId xmlns:p14="http://schemas.microsoft.com/office/powerpoint/2010/main" val="4112832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idx="4294967295"/>
          </p:nvPr>
        </p:nvSpPr>
        <p:spPr>
          <a:xfrm>
            <a:off x="2024063" y="2357438"/>
            <a:ext cx="8229600" cy="1143000"/>
          </a:xfrm>
        </p:spPr>
        <p:txBody>
          <a:bodyPr anchor="b"/>
          <a:lstStyle/>
          <a:p>
            <a:pPr eaLnBrk="1" hangingPunct="1"/>
            <a:r>
              <a:rPr lang="en-US" altLang="en-US" b="1" smtClean="0"/>
              <a:t>Candidiasis</a:t>
            </a:r>
          </a:p>
        </p:txBody>
      </p:sp>
    </p:spTree>
    <p:extLst>
      <p:ext uri="{BB962C8B-B14F-4D97-AF65-F5344CB8AC3E}">
        <p14:creationId xmlns:p14="http://schemas.microsoft.com/office/powerpoint/2010/main" val="22301211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981200" y="274639"/>
            <a:ext cx="8229600" cy="1011237"/>
          </a:xfrm>
        </p:spPr>
        <p:txBody>
          <a:bodyPr anchor="b"/>
          <a:lstStyle/>
          <a:p>
            <a:pPr eaLnBrk="1" hangingPunct="1"/>
            <a:r>
              <a:rPr lang="en-US" altLang="en-US" u="sng" smtClean="0"/>
              <a:t>Candidiasis</a:t>
            </a:r>
          </a:p>
        </p:txBody>
      </p:sp>
      <p:sp>
        <p:nvSpPr>
          <p:cNvPr id="45059" name="Rectangle 3"/>
          <p:cNvSpPr>
            <a:spLocks noGrp="1" noChangeArrowheads="1"/>
          </p:cNvSpPr>
          <p:nvPr>
            <p:ph idx="4294967295"/>
          </p:nvPr>
        </p:nvSpPr>
        <p:spPr>
          <a:xfrm>
            <a:off x="1881188" y="1447800"/>
            <a:ext cx="7772400" cy="5029200"/>
          </a:xfrm>
        </p:spPr>
        <p:txBody>
          <a:bodyPr/>
          <a:lstStyle/>
          <a:p>
            <a:pPr eaLnBrk="1" hangingPunct="1"/>
            <a:r>
              <a:rPr lang="en-US" altLang="en-US"/>
              <a:t>Vaginal</a:t>
            </a:r>
          </a:p>
          <a:p>
            <a:pPr lvl="1" eaLnBrk="1" hangingPunct="1"/>
            <a:r>
              <a:rPr lang="en-US" altLang="en-US"/>
              <a:t>Not strictly an OI unless chronic (&gt;1month) or unresponsive to treatment</a:t>
            </a:r>
          </a:p>
          <a:p>
            <a:pPr eaLnBrk="1" hangingPunct="1"/>
            <a:r>
              <a:rPr lang="en-US" altLang="en-US"/>
              <a:t>Oropharyngeal</a:t>
            </a:r>
          </a:p>
          <a:p>
            <a:pPr lvl="1" eaLnBrk="1" hangingPunct="1"/>
            <a:r>
              <a:rPr lang="en-US" altLang="en-US"/>
              <a:t>Very common</a:t>
            </a:r>
          </a:p>
          <a:p>
            <a:pPr lvl="1" eaLnBrk="1" hangingPunct="1"/>
            <a:r>
              <a:rPr lang="en-US" altLang="en-US"/>
              <a:t>WHO Stage III defining - CD4 usually &lt;300</a:t>
            </a:r>
          </a:p>
          <a:p>
            <a:pPr eaLnBrk="1" hangingPunct="1"/>
            <a:r>
              <a:rPr lang="en-US" altLang="en-US"/>
              <a:t>Esophageal</a:t>
            </a:r>
          </a:p>
          <a:p>
            <a:pPr lvl="1" eaLnBrk="1" hangingPunct="1"/>
            <a:r>
              <a:rPr lang="en-US" altLang="en-US"/>
              <a:t>Significant cause of morbidity and mortality</a:t>
            </a:r>
          </a:p>
          <a:p>
            <a:pPr lvl="1" eaLnBrk="1" hangingPunct="1"/>
            <a:r>
              <a:rPr lang="en-US" altLang="en-US"/>
              <a:t>WHO Stage IV defining - CD4 usually &lt;100</a:t>
            </a:r>
          </a:p>
          <a:p>
            <a:pPr lvl="1" eaLnBrk="1" hangingPunct="1"/>
            <a:endParaRPr lang="en-US" altLang="en-US"/>
          </a:p>
        </p:txBody>
      </p:sp>
    </p:spTree>
    <p:extLst>
      <p:ext uri="{BB962C8B-B14F-4D97-AF65-F5344CB8AC3E}">
        <p14:creationId xmlns:p14="http://schemas.microsoft.com/office/powerpoint/2010/main" val="37437769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2024063" y="1143000"/>
            <a:ext cx="4114800" cy="654050"/>
          </a:xfrm>
        </p:spPr>
        <p:txBody>
          <a:bodyPr anchor="b"/>
          <a:lstStyle/>
          <a:p>
            <a:pPr eaLnBrk="1" hangingPunct="1"/>
            <a:r>
              <a:rPr lang="en-US" altLang="en-US" sz="3200" b="1">
                <a:solidFill>
                  <a:srgbClr val="19194D"/>
                </a:solidFill>
              </a:rPr>
              <a:t>Vaginal Candidiasis</a:t>
            </a:r>
          </a:p>
        </p:txBody>
      </p:sp>
      <p:sp>
        <p:nvSpPr>
          <p:cNvPr id="46083" name="Rectangle 3"/>
          <p:cNvSpPr>
            <a:spLocks noGrp="1" noChangeArrowheads="1"/>
          </p:cNvSpPr>
          <p:nvPr>
            <p:ph idx="4294967295"/>
          </p:nvPr>
        </p:nvSpPr>
        <p:spPr/>
        <p:txBody>
          <a:bodyPr/>
          <a:lstStyle/>
          <a:p>
            <a:pPr eaLnBrk="1" hangingPunct="1">
              <a:lnSpc>
                <a:spcPct val="90000"/>
              </a:lnSpc>
            </a:pPr>
            <a:endParaRPr lang="en-US" altLang="en-US" smtClean="0"/>
          </a:p>
          <a:p>
            <a:pPr eaLnBrk="1" hangingPunct="1">
              <a:lnSpc>
                <a:spcPct val="90000"/>
              </a:lnSpc>
            </a:pPr>
            <a:r>
              <a:rPr lang="en-US" altLang="en-US" smtClean="0"/>
              <a:t>Clotrimazole Vaginal Pessaries</a:t>
            </a:r>
          </a:p>
          <a:p>
            <a:pPr lvl="1" eaLnBrk="1" hangingPunct="1">
              <a:lnSpc>
                <a:spcPct val="90000"/>
              </a:lnSpc>
            </a:pPr>
            <a:r>
              <a:rPr lang="en-US" altLang="en-US" smtClean="0"/>
              <a:t>200mg daily for 3 days OR 500mg stat</a:t>
            </a:r>
          </a:p>
          <a:p>
            <a:pPr eaLnBrk="1" hangingPunct="1">
              <a:lnSpc>
                <a:spcPct val="90000"/>
              </a:lnSpc>
            </a:pPr>
            <a:r>
              <a:rPr lang="en-US" altLang="en-US" smtClean="0"/>
              <a:t>Alternative</a:t>
            </a:r>
          </a:p>
          <a:p>
            <a:pPr lvl="1" eaLnBrk="1" hangingPunct="1">
              <a:lnSpc>
                <a:spcPct val="90000"/>
              </a:lnSpc>
            </a:pPr>
            <a:r>
              <a:rPr lang="en-US" altLang="en-US" smtClean="0"/>
              <a:t>Fluconazole 150mg stat</a:t>
            </a:r>
          </a:p>
          <a:p>
            <a:pPr eaLnBrk="1" hangingPunct="1">
              <a:lnSpc>
                <a:spcPct val="90000"/>
              </a:lnSpc>
            </a:pPr>
            <a:r>
              <a:rPr lang="en-US" altLang="en-US" smtClean="0"/>
              <a:t>Recurrent (&gt;&gt;4 episodes per year)</a:t>
            </a:r>
          </a:p>
          <a:p>
            <a:pPr lvl="1" eaLnBrk="1" hangingPunct="1">
              <a:lnSpc>
                <a:spcPct val="90000"/>
              </a:lnSpc>
            </a:pPr>
            <a:r>
              <a:rPr lang="en-US" altLang="en-US" smtClean="0"/>
              <a:t>Clotrimazole pessary 500mg weekly</a:t>
            </a:r>
          </a:p>
          <a:p>
            <a:pPr lvl="1" eaLnBrk="1" hangingPunct="1">
              <a:lnSpc>
                <a:spcPct val="90000"/>
              </a:lnSpc>
            </a:pPr>
            <a:r>
              <a:rPr lang="en-US" altLang="en-US" smtClean="0"/>
              <a:t>Fluconazole 100 mg weekly</a:t>
            </a:r>
          </a:p>
        </p:txBody>
      </p:sp>
    </p:spTree>
    <p:extLst>
      <p:ext uri="{BB962C8B-B14F-4D97-AF65-F5344CB8AC3E}">
        <p14:creationId xmlns:p14="http://schemas.microsoft.com/office/powerpoint/2010/main" val="35130114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738314" y="928688"/>
            <a:ext cx="5176837" cy="704850"/>
          </a:xfrm>
        </p:spPr>
        <p:txBody>
          <a:bodyPr anchor="b"/>
          <a:lstStyle/>
          <a:p>
            <a:pPr eaLnBrk="1" hangingPunct="1"/>
            <a:r>
              <a:rPr lang="en-US" altLang="en-US" sz="3200" b="1">
                <a:solidFill>
                  <a:srgbClr val="19194D"/>
                </a:solidFill>
              </a:rPr>
              <a:t>Oro-pharyngeal Candidiasis</a:t>
            </a:r>
          </a:p>
        </p:txBody>
      </p:sp>
      <p:sp>
        <p:nvSpPr>
          <p:cNvPr id="47107" name="Rectangle 3"/>
          <p:cNvSpPr>
            <a:spLocks noGrp="1" noChangeArrowheads="1"/>
          </p:cNvSpPr>
          <p:nvPr>
            <p:ph idx="4294967295"/>
          </p:nvPr>
        </p:nvSpPr>
        <p:spPr>
          <a:xfrm>
            <a:off x="1981200" y="1905000"/>
            <a:ext cx="5105400" cy="4692650"/>
          </a:xfrm>
        </p:spPr>
        <p:txBody>
          <a:bodyPr/>
          <a:lstStyle/>
          <a:p>
            <a:pPr eaLnBrk="1" hangingPunct="1">
              <a:lnSpc>
                <a:spcPct val="90000"/>
              </a:lnSpc>
            </a:pPr>
            <a:r>
              <a:rPr lang="en-US" altLang="en-US" sz="2400"/>
              <a:t>White pseudomembraneous plaques, atrophic /erythematous, angular cheilitis</a:t>
            </a:r>
          </a:p>
          <a:p>
            <a:pPr eaLnBrk="1" hangingPunct="1">
              <a:lnSpc>
                <a:spcPct val="90000"/>
              </a:lnSpc>
            </a:pPr>
            <a:r>
              <a:rPr lang="en-US" altLang="en-US" sz="2400"/>
              <a:t>Treatment</a:t>
            </a:r>
          </a:p>
          <a:p>
            <a:pPr lvl="1" eaLnBrk="1" hangingPunct="1">
              <a:lnSpc>
                <a:spcPct val="90000"/>
              </a:lnSpc>
            </a:pPr>
            <a:r>
              <a:rPr lang="en-US" altLang="en-US" sz="2000"/>
              <a:t>Nystatin drops or tablet </a:t>
            </a:r>
          </a:p>
          <a:p>
            <a:pPr lvl="2" eaLnBrk="1" hangingPunct="1">
              <a:lnSpc>
                <a:spcPct val="90000"/>
              </a:lnSpc>
            </a:pPr>
            <a:r>
              <a:rPr lang="en-US" altLang="en-US" sz="1800"/>
              <a:t>500,000 IU QDS</a:t>
            </a:r>
          </a:p>
          <a:p>
            <a:pPr lvl="1" eaLnBrk="1" hangingPunct="1">
              <a:lnSpc>
                <a:spcPct val="90000"/>
              </a:lnSpc>
            </a:pPr>
            <a:r>
              <a:rPr lang="en-US" altLang="en-US" sz="2000"/>
              <a:t>Miconazole Oral Gel</a:t>
            </a:r>
          </a:p>
          <a:p>
            <a:pPr lvl="2" eaLnBrk="1" hangingPunct="1">
              <a:lnSpc>
                <a:spcPct val="90000"/>
              </a:lnSpc>
            </a:pPr>
            <a:r>
              <a:rPr lang="en-US" altLang="en-US" sz="1800"/>
              <a:t>60mg QDS</a:t>
            </a:r>
          </a:p>
          <a:p>
            <a:pPr lvl="1" eaLnBrk="1" hangingPunct="1">
              <a:lnSpc>
                <a:spcPct val="90000"/>
              </a:lnSpc>
            </a:pPr>
            <a:r>
              <a:rPr lang="en-US" altLang="en-US" sz="2000"/>
              <a:t>Miconazole Buccal Tablet</a:t>
            </a:r>
          </a:p>
          <a:p>
            <a:pPr lvl="2" eaLnBrk="1" hangingPunct="1">
              <a:lnSpc>
                <a:spcPct val="90000"/>
              </a:lnSpc>
            </a:pPr>
            <a:r>
              <a:rPr lang="en-US" altLang="en-US" sz="1800"/>
              <a:t>OD for 7 days</a:t>
            </a:r>
          </a:p>
          <a:p>
            <a:pPr eaLnBrk="1" hangingPunct="1">
              <a:lnSpc>
                <a:spcPct val="90000"/>
              </a:lnSpc>
            </a:pPr>
            <a:r>
              <a:rPr lang="en-US" altLang="en-US" sz="2400"/>
              <a:t>If unresponsive:</a:t>
            </a:r>
          </a:p>
          <a:p>
            <a:pPr lvl="1" eaLnBrk="1" hangingPunct="1">
              <a:lnSpc>
                <a:spcPct val="90000"/>
              </a:lnSpc>
            </a:pPr>
            <a:r>
              <a:rPr lang="en-US" altLang="en-US"/>
              <a:t>Fluconazole 100mg OD for 7 days</a:t>
            </a:r>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828800"/>
            <a:ext cx="3124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267200"/>
            <a:ext cx="3124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48920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idx="4294967295"/>
          </p:nvPr>
        </p:nvSpPr>
        <p:spPr>
          <a:xfrm>
            <a:off x="1524000" y="1000125"/>
            <a:ext cx="7772400" cy="642938"/>
          </a:xfrm>
        </p:spPr>
        <p:txBody>
          <a:bodyPr anchor="b"/>
          <a:lstStyle/>
          <a:p>
            <a:pPr eaLnBrk="1" hangingPunct="1"/>
            <a:r>
              <a:rPr lang="en-US" altLang="en-US" sz="3600" b="1">
                <a:solidFill>
                  <a:srgbClr val="19194D"/>
                </a:solidFill>
              </a:rPr>
              <a:t>Esophageal Candidiasis</a:t>
            </a:r>
          </a:p>
        </p:txBody>
      </p:sp>
      <p:sp>
        <p:nvSpPr>
          <p:cNvPr id="48131" name="Rectangle 1027"/>
          <p:cNvSpPr>
            <a:spLocks noGrp="1" noChangeArrowheads="1"/>
          </p:cNvSpPr>
          <p:nvPr>
            <p:ph type="body" sz="half" idx="4294967295"/>
          </p:nvPr>
        </p:nvSpPr>
        <p:spPr>
          <a:xfrm>
            <a:off x="1828800" y="1844676"/>
            <a:ext cx="4687888" cy="4824413"/>
          </a:xfrm>
        </p:spPr>
        <p:txBody>
          <a:bodyPr/>
          <a:lstStyle/>
          <a:p>
            <a:pPr eaLnBrk="1" hangingPunct="1">
              <a:lnSpc>
                <a:spcPct val="80000"/>
              </a:lnSpc>
            </a:pPr>
            <a:r>
              <a:rPr lang="en-US" altLang="en-US" sz="2400"/>
              <a:t>Causes painful swallowing (odynophagia)</a:t>
            </a:r>
          </a:p>
          <a:p>
            <a:pPr eaLnBrk="1" hangingPunct="1">
              <a:lnSpc>
                <a:spcPct val="80000"/>
              </a:lnSpc>
            </a:pPr>
            <a:r>
              <a:rPr lang="en-US" altLang="en-US" sz="2400"/>
              <a:t>Results in inadequate oral intake</a:t>
            </a:r>
          </a:p>
          <a:p>
            <a:pPr lvl="1" eaLnBrk="1" hangingPunct="1">
              <a:lnSpc>
                <a:spcPct val="80000"/>
              </a:lnSpc>
            </a:pPr>
            <a:r>
              <a:rPr lang="en-US" altLang="en-US" sz="2000"/>
              <a:t>Dehydration, malnutrition, wasting</a:t>
            </a:r>
          </a:p>
          <a:p>
            <a:pPr eaLnBrk="1" hangingPunct="1">
              <a:lnSpc>
                <a:spcPct val="80000"/>
              </a:lnSpc>
            </a:pPr>
            <a:r>
              <a:rPr lang="en-US" altLang="en-US" sz="2400"/>
              <a:t>Treatment:</a:t>
            </a:r>
          </a:p>
          <a:p>
            <a:pPr lvl="1" eaLnBrk="1" hangingPunct="1">
              <a:lnSpc>
                <a:spcPct val="80000"/>
              </a:lnSpc>
            </a:pPr>
            <a:r>
              <a:rPr lang="en-US" altLang="en-US" sz="2000" b="1" i="1"/>
              <a:t>Fluconazole </a:t>
            </a:r>
            <a:r>
              <a:rPr lang="en-US" altLang="en-US" sz="2000"/>
              <a:t>200mg stat, then 100mg daily for 14 days</a:t>
            </a:r>
            <a:endParaRPr lang="en-US" altLang="en-US" sz="2000" b="1" i="1"/>
          </a:p>
          <a:p>
            <a:pPr lvl="1" eaLnBrk="1" hangingPunct="1">
              <a:lnSpc>
                <a:spcPct val="80000"/>
              </a:lnSpc>
            </a:pPr>
            <a:r>
              <a:rPr lang="en-US" altLang="en-US" sz="2000" b="1" i="1"/>
              <a:t>Ketoconazole</a:t>
            </a:r>
          </a:p>
          <a:p>
            <a:pPr lvl="2" eaLnBrk="1" hangingPunct="1">
              <a:lnSpc>
                <a:spcPct val="80000"/>
              </a:lnSpc>
            </a:pPr>
            <a:r>
              <a:rPr lang="en-US" altLang="en-US" sz="1800"/>
              <a:t>200mg daily for 14 days</a:t>
            </a:r>
          </a:p>
          <a:p>
            <a:pPr eaLnBrk="1" hangingPunct="1">
              <a:lnSpc>
                <a:spcPct val="80000"/>
              </a:lnSpc>
            </a:pPr>
            <a:r>
              <a:rPr lang="en-US" altLang="en-US" sz="2400"/>
              <a:t>Maintenance therapy required unless immune reconstitution occurs. All such patients should be evaluated for ART</a:t>
            </a:r>
          </a:p>
        </p:txBody>
      </p:sp>
      <p:pic>
        <p:nvPicPr>
          <p:cNvPr id="48132" name="Picture 1029" descr="candida esophagitis2"/>
          <p:cNvPicPr>
            <a:picLocks noGrp="1"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6373814" y="1971676"/>
            <a:ext cx="3640137" cy="3783013"/>
          </a:xfrm>
        </p:spPr>
      </p:pic>
    </p:spTree>
    <p:extLst>
      <p:ext uri="{BB962C8B-B14F-4D97-AF65-F5344CB8AC3E}">
        <p14:creationId xmlns:p14="http://schemas.microsoft.com/office/powerpoint/2010/main" val="5092304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4"/>
          <p:cNvSpPr>
            <a:spLocks noGrp="1"/>
          </p:cNvSpPr>
          <p:nvPr>
            <p:ph type="title" idx="4294967295"/>
          </p:nvPr>
        </p:nvSpPr>
        <p:spPr>
          <a:xfrm>
            <a:off x="2166938" y="2357438"/>
            <a:ext cx="8229600" cy="1143000"/>
          </a:xfrm>
        </p:spPr>
        <p:txBody>
          <a:bodyPr anchor="b"/>
          <a:lstStyle/>
          <a:p>
            <a:pPr eaLnBrk="1" hangingPunct="1"/>
            <a:r>
              <a:rPr lang="en-US" altLang="en-US" b="1" smtClean="0"/>
              <a:t>Infective diarrhoea</a:t>
            </a:r>
          </a:p>
        </p:txBody>
      </p:sp>
    </p:spTree>
    <p:extLst>
      <p:ext uri="{BB962C8B-B14F-4D97-AF65-F5344CB8AC3E}">
        <p14:creationId xmlns:p14="http://schemas.microsoft.com/office/powerpoint/2010/main" val="34286483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2667000" y="228600"/>
            <a:ext cx="7793038" cy="1143000"/>
          </a:xfrm>
        </p:spPr>
        <p:txBody>
          <a:bodyPr anchor="b"/>
          <a:lstStyle/>
          <a:p>
            <a:pPr eaLnBrk="1" hangingPunct="1"/>
            <a:r>
              <a:rPr lang="en-US" altLang="en-US" b="1" u="sng" smtClean="0"/>
              <a:t>Infective Diarrhea</a:t>
            </a:r>
          </a:p>
        </p:txBody>
      </p:sp>
      <p:sp>
        <p:nvSpPr>
          <p:cNvPr id="50179" name="Rectangle 3"/>
          <p:cNvSpPr>
            <a:spLocks noGrp="1" noChangeArrowheads="1"/>
          </p:cNvSpPr>
          <p:nvPr>
            <p:ph idx="4294967295"/>
          </p:nvPr>
        </p:nvSpPr>
        <p:spPr>
          <a:xfrm>
            <a:off x="1952625" y="1428751"/>
            <a:ext cx="8199438" cy="4651375"/>
          </a:xfrm>
        </p:spPr>
        <p:txBody>
          <a:bodyPr/>
          <a:lstStyle/>
          <a:p>
            <a:pPr eaLnBrk="1" hangingPunct="1">
              <a:lnSpc>
                <a:spcPct val="80000"/>
              </a:lnSpc>
            </a:pPr>
            <a:r>
              <a:rPr lang="en-US" altLang="en-US" sz="2400" b="1"/>
              <a:t>Acute diarrhea (&gt;3 loose motions/day x &lt; 2 weeks)</a:t>
            </a:r>
          </a:p>
          <a:p>
            <a:pPr lvl="1" eaLnBrk="1" hangingPunct="1">
              <a:lnSpc>
                <a:spcPct val="80000"/>
              </a:lnSpc>
            </a:pPr>
            <a:r>
              <a:rPr lang="en-US" altLang="en-US" sz="2000"/>
              <a:t>Stool cultures where possible</a:t>
            </a:r>
          </a:p>
          <a:p>
            <a:pPr lvl="1" eaLnBrk="1" hangingPunct="1">
              <a:lnSpc>
                <a:spcPct val="80000"/>
              </a:lnSpc>
            </a:pPr>
            <a:r>
              <a:rPr lang="en-US" altLang="en-US" sz="2000"/>
              <a:t>If acutely unwell and pyrexial with blood in stool </a:t>
            </a:r>
          </a:p>
          <a:p>
            <a:pPr lvl="2" eaLnBrk="1" hangingPunct="1">
              <a:lnSpc>
                <a:spcPct val="80000"/>
              </a:lnSpc>
            </a:pPr>
            <a:r>
              <a:rPr lang="en-US" altLang="en-US" sz="1800"/>
              <a:t>Consider a quinolone (ciprofloxacin 500mg BD x 10-14 days)</a:t>
            </a:r>
          </a:p>
          <a:p>
            <a:pPr lvl="1" eaLnBrk="1" hangingPunct="1">
              <a:lnSpc>
                <a:spcPct val="80000"/>
              </a:lnSpc>
            </a:pPr>
            <a:r>
              <a:rPr lang="en-US" altLang="en-US" sz="2000"/>
              <a:t>Remember drugs as a cause of diarrhea including antibiotics</a:t>
            </a:r>
          </a:p>
          <a:p>
            <a:pPr lvl="1" eaLnBrk="1" hangingPunct="1">
              <a:lnSpc>
                <a:spcPct val="80000"/>
              </a:lnSpc>
            </a:pPr>
            <a:endParaRPr lang="en-US" altLang="en-US" sz="2000"/>
          </a:p>
          <a:p>
            <a:pPr eaLnBrk="1" hangingPunct="1">
              <a:lnSpc>
                <a:spcPct val="80000"/>
              </a:lnSpc>
            </a:pPr>
            <a:r>
              <a:rPr lang="en-US" altLang="en-US" sz="2400" b="1"/>
              <a:t>Chronic/recurrent diarrhea (&gt;1month) </a:t>
            </a:r>
          </a:p>
          <a:p>
            <a:pPr lvl="1" eaLnBrk="1" hangingPunct="1">
              <a:lnSpc>
                <a:spcPct val="80000"/>
              </a:lnSpc>
            </a:pPr>
            <a:r>
              <a:rPr lang="en-US" altLang="en-US" sz="2000"/>
              <a:t>Copious amount of watery diarrhea associated with abdominal pain, +/- fever</a:t>
            </a:r>
          </a:p>
          <a:p>
            <a:pPr lvl="1" eaLnBrk="1" hangingPunct="1">
              <a:lnSpc>
                <a:spcPct val="80000"/>
              </a:lnSpc>
            </a:pPr>
            <a:r>
              <a:rPr lang="en-US" altLang="en-US" sz="2000"/>
              <a:t>Symptoms intermittent. CD4 &lt; 200</a:t>
            </a:r>
          </a:p>
          <a:p>
            <a:pPr lvl="1" eaLnBrk="1" hangingPunct="1">
              <a:lnSpc>
                <a:spcPct val="80000"/>
              </a:lnSpc>
            </a:pPr>
            <a:r>
              <a:rPr lang="en-US" altLang="en-US" sz="2000"/>
              <a:t>Often associated with wasting, malabsorption</a:t>
            </a:r>
          </a:p>
          <a:p>
            <a:pPr lvl="1" eaLnBrk="1" hangingPunct="1">
              <a:lnSpc>
                <a:spcPct val="80000"/>
              </a:lnSpc>
            </a:pPr>
            <a:r>
              <a:rPr lang="en-US" altLang="en-US" sz="2000"/>
              <a:t>Cause usually not identified in practice; rule out acute infections where possible</a:t>
            </a:r>
          </a:p>
          <a:p>
            <a:pPr eaLnBrk="1" hangingPunct="1">
              <a:lnSpc>
                <a:spcPct val="80000"/>
              </a:lnSpc>
            </a:pPr>
            <a:r>
              <a:rPr lang="en-US" altLang="en-US" sz="2400" b="1"/>
              <a:t>Cotrimoxazole reduces incidence of diarrhea in PLHA </a:t>
            </a:r>
          </a:p>
        </p:txBody>
      </p:sp>
    </p:spTree>
    <p:extLst>
      <p:ext uri="{BB962C8B-B14F-4D97-AF65-F5344CB8AC3E}">
        <p14:creationId xmlns:p14="http://schemas.microsoft.com/office/powerpoint/2010/main" val="6997160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703389" y="214314"/>
            <a:ext cx="8764587" cy="1000125"/>
          </a:xfrm>
        </p:spPr>
        <p:txBody>
          <a:bodyPr anchor="b"/>
          <a:lstStyle/>
          <a:p>
            <a:pPr eaLnBrk="1" hangingPunct="1"/>
            <a:r>
              <a:rPr lang="en-US" altLang="en-US" sz="4000" b="1" u="sng"/>
              <a:t>Infective Diarrhea: Management</a:t>
            </a:r>
          </a:p>
        </p:txBody>
      </p:sp>
      <p:sp>
        <p:nvSpPr>
          <p:cNvPr id="51203" name="Rectangle 3"/>
          <p:cNvSpPr>
            <a:spLocks noGrp="1" noChangeArrowheads="1"/>
          </p:cNvSpPr>
          <p:nvPr>
            <p:ph idx="4294967295"/>
          </p:nvPr>
        </p:nvSpPr>
        <p:spPr>
          <a:xfrm>
            <a:off x="1881189" y="1357314"/>
            <a:ext cx="8345487" cy="4535487"/>
          </a:xfrm>
        </p:spPr>
        <p:txBody>
          <a:bodyPr/>
          <a:lstStyle/>
          <a:p>
            <a:pPr eaLnBrk="1" hangingPunct="1"/>
            <a:r>
              <a:rPr lang="en-US" altLang="en-US" smtClean="0"/>
              <a:t>Oral rehydration therapy</a:t>
            </a:r>
          </a:p>
          <a:p>
            <a:pPr eaLnBrk="1" hangingPunct="1"/>
            <a:r>
              <a:rPr lang="en-US" altLang="en-US" smtClean="0"/>
              <a:t>IV fluids</a:t>
            </a:r>
          </a:p>
          <a:p>
            <a:pPr lvl="1" eaLnBrk="1" hangingPunct="1"/>
            <a:r>
              <a:rPr lang="en-US" altLang="en-US" smtClean="0"/>
              <a:t>If severe dehydration</a:t>
            </a:r>
          </a:p>
          <a:p>
            <a:pPr eaLnBrk="1" hangingPunct="1"/>
            <a:r>
              <a:rPr lang="en-US" altLang="en-US" smtClean="0"/>
              <a:t>Antimicrobials </a:t>
            </a:r>
          </a:p>
          <a:p>
            <a:pPr lvl="1" eaLnBrk="1" hangingPunct="1"/>
            <a:r>
              <a:rPr lang="en-US" altLang="en-US" smtClean="0"/>
              <a:t>If possible, treat according to stool analysis</a:t>
            </a:r>
          </a:p>
          <a:p>
            <a:pPr lvl="2" eaLnBrk="1" hangingPunct="1"/>
            <a:r>
              <a:rPr lang="en-US" altLang="en-US" smtClean="0"/>
              <a:t>Stool analysis often not helpful</a:t>
            </a:r>
          </a:p>
          <a:p>
            <a:pPr lvl="2" eaLnBrk="1" hangingPunct="1"/>
            <a:r>
              <a:rPr lang="en-US" altLang="en-US" b="1" smtClean="0"/>
              <a:t>Empirical treatment</a:t>
            </a:r>
            <a:r>
              <a:rPr lang="en-US" altLang="en-US" smtClean="0"/>
              <a:t> justified in chronic, debilitating diarrhea</a:t>
            </a:r>
          </a:p>
          <a:p>
            <a:pPr lvl="2" eaLnBrk="1" hangingPunct="1"/>
            <a:r>
              <a:rPr lang="en-US" altLang="en-US" smtClean="0"/>
              <a:t>Symptomatic treatment a relief to patients</a:t>
            </a:r>
          </a:p>
          <a:p>
            <a:pPr lvl="2" eaLnBrk="1" hangingPunct="1">
              <a:buFontTx/>
              <a:buNone/>
            </a:pPr>
            <a:endParaRPr lang="en-US" altLang="en-US" smtClean="0"/>
          </a:p>
        </p:txBody>
      </p:sp>
    </p:spTree>
    <p:extLst>
      <p:ext uri="{BB962C8B-B14F-4D97-AF65-F5344CB8AC3E}">
        <p14:creationId xmlns:p14="http://schemas.microsoft.com/office/powerpoint/2010/main" val="21555159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1524001" y="214314"/>
            <a:ext cx="8943975" cy="1462087"/>
          </a:xfrm>
        </p:spPr>
        <p:txBody>
          <a:bodyPr anchor="b"/>
          <a:lstStyle/>
          <a:p>
            <a:pPr eaLnBrk="1" hangingPunct="1"/>
            <a:r>
              <a:rPr lang="en-US" altLang="en-US" b="1" u="sng" smtClean="0">
                <a:solidFill>
                  <a:srgbClr val="19194D"/>
                </a:solidFill>
              </a:rPr>
              <a:t>Empirical Management of Chronic Diarrhea</a:t>
            </a:r>
          </a:p>
        </p:txBody>
      </p:sp>
      <p:sp>
        <p:nvSpPr>
          <p:cNvPr id="52227" name="Rectangle 3"/>
          <p:cNvSpPr>
            <a:spLocks noGrp="1" noChangeArrowheads="1"/>
          </p:cNvSpPr>
          <p:nvPr>
            <p:ph idx="4294967295"/>
          </p:nvPr>
        </p:nvSpPr>
        <p:spPr>
          <a:xfrm>
            <a:off x="1524000" y="1857375"/>
            <a:ext cx="8802688" cy="4535488"/>
          </a:xfrm>
        </p:spPr>
        <p:txBody>
          <a:bodyPr/>
          <a:lstStyle/>
          <a:p>
            <a:pPr eaLnBrk="1" hangingPunct="1"/>
            <a:r>
              <a:rPr lang="en-US" altLang="en-US"/>
              <a:t>Trial of </a:t>
            </a:r>
            <a:r>
              <a:rPr lang="en-US" altLang="en-US" b="1"/>
              <a:t>Cotrimoxazole</a:t>
            </a:r>
            <a:r>
              <a:rPr lang="en-US" altLang="en-US"/>
              <a:t> – </a:t>
            </a:r>
            <a:r>
              <a:rPr lang="en-US" altLang="en-US" sz="2400"/>
              <a:t>2 tabs BD 5 days (not in patients already on cotrimoxazole prophylaxis)</a:t>
            </a:r>
          </a:p>
          <a:p>
            <a:pPr lvl="2" eaLnBrk="1" hangingPunct="1"/>
            <a:r>
              <a:rPr lang="en-US" altLang="en-US"/>
              <a:t>If no improvement:</a:t>
            </a:r>
          </a:p>
          <a:p>
            <a:pPr eaLnBrk="1" hangingPunct="1"/>
            <a:r>
              <a:rPr lang="en-US" altLang="en-US"/>
              <a:t>Trial of </a:t>
            </a:r>
            <a:r>
              <a:rPr lang="en-US" altLang="en-US" b="1"/>
              <a:t>Metronidazole</a:t>
            </a:r>
            <a:r>
              <a:rPr lang="en-US" altLang="en-US"/>
              <a:t> – </a:t>
            </a:r>
            <a:r>
              <a:rPr lang="en-US" altLang="en-US" sz="2400"/>
              <a:t>400mg QDS 7 days</a:t>
            </a:r>
          </a:p>
          <a:p>
            <a:pPr lvl="2" eaLnBrk="1" hangingPunct="1"/>
            <a:r>
              <a:rPr lang="en-US" altLang="en-US"/>
              <a:t>If no improvement:</a:t>
            </a:r>
          </a:p>
          <a:p>
            <a:pPr eaLnBrk="1" hangingPunct="1"/>
            <a:r>
              <a:rPr lang="en-US" altLang="en-US"/>
              <a:t>Trail of an </a:t>
            </a:r>
            <a:r>
              <a:rPr lang="en-US" altLang="en-US" b="1"/>
              <a:t>Antihelminthic</a:t>
            </a:r>
            <a:r>
              <a:rPr lang="en-US" altLang="en-US"/>
              <a:t> – </a:t>
            </a:r>
            <a:r>
              <a:rPr lang="en-US" altLang="en-US" sz="2400"/>
              <a:t>e.g. Albendazole</a:t>
            </a:r>
          </a:p>
          <a:p>
            <a:pPr lvl="2" eaLnBrk="1" hangingPunct="1"/>
            <a:r>
              <a:rPr lang="en-US" altLang="en-US"/>
              <a:t>If no improvement:</a:t>
            </a:r>
          </a:p>
          <a:p>
            <a:pPr eaLnBrk="1" hangingPunct="1"/>
            <a:r>
              <a:rPr lang="en-US" altLang="en-US" b="1"/>
              <a:t>Symptomatic</a:t>
            </a:r>
            <a:r>
              <a:rPr lang="en-US" altLang="en-US"/>
              <a:t> management</a:t>
            </a:r>
          </a:p>
          <a:p>
            <a:pPr lvl="1" eaLnBrk="1" hangingPunct="1"/>
            <a:r>
              <a:rPr lang="en-US" altLang="en-US"/>
              <a:t>Eg: Loperamide, Diadis, dietary advice etc.</a:t>
            </a:r>
          </a:p>
          <a:p>
            <a:pPr eaLnBrk="1" hangingPunct="1"/>
            <a:r>
              <a:rPr lang="en-US" altLang="en-US"/>
              <a:t>ART effective in eliminating chronic diarrhea 	</a:t>
            </a:r>
          </a:p>
          <a:p>
            <a:pPr lvl="1" eaLnBrk="1" hangingPunct="1">
              <a:buFontTx/>
              <a:buNone/>
            </a:pPr>
            <a:endParaRPr lang="en-US" altLang="en-US"/>
          </a:p>
        </p:txBody>
      </p:sp>
    </p:spTree>
    <p:extLst>
      <p:ext uri="{BB962C8B-B14F-4D97-AF65-F5344CB8AC3E}">
        <p14:creationId xmlns:p14="http://schemas.microsoft.com/office/powerpoint/2010/main" val="8690728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p:txBody>
          <a:bodyPr/>
          <a:lstStyle/>
          <a:p>
            <a:pPr eaLnBrk="1" hangingPunct="1"/>
            <a:r>
              <a:rPr lang="en-US" altLang="en-US" smtClean="0">
                <a:latin typeface="Tahoma" panose="020B0604030504040204" pitchFamily="34" charset="0"/>
                <a:cs typeface="Times New Roman" panose="02020603050405020304" pitchFamily="18" charset="0"/>
              </a:rPr>
              <a:t>Skin Conditions</a:t>
            </a:r>
          </a:p>
        </p:txBody>
      </p:sp>
      <p:sp>
        <p:nvSpPr>
          <p:cNvPr id="53251" name="Rectangle 4"/>
          <p:cNvSpPr>
            <a:spLocks noGrp="1" noChangeArrowheads="1"/>
          </p:cNvSpPr>
          <p:nvPr>
            <p:ph type="subTitle" idx="1"/>
          </p:nvPr>
        </p:nvSpPr>
        <p:spPr/>
        <p:txBody>
          <a:bodyPr/>
          <a:lstStyle/>
          <a:p>
            <a:pPr eaLnBrk="1" hangingPunct="1"/>
            <a:r>
              <a:rPr lang="en-US" altLang="en-US" smtClean="0">
                <a:latin typeface="Tahoma" panose="020B0604030504040204" pitchFamily="34" charset="0"/>
                <a:cs typeface="Times New Roman" panose="02020603050405020304" pitchFamily="18" charset="0"/>
              </a:rPr>
              <a:t>Infective Dermatitis</a:t>
            </a:r>
          </a:p>
        </p:txBody>
      </p:sp>
    </p:spTree>
    <p:extLst>
      <p:ext uri="{BB962C8B-B14F-4D97-AF65-F5344CB8AC3E}">
        <p14:creationId xmlns:p14="http://schemas.microsoft.com/office/powerpoint/2010/main" val="129313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nchor="b"/>
          <a:lstStyle/>
          <a:p>
            <a:pPr eaLnBrk="1" hangingPunct="1"/>
            <a:r>
              <a:rPr lang="en-US" altLang="en-US" b="1" smtClean="0">
                <a:solidFill>
                  <a:srgbClr val="070707"/>
                </a:solidFill>
              </a:rPr>
              <a:t>Brainstorming session…</a:t>
            </a:r>
          </a:p>
        </p:txBody>
      </p:sp>
      <p:sp>
        <p:nvSpPr>
          <p:cNvPr id="8195" name="Rectangle 3"/>
          <p:cNvSpPr>
            <a:spLocks noGrp="1" noChangeArrowheads="1"/>
          </p:cNvSpPr>
          <p:nvPr>
            <p:ph idx="4294967295"/>
          </p:nvPr>
        </p:nvSpPr>
        <p:spPr>
          <a:xfrm>
            <a:off x="1981200" y="2017713"/>
            <a:ext cx="8153400" cy="4114800"/>
          </a:xfrm>
        </p:spPr>
        <p:txBody>
          <a:bodyPr/>
          <a:lstStyle/>
          <a:p>
            <a:pPr algn="ctr" eaLnBrk="1" hangingPunct="1">
              <a:lnSpc>
                <a:spcPct val="90000"/>
              </a:lnSpc>
              <a:buFontTx/>
              <a:buNone/>
            </a:pPr>
            <a:r>
              <a:rPr lang="en-US" altLang="en-US" sz="5400"/>
              <a:t>  What are the most common and the most important opportunistic infections seen in Kenya?</a:t>
            </a:r>
          </a:p>
        </p:txBody>
      </p:sp>
    </p:spTree>
    <p:extLst>
      <p:ext uri="{BB962C8B-B14F-4D97-AF65-F5344CB8AC3E}">
        <p14:creationId xmlns:p14="http://schemas.microsoft.com/office/powerpoint/2010/main" val="6755116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524000" y="1071564"/>
            <a:ext cx="5500688" cy="642937"/>
          </a:xfrm>
        </p:spPr>
        <p:txBody>
          <a:bodyPr anchor="b"/>
          <a:lstStyle/>
          <a:p>
            <a:pPr eaLnBrk="1" hangingPunct="1"/>
            <a:r>
              <a:rPr lang="en-US" altLang="en-US" sz="3200" b="1"/>
              <a:t>Herpes Zoster</a:t>
            </a:r>
          </a:p>
        </p:txBody>
      </p:sp>
      <p:sp>
        <p:nvSpPr>
          <p:cNvPr id="54275" name="Rectangle 3"/>
          <p:cNvSpPr>
            <a:spLocks noGrp="1" noChangeArrowheads="1"/>
          </p:cNvSpPr>
          <p:nvPr>
            <p:ph type="body" sz="half" idx="4294967295"/>
          </p:nvPr>
        </p:nvSpPr>
        <p:spPr>
          <a:xfrm>
            <a:off x="1905000" y="2017713"/>
            <a:ext cx="4611688" cy="4114800"/>
          </a:xfrm>
        </p:spPr>
        <p:txBody>
          <a:bodyPr>
            <a:normAutofit lnSpcReduction="10000"/>
          </a:bodyPr>
          <a:lstStyle/>
          <a:p>
            <a:pPr eaLnBrk="1" hangingPunct="1">
              <a:lnSpc>
                <a:spcPct val="80000"/>
              </a:lnSpc>
            </a:pPr>
            <a:r>
              <a:rPr lang="en-US" altLang="en-US" sz="2400"/>
              <a:t>Reactivation of previous varicella (chicken pox) </a:t>
            </a:r>
          </a:p>
          <a:p>
            <a:pPr eaLnBrk="1" hangingPunct="1">
              <a:lnSpc>
                <a:spcPct val="80000"/>
              </a:lnSpc>
            </a:pPr>
            <a:r>
              <a:rPr lang="en-US" altLang="en-US" sz="2400"/>
              <a:t>Very common</a:t>
            </a:r>
          </a:p>
          <a:p>
            <a:pPr eaLnBrk="1" hangingPunct="1">
              <a:lnSpc>
                <a:spcPct val="80000"/>
              </a:lnSpc>
            </a:pPr>
            <a:r>
              <a:rPr lang="en-US" altLang="en-US" sz="2400"/>
              <a:t>Can occur early in HIV disease</a:t>
            </a:r>
          </a:p>
          <a:p>
            <a:pPr eaLnBrk="1" hangingPunct="1">
              <a:lnSpc>
                <a:spcPct val="80000"/>
              </a:lnSpc>
            </a:pPr>
            <a:r>
              <a:rPr lang="en-US" altLang="en-US" sz="2400"/>
              <a:t>Multi-dermatomal, recurrent</a:t>
            </a:r>
          </a:p>
          <a:p>
            <a:pPr eaLnBrk="1" hangingPunct="1">
              <a:lnSpc>
                <a:spcPct val="80000"/>
              </a:lnSpc>
            </a:pPr>
            <a:r>
              <a:rPr lang="en-US" altLang="en-US" sz="2400"/>
              <a:t>Causes acute, severe pain</a:t>
            </a:r>
          </a:p>
          <a:p>
            <a:pPr eaLnBrk="1" hangingPunct="1">
              <a:lnSpc>
                <a:spcPct val="80000"/>
              </a:lnSpc>
            </a:pPr>
            <a:r>
              <a:rPr lang="en-US" altLang="en-US" sz="2400"/>
              <a:t>Risk of debilitating post herpetic neuralgia (PHN more common in older patient)</a:t>
            </a:r>
          </a:p>
          <a:p>
            <a:pPr eaLnBrk="1" hangingPunct="1">
              <a:lnSpc>
                <a:spcPct val="80000"/>
              </a:lnSpc>
            </a:pPr>
            <a:r>
              <a:rPr lang="en-US" altLang="en-US" sz="2400"/>
              <a:t>Disfiguring keloid formation</a:t>
            </a:r>
          </a:p>
          <a:p>
            <a:pPr eaLnBrk="1" hangingPunct="1">
              <a:lnSpc>
                <a:spcPct val="80000"/>
              </a:lnSpc>
            </a:pPr>
            <a:r>
              <a:rPr lang="en-US" altLang="en-US" sz="2400"/>
              <a:t>Diagnosis clinical</a:t>
            </a:r>
          </a:p>
        </p:txBody>
      </p:sp>
      <p:pic>
        <p:nvPicPr>
          <p:cNvPr id="54276" name="Picture 5" descr="W016873X"/>
          <p:cNvPicPr>
            <a:picLocks noGrp="1"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7010400" y="381000"/>
            <a:ext cx="3429000" cy="2971800"/>
          </a:xfrm>
        </p:spPr>
      </p:pic>
      <p:pic>
        <p:nvPicPr>
          <p:cNvPr id="54277" name="Picture 6" descr="W016885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429001"/>
            <a:ext cx="34290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2017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1809750" y="642938"/>
            <a:ext cx="5849938" cy="857250"/>
          </a:xfrm>
        </p:spPr>
        <p:txBody>
          <a:bodyPr anchor="b"/>
          <a:lstStyle/>
          <a:p>
            <a:pPr eaLnBrk="1" hangingPunct="1"/>
            <a:r>
              <a:rPr lang="en-US" altLang="en-US" sz="4000" b="1"/>
              <a:t>Opthalmic Herpes Zoster</a:t>
            </a:r>
          </a:p>
        </p:txBody>
      </p:sp>
      <p:sp>
        <p:nvSpPr>
          <p:cNvPr id="55299" name="Rectangle 3"/>
          <p:cNvSpPr>
            <a:spLocks noGrp="1" noChangeArrowheads="1"/>
          </p:cNvSpPr>
          <p:nvPr>
            <p:ph type="body" sz="half" idx="4294967295"/>
          </p:nvPr>
        </p:nvSpPr>
        <p:spPr>
          <a:xfrm>
            <a:off x="1905000" y="1981200"/>
            <a:ext cx="4419600" cy="4419600"/>
          </a:xfrm>
        </p:spPr>
        <p:txBody>
          <a:bodyPr/>
          <a:lstStyle/>
          <a:p>
            <a:pPr eaLnBrk="1" hangingPunct="1"/>
            <a:r>
              <a:rPr lang="en-US" altLang="en-US"/>
              <a:t>Risk of permanent visual impairment</a:t>
            </a:r>
          </a:p>
          <a:p>
            <a:pPr eaLnBrk="1" hangingPunct="1"/>
            <a:endParaRPr lang="en-US" altLang="en-US"/>
          </a:p>
          <a:p>
            <a:pPr eaLnBrk="1" hangingPunct="1"/>
            <a:r>
              <a:rPr lang="en-US" altLang="en-US"/>
              <a:t>Need to treat </a:t>
            </a:r>
            <a:r>
              <a:rPr lang="en-US" altLang="en-US" b="1"/>
              <a:t>early</a:t>
            </a:r>
          </a:p>
          <a:p>
            <a:pPr eaLnBrk="1" hangingPunct="1"/>
            <a:endParaRPr lang="en-US" altLang="en-US"/>
          </a:p>
          <a:p>
            <a:pPr eaLnBrk="1" hangingPunct="1"/>
            <a:r>
              <a:rPr lang="en-US" altLang="en-US"/>
              <a:t>Need to treat </a:t>
            </a:r>
            <a:r>
              <a:rPr lang="en-US" altLang="en-US" b="1"/>
              <a:t>aggressively (IV aciclovir if possible)</a:t>
            </a:r>
          </a:p>
        </p:txBody>
      </p:sp>
      <p:pic>
        <p:nvPicPr>
          <p:cNvPr id="55300" name="Picture 5" descr="work pics 002"/>
          <p:cNvPicPr>
            <a:picLocks noGrp="1" noChangeAspect="1" noChangeArrowheads="1"/>
          </p:cNvPicPr>
          <p:nvPr>
            <p:ph type="clipArt" sz="half" idx="4294967295"/>
          </p:nvPr>
        </p:nvPicPr>
        <p:blipFill>
          <a:blip r:embed="rId3">
            <a:extLst>
              <a:ext uri="{28A0092B-C50C-407E-A947-70E740481C1C}">
                <a14:useLocalDpi xmlns:a14="http://schemas.microsoft.com/office/drawing/2010/main" val="0"/>
              </a:ext>
            </a:extLst>
          </a:blip>
          <a:srcRect/>
          <a:stretch>
            <a:fillRect/>
          </a:stretch>
        </p:blipFill>
        <p:spPr>
          <a:xfrm>
            <a:off x="5638801" y="1524000"/>
            <a:ext cx="4640263" cy="3856038"/>
          </a:xfrm>
        </p:spPr>
      </p:pic>
      <p:sp>
        <p:nvSpPr>
          <p:cNvPr id="55301" name="Text Box 6"/>
          <p:cNvSpPr txBox="1">
            <a:spLocks noChangeArrowheads="1"/>
          </p:cNvSpPr>
          <p:nvPr/>
        </p:nvSpPr>
        <p:spPr bwMode="auto">
          <a:xfrm>
            <a:off x="6858000" y="5638801"/>
            <a:ext cx="2667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eaLnBrk="1" hangingPunct="1">
              <a:spcBef>
                <a:spcPct val="50000"/>
              </a:spcBef>
            </a:pPr>
            <a:r>
              <a:rPr lang="en-US" altLang="en-US"/>
              <a:t>Healed Opthalmic HZ</a:t>
            </a:r>
          </a:p>
        </p:txBody>
      </p:sp>
    </p:spTree>
    <p:extLst>
      <p:ext uri="{BB962C8B-B14F-4D97-AF65-F5344CB8AC3E}">
        <p14:creationId xmlns:p14="http://schemas.microsoft.com/office/powerpoint/2010/main" val="32703100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774825" y="214313"/>
            <a:ext cx="8693150" cy="838200"/>
          </a:xfrm>
        </p:spPr>
        <p:txBody>
          <a:bodyPr anchor="b"/>
          <a:lstStyle/>
          <a:p>
            <a:pPr eaLnBrk="1" hangingPunct="1"/>
            <a:r>
              <a:rPr lang="en-US" altLang="en-US" b="1" smtClean="0"/>
              <a:t>Herpes Zoster: Management</a:t>
            </a:r>
          </a:p>
        </p:txBody>
      </p:sp>
      <p:sp>
        <p:nvSpPr>
          <p:cNvPr id="56323" name="Rectangle 3"/>
          <p:cNvSpPr>
            <a:spLocks noGrp="1" noChangeArrowheads="1"/>
          </p:cNvSpPr>
          <p:nvPr>
            <p:ph idx="4294967295"/>
          </p:nvPr>
        </p:nvSpPr>
        <p:spPr>
          <a:xfrm>
            <a:off x="1828800" y="1371601"/>
            <a:ext cx="8650288" cy="4760913"/>
          </a:xfrm>
        </p:spPr>
        <p:txBody>
          <a:bodyPr/>
          <a:lstStyle/>
          <a:p>
            <a:pPr eaLnBrk="1" hangingPunct="1">
              <a:lnSpc>
                <a:spcPct val="90000"/>
              </a:lnSpc>
              <a:buFontTx/>
              <a:buNone/>
            </a:pPr>
            <a:endParaRPr lang="en-US" altLang="en-US"/>
          </a:p>
          <a:p>
            <a:pPr eaLnBrk="1" hangingPunct="1">
              <a:lnSpc>
                <a:spcPct val="90000"/>
              </a:lnSpc>
            </a:pPr>
            <a:r>
              <a:rPr lang="en-US" altLang="en-US"/>
              <a:t>Analgesics – for acute pain</a:t>
            </a:r>
          </a:p>
          <a:p>
            <a:pPr lvl="1" eaLnBrk="1" hangingPunct="1">
              <a:lnSpc>
                <a:spcPct val="90000"/>
              </a:lnSpc>
            </a:pPr>
            <a:r>
              <a:rPr lang="en-US" altLang="en-US"/>
              <a:t>Paracetamol plus an NSAID (+/- an opiate)</a:t>
            </a:r>
          </a:p>
          <a:p>
            <a:pPr eaLnBrk="1" hangingPunct="1">
              <a:lnSpc>
                <a:spcPct val="90000"/>
              </a:lnSpc>
            </a:pPr>
            <a:r>
              <a:rPr lang="en-US" altLang="en-US"/>
              <a:t>Apply calamine lotion regularly</a:t>
            </a:r>
          </a:p>
          <a:p>
            <a:pPr lvl="1" eaLnBrk="1" hangingPunct="1">
              <a:lnSpc>
                <a:spcPct val="90000"/>
              </a:lnSpc>
            </a:pPr>
            <a:r>
              <a:rPr lang="en-US" altLang="en-US"/>
              <a:t>Reduces itch and secondary infection</a:t>
            </a:r>
          </a:p>
          <a:p>
            <a:pPr eaLnBrk="1" hangingPunct="1">
              <a:lnSpc>
                <a:spcPct val="90000"/>
              </a:lnSpc>
            </a:pPr>
            <a:r>
              <a:rPr lang="en-US" altLang="en-US"/>
              <a:t>If presents with new lesions </a:t>
            </a:r>
          </a:p>
          <a:p>
            <a:pPr lvl="1" eaLnBrk="1" hangingPunct="1">
              <a:lnSpc>
                <a:spcPct val="90000"/>
              </a:lnSpc>
            </a:pPr>
            <a:r>
              <a:rPr lang="en-US" altLang="en-US"/>
              <a:t>Give </a:t>
            </a:r>
            <a:r>
              <a:rPr lang="en-US" altLang="en-US" b="1"/>
              <a:t>Aciclovir</a:t>
            </a:r>
            <a:r>
              <a:rPr lang="en-US" altLang="en-US"/>
              <a:t> (the sooner the better)</a:t>
            </a:r>
          </a:p>
          <a:p>
            <a:pPr lvl="2" eaLnBrk="1" hangingPunct="1">
              <a:lnSpc>
                <a:spcPct val="90000"/>
              </a:lnSpc>
            </a:pPr>
            <a:r>
              <a:rPr lang="en-US" altLang="en-US"/>
              <a:t>Reduces acute pain, duration of lesions, number of new lesions and systemic complaints </a:t>
            </a:r>
          </a:p>
          <a:p>
            <a:pPr lvl="2" eaLnBrk="1" hangingPunct="1">
              <a:lnSpc>
                <a:spcPct val="90000"/>
              </a:lnSpc>
            </a:pPr>
            <a:r>
              <a:rPr lang="en-US" altLang="en-US"/>
              <a:t>ACV does not alter the rate of PHN</a:t>
            </a:r>
          </a:p>
        </p:txBody>
      </p:sp>
    </p:spTree>
    <p:extLst>
      <p:ext uri="{BB962C8B-B14F-4D97-AF65-F5344CB8AC3E}">
        <p14:creationId xmlns:p14="http://schemas.microsoft.com/office/powerpoint/2010/main" val="2804789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nchor="b"/>
          <a:lstStyle/>
          <a:p>
            <a:pPr eaLnBrk="1" hangingPunct="1"/>
            <a:r>
              <a:rPr lang="en-US" altLang="en-US" b="1" u="sng" smtClean="0"/>
              <a:t>Aciclovir for Herpes Zoster</a:t>
            </a:r>
          </a:p>
        </p:txBody>
      </p:sp>
      <p:sp>
        <p:nvSpPr>
          <p:cNvPr id="57347" name="Rectangle 3"/>
          <p:cNvSpPr>
            <a:spLocks noGrp="1" noChangeArrowheads="1"/>
          </p:cNvSpPr>
          <p:nvPr>
            <p:ph idx="4294967295"/>
          </p:nvPr>
        </p:nvSpPr>
        <p:spPr/>
        <p:txBody>
          <a:bodyPr/>
          <a:lstStyle/>
          <a:p>
            <a:pPr eaLnBrk="1" hangingPunct="1"/>
            <a:r>
              <a:rPr lang="en-US" altLang="en-US" sz="4000"/>
              <a:t>Aciclovir 800mg 5 times a day for 7-10 days</a:t>
            </a:r>
          </a:p>
          <a:p>
            <a:pPr eaLnBrk="1" hangingPunct="1"/>
            <a:r>
              <a:rPr lang="en-US" altLang="en-US" smtClean="0"/>
              <a:t>If visceral/extensive or disseminated or ophthalmic  where possible give IV aciclovir (10mg/kg TDS)</a:t>
            </a:r>
          </a:p>
        </p:txBody>
      </p:sp>
    </p:spTree>
    <p:extLst>
      <p:ext uri="{BB962C8B-B14F-4D97-AF65-F5344CB8AC3E}">
        <p14:creationId xmlns:p14="http://schemas.microsoft.com/office/powerpoint/2010/main" val="23675998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nchor="b"/>
          <a:lstStyle/>
          <a:p>
            <a:pPr eaLnBrk="1" hangingPunct="1"/>
            <a:r>
              <a:rPr lang="en-US" altLang="en-US" b="1" smtClean="0">
                <a:solidFill>
                  <a:srgbClr val="19194D"/>
                </a:solidFill>
              </a:rPr>
              <a:t>Post Herpetic Neuralgia</a:t>
            </a:r>
          </a:p>
        </p:txBody>
      </p:sp>
      <p:sp>
        <p:nvSpPr>
          <p:cNvPr id="58371" name="Rectangle 3"/>
          <p:cNvSpPr>
            <a:spLocks noGrp="1" noChangeArrowheads="1"/>
          </p:cNvSpPr>
          <p:nvPr>
            <p:ph idx="4294967295"/>
          </p:nvPr>
        </p:nvSpPr>
        <p:spPr>
          <a:xfrm>
            <a:off x="2063750" y="2017713"/>
            <a:ext cx="8604250" cy="4114800"/>
          </a:xfrm>
        </p:spPr>
        <p:txBody>
          <a:bodyPr/>
          <a:lstStyle/>
          <a:p>
            <a:pPr eaLnBrk="1" hangingPunct="1">
              <a:lnSpc>
                <a:spcPct val="80000"/>
              </a:lnSpc>
            </a:pPr>
            <a:r>
              <a:rPr lang="en-US" altLang="en-US"/>
              <a:t>Difficult to treat</a:t>
            </a:r>
          </a:p>
          <a:p>
            <a:pPr eaLnBrk="1" hangingPunct="1">
              <a:lnSpc>
                <a:spcPct val="80000"/>
              </a:lnSpc>
            </a:pPr>
            <a:r>
              <a:rPr lang="en-US" altLang="en-US"/>
              <a:t>Pain difficult for patients to define - pricking, tingling, burning</a:t>
            </a:r>
          </a:p>
          <a:p>
            <a:pPr eaLnBrk="1" hangingPunct="1">
              <a:lnSpc>
                <a:spcPct val="80000"/>
              </a:lnSpc>
            </a:pPr>
            <a:r>
              <a:rPr lang="en-US" altLang="en-US"/>
              <a:t>Treatment</a:t>
            </a:r>
          </a:p>
          <a:p>
            <a:pPr lvl="1" eaLnBrk="1" hangingPunct="1">
              <a:lnSpc>
                <a:spcPct val="80000"/>
              </a:lnSpc>
            </a:pPr>
            <a:r>
              <a:rPr lang="en-US" altLang="en-US"/>
              <a:t>Amitryptiline 25-50mg at night</a:t>
            </a:r>
          </a:p>
          <a:p>
            <a:pPr lvl="1" eaLnBrk="1" hangingPunct="1">
              <a:lnSpc>
                <a:spcPct val="80000"/>
              </a:lnSpc>
            </a:pPr>
            <a:r>
              <a:rPr lang="en-US" altLang="en-US"/>
              <a:t>Carbamezipine 100mg BD (up to 200mg TDS)</a:t>
            </a:r>
          </a:p>
          <a:p>
            <a:pPr eaLnBrk="1" hangingPunct="1">
              <a:lnSpc>
                <a:spcPct val="80000"/>
              </a:lnSpc>
            </a:pPr>
            <a:r>
              <a:rPr lang="en-US" altLang="en-US"/>
              <a:t>Can be used in combination</a:t>
            </a:r>
          </a:p>
          <a:p>
            <a:pPr lvl="1" eaLnBrk="1" hangingPunct="1">
              <a:lnSpc>
                <a:spcPct val="80000"/>
              </a:lnSpc>
            </a:pPr>
            <a:r>
              <a:rPr lang="en-US" altLang="en-US"/>
              <a:t>Warn patients that it takes up to weeks to notice the benefit</a:t>
            </a:r>
          </a:p>
          <a:p>
            <a:pPr lvl="2" eaLnBrk="1" hangingPunct="1">
              <a:lnSpc>
                <a:spcPct val="80000"/>
              </a:lnSpc>
            </a:pPr>
            <a:r>
              <a:rPr lang="en-US" altLang="en-US"/>
              <a:t>“Don’t give up on the tablets too soon”</a:t>
            </a:r>
          </a:p>
        </p:txBody>
      </p:sp>
    </p:spTree>
    <p:extLst>
      <p:ext uri="{BB962C8B-B14F-4D97-AF65-F5344CB8AC3E}">
        <p14:creationId xmlns:p14="http://schemas.microsoft.com/office/powerpoint/2010/main" val="40448229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2438400" y="274638"/>
            <a:ext cx="6586538" cy="868362"/>
          </a:xfrm>
        </p:spPr>
        <p:txBody>
          <a:bodyPr anchor="b"/>
          <a:lstStyle/>
          <a:p>
            <a:pPr eaLnBrk="1" hangingPunct="1"/>
            <a:r>
              <a:rPr lang="en-US" altLang="en-US" sz="4000" b="1">
                <a:solidFill>
                  <a:srgbClr val="19194D"/>
                </a:solidFill>
              </a:rPr>
              <a:t>Types of Genital Herpes</a:t>
            </a:r>
          </a:p>
        </p:txBody>
      </p:sp>
      <p:sp>
        <p:nvSpPr>
          <p:cNvPr id="59395" name="Rectangle 3"/>
          <p:cNvSpPr>
            <a:spLocks noGrp="1" noChangeArrowheads="1"/>
          </p:cNvSpPr>
          <p:nvPr>
            <p:ph idx="4294967295"/>
          </p:nvPr>
        </p:nvSpPr>
        <p:spPr/>
        <p:txBody>
          <a:bodyPr/>
          <a:lstStyle/>
          <a:p>
            <a:pPr marL="227013" indent="-227013"/>
            <a:r>
              <a:rPr lang="en-US" altLang="en-US" smtClean="0"/>
              <a:t>First episode: primary infection, non-primary infection</a:t>
            </a:r>
          </a:p>
          <a:p>
            <a:pPr marL="227013" indent="-227013"/>
            <a:r>
              <a:rPr lang="en-US" altLang="en-US" smtClean="0"/>
              <a:t>Recurrent episode</a:t>
            </a:r>
          </a:p>
          <a:p>
            <a:pPr marL="227013" indent="-227013"/>
            <a:r>
              <a:rPr lang="en-US" altLang="en-US" smtClean="0"/>
              <a:t>Asymptomatic episode</a:t>
            </a:r>
          </a:p>
        </p:txBody>
      </p:sp>
    </p:spTree>
    <p:extLst>
      <p:ext uri="{BB962C8B-B14F-4D97-AF65-F5344CB8AC3E}">
        <p14:creationId xmlns:p14="http://schemas.microsoft.com/office/powerpoint/2010/main" val="6004070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2674939" y="214314"/>
            <a:ext cx="7793037" cy="1462087"/>
          </a:xfrm>
        </p:spPr>
        <p:txBody>
          <a:bodyPr anchor="b"/>
          <a:lstStyle/>
          <a:p>
            <a:pPr eaLnBrk="1" hangingPunct="1"/>
            <a:r>
              <a:rPr lang="en-US" altLang="en-US" smtClean="0"/>
              <a:t>Genital Herpes</a:t>
            </a:r>
          </a:p>
        </p:txBody>
      </p:sp>
      <p:sp>
        <p:nvSpPr>
          <p:cNvPr id="60419" name="Rectangle 4"/>
          <p:cNvSpPr>
            <a:spLocks noGrp="1" noChangeArrowheads="1"/>
          </p:cNvSpPr>
          <p:nvPr>
            <p:ph sz="half" idx="4294967295"/>
          </p:nvPr>
        </p:nvSpPr>
        <p:spPr>
          <a:xfrm>
            <a:off x="1524000" y="1916113"/>
            <a:ext cx="3810000" cy="4114800"/>
          </a:xfrm>
        </p:spPr>
        <p:txBody>
          <a:bodyPr/>
          <a:lstStyle/>
          <a:p>
            <a:pPr eaLnBrk="1" hangingPunct="1"/>
            <a:endParaRPr lang="en-US" altLang="en-US"/>
          </a:p>
        </p:txBody>
      </p:sp>
      <p:sp>
        <p:nvSpPr>
          <p:cNvPr id="60420" name="Rectangle 5"/>
          <p:cNvSpPr>
            <a:spLocks noGrp="1" noChangeArrowheads="1"/>
          </p:cNvSpPr>
          <p:nvPr>
            <p:ph type="body" sz="half" idx="4294967295"/>
          </p:nvPr>
        </p:nvSpPr>
        <p:spPr>
          <a:xfrm>
            <a:off x="6477000" y="1600201"/>
            <a:ext cx="3733800" cy="4525963"/>
          </a:xfrm>
        </p:spPr>
        <p:txBody>
          <a:bodyPr/>
          <a:lstStyle/>
          <a:p>
            <a:pPr eaLnBrk="1" hangingPunct="1"/>
            <a:r>
              <a:rPr lang="en-US" altLang="en-US"/>
              <a:t>Red, raised, tender vesicles or lesions may occur anywhere on the vulva, in the vagina, or on the cervix or anal area.</a:t>
            </a:r>
          </a:p>
          <a:p>
            <a:pPr eaLnBrk="1" hangingPunct="1"/>
            <a:r>
              <a:rPr lang="en-US" altLang="en-US"/>
              <a:t>Multiple vesicles may occur.</a:t>
            </a:r>
          </a:p>
          <a:p>
            <a:pPr eaLnBrk="1" hangingPunct="1"/>
            <a:endParaRPr lang="en-US" altLang="en-US"/>
          </a:p>
        </p:txBody>
      </p:sp>
      <p:pic>
        <p:nvPicPr>
          <p:cNvPr id="60421" name="Picture 3" descr="unit2_herpes2_100p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828800"/>
            <a:ext cx="493236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8423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2674939" y="214314"/>
            <a:ext cx="7793037" cy="1462087"/>
          </a:xfrm>
        </p:spPr>
        <p:txBody>
          <a:bodyPr anchor="b"/>
          <a:lstStyle/>
          <a:p>
            <a:pPr eaLnBrk="1" hangingPunct="1"/>
            <a:r>
              <a:rPr lang="en-US" altLang="en-US" smtClean="0"/>
              <a:t>Genital Herpes</a:t>
            </a:r>
          </a:p>
        </p:txBody>
      </p:sp>
      <p:sp>
        <p:nvSpPr>
          <p:cNvPr id="61443" name="Rectangle 6"/>
          <p:cNvSpPr>
            <a:spLocks noGrp="1" noChangeArrowheads="1"/>
          </p:cNvSpPr>
          <p:nvPr>
            <p:ph sz="half" idx="4294967295"/>
          </p:nvPr>
        </p:nvSpPr>
        <p:spPr>
          <a:xfrm>
            <a:off x="1981200" y="1600201"/>
            <a:ext cx="4033838" cy="4525963"/>
          </a:xfrm>
        </p:spPr>
        <p:txBody>
          <a:bodyPr/>
          <a:lstStyle/>
          <a:p>
            <a:pPr eaLnBrk="1" hangingPunct="1"/>
            <a:endParaRPr lang="en-US" altLang="en-US"/>
          </a:p>
        </p:txBody>
      </p:sp>
      <p:sp>
        <p:nvSpPr>
          <p:cNvPr id="61444" name="Rectangle 7"/>
          <p:cNvSpPr>
            <a:spLocks noGrp="1" noChangeArrowheads="1"/>
          </p:cNvSpPr>
          <p:nvPr>
            <p:ph type="body" sz="half" idx="4294967295"/>
          </p:nvPr>
        </p:nvSpPr>
        <p:spPr>
          <a:xfrm>
            <a:off x="6176964" y="1600201"/>
            <a:ext cx="4033837" cy="4525963"/>
          </a:xfrm>
        </p:spPr>
        <p:txBody>
          <a:bodyPr/>
          <a:lstStyle/>
          <a:p>
            <a:pPr eaLnBrk="1" hangingPunct="1"/>
            <a:r>
              <a:rPr lang="en-US" altLang="en-US"/>
              <a:t>Vesicles coalesce, become denuded and form large ulcers</a:t>
            </a:r>
          </a:p>
        </p:txBody>
      </p:sp>
      <p:pic>
        <p:nvPicPr>
          <p:cNvPr id="61445" name="Picture 3" descr="unit2_herpes_100p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600201"/>
            <a:ext cx="4752975"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34136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2590800" y="685800"/>
            <a:ext cx="6934200" cy="1143000"/>
          </a:xfrm>
        </p:spPr>
        <p:txBody>
          <a:bodyPr anchor="b">
            <a:normAutofit fontScale="90000"/>
          </a:bodyPr>
          <a:lstStyle/>
          <a:p>
            <a:pPr eaLnBrk="1" hangingPunct="1"/>
            <a:r>
              <a:rPr lang="en-US" altLang="en-US" smtClean="0"/>
              <a:t>Genital Herpes—Recurrence on the Cervix</a:t>
            </a:r>
          </a:p>
        </p:txBody>
      </p:sp>
      <p:pic>
        <p:nvPicPr>
          <p:cNvPr id="62467" name="Picture 3" descr="unit2_cervicits-herpes_100p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227264"/>
            <a:ext cx="4572000"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26995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nchor="b"/>
          <a:lstStyle/>
          <a:p>
            <a:pPr eaLnBrk="1" hangingPunct="1"/>
            <a:r>
              <a:rPr lang="en-US" altLang="en-US" b="1" u="sng" smtClean="0"/>
              <a:t>HIV and Genital Herpes</a:t>
            </a:r>
          </a:p>
        </p:txBody>
      </p:sp>
      <p:sp>
        <p:nvSpPr>
          <p:cNvPr id="63491" name="Rectangle 3"/>
          <p:cNvSpPr>
            <a:spLocks noGrp="1" noChangeArrowheads="1"/>
          </p:cNvSpPr>
          <p:nvPr>
            <p:ph idx="4294967295"/>
          </p:nvPr>
        </p:nvSpPr>
        <p:spPr/>
        <p:txBody>
          <a:bodyPr/>
          <a:lstStyle/>
          <a:p>
            <a:pPr eaLnBrk="1" hangingPunct="1"/>
            <a:r>
              <a:rPr lang="en-US" altLang="en-US" dirty="0"/>
              <a:t>More extensive disease </a:t>
            </a:r>
          </a:p>
          <a:p>
            <a:pPr eaLnBrk="1" hangingPunct="1"/>
            <a:r>
              <a:rPr lang="en-US" altLang="en-US" dirty="0"/>
              <a:t>Frequent recurrences </a:t>
            </a:r>
          </a:p>
          <a:p>
            <a:pPr eaLnBrk="1" hangingPunct="1"/>
            <a:r>
              <a:rPr lang="en-US" altLang="en-US" dirty="0"/>
              <a:t>Chronicity </a:t>
            </a:r>
          </a:p>
          <a:p>
            <a:pPr eaLnBrk="1" hangingPunct="1"/>
            <a:r>
              <a:rPr lang="en-US" altLang="en-US" dirty="0"/>
              <a:t>Associated high genital viral load </a:t>
            </a:r>
          </a:p>
          <a:p>
            <a:pPr eaLnBrk="1" hangingPunct="1"/>
            <a:r>
              <a:rPr lang="en-US" altLang="en-US" dirty="0"/>
              <a:t>Important cofactor for transmission of HIV</a:t>
            </a:r>
          </a:p>
          <a:p>
            <a:pPr eaLnBrk="1" hangingPunct="1"/>
            <a:r>
              <a:rPr lang="en-US" altLang="en-US" dirty="0"/>
              <a:t>Treatment of first episode as standard however higher doses may be required for longer periods especially in chronic cases</a:t>
            </a:r>
          </a:p>
        </p:txBody>
      </p:sp>
    </p:spTree>
    <p:extLst>
      <p:ext uri="{BB962C8B-B14F-4D97-AF65-F5344CB8AC3E}">
        <p14:creationId xmlns:p14="http://schemas.microsoft.com/office/powerpoint/2010/main" val="788170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nchor="b"/>
          <a:lstStyle/>
          <a:p>
            <a:pPr eaLnBrk="1" hangingPunct="1"/>
            <a:r>
              <a:rPr lang="en-US" altLang="en-US" sz="3600" b="1" u="sng">
                <a:solidFill>
                  <a:srgbClr val="19194D"/>
                </a:solidFill>
              </a:rPr>
              <a:t>Common Opportunistic Infections</a:t>
            </a:r>
          </a:p>
        </p:txBody>
      </p:sp>
      <p:sp>
        <p:nvSpPr>
          <p:cNvPr id="9219" name="Rectangle 3"/>
          <p:cNvSpPr>
            <a:spLocks noGrp="1" noChangeArrowheads="1"/>
          </p:cNvSpPr>
          <p:nvPr>
            <p:ph sz="half" idx="4294967295"/>
          </p:nvPr>
        </p:nvSpPr>
        <p:spPr>
          <a:xfrm>
            <a:off x="1738313" y="1643063"/>
            <a:ext cx="5181600" cy="4114800"/>
          </a:xfrm>
        </p:spPr>
        <p:txBody>
          <a:bodyPr/>
          <a:lstStyle/>
          <a:p>
            <a:pPr eaLnBrk="1" hangingPunct="1">
              <a:lnSpc>
                <a:spcPct val="90000"/>
              </a:lnSpc>
            </a:pPr>
            <a:r>
              <a:rPr lang="en-US" altLang="en-US" dirty="0"/>
              <a:t>Tuberculosis</a:t>
            </a:r>
          </a:p>
          <a:p>
            <a:pPr eaLnBrk="1" hangingPunct="1">
              <a:lnSpc>
                <a:spcPct val="90000"/>
              </a:lnSpc>
            </a:pPr>
            <a:r>
              <a:rPr lang="en-US" altLang="en-US" dirty="0"/>
              <a:t>Bacterial infections</a:t>
            </a:r>
          </a:p>
          <a:p>
            <a:pPr lvl="1" eaLnBrk="1" hangingPunct="1">
              <a:lnSpc>
                <a:spcPct val="90000"/>
              </a:lnSpc>
            </a:pPr>
            <a:r>
              <a:rPr lang="en-US" altLang="en-US" dirty="0"/>
              <a:t>Pneumonia </a:t>
            </a:r>
          </a:p>
          <a:p>
            <a:pPr lvl="1" eaLnBrk="1" hangingPunct="1">
              <a:lnSpc>
                <a:spcPct val="90000"/>
              </a:lnSpc>
            </a:pPr>
            <a:r>
              <a:rPr lang="en-US" altLang="en-US" dirty="0"/>
              <a:t>Gram negative sepsis</a:t>
            </a:r>
          </a:p>
          <a:p>
            <a:pPr eaLnBrk="1" hangingPunct="1">
              <a:lnSpc>
                <a:spcPct val="90000"/>
              </a:lnSpc>
            </a:pPr>
            <a:r>
              <a:rPr lang="en-US" altLang="en-US" u="sng" dirty="0"/>
              <a:t>P</a:t>
            </a:r>
            <a:r>
              <a:rPr lang="en-US" altLang="en-US" dirty="0"/>
              <a:t>neumocystis </a:t>
            </a:r>
            <a:r>
              <a:rPr lang="en-US" altLang="en-US" dirty="0" err="1"/>
              <a:t>carinii</a:t>
            </a:r>
            <a:r>
              <a:rPr lang="en-US" altLang="en-US" dirty="0"/>
              <a:t> pneumonia -PCP (now </a:t>
            </a:r>
            <a:r>
              <a:rPr lang="en-US" altLang="en-US" i="1" dirty="0"/>
              <a:t>Pneumocystis </a:t>
            </a:r>
            <a:r>
              <a:rPr lang="en-US" altLang="en-US" i="1" dirty="0" err="1"/>
              <a:t>jirovecii</a:t>
            </a:r>
            <a:r>
              <a:rPr lang="en-US" altLang="en-US" dirty="0"/>
              <a:t> </a:t>
            </a:r>
            <a:r>
              <a:rPr lang="en-US" altLang="en-US" i="1" dirty="0"/>
              <a:t>pneumonia</a:t>
            </a:r>
            <a:r>
              <a:rPr lang="en-US" altLang="en-US" dirty="0"/>
              <a:t>- </a:t>
            </a:r>
            <a:r>
              <a:rPr lang="en-US" altLang="en-US" dirty="0">
                <a:solidFill>
                  <a:srgbClr val="FF0000"/>
                </a:solidFill>
              </a:rPr>
              <a:t>PJP</a:t>
            </a:r>
            <a:r>
              <a:rPr lang="en-US" altLang="en-US" dirty="0"/>
              <a:t>)</a:t>
            </a:r>
          </a:p>
          <a:p>
            <a:pPr eaLnBrk="1" hangingPunct="1">
              <a:lnSpc>
                <a:spcPct val="90000"/>
              </a:lnSpc>
            </a:pPr>
            <a:r>
              <a:rPr lang="en-US" altLang="en-US" dirty="0" err="1"/>
              <a:t>Cryptococcal</a:t>
            </a:r>
            <a:r>
              <a:rPr lang="en-US" altLang="en-US" dirty="0"/>
              <a:t> meningitis</a:t>
            </a:r>
          </a:p>
          <a:p>
            <a:pPr eaLnBrk="1" hangingPunct="1">
              <a:lnSpc>
                <a:spcPct val="90000"/>
              </a:lnSpc>
            </a:pPr>
            <a:r>
              <a:rPr lang="en-US" altLang="en-US" dirty="0"/>
              <a:t>Toxoplasmosis</a:t>
            </a:r>
          </a:p>
          <a:p>
            <a:pPr eaLnBrk="1" hangingPunct="1">
              <a:lnSpc>
                <a:spcPct val="90000"/>
              </a:lnSpc>
              <a:buFontTx/>
              <a:buNone/>
            </a:pPr>
            <a:endParaRPr lang="en-US" altLang="en-US" sz="2000" dirty="0"/>
          </a:p>
        </p:txBody>
      </p:sp>
      <p:sp>
        <p:nvSpPr>
          <p:cNvPr id="9220" name="Rectangle 4"/>
          <p:cNvSpPr>
            <a:spLocks noGrp="1" noChangeArrowheads="1"/>
          </p:cNvSpPr>
          <p:nvPr>
            <p:ph sz="half" idx="4294967295"/>
          </p:nvPr>
        </p:nvSpPr>
        <p:spPr>
          <a:xfrm>
            <a:off x="6969126" y="1714500"/>
            <a:ext cx="3698875" cy="3810000"/>
          </a:xfrm>
        </p:spPr>
        <p:txBody>
          <a:bodyPr/>
          <a:lstStyle/>
          <a:p>
            <a:pPr eaLnBrk="1" hangingPunct="1">
              <a:lnSpc>
                <a:spcPct val="90000"/>
              </a:lnSpc>
            </a:pPr>
            <a:r>
              <a:rPr lang="en-US" altLang="en-US"/>
              <a:t>Candidiasis</a:t>
            </a:r>
          </a:p>
          <a:p>
            <a:pPr eaLnBrk="1" hangingPunct="1">
              <a:lnSpc>
                <a:spcPct val="90000"/>
              </a:lnSpc>
            </a:pPr>
            <a:r>
              <a:rPr lang="en-US" altLang="en-US"/>
              <a:t>Infective diarrhoea</a:t>
            </a:r>
          </a:p>
          <a:p>
            <a:pPr eaLnBrk="1" hangingPunct="1">
              <a:lnSpc>
                <a:spcPct val="90000"/>
              </a:lnSpc>
            </a:pPr>
            <a:r>
              <a:rPr lang="en-US" altLang="en-US"/>
              <a:t>Herpes Zoster</a:t>
            </a:r>
          </a:p>
          <a:p>
            <a:pPr eaLnBrk="1" hangingPunct="1">
              <a:lnSpc>
                <a:spcPct val="90000"/>
              </a:lnSpc>
            </a:pPr>
            <a:r>
              <a:rPr lang="en-US" altLang="en-US"/>
              <a:t>Infective Dermatoses</a:t>
            </a:r>
          </a:p>
          <a:p>
            <a:pPr eaLnBrk="1" hangingPunct="1">
              <a:lnSpc>
                <a:spcPct val="90000"/>
              </a:lnSpc>
              <a:buFontTx/>
              <a:buNone/>
            </a:pPr>
            <a:endParaRPr lang="en-US" altLang="en-US"/>
          </a:p>
          <a:p>
            <a:pPr eaLnBrk="1" hangingPunct="1">
              <a:lnSpc>
                <a:spcPct val="90000"/>
              </a:lnSpc>
            </a:pPr>
            <a:endParaRPr lang="en-US" altLang="en-US" sz="2400"/>
          </a:p>
          <a:p>
            <a:pPr eaLnBrk="1" hangingPunct="1">
              <a:lnSpc>
                <a:spcPct val="90000"/>
              </a:lnSpc>
            </a:pPr>
            <a:endParaRPr lang="en-US" altLang="en-US"/>
          </a:p>
        </p:txBody>
      </p:sp>
    </p:spTree>
    <p:extLst>
      <p:ext uri="{BB962C8B-B14F-4D97-AF65-F5344CB8AC3E}">
        <p14:creationId xmlns:p14="http://schemas.microsoft.com/office/powerpoint/2010/main" val="18363291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2667000" y="152400"/>
            <a:ext cx="7793038" cy="1143000"/>
          </a:xfrm>
        </p:spPr>
        <p:txBody>
          <a:bodyPr anchor="b"/>
          <a:lstStyle/>
          <a:p>
            <a:pPr eaLnBrk="1" hangingPunct="1"/>
            <a:r>
              <a:rPr lang="en-US" altLang="en-US" b="1" smtClean="0"/>
              <a:t>Infective Dermatoses</a:t>
            </a:r>
          </a:p>
        </p:txBody>
      </p:sp>
      <p:sp>
        <p:nvSpPr>
          <p:cNvPr id="64515" name="Rectangle 3"/>
          <p:cNvSpPr>
            <a:spLocks noGrp="1" noChangeArrowheads="1"/>
          </p:cNvSpPr>
          <p:nvPr>
            <p:ph sz="half" idx="4294967295"/>
          </p:nvPr>
        </p:nvSpPr>
        <p:spPr>
          <a:xfrm>
            <a:off x="1524001" y="2143126"/>
            <a:ext cx="4741863" cy="4151313"/>
          </a:xfrm>
        </p:spPr>
        <p:txBody>
          <a:bodyPr/>
          <a:lstStyle/>
          <a:p>
            <a:pPr eaLnBrk="1" hangingPunct="1">
              <a:lnSpc>
                <a:spcPct val="90000"/>
              </a:lnSpc>
            </a:pPr>
            <a:r>
              <a:rPr lang="en-US" altLang="en-US" sz="2400" b="1"/>
              <a:t>Scabies</a:t>
            </a:r>
          </a:p>
          <a:p>
            <a:pPr lvl="1" eaLnBrk="1" hangingPunct="1">
              <a:lnSpc>
                <a:spcPct val="90000"/>
              </a:lnSpc>
            </a:pPr>
            <a:r>
              <a:rPr lang="en-US" altLang="en-US" sz="2000"/>
              <a:t>Sarcoptes scabiei</a:t>
            </a:r>
          </a:p>
          <a:p>
            <a:pPr lvl="1" eaLnBrk="1" hangingPunct="1">
              <a:lnSpc>
                <a:spcPct val="90000"/>
              </a:lnSpc>
            </a:pPr>
            <a:r>
              <a:rPr lang="en-US" altLang="en-US" sz="2000"/>
              <a:t>Very common – under diagnosed and under treated</a:t>
            </a:r>
          </a:p>
          <a:p>
            <a:pPr lvl="1" eaLnBrk="1" hangingPunct="1">
              <a:lnSpc>
                <a:spcPct val="90000"/>
              </a:lnSpc>
            </a:pPr>
            <a:r>
              <a:rPr lang="en-US" altLang="en-US" sz="2000"/>
              <a:t>Papular intensely itchy rash</a:t>
            </a:r>
          </a:p>
          <a:p>
            <a:pPr lvl="1" eaLnBrk="1" hangingPunct="1">
              <a:lnSpc>
                <a:spcPct val="90000"/>
              </a:lnSpc>
            </a:pPr>
            <a:r>
              <a:rPr lang="en-US" altLang="en-US" sz="2000"/>
              <a:t>Often </a:t>
            </a:r>
            <a:r>
              <a:rPr lang="en-US" altLang="en-US" sz="2000" b="1"/>
              <a:t>not</a:t>
            </a:r>
            <a:r>
              <a:rPr lang="en-US" altLang="en-US" sz="2000"/>
              <a:t> of the typical appearance</a:t>
            </a:r>
          </a:p>
          <a:p>
            <a:pPr lvl="1" eaLnBrk="1" hangingPunct="1">
              <a:lnSpc>
                <a:spcPct val="90000"/>
              </a:lnSpc>
            </a:pPr>
            <a:r>
              <a:rPr lang="en-US" altLang="en-US" sz="2000"/>
              <a:t>Norwegian scabies - extensive skin involvement with crusting of lesions seen in immunocompromized patients</a:t>
            </a:r>
          </a:p>
          <a:p>
            <a:pPr eaLnBrk="1" hangingPunct="1">
              <a:lnSpc>
                <a:spcPct val="90000"/>
              </a:lnSpc>
            </a:pPr>
            <a:endParaRPr lang="en-US" altLang="en-US" sz="2400"/>
          </a:p>
          <a:p>
            <a:pPr lvl="1" eaLnBrk="1" hangingPunct="1">
              <a:lnSpc>
                <a:spcPct val="90000"/>
              </a:lnSpc>
            </a:pPr>
            <a:endParaRPr lang="en-US" altLang="en-US" sz="2000"/>
          </a:p>
        </p:txBody>
      </p:sp>
      <p:sp>
        <p:nvSpPr>
          <p:cNvPr id="64516" name="Rectangle 4"/>
          <p:cNvSpPr>
            <a:spLocks noGrp="1" noChangeArrowheads="1"/>
          </p:cNvSpPr>
          <p:nvPr>
            <p:ph sz="half" idx="4294967295"/>
          </p:nvPr>
        </p:nvSpPr>
        <p:spPr>
          <a:xfrm>
            <a:off x="6667500" y="2143126"/>
            <a:ext cx="3810000" cy="4365625"/>
          </a:xfrm>
        </p:spPr>
        <p:txBody>
          <a:bodyPr/>
          <a:lstStyle/>
          <a:p>
            <a:pPr eaLnBrk="1" hangingPunct="1">
              <a:lnSpc>
                <a:spcPct val="90000"/>
              </a:lnSpc>
            </a:pPr>
            <a:r>
              <a:rPr lang="en-US" altLang="en-US" sz="2400" b="1"/>
              <a:t>Seborrheic dermatitis</a:t>
            </a:r>
          </a:p>
          <a:p>
            <a:pPr lvl="1" eaLnBrk="1" hangingPunct="1">
              <a:lnSpc>
                <a:spcPct val="90000"/>
              </a:lnSpc>
            </a:pPr>
            <a:r>
              <a:rPr lang="en-US" altLang="en-US" sz="2000"/>
              <a:t>Pityrosporum yeast</a:t>
            </a:r>
          </a:p>
          <a:p>
            <a:pPr lvl="1" eaLnBrk="1" hangingPunct="1">
              <a:lnSpc>
                <a:spcPct val="90000"/>
              </a:lnSpc>
            </a:pPr>
            <a:r>
              <a:rPr lang="en-US" altLang="en-US" sz="2000"/>
              <a:t>Erythematous plaques with scales at the edge of scalp around nose and ears</a:t>
            </a:r>
          </a:p>
          <a:p>
            <a:pPr lvl="1" eaLnBrk="1" hangingPunct="1">
              <a:lnSpc>
                <a:spcPct val="90000"/>
              </a:lnSpc>
            </a:pPr>
            <a:r>
              <a:rPr lang="en-US" altLang="en-US" sz="2000"/>
              <a:t>Treat with 2.5% hydrocortisone with antifungal cream + tar based /antifungal shampoos</a:t>
            </a:r>
          </a:p>
          <a:p>
            <a:pPr eaLnBrk="1" hangingPunct="1">
              <a:lnSpc>
                <a:spcPct val="90000"/>
              </a:lnSpc>
            </a:pPr>
            <a:r>
              <a:rPr lang="en-US" altLang="en-US" sz="2400" b="1"/>
              <a:t>Other fungal skin infections</a:t>
            </a:r>
          </a:p>
        </p:txBody>
      </p:sp>
      <p:sp>
        <p:nvSpPr>
          <p:cNvPr id="64517" name="Rectangle 5"/>
          <p:cNvSpPr>
            <a:spLocks noChangeArrowheads="1"/>
          </p:cNvSpPr>
          <p:nvPr/>
        </p:nvSpPr>
        <p:spPr bwMode="auto">
          <a:xfrm>
            <a:off x="1524000" y="1357314"/>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eaLnBrk="1" hangingPunct="1"/>
            <a:r>
              <a:rPr lang="en-US" altLang="en-US" sz="2000" b="1"/>
              <a:t>Can be very debilitating and disfiguring; significant cause of stigmatization</a:t>
            </a:r>
          </a:p>
        </p:txBody>
      </p:sp>
    </p:spTree>
    <p:extLst>
      <p:ext uri="{BB962C8B-B14F-4D97-AF65-F5344CB8AC3E}">
        <p14:creationId xmlns:p14="http://schemas.microsoft.com/office/powerpoint/2010/main" val="6411317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7"/>
          <p:cNvSpPr>
            <a:spLocks noGrp="1" noChangeArrowheads="1"/>
          </p:cNvSpPr>
          <p:nvPr>
            <p:ph type="title" idx="4294967295"/>
          </p:nvPr>
        </p:nvSpPr>
        <p:spPr>
          <a:xfrm>
            <a:off x="5951539" y="214313"/>
            <a:ext cx="4359275" cy="1143000"/>
          </a:xfrm>
        </p:spPr>
        <p:txBody>
          <a:bodyPr anchor="b">
            <a:normAutofit fontScale="90000"/>
          </a:bodyPr>
          <a:lstStyle/>
          <a:p>
            <a:pPr eaLnBrk="1" hangingPunct="1"/>
            <a:r>
              <a:rPr lang="en-US" altLang="en-US" sz="4000" b="1"/>
              <a:t>Papular Pruritic Eruption (PPE)</a:t>
            </a:r>
          </a:p>
        </p:txBody>
      </p:sp>
      <p:pic>
        <p:nvPicPr>
          <p:cNvPr id="65539" name="Picture 5" descr="W046504X"/>
          <p:cNvPicPr>
            <a:picLocks noGrp="1"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1524001" y="0"/>
            <a:ext cx="4067175" cy="6103938"/>
          </a:xfrm>
        </p:spPr>
      </p:pic>
      <p:sp>
        <p:nvSpPr>
          <p:cNvPr id="65540" name="Rectangle 3"/>
          <p:cNvSpPr>
            <a:spLocks noGrp="1" noChangeArrowheads="1"/>
          </p:cNvSpPr>
          <p:nvPr>
            <p:ph type="body" sz="half" idx="4294967295"/>
          </p:nvPr>
        </p:nvSpPr>
        <p:spPr>
          <a:xfrm>
            <a:off x="5735638" y="1773238"/>
            <a:ext cx="4743450" cy="4895850"/>
          </a:xfrm>
        </p:spPr>
        <p:txBody>
          <a:bodyPr/>
          <a:lstStyle/>
          <a:p>
            <a:pPr eaLnBrk="1" hangingPunct="1"/>
            <a:r>
              <a:rPr lang="en-US" altLang="en-US" dirty="0"/>
              <a:t>AKA </a:t>
            </a:r>
            <a:r>
              <a:rPr lang="en-US" altLang="en-US" dirty="0" err="1"/>
              <a:t>Prurigo</a:t>
            </a:r>
            <a:r>
              <a:rPr lang="en-US" altLang="en-US" dirty="0"/>
              <a:t> </a:t>
            </a:r>
            <a:r>
              <a:rPr lang="en-US" altLang="en-US" dirty="0" err="1"/>
              <a:t>Nodularis</a:t>
            </a:r>
            <a:r>
              <a:rPr lang="en-US" altLang="en-US" dirty="0"/>
              <a:t> </a:t>
            </a:r>
          </a:p>
          <a:p>
            <a:pPr eaLnBrk="1" hangingPunct="1"/>
            <a:r>
              <a:rPr lang="en-US" altLang="en-US" dirty="0"/>
              <a:t>Cause unknown</a:t>
            </a:r>
          </a:p>
          <a:p>
            <a:pPr eaLnBrk="1" hangingPunct="1"/>
            <a:r>
              <a:rPr lang="en-US" altLang="en-US" dirty="0"/>
              <a:t>Occurs with CD4&lt;200</a:t>
            </a:r>
          </a:p>
          <a:p>
            <a:pPr eaLnBrk="1" hangingPunct="1"/>
            <a:r>
              <a:rPr lang="en-US" altLang="en-US" dirty="0"/>
              <a:t>Severe itching, with </a:t>
            </a:r>
            <a:r>
              <a:rPr lang="en-US" altLang="en-US" dirty="0" err="1"/>
              <a:t>hyperpigmented</a:t>
            </a:r>
            <a:r>
              <a:rPr lang="en-US" altLang="en-US" dirty="0"/>
              <a:t>, hyperkeratotic, excoriated papules and nodules</a:t>
            </a:r>
          </a:p>
          <a:p>
            <a:pPr eaLnBrk="1" hangingPunct="1"/>
            <a:r>
              <a:rPr lang="en-US" altLang="en-US" dirty="0"/>
              <a:t>Associated thickening of skin (</a:t>
            </a:r>
            <a:r>
              <a:rPr lang="en-US" altLang="en-US" dirty="0" err="1"/>
              <a:t>lichenification</a:t>
            </a:r>
            <a:r>
              <a:rPr lang="en-US" altLang="en-US" dirty="0"/>
              <a:t>)and scarring</a:t>
            </a:r>
          </a:p>
        </p:txBody>
      </p:sp>
      <p:sp>
        <p:nvSpPr>
          <p:cNvPr id="65541" name="Rectangle 6"/>
          <p:cNvSpPr>
            <a:spLocks noChangeArrowheads="1"/>
          </p:cNvSpPr>
          <p:nvPr/>
        </p:nvSpPr>
        <p:spPr bwMode="auto">
          <a:xfrm>
            <a:off x="1524000" y="6308725"/>
            <a:ext cx="4427538"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en-US" b="1"/>
              <a:t>This rash could be scabies or PPE</a:t>
            </a:r>
          </a:p>
        </p:txBody>
      </p:sp>
    </p:spTree>
    <p:extLst>
      <p:ext uri="{BB962C8B-B14F-4D97-AF65-F5344CB8AC3E}">
        <p14:creationId xmlns:p14="http://schemas.microsoft.com/office/powerpoint/2010/main" val="34867274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1524001" y="214313"/>
            <a:ext cx="8893175" cy="1071562"/>
          </a:xfrm>
        </p:spPr>
        <p:txBody>
          <a:bodyPr anchor="b"/>
          <a:lstStyle/>
          <a:p>
            <a:pPr eaLnBrk="1" hangingPunct="1"/>
            <a:r>
              <a:rPr lang="en-US" altLang="en-US" sz="4000" b="1" u="sng"/>
              <a:t>Management of Infective Dermatoses</a:t>
            </a:r>
          </a:p>
        </p:txBody>
      </p:sp>
      <p:sp>
        <p:nvSpPr>
          <p:cNvPr id="66563" name="Rectangle 3"/>
          <p:cNvSpPr>
            <a:spLocks noGrp="1" noChangeArrowheads="1"/>
          </p:cNvSpPr>
          <p:nvPr>
            <p:ph idx="4294967295"/>
          </p:nvPr>
        </p:nvSpPr>
        <p:spPr>
          <a:xfrm>
            <a:off x="1524001" y="1428750"/>
            <a:ext cx="9324975" cy="4681538"/>
          </a:xfrm>
        </p:spPr>
        <p:txBody>
          <a:bodyPr>
            <a:normAutofit lnSpcReduction="10000"/>
          </a:bodyPr>
          <a:lstStyle/>
          <a:p>
            <a:pPr eaLnBrk="1" hangingPunct="1">
              <a:lnSpc>
                <a:spcPct val="90000"/>
              </a:lnSpc>
            </a:pPr>
            <a:r>
              <a:rPr lang="en-US" altLang="en-US" sz="2400" b="1"/>
              <a:t>Scabies</a:t>
            </a:r>
          </a:p>
          <a:p>
            <a:pPr lvl="1" eaLnBrk="1" hangingPunct="1">
              <a:lnSpc>
                <a:spcPct val="90000"/>
              </a:lnSpc>
            </a:pPr>
            <a:r>
              <a:rPr lang="en-US" altLang="en-US"/>
              <a:t>Consider an empirical trial of therapy for any patient with a very itchy rash </a:t>
            </a:r>
          </a:p>
          <a:p>
            <a:pPr lvl="1" eaLnBrk="1" hangingPunct="1">
              <a:lnSpc>
                <a:spcPct val="90000"/>
              </a:lnSpc>
            </a:pPr>
            <a:r>
              <a:rPr lang="en-US" altLang="en-US"/>
              <a:t>Benzyl Benzoate at night, for 3 nights</a:t>
            </a:r>
          </a:p>
          <a:p>
            <a:pPr lvl="1" eaLnBrk="1" hangingPunct="1">
              <a:lnSpc>
                <a:spcPct val="90000"/>
              </a:lnSpc>
            </a:pPr>
            <a:r>
              <a:rPr lang="en-US" altLang="en-US"/>
              <a:t>Remember itchiness may persist for 1-2 weeks after treatment</a:t>
            </a:r>
          </a:p>
          <a:p>
            <a:pPr lvl="1" eaLnBrk="1" hangingPunct="1">
              <a:lnSpc>
                <a:spcPct val="90000"/>
              </a:lnSpc>
            </a:pPr>
            <a:r>
              <a:rPr lang="en-US" altLang="en-US"/>
              <a:t>Treatment of household contacts</a:t>
            </a:r>
          </a:p>
          <a:p>
            <a:pPr eaLnBrk="1" hangingPunct="1">
              <a:lnSpc>
                <a:spcPct val="90000"/>
              </a:lnSpc>
            </a:pPr>
            <a:r>
              <a:rPr lang="en-US" altLang="en-US" sz="2400" b="1"/>
              <a:t>Fungal Infections</a:t>
            </a:r>
          </a:p>
          <a:p>
            <a:pPr lvl="1" eaLnBrk="1" hangingPunct="1">
              <a:lnSpc>
                <a:spcPct val="90000"/>
              </a:lnSpc>
            </a:pPr>
            <a:r>
              <a:rPr lang="en-US" altLang="en-US"/>
              <a:t>Eg: Clotrimazole cream.  Griseofulvin or Fluconazole if severe or resistant to treatment</a:t>
            </a:r>
          </a:p>
          <a:p>
            <a:pPr eaLnBrk="1" hangingPunct="1">
              <a:lnSpc>
                <a:spcPct val="90000"/>
              </a:lnSpc>
            </a:pPr>
            <a:r>
              <a:rPr lang="en-US" altLang="en-US" sz="2400" b="1"/>
              <a:t>Calamine can relieve itch</a:t>
            </a:r>
          </a:p>
          <a:p>
            <a:pPr lvl="1" eaLnBrk="1" hangingPunct="1">
              <a:lnSpc>
                <a:spcPct val="90000"/>
              </a:lnSpc>
            </a:pPr>
            <a:r>
              <a:rPr lang="en-US" altLang="en-US"/>
              <a:t>Steroids should only be used as a very last resort</a:t>
            </a:r>
          </a:p>
          <a:p>
            <a:pPr lvl="1" eaLnBrk="1" hangingPunct="1">
              <a:lnSpc>
                <a:spcPct val="90000"/>
              </a:lnSpc>
            </a:pPr>
            <a:r>
              <a:rPr lang="en-US" altLang="en-US"/>
              <a:t>Greatly overused</a:t>
            </a:r>
          </a:p>
        </p:txBody>
      </p:sp>
    </p:spTree>
    <p:extLst>
      <p:ext uri="{BB962C8B-B14F-4D97-AF65-F5344CB8AC3E}">
        <p14:creationId xmlns:p14="http://schemas.microsoft.com/office/powerpoint/2010/main" val="7516086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774825" y="214314"/>
            <a:ext cx="8693150" cy="1462087"/>
          </a:xfrm>
        </p:spPr>
        <p:txBody>
          <a:bodyPr anchor="b"/>
          <a:lstStyle/>
          <a:p>
            <a:pPr eaLnBrk="1" hangingPunct="1"/>
            <a:r>
              <a:rPr lang="en-US" altLang="en-US" sz="4000" b="1" u="sng"/>
              <a:t>Management of PPE</a:t>
            </a:r>
          </a:p>
        </p:txBody>
      </p:sp>
      <p:sp>
        <p:nvSpPr>
          <p:cNvPr id="67587" name="Rectangle 3"/>
          <p:cNvSpPr>
            <a:spLocks noGrp="1" noChangeArrowheads="1"/>
          </p:cNvSpPr>
          <p:nvPr>
            <p:ph idx="4294967295"/>
          </p:nvPr>
        </p:nvSpPr>
        <p:spPr/>
        <p:txBody>
          <a:bodyPr/>
          <a:lstStyle/>
          <a:p>
            <a:pPr eaLnBrk="1" hangingPunct="1"/>
            <a:r>
              <a:rPr lang="en-US" altLang="en-US" b="1"/>
              <a:t>PPE</a:t>
            </a:r>
          </a:p>
          <a:p>
            <a:pPr lvl="1" eaLnBrk="1" hangingPunct="1"/>
            <a:r>
              <a:rPr lang="en-US" altLang="en-US" smtClean="0"/>
              <a:t>Chlorhexidine/Cetrimide ointment provides great benefit to some</a:t>
            </a:r>
          </a:p>
          <a:p>
            <a:pPr lvl="1" eaLnBrk="1" hangingPunct="1"/>
            <a:r>
              <a:rPr lang="en-US" altLang="en-US" smtClean="0"/>
              <a:t>Antihistamines </a:t>
            </a:r>
          </a:p>
          <a:p>
            <a:pPr lvl="1" eaLnBrk="1" hangingPunct="1"/>
            <a:r>
              <a:rPr lang="en-US" altLang="en-US" smtClean="0"/>
              <a:t>ART</a:t>
            </a:r>
          </a:p>
          <a:p>
            <a:pPr eaLnBrk="1" hangingPunct="1"/>
            <a:endParaRPr lang="en-US" altLang="en-US" smtClean="0"/>
          </a:p>
        </p:txBody>
      </p:sp>
    </p:spTree>
    <p:extLst>
      <p:ext uri="{BB962C8B-B14F-4D97-AF65-F5344CB8AC3E}">
        <p14:creationId xmlns:p14="http://schemas.microsoft.com/office/powerpoint/2010/main" val="42340329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3"/>
          <p:cNvSpPr>
            <a:spLocks noGrp="1"/>
          </p:cNvSpPr>
          <p:nvPr>
            <p:ph type="title" idx="4294967295"/>
          </p:nvPr>
        </p:nvSpPr>
        <p:spPr>
          <a:xfrm>
            <a:off x="2166938" y="2071688"/>
            <a:ext cx="8229600" cy="1143000"/>
          </a:xfrm>
        </p:spPr>
        <p:txBody>
          <a:bodyPr anchor="b"/>
          <a:lstStyle/>
          <a:p>
            <a:pPr eaLnBrk="1" hangingPunct="1"/>
            <a:r>
              <a:rPr lang="en-US" altLang="en-US" b="1" smtClean="0"/>
              <a:t>HIV associated Malignancies</a:t>
            </a:r>
          </a:p>
        </p:txBody>
      </p:sp>
    </p:spTree>
    <p:extLst>
      <p:ext uri="{BB962C8B-B14F-4D97-AF65-F5344CB8AC3E}">
        <p14:creationId xmlns:p14="http://schemas.microsoft.com/office/powerpoint/2010/main" val="19205438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nchor="b"/>
          <a:lstStyle/>
          <a:p>
            <a:pPr eaLnBrk="1" hangingPunct="1"/>
            <a:r>
              <a:rPr lang="en-US" altLang="en-US" sz="3600" b="1"/>
              <a:t>HIV Associated Malignancies</a:t>
            </a:r>
          </a:p>
        </p:txBody>
      </p:sp>
      <p:sp>
        <p:nvSpPr>
          <p:cNvPr id="69635" name="Rectangle 3"/>
          <p:cNvSpPr>
            <a:spLocks noGrp="1" noChangeArrowheads="1"/>
          </p:cNvSpPr>
          <p:nvPr>
            <p:ph idx="4294967295"/>
          </p:nvPr>
        </p:nvSpPr>
        <p:spPr/>
        <p:txBody>
          <a:bodyPr/>
          <a:lstStyle/>
          <a:p>
            <a:pPr eaLnBrk="1" hangingPunct="1"/>
            <a:r>
              <a:rPr lang="en-US" altLang="en-US" smtClean="0"/>
              <a:t>Kaposi’s Sarcoma (Human Herpes 8)</a:t>
            </a:r>
          </a:p>
          <a:p>
            <a:pPr eaLnBrk="1" hangingPunct="1">
              <a:buFontTx/>
              <a:buNone/>
            </a:pPr>
            <a:endParaRPr lang="en-US" altLang="en-US" smtClean="0"/>
          </a:p>
          <a:p>
            <a:pPr eaLnBrk="1" hangingPunct="1"/>
            <a:r>
              <a:rPr lang="en-US" altLang="en-US" smtClean="0"/>
              <a:t>Lymphomas</a:t>
            </a:r>
          </a:p>
          <a:p>
            <a:pPr eaLnBrk="1" hangingPunct="1">
              <a:buFontTx/>
              <a:buNone/>
            </a:pPr>
            <a:endParaRPr lang="en-US" altLang="en-US" smtClean="0"/>
          </a:p>
          <a:p>
            <a:pPr eaLnBrk="1" hangingPunct="1"/>
            <a:r>
              <a:rPr lang="en-US" altLang="en-US" smtClean="0"/>
              <a:t>HPV associated carcinoma (cervical and anal)</a:t>
            </a:r>
          </a:p>
          <a:p>
            <a:pPr eaLnBrk="1" hangingPunct="1"/>
            <a:endParaRPr lang="en-US" altLang="en-US" smtClean="0"/>
          </a:p>
        </p:txBody>
      </p:sp>
    </p:spTree>
    <p:extLst>
      <p:ext uri="{BB962C8B-B14F-4D97-AF65-F5344CB8AC3E}">
        <p14:creationId xmlns:p14="http://schemas.microsoft.com/office/powerpoint/2010/main" val="15611115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1143000" y="228601"/>
            <a:ext cx="8534400" cy="785813"/>
          </a:xfrm>
        </p:spPr>
        <p:txBody>
          <a:bodyPr anchor="b"/>
          <a:lstStyle/>
          <a:p>
            <a:pPr eaLnBrk="1" hangingPunct="1"/>
            <a:r>
              <a:rPr lang="en-US" altLang="en-US" b="1" smtClean="0"/>
              <a:t>Kaposi’s Sarcoma</a:t>
            </a:r>
          </a:p>
        </p:txBody>
      </p:sp>
      <p:sp>
        <p:nvSpPr>
          <p:cNvPr id="70659" name="Rectangle 3"/>
          <p:cNvSpPr>
            <a:spLocks noGrp="1" noChangeArrowheads="1"/>
          </p:cNvSpPr>
          <p:nvPr>
            <p:ph sz="half" idx="4294967295"/>
          </p:nvPr>
        </p:nvSpPr>
        <p:spPr>
          <a:xfrm>
            <a:off x="1524001" y="1916114"/>
            <a:ext cx="4716463" cy="4941887"/>
          </a:xfrm>
        </p:spPr>
        <p:txBody>
          <a:bodyPr/>
          <a:lstStyle/>
          <a:p>
            <a:pPr eaLnBrk="1" hangingPunct="1">
              <a:lnSpc>
                <a:spcPct val="90000"/>
              </a:lnSpc>
            </a:pPr>
            <a:r>
              <a:rPr lang="en-US" altLang="en-US" sz="2400"/>
              <a:t>Many times more common in HIV positive than negative</a:t>
            </a:r>
          </a:p>
          <a:p>
            <a:pPr eaLnBrk="1" hangingPunct="1">
              <a:lnSpc>
                <a:spcPct val="90000"/>
              </a:lnSpc>
            </a:pPr>
            <a:r>
              <a:rPr lang="en-US" altLang="en-US" sz="2400"/>
              <a:t>Firm dark nodules, papules, patches that are not symptomatic</a:t>
            </a:r>
          </a:p>
          <a:p>
            <a:pPr lvl="1" eaLnBrk="1" hangingPunct="1">
              <a:lnSpc>
                <a:spcPct val="90000"/>
              </a:lnSpc>
            </a:pPr>
            <a:r>
              <a:rPr lang="en-US" altLang="en-US" sz="2000"/>
              <a:t>Skin</a:t>
            </a:r>
          </a:p>
          <a:p>
            <a:pPr lvl="1" eaLnBrk="1" hangingPunct="1">
              <a:lnSpc>
                <a:spcPct val="90000"/>
              </a:lnSpc>
            </a:pPr>
            <a:r>
              <a:rPr lang="en-US" altLang="en-US" sz="2000"/>
              <a:t>Oropharyngeal </a:t>
            </a:r>
          </a:p>
          <a:p>
            <a:pPr lvl="1" eaLnBrk="1" hangingPunct="1">
              <a:lnSpc>
                <a:spcPct val="90000"/>
              </a:lnSpc>
            </a:pPr>
            <a:r>
              <a:rPr lang="en-US" altLang="en-US" sz="2000"/>
              <a:t>Multisystem (GI, lungs)</a:t>
            </a:r>
          </a:p>
          <a:p>
            <a:pPr eaLnBrk="1" hangingPunct="1">
              <a:lnSpc>
                <a:spcPct val="90000"/>
              </a:lnSpc>
            </a:pPr>
            <a:r>
              <a:rPr lang="en-US" altLang="en-US" sz="2400"/>
              <a:t>WHO Stage IV/AIDS defining</a:t>
            </a:r>
          </a:p>
          <a:p>
            <a:pPr eaLnBrk="1" hangingPunct="1">
              <a:lnSpc>
                <a:spcPct val="90000"/>
              </a:lnSpc>
            </a:pPr>
            <a:r>
              <a:rPr lang="en-US" altLang="en-US" sz="2400"/>
              <a:t>Clinical diagnosis; biopsy if uncertain</a:t>
            </a:r>
          </a:p>
          <a:p>
            <a:pPr eaLnBrk="1" hangingPunct="1">
              <a:lnSpc>
                <a:spcPct val="90000"/>
              </a:lnSpc>
            </a:pPr>
            <a:endParaRPr lang="en-US" altLang="en-US" sz="2400"/>
          </a:p>
          <a:p>
            <a:pPr lvl="1" eaLnBrk="1" hangingPunct="1">
              <a:lnSpc>
                <a:spcPct val="90000"/>
              </a:lnSpc>
              <a:buFontTx/>
              <a:buNone/>
            </a:pPr>
            <a:r>
              <a:rPr lang="en-US" altLang="en-US" sz="2000"/>
              <a:t> </a:t>
            </a:r>
          </a:p>
        </p:txBody>
      </p:sp>
      <p:pic>
        <p:nvPicPr>
          <p:cNvPr id="70660" name="Picture 6" descr="W016933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1196976"/>
            <a:ext cx="4500562"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32285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idx="4294967295"/>
          </p:nvPr>
        </p:nvSpPr>
        <p:spPr>
          <a:xfrm>
            <a:off x="1774825" y="214313"/>
            <a:ext cx="7678738" cy="857250"/>
          </a:xfrm>
        </p:spPr>
        <p:txBody>
          <a:bodyPr anchor="b"/>
          <a:lstStyle/>
          <a:p>
            <a:pPr eaLnBrk="1" hangingPunct="1"/>
            <a:r>
              <a:rPr lang="en-US" altLang="en-US" sz="3600" b="1"/>
              <a:t>Kaposi’s Sarcoma: Management</a:t>
            </a:r>
          </a:p>
        </p:txBody>
      </p:sp>
      <p:sp>
        <p:nvSpPr>
          <p:cNvPr id="71683" name="Rectangle 5"/>
          <p:cNvSpPr>
            <a:spLocks noGrp="1" noChangeArrowheads="1"/>
          </p:cNvSpPr>
          <p:nvPr>
            <p:ph idx="4294967295"/>
          </p:nvPr>
        </p:nvSpPr>
        <p:spPr/>
        <p:txBody>
          <a:bodyPr/>
          <a:lstStyle/>
          <a:p>
            <a:pPr eaLnBrk="1" hangingPunct="1">
              <a:lnSpc>
                <a:spcPct val="80000"/>
              </a:lnSpc>
            </a:pPr>
            <a:r>
              <a:rPr lang="en-US" altLang="en-US" b="1"/>
              <a:t>Prognosis depends on extent of disease and CD4 count</a:t>
            </a:r>
          </a:p>
          <a:p>
            <a:pPr eaLnBrk="1" hangingPunct="1">
              <a:lnSpc>
                <a:spcPct val="80000"/>
              </a:lnSpc>
            </a:pPr>
            <a:endParaRPr lang="en-US" altLang="en-US"/>
          </a:p>
          <a:p>
            <a:pPr eaLnBrk="1" hangingPunct="1">
              <a:lnSpc>
                <a:spcPct val="80000"/>
              </a:lnSpc>
            </a:pPr>
            <a:r>
              <a:rPr lang="en-US" altLang="en-US" b="1"/>
              <a:t>ART associated with</a:t>
            </a:r>
          </a:p>
          <a:p>
            <a:pPr lvl="1" eaLnBrk="1" hangingPunct="1">
              <a:lnSpc>
                <a:spcPct val="80000"/>
              </a:lnSpc>
            </a:pPr>
            <a:r>
              <a:rPr lang="en-US" altLang="en-US"/>
              <a:t>reduced incidence of KS</a:t>
            </a:r>
          </a:p>
          <a:p>
            <a:pPr lvl="1" eaLnBrk="1" hangingPunct="1">
              <a:lnSpc>
                <a:spcPct val="80000"/>
              </a:lnSpc>
            </a:pPr>
            <a:r>
              <a:rPr lang="en-US" altLang="en-US"/>
              <a:t>regression of lesions </a:t>
            </a:r>
          </a:p>
          <a:p>
            <a:pPr lvl="1" eaLnBrk="1" hangingPunct="1">
              <a:lnSpc>
                <a:spcPct val="80000"/>
              </a:lnSpc>
            </a:pPr>
            <a:r>
              <a:rPr lang="en-US" altLang="en-US"/>
              <a:t>prolonged survival</a:t>
            </a:r>
          </a:p>
          <a:p>
            <a:pPr eaLnBrk="1" hangingPunct="1">
              <a:lnSpc>
                <a:spcPct val="80000"/>
              </a:lnSpc>
            </a:pPr>
            <a:endParaRPr lang="en-US" altLang="en-US"/>
          </a:p>
          <a:p>
            <a:pPr eaLnBrk="1" hangingPunct="1">
              <a:lnSpc>
                <a:spcPct val="80000"/>
              </a:lnSpc>
            </a:pPr>
            <a:r>
              <a:rPr lang="en-US" altLang="en-US" b="1"/>
              <a:t>Incurable condition; treatment aims to reduce symptoms and prevent progression</a:t>
            </a:r>
          </a:p>
          <a:p>
            <a:pPr eaLnBrk="1" hangingPunct="1">
              <a:lnSpc>
                <a:spcPct val="80000"/>
              </a:lnSpc>
            </a:pPr>
            <a:endParaRPr lang="en-US" altLang="en-US" sz="3600" b="1"/>
          </a:p>
        </p:txBody>
      </p:sp>
    </p:spTree>
    <p:extLst>
      <p:ext uri="{BB962C8B-B14F-4D97-AF65-F5344CB8AC3E}">
        <p14:creationId xmlns:p14="http://schemas.microsoft.com/office/powerpoint/2010/main" val="33373527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1703389" y="214313"/>
            <a:ext cx="7678737" cy="857250"/>
          </a:xfrm>
        </p:spPr>
        <p:txBody>
          <a:bodyPr anchor="b"/>
          <a:lstStyle/>
          <a:p>
            <a:pPr eaLnBrk="1" hangingPunct="1"/>
            <a:r>
              <a:rPr lang="en-US" altLang="en-US" sz="3600" b="1"/>
              <a:t>Kaposi’s Sarcoma: Management</a:t>
            </a:r>
          </a:p>
        </p:txBody>
      </p:sp>
      <p:sp>
        <p:nvSpPr>
          <p:cNvPr id="72707" name="Rectangle 3"/>
          <p:cNvSpPr>
            <a:spLocks noGrp="1" noChangeArrowheads="1"/>
          </p:cNvSpPr>
          <p:nvPr>
            <p:ph idx="4294967295"/>
          </p:nvPr>
        </p:nvSpPr>
        <p:spPr>
          <a:xfrm>
            <a:off x="1738313" y="1214439"/>
            <a:ext cx="8704262" cy="4548187"/>
          </a:xfrm>
        </p:spPr>
        <p:txBody>
          <a:bodyPr/>
          <a:lstStyle/>
          <a:p>
            <a:pPr eaLnBrk="1" hangingPunct="1">
              <a:lnSpc>
                <a:spcPct val="80000"/>
              </a:lnSpc>
            </a:pPr>
            <a:r>
              <a:rPr lang="en-US" altLang="en-US" sz="2400" b="1"/>
              <a:t>Local therapy</a:t>
            </a:r>
          </a:p>
          <a:p>
            <a:pPr lvl="1" eaLnBrk="1" hangingPunct="1">
              <a:lnSpc>
                <a:spcPct val="80000"/>
              </a:lnSpc>
            </a:pPr>
            <a:r>
              <a:rPr lang="en-US" altLang="en-US" sz="2000"/>
              <a:t>Disease limited to skin, relatively few lesions, no systemic symptoms</a:t>
            </a:r>
          </a:p>
          <a:p>
            <a:pPr lvl="1" eaLnBrk="1" hangingPunct="1">
              <a:lnSpc>
                <a:spcPct val="80000"/>
              </a:lnSpc>
            </a:pPr>
            <a:r>
              <a:rPr lang="en-US" altLang="en-US" sz="2000"/>
              <a:t>Radiotherapy </a:t>
            </a:r>
          </a:p>
          <a:p>
            <a:pPr lvl="1" eaLnBrk="1" hangingPunct="1">
              <a:lnSpc>
                <a:spcPct val="80000"/>
              </a:lnSpc>
            </a:pPr>
            <a:r>
              <a:rPr lang="en-US" altLang="en-US" sz="2000"/>
              <a:t>Intra-lesional vincristine</a:t>
            </a:r>
          </a:p>
          <a:p>
            <a:pPr eaLnBrk="1" hangingPunct="1">
              <a:lnSpc>
                <a:spcPct val="80000"/>
              </a:lnSpc>
            </a:pPr>
            <a:endParaRPr lang="en-US" altLang="en-US" sz="2400"/>
          </a:p>
          <a:p>
            <a:pPr eaLnBrk="1" hangingPunct="1">
              <a:lnSpc>
                <a:spcPct val="80000"/>
              </a:lnSpc>
            </a:pPr>
            <a:r>
              <a:rPr lang="en-US" altLang="en-US" sz="2400" b="1"/>
              <a:t>Systemic treatment for extensive disease,  systemic involvement</a:t>
            </a:r>
          </a:p>
          <a:p>
            <a:pPr lvl="1" eaLnBrk="1" hangingPunct="1">
              <a:lnSpc>
                <a:spcPct val="80000"/>
              </a:lnSpc>
            </a:pPr>
            <a:r>
              <a:rPr lang="en-US" altLang="en-US" sz="2000"/>
              <a:t>Combination chemotherapy- vincristine + bleomycin</a:t>
            </a:r>
          </a:p>
          <a:p>
            <a:pPr lvl="1" eaLnBrk="1" hangingPunct="1">
              <a:lnSpc>
                <a:spcPct val="80000"/>
              </a:lnSpc>
            </a:pPr>
            <a:r>
              <a:rPr lang="en-US" altLang="en-US" sz="2000"/>
              <a:t>Vincristine alone</a:t>
            </a:r>
          </a:p>
          <a:p>
            <a:pPr eaLnBrk="1" hangingPunct="1">
              <a:lnSpc>
                <a:spcPct val="80000"/>
              </a:lnSpc>
            </a:pPr>
            <a:endParaRPr lang="en-US" altLang="en-US" sz="2400"/>
          </a:p>
          <a:p>
            <a:pPr eaLnBrk="1" hangingPunct="1">
              <a:lnSpc>
                <a:spcPct val="80000"/>
              </a:lnSpc>
            </a:pPr>
            <a:r>
              <a:rPr lang="en-US" altLang="en-US" sz="2400" b="1"/>
              <a:t>These drugs are toxic and should preferably be given by a medical officer and patients should be monitored closely. If necessary refer patient</a:t>
            </a:r>
          </a:p>
          <a:p>
            <a:pPr eaLnBrk="1" hangingPunct="1">
              <a:lnSpc>
                <a:spcPct val="80000"/>
              </a:lnSpc>
            </a:pPr>
            <a:endParaRPr lang="en-US" altLang="en-US" sz="2400"/>
          </a:p>
        </p:txBody>
      </p:sp>
    </p:spTree>
    <p:extLst>
      <p:ext uri="{BB962C8B-B14F-4D97-AF65-F5344CB8AC3E}">
        <p14:creationId xmlns:p14="http://schemas.microsoft.com/office/powerpoint/2010/main" val="33288932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3" descr="4 pics 082"/>
          <p:cNvPicPr>
            <a:picLocks noChangeAspect="1" noChangeArrowheads="1"/>
          </p:cNvPicPr>
          <p:nvPr/>
        </p:nvPicPr>
        <p:blipFill>
          <a:blip r:embed="rId2">
            <a:lum bright="42000" contrast="36000"/>
            <a:extLst>
              <a:ext uri="{28A0092B-C50C-407E-A947-70E740481C1C}">
                <a14:useLocalDpi xmlns:a14="http://schemas.microsoft.com/office/drawing/2010/main" val="0"/>
              </a:ext>
            </a:extLst>
          </a:blip>
          <a:srcRect/>
          <a:stretch>
            <a:fillRect/>
          </a:stretch>
        </p:blipFill>
        <p:spPr bwMode="auto">
          <a:xfrm>
            <a:off x="1752600" y="457200"/>
            <a:ext cx="441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4" descr="af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57201"/>
            <a:ext cx="4114800" cy="567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Text Box 5"/>
          <p:cNvSpPr txBox="1">
            <a:spLocks noChangeArrowheads="1"/>
          </p:cNvSpPr>
          <p:nvPr/>
        </p:nvSpPr>
        <p:spPr bwMode="auto">
          <a:xfrm>
            <a:off x="2971800" y="6172201"/>
            <a:ext cx="2438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eaLnBrk="1" hangingPunct="1">
              <a:spcBef>
                <a:spcPct val="50000"/>
              </a:spcBef>
            </a:pPr>
            <a:r>
              <a:rPr lang="en-US" altLang="en-US"/>
              <a:t>Before</a:t>
            </a:r>
          </a:p>
        </p:txBody>
      </p:sp>
      <p:sp>
        <p:nvSpPr>
          <p:cNvPr id="73733" name="Text Box 6"/>
          <p:cNvSpPr txBox="1">
            <a:spLocks noChangeArrowheads="1"/>
          </p:cNvSpPr>
          <p:nvPr/>
        </p:nvSpPr>
        <p:spPr bwMode="auto">
          <a:xfrm>
            <a:off x="7132638" y="6096001"/>
            <a:ext cx="2667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eaLnBrk="1" hangingPunct="1">
              <a:spcBef>
                <a:spcPct val="50000"/>
              </a:spcBef>
            </a:pPr>
            <a:r>
              <a:rPr lang="en-US" altLang="en-US"/>
              <a:t>After Chemotherapy</a:t>
            </a:r>
          </a:p>
        </p:txBody>
      </p:sp>
    </p:spTree>
    <p:extLst>
      <p:ext uri="{BB962C8B-B14F-4D97-AF65-F5344CB8AC3E}">
        <p14:creationId xmlns:p14="http://schemas.microsoft.com/office/powerpoint/2010/main" val="1418685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981200" y="571500"/>
            <a:ext cx="8229600" cy="846138"/>
          </a:xfrm>
        </p:spPr>
        <p:txBody>
          <a:bodyPr anchor="b">
            <a:normAutofit fontScale="90000"/>
          </a:bodyPr>
          <a:lstStyle/>
          <a:p>
            <a:pPr eaLnBrk="1" hangingPunct="1"/>
            <a:r>
              <a:rPr lang="en-US" altLang="en-US" sz="3600" b="1" u="sng">
                <a:solidFill>
                  <a:srgbClr val="19194D"/>
                </a:solidFill>
              </a:rPr>
              <a:t>HIV Related Malignancies and Other conditions</a:t>
            </a:r>
          </a:p>
        </p:txBody>
      </p:sp>
      <p:sp>
        <p:nvSpPr>
          <p:cNvPr id="10243" name="Rectangle 3"/>
          <p:cNvSpPr>
            <a:spLocks noGrp="1" noChangeArrowheads="1"/>
          </p:cNvSpPr>
          <p:nvPr>
            <p:ph idx="4294967295"/>
          </p:nvPr>
        </p:nvSpPr>
        <p:spPr>
          <a:xfrm>
            <a:off x="1952625" y="1428751"/>
            <a:ext cx="8229600" cy="4829175"/>
          </a:xfrm>
        </p:spPr>
        <p:txBody>
          <a:bodyPr/>
          <a:lstStyle/>
          <a:p>
            <a:pPr eaLnBrk="1" hangingPunct="1">
              <a:buFontTx/>
              <a:buNone/>
            </a:pPr>
            <a:r>
              <a:rPr lang="en-US" altLang="en-US" b="1" u="sng" smtClean="0"/>
              <a:t>Malignancies</a:t>
            </a:r>
          </a:p>
          <a:p>
            <a:pPr eaLnBrk="1" hangingPunct="1"/>
            <a:r>
              <a:rPr lang="en-US" altLang="en-US" smtClean="0"/>
              <a:t>Kaposi’s sarcoma</a:t>
            </a:r>
          </a:p>
          <a:p>
            <a:pPr eaLnBrk="1" hangingPunct="1"/>
            <a:r>
              <a:rPr lang="en-US" altLang="en-US" smtClean="0"/>
              <a:t>Primary CNS lymphoma</a:t>
            </a:r>
          </a:p>
          <a:p>
            <a:pPr eaLnBrk="1" hangingPunct="1"/>
            <a:r>
              <a:rPr lang="en-US" altLang="en-US" smtClean="0"/>
              <a:t>Carcinoma of the cervix</a:t>
            </a:r>
          </a:p>
          <a:p>
            <a:pPr eaLnBrk="1" hangingPunct="1"/>
            <a:r>
              <a:rPr lang="en-US" altLang="en-US" smtClean="0"/>
              <a:t>Other lymphomas - NHL</a:t>
            </a:r>
          </a:p>
          <a:p>
            <a:pPr eaLnBrk="1" hangingPunct="1">
              <a:buFontTx/>
              <a:buNone/>
            </a:pPr>
            <a:r>
              <a:rPr lang="en-US" altLang="en-US" b="1" u="sng" smtClean="0"/>
              <a:t>Other conditions</a:t>
            </a:r>
          </a:p>
          <a:p>
            <a:pPr eaLnBrk="1" hangingPunct="1"/>
            <a:r>
              <a:rPr lang="en-US" altLang="en-US" smtClean="0"/>
              <a:t>HIV wasting syndrome</a:t>
            </a:r>
          </a:p>
          <a:p>
            <a:pPr eaLnBrk="1" hangingPunct="1"/>
            <a:r>
              <a:rPr lang="en-US" altLang="en-US" smtClean="0"/>
              <a:t>Non infective dermatosis</a:t>
            </a:r>
          </a:p>
          <a:p>
            <a:pPr eaLnBrk="1" hangingPunct="1"/>
            <a:endParaRPr lang="en-US" altLang="en-US" smtClean="0"/>
          </a:p>
        </p:txBody>
      </p:sp>
    </p:spTree>
    <p:extLst>
      <p:ext uri="{BB962C8B-B14F-4D97-AF65-F5344CB8AC3E}">
        <p14:creationId xmlns:p14="http://schemas.microsoft.com/office/powerpoint/2010/main" val="32582982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nchor="b"/>
          <a:lstStyle/>
          <a:p>
            <a:pPr eaLnBrk="1" hangingPunct="1"/>
            <a:r>
              <a:rPr lang="en-US" altLang="en-US" b="1" smtClean="0"/>
              <a:t>Lymphoma </a:t>
            </a:r>
          </a:p>
        </p:txBody>
      </p:sp>
      <p:sp>
        <p:nvSpPr>
          <p:cNvPr id="74755" name="Rectangle 3"/>
          <p:cNvSpPr>
            <a:spLocks noGrp="1" noChangeArrowheads="1"/>
          </p:cNvSpPr>
          <p:nvPr>
            <p:ph idx="4294967295"/>
          </p:nvPr>
        </p:nvSpPr>
        <p:spPr>
          <a:xfrm>
            <a:off x="1524000" y="2017713"/>
            <a:ext cx="8955088" cy="4506912"/>
          </a:xfrm>
        </p:spPr>
        <p:txBody>
          <a:bodyPr/>
          <a:lstStyle/>
          <a:p>
            <a:pPr eaLnBrk="1" hangingPunct="1">
              <a:lnSpc>
                <a:spcPct val="90000"/>
              </a:lnSpc>
            </a:pPr>
            <a:r>
              <a:rPr lang="en-US" altLang="en-US"/>
              <a:t>Primary CNS Lymphoma</a:t>
            </a:r>
          </a:p>
          <a:p>
            <a:pPr lvl="1" eaLnBrk="1" hangingPunct="1">
              <a:lnSpc>
                <a:spcPct val="90000"/>
              </a:lnSpc>
            </a:pPr>
            <a:r>
              <a:rPr lang="en-US" altLang="en-US"/>
              <a:t>EBV associated</a:t>
            </a:r>
          </a:p>
          <a:p>
            <a:pPr lvl="1" eaLnBrk="1" hangingPunct="1">
              <a:lnSpc>
                <a:spcPct val="90000"/>
              </a:lnSpc>
            </a:pPr>
            <a:r>
              <a:rPr lang="en-US" altLang="en-US"/>
              <a:t>Much more frequent and commonest lymphoma in HIV infected</a:t>
            </a:r>
          </a:p>
          <a:p>
            <a:pPr lvl="1" eaLnBrk="1" hangingPunct="1">
              <a:lnSpc>
                <a:spcPct val="90000"/>
              </a:lnSpc>
            </a:pPr>
            <a:r>
              <a:rPr lang="en-US" altLang="en-US"/>
              <a:t>Incidence somewhat reduced by effective ART</a:t>
            </a:r>
          </a:p>
          <a:p>
            <a:pPr lvl="1" eaLnBrk="1" hangingPunct="1">
              <a:lnSpc>
                <a:spcPct val="90000"/>
              </a:lnSpc>
            </a:pPr>
            <a:r>
              <a:rPr lang="en-US" altLang="en-US"/>
              <a:t>Usually CD4 low (&lt;50)</a:t>
            </a:r>
          </a:p>
          <a:p>
            <a:pPr lvl="1" eaLnBrk="1" hangingPunct="1">
              <a:lnSpc>
                <a:spcPct val="90000"/>
              </a:lnSpc>
            </a:pPr>
            <a:r>
              <a:rPr lang="en-US" altLang="en-US"/>
              <a:t>CNS symptoms without fever</a:t>
            </a:r>
          </a:p>
          <a:p>
            <a:pPr lvl="1" eaLnBrk="1" hangingPunct="1">
              <a:lnSpc>
                <a:spcPct val="90000"/>
              </a:lnSpc>
            </a:pPr>
            <a:r>
              <a:rPr lang="en-US" altLang="en-US"/>
              <a:t>Diagnosis: CT scan, failure to respond to empiric Toxo treatment</a:t>
            </a:r>
          </a:p>
          <a:p>
            <a:pPr lvl="1" eaLnBrk="1" hangingPunct="1">
              <a:lnSpc>
                <a:spcPct val="90000"/>
              </a:lnSpc>
            </a:pPr>
            <a:r>
              <a:rPr lang="en-US" altLang="en-US"/>
              <a:t>Treatment: refer (DXT, steroids, chemo). Poor outcome. Effective ART prolongs survival</a:t>
            </a:r>
          </a:p>
        </p:txBody>
      </p:sp>
    </p:spTree>
    <p:extLst>
      <p:ext uri="{BB962C8B-B14F-4D97-AF65-F5344CB8AC3E}">
        <p14:creationId xmlns:p14="http://schemas.microsoft.com/office/powerpoint/2010/main" val="8982986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nchor="b"/>
          <a:lstStyle/>
          <a:p>
            <a:pPr eaLnBrk="1" hangingPunct="1"/>
            <a:r>
              <a:rPr lang="en-US" altLang="en-US" b="1" smtClean="0"/>
              <a:t>Lymphoma</a:t>
            </a:r>
          </a:p>
        </p:txBody>
      </p:sp>
      <p:sp>
        <p:nvSpPr>
          <p:cNvPr id="75779" name="Rectangle 3"/>
          <p:cNvSpPr>
            <a:spLocks noGrp="1" noChangeArrowheads="1"/>
          </p:cNvSpPr>
          <p:nvPr>
            <p:ph idx="4294967295"/>
          </p:nvPr>
        </p:nvSpPr>
        <p:spPr/>
        <p:txBody>
          <a:bodyPr/>
          <a:lstStyle/>
          <a:p>
            <a:pPr eaLnBrk="1" hangingPunct="1">
              <a:lnSpc>
                <a:spcPct val="90000"/>
              </a:lnSpc>
            </a:pPr>
            <a:r>
              <a:rPr lang="en-US" altLang="en-US" smtClean="0"/>
              <a:t>Non Hodgkin’s Lymphoma</a:t>
            </a:r>
          </a:p>
          <a:p>
            <a:pPr lvl="1" eaLnBrk="1" hangingPunct="1">
              <a:lnSpc>
                <a:spcPct val="90000"/>
              </a:lnSpc>
            </a:pPr>
            <a:r>
              <a:rPr lang="en-US" altLang="en-US" smtClean="0"/>
              <a:t>More frequent in HIV infected</a:t>
            </a:r>
          </a:p>
          <a:p>
            <a:pPr lvl="1" eaLnBrk="1" hangingPunct="1">
              <a:lnSpc>
                <a:spcPct val="90000"/>
              </a:lnSpc>
            </a:pPr>
            <a:r>
              <a:rPr lang="en-US" altLang="en-US" smtClean="0"/>
              <a:t>Caused by EBV in the presence of immunosuppression (CD4&lt;100)</a:t>
            </a:r>
          </a:p>
          <a:p>
            <a:pPr lvl="1" eaLnBrk="1" hangingPunct="1">
              <a:lnSpc>
                <a:spcPct val="90000"/>
              </a:lnSpc>
            </a:pPr>
            <a:r>
              <a:rPr lang="en-US" altLang="en-US" smtClean="0"/>
              <a:t>More likely to present with systemic symptoms (fever, hepatitis, effusions GI)</a:t>
            </a:r>
          </a:p>
          <a:p>
            <a:pPr lvl="1" eaLnBrk="1" hangingPunct="1">
              <a:lnSpc>
                <a:spcPct val="90000"/>
              </a:lnSpc>
            </a:pPr>
            <a:r>
              <a:rPr lang="en-US" altLang="en-US" smtClean="0"/>
              <a:t>Biopsy required for diagnosis</a:t>
            </a:r>
          </a:p>
          <a:p>
            <a:pPr lvl="1" eaLnBrk="1" hangingPunct="1">
              <a:lnSpc>
                <a:spcPct val="90000"/>
              </a:lnSpc>
            </a:pPr>
            <a:r>
              <a:rPr lang="en-US" altLang="en-US" smtClean="0"/>
              <a:t>Treatment: refer (combination chemo and steroids)</a:t>
            </a:r>
          </a:p>
        </p:txBody>
      </p:sp>
    </p:spTree>
    <p:extLst>
      <p:ext uri="{BB962C8B-B14F-4D97-AF65-F5344CB8AC3E}">
        <p14:creationId xmlns:p14="http://schemas.microsoft.com/office/powerpoint/2010/main" val="39800173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2952750" y="274638"/>
            <a:ext cx="4929188" cy="939800"/>
          </a:xfrm>
        </p:spPr>
        <p:txBody>
          <a:bodyPr anchor="b"/>
          <a:lstStyle/>
          <a:p>
            <a:pPr eaLnBrk="1" hangingPunct="1"/>
            <a:r>
              <a:rPr lang="en-US" altLang="en-US" b="1" smtClean="0"/>
              <a:t>Cervical Cancer</a:t>
            </a:r>
          </a:p>
        </p:txBody>
      </p:sp>
      <p:sp>
        <p:nvSpPr>
          <p:cNvPr id="76803" name="Rectangle 3"/>
          <p:cNvSpPr>
            <a:spLocks noGrp="1" noChangeArrowheads="1"/>
          </p:cNvSpPr>
          <p:nvPr>
            <p:ph idx="4294967295"/>
          </p:nvPr>
        </p:nvSpPr>
        <p:spPr>
          <a:xfrm>
            <a:off x="1712914" y="1214439"/>
            <a:ext cx="8955087" cy="5184775"/>
          </a:xfrm>
        </p:spPr>
        <p:txBody>
          <a:bodyPr/>
          <a:lstStyle/>
          <a:p>
            <a:pPr eaLnBrk="1" hangingPunct="1">
              <a:lnSpc>
                <a:spcPct val="80000"/>
              </a:lnSpc>
            </a:pPr>
            <a:r>
              <a:rPr lang="en-US" altLang="en-US" sz="2400"/>
              <a:t>HIV related immunosuppression is associated with cervical intraepithelial neoplasia (CIN) and cervical cancer </a:t>
            </a:r>
          </a:p>
          <a:p>
            <a:pPr eaLnBrk="1" hangingPunct="1">
              <a:lnSpc>
                <a:spcPct val="50000"/>
              </a:lnSpc>
            </a:pPr>
            <a:endParaRPr lang="en-US" altLang="en-US" sz="2400"/>
          </a:p>
          <a:p>
            <a:pPr eaLnBrk="1" hangingPunct="1">
              <a:lnSpc>
                <a:spcPct val="80000"/>
              </a:lnSpc>
            </a:pPr>
            <a:r>
              <a:rPr lang="en-US" altLang="en-US" sz="2400"/>
              <a:t>Invasive cervical cancer has been an AIDS defining illness since 1993.  </a:t>
            </a:r>
          </a:p>
          <a:p>
            <a:pPr eaLnBrk="1" hangingPunct="1">
              <a:lnSpc>
                <a:spcPct val="50000"/>
              </a:lnSpc>
            </a:pPr>
            <a:endParaRPr lang="en-US" altLang="en-US" sz="2400"/>
          </a:p>
          <a:p>
            <a:pPr eaLnBrk="1" hangingPunct="1">
              <a:lnSpc>
                <a:spcPct val="80000"/>
              </a:lnSpc>
            </a:pPr>
            <a:r>
              <a:rPr lang="en-US" altLang="en-US" sz="2400"/>
              <a:t>The presence of HIV infection allows permissive replication of human papilloma virus (HPV), the causative agent </a:t>
            </a:r>
          </a:p>
          <a:p>
            <a:pPr lvl="1" eaLnBrk="1" hangingPunct="1">
              <a:lnSpc>
                <a:spcPct val="80000"/>
              </a:lnSpc>
            </a:pPr>
            <a:r>
              <a:rPr lang="en-US" altLang="en-US" sz="2000"/>
              <a:t>More aggressive and more likely to persist </a:t>
            </a:r>
          </a:p>
          <a:p>
            <a:pPr eaLnBrk="1" hangingPunct="1">
              <a:lnSpc>
                <a:spcPct val="50000"/>
              </a:lnSpc>
            </a:pPr>
            <a:endParaRPr lang="en-US" altLang="en-US" sz="2400"/>
          </a:p>
          <a:p>
            <a:pPr eaLnBrk="1" hangingPunct="1">
              <a:lnSpc>
                <a:spcPct val="80000"/>
              </a:lnSpc>
            </a:pPr>
            <a:r>
              <a:rPr lang="en-US" altLang="en-US" sz="2400"/>
              <a:t>There may be an increased risk of rapid progression from CIN to cervical carcinoma.</a:t>
            </a:r>
          </a:p>
          <a:p>
            <a:pPr eaLnBrk="1" hangingPunct="1">
              <a:lnSpc>
                <a:spcPct val="50000"/>
              </a:lnSpc>
            </a:pPr>
            <a:endParaRPr lang="en-US" altLang="en-US" sz="2400"/>
          </a:p>
          <a:p>
            <a:pPr eaLnBrk="1" hangingPunct="1">
              <a:lnSpc>
                <a:spcPct val="80000"/>
              </a:lnSpc>
            </a:pPr>
            <a:r>
              <a:rPr lang="en-US" altLang="en-US" sz="2400"/>
              <a:t>With highly active antiretroviral therapy (HAART) CIN tends to regress with rising CD4 count and falling viral load.</a:t>
            </a:r>
          </a:p>
          <a:p>
            <a:pPr eaLnBrk="1" hangingPunct="1">
              <a:lnSpc>
                <a:spcPct val="80000"/>
              </a:lnSpc>
            </a:pPr>
            <a:endParaRPr lang="en-US" altLang="en-US" sz="2400"/>
          </a:p>
        </p:txBody>
      </p:sp>
    </p:spTree>
    <p:extLst>
      <p:ext uri="{BB962C8B-B14F-4D97-AF65-F5344CB8AC3E}">
        <p14:creationId xmlns:p14="http://schemas.microsoft.com/office/powerpoint/2010/main" val="30610533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2667000" y="228600"/>
            <a:ext cx="7793038" cy="1143000"/>
          </a:xfrm>
        </p:spPr>
        <p:txBody>
          <a:bodyPr anchor="b"/>
          <a:lstStyle/>
          <a:p>
            <a:pPr eaLnBrk="1" hangingPunct="1"/>
            <a:r>
              <a:rPr lang="en-US" altLang="en-US" b="1" smtClean="0"/>
              <a:t>Cervical Cancer</a:t>
            </a:r>
          </a:p>
        </p:txBody>
      </p:sp>
      <p:sp>
        <p:nvSpPr>
          <p:cNvPr id="77827" name="Rectangle 3"/>
          <p:cNvSpPr>
            <a:spLocks noGrp="1" noChangeArrowheads="1"/>
          </p:cNvSpPr>
          <p:nvPr>
            <p:ph idx="4294967295"/>
          </p:nvPr>
        </p:nvSpPr>
        <p:spPr>
          <a:xfrm>
            <a:off x="2024064" y="1357314"/>
            <a:ext cx="8415337" cy="4840287"/>
          </a:xfrm>
        </p:spPr>
        <p:txBody>
          <a:bodyPr/>
          <a:lstStyle/>
          <a:p>
            <a:pPr eaLnBrk="1" hangingPunct="1"/>
            <a:r>
              <a:rPr lang="en-US" altLang="en-US"/>
              <a:t>In Kenya, cervical cancer is the number 1 cancer causing death in women. </a:t>
            </a:r>
          </a:p>
          <a:p>
            <a:pPr lvl="1" eaLnBrk="1" hangingPunct="1"/>
            <a:r>
              <a:rPr lang="en-US" altLang="en-US"/>
              <a:t>less than 1% of the population at risk is screened.</a:t>
            </a:r>
          </a:p>
          <a:p>
            <a:pPr eaLnBrk="1" hangingPunct="1"/>
            <a:r>
              <a:rPr lang="en-GB" altLang="en-US"/>
              <a:t>Kenya unable to master the resources required for a Pap smear based screening program. </a:t>
            </a:r>
          </a:p>
          <a:p>
            <a:pPr lvl="1" eaLnBrk="1" hangingPunct="1"/>
            <a:r>
              <a:rPr lang="en-GB" altLang="en-US"/>
              <a:t>Visual approaches using either acetic acid (vinegar. VIA) or lugol’s iodine (VILI) to detect precursor cervical disease/cancer can be alternative in our setting</a:t>
            </a:r>
          </a:p>
          <a:p>
            <a:pPr lvl="1" eaLnBrk="1" hangingPunct="1"/>
            <a:r>
              <a:rPr lang="en-GB" altLang="en-US"/>
              <a:t>Both VIA and VILI and have been shown to be much more sensitive than the standard Papanicolaou smear</a:t>
            </a:r>
          </a:p>
          <a:p>
            <a:pPr eaLnBrk="1" hangingPunct="1"/>
            <a:r>
              <a:rPr lang="en-US" altLang="en-US"/>
              <a:t>Visual approach based services are being set up</a:t>
            </a:r>
          </a:p>
        </p:txBody>
      </p:sp>
    </p:spTree>
    <p:extLst>
      <p:ext uri="{BB962C8B-B14F-4D97-AF65-F5344CB8AC3E}">
        <p14:creationId xmlns:p14="http://schemas.microsoft.com/office/powerpoint/2010/main" val="1857917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2667000" y="228600"/>
            <a:ext cx="7793038" cy="1143000"/>
          </a:xfrm>
        </p:spPr>
        <p:txBody>
          <a:bodyPr anchor="b"/>
          <a:lstStyle/>
          <a:p>
            <a:pPr eaLnBrk="1" hangingPunct="1"/>
            <a:r>
              <a:rPr lang="en-US" altLang="en-US" b="1" smtClean="0"/>
              <a:t>Cervical cancer</a:t>
            </a:r>
          </a:p>
        </p:txBody>
      </p:sp>
      <p:sp>
        <p:nvSpPr>
          <p:cNvPr id="78851" name="Rectangle 3"/>
          <p:cNvSpPr>
            <a:spLocks noGrp="1" noChangeArrowheads="1"/>
          </p:cNvSpPr>
          <p:nvPr>
            <p:ph idx="4294967295"/>
          </p:nvPr>
        </p:nvSpPr>
        <p:spPr>
          <a:xfrm>
            <a:off x="1881189" y="1357313"/>
            <a:ext cx="8415337" cy="4506912"/>
          </a:xfrm>
        </p:spPr>
        <p:txBody>
          <a:bodyPr/>
          <a:lstStyle/>
          <a:p>
            <a:pPr eaLnBrk="1" hangingPunct="1"/>
            <a:r>
              <a:rPr lang="en-GB" altLang="en-US" dirty="0" smtClean="0"/>
              <a:t>Cervical cancer is largely a preventable disease </a:t>
            </a:r>
          </a:p>
          <a:p>
            <a:pPr lvl="1" eaLnBrk="1" hangingPunct="1"/>
            <a:r>
              <a:rPr lang="en-GB" altLang="en-US" dirty="0" smtClean="0"/>
              <a:t>Behaviour Change Communication (BCC) - reduction </a:t>
            </a:r>
            <a:r>
              <a:rPr lang="en-GB" altLang="en-US" dirty="0" smtClean="0"/>
              <a:t>of acquisition of </a:t>
            </a:r>
            <a:r>
              <a:rPr lang="en-GB" altLang="en-US" dirty="0" smtClean="0"/>
              <a:t>STIs</a:t>
            </a:r>
            <a:r>
              <a:rPr lang="en-GB" altLang="en-US" dirty="0"/>
              <a:t>.</a:t>
            </a:r>
            <a:endParaRPr lang="en-GB" altLang="en-US" dirty="0" smtClean="0"/>
          </a:p>
          <a:p>
            <a:pPr lvl="1" eaLnBrk="1" hangingPunct="1"/>
            <a:r>
              <a:rPr lang="en-GB" altLang="en-US" dirty="0" smtClean="0"/>
              <a:t>Cervical screening programs. </a:t>
            </a:r>
          </a:p>
          <a:p>
            <a:pPr eaLnBrk="1" hangingPunct="1"/>
            <a:endParaRPr lang="en-US" altLang="en-US" dirty="0" smtClean="0"/>
          </a:p>
          <a:p>
            <a:pPr eaLnBrk="1" hangingPunct="1"/>
            <a:r>
              <a:rPr lang="en-US" altLang="en-US" dirty="0" smtClean="0"/>
              <a:t>Where possible HIV infected women should undergo cervical screening at enrollment (and annually) </a:t>
            </a:r>
          </a:p>
        </p:txBody>
      </p:sp>
    </p:spTree>
    <p:extLst>
      <p:ext uri="{BB962C8B-B14F-4D97-AF65-F5344CB8AC3E}">
        <p14:creationId xmlns:p14="http://schemas.microsoft.com/office/powerpoint/2010/main" val="2691926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1524001" y="214314"/>
            <a:ext cx="8943975" cy="1000125"/>
          </a:xfrm>
        </p:spPr>
        <p:txBody>
          <a:bodyPr anchor="b"/>
          <a:lstStyle/>
          <a:p>
            <a:pPr eaLnBrk="1" hangingPunct="1"/>
            <a:r>
              <a:rPr lang="en-US" altLang="en-US" b="1" smtClean="0"/>
              <a:t>Summary</a:t>
            </a:r>
          </a:p>
        </p:txBody>
      </p:sp>
      <p:sp>
        <p:nvSpPr>
          <p:cNvPr id="79875" name="Rectangle 3"/>
          <p:cNvSpPr>
            <a:spLocks noGrp="1" noChangeArrowheads="1"/>
          </p:cNvSpPr>
          <p:nvPr>
            <p:ph idx="4294967295"/>
          </p:nvPr>
        </p:nvSpPr>
        <p:spPr>
          <a:xfrm>
            <a:off x="1809750" y="1357314"/>
            <a:ext cx="8415338" cy="4840287"/>
          </a:xfrm>
        </p:spPr>
        <p:txBody>
          <a:bodyPr>
            <a:normAutofit lnSpcReduction="10000"/>
          </a:bodyPr>
          <a:lstStyle/>
          <a:p>
            <a:pPr eaLnBrk="1" hangingPunct="1">
              <a:lnSpc>
                <a:spcPct val="80000"/>
              </a:lnSpc>
            </a:pPr>
            <a:r>
              <a:rPr lang="en-US" altLang="en-US"/>
              <a:t>OIs and HIV related conditions cause most of the morbidity and mortality in PLHA</a:t>
            </a:r>
          </a:p>
          <a:p>
            <a:pPr eaLnBrk="1" hangingPunct="1">
              <a:lnSpc>
                <a:spcPct val="80000"/>
              </a:lnSpc>
            </a:pPr>
            <a:endParaRPr lang="en-US" altLang="en-US"/>
          </a:p>
          <a:p>
            <a:pPr eaLnBrk="1" hangingPunct="1">
              <a:lnSpc>
                <a:spcPct val="80000"/>
              </a:lnSpc>
            </a:pPr>
            <a:r>
              <a:rPr lang="en-US" altLang="en-US"/>
              <a:t>Cotrimoxazole prophylaxis is a greatly underused, cheap, simple and highly effective preventive therapy against many OIs</a:t>
            </a:r>
          </a:p>
          <a:p>
            <a:pPr eaLnBrk="1" hangingPunct="1">
              <a:lnSpc>
                <a:spcPct val="80000"/>
              </a:lnSpc>
            </a:pPr>
            <a:endParaRPr lang="en-US" altLang="en-US"/>
          </a:p>
          <a:p>
            <a:pPr eaLnBrk="1" hangingPunct="1">
              <a:lnSpc>
                <a:spcPct val="80000"/>
              </a:lnSpc>
            </a:pPr>
            <a:r>
              <a:rPr lang="en-US" altLang="en-US"/>
              <a:t>Most OIs are readily treatable</a:t>
            </a:r>
          </a:p>
          <a:p>
            <a:pPr eaLnBrk="1" hangingPunct="1">
              <a:lnSpc>
                <a:spcPct val="80000"/>
              </a:lnSpc>
            </a:pPr>
            <a:endParaRPr lang="en-US" altLang="en-US"/>
          </a:p>
          <a:p>
            <a:pPr eaLnBrk="1" hangingPunct="1">
              <a:lnSpc>
                <a:spcPct val="80000"/>
              </a:lnSpc>
            </a:pPr>
            <a:r>
              <a:rPr lang="en-US" altLang="en-US"/>
              <a:t>ART with resultant immune reconstitution greatly reduces the incidence and outcome of most HIV related conditions</a:t>
            </a:r>
          </a:p>
        </p:txBody>
      </p:sp>
    </p:spTree>
    <p:extLst>
      <p:ext uri="{BB962C8B-B14F-4D97-AF65-F5344CB8AC3E}">
        <p14:creationId xmlns:p14="http://schemas.microsoft.com/office/powerpoint/2010/main" val="29077968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idx="4294967295"/>
          </p:nvPr>
        </p:nvSpPr>
        <p:spPr/>
        <p:txBody>
          <a:bodyPr anchor="b"/>
          <a:lstStyle/>
          <a:p>
            <a:pPr eaLnBrk="1" hangingPunct="1"/>
            <a:r>
              <a:rPr lang="en-US" altLang="en-US" smtClean="0"/>
              <a:t>Questions?? </a:t>
            </a:r>
          </a:p>
        </p:txBody>
      </p:sp>
      <p:pic>
        <p:nvPicPr>
          <p:cNvPr id="80899" name="Picture 5" descr="C:\Users\rmulindi\AppData\Local\Microsoft\Windows\Temporary Internet Files\Content.IE5\PNACHQ3J\MM900282748[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48088" y="1600200"/>
            <a:ext cx="46355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6933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a:xfrm>
            <a:off x="1524000" y="981076"/>
            <a:ext cx="9144000" cy="1800225"/>
          </a:xfrm>
        </p:spPr>
        <p:txBody>
          <a:bodyPr/>
          <a:lstStyle/>
          <a:p>
            <a:pPr eaLnBrk="1" hangingPunct="1"/>
            <a:r>
              <a:rPr lang="en-US" altLang="en-US" sz="6600">
                <a:latin typeface="Tahoma" panose="020B0604030504040204" pitchFamily="34" charset="0"/>
                <a:cs typeface="Times New Roman" panose="02020603050405020304" pitchFamily="18" charset="0"/>
              </a:rPr>
              <a:t>Tuberculosis</a:t>
            </a:r>
          </a:p>
        </p:txBody>
      </p:sp>
    </p:spTree>
    <p:extLst>
      <p:ext uri="{BB962C8B-B14F-4D97-AF65-F5344CB8AC3E}">
        <p14:creationId xmlns:p14="http://schemas.microsoft.com/office/powerpoint/2010/main" val="1676929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290" name="Picture 5" descr="W046599X"/>
          <p:cNvPicPr>
            <a:picLocks noGrp="1"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1676400" y="152400"/>
            <a:ext cx="5181600" cy="6553200"/>
          </a:xfrm>
        </p:spPr>
      </p:pic>
      <p:sp>
        <p:nvSpPr>
          <p:cNvPr id="12291" name="Text Box 6"/>
          <p:cNvSpPr txBox="1">
            <a:spLocks noChangeArrowheads="1"/>
          </p:cNvSpPr>
          <p:nvPr/>
        </p:nvSpPr>
        <p:spPr bwMode="auto">
          <a:xfrm>
            <a:off x="7467600" y="2362200"/>
            <a:ext cx="24384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eaLnBrk="1" hangingPunct="1">
              <a:spcBef>
                <a:spcPct val="50000"/>
              </a:spcBef>
            </a:pPr>
            <a:r>
              <a:rPr lang="en-US" altLang="en-US" b="1"/>
              <a:t>A Patient with HIV Wasting Syndrome</a:t>
            </a:r>
          </a:p>
          <a:p>
            <a:pPr algn="ctr" eaLnBrk="1" hangingPunct="1">
              <a:spcBef>
                <a:spcPct val="50000"/>
              </a:spcBef>
            </a:pPr>
            <a:r>
              <a:rPr lang="en-US" altLang="en-US"/>
              <a:t>This can be clinically indistinguishable from advanced TB</a:t>
            </a:r>
          </a:p>
        </p:txBody>
      </p:sp>
    </p:spTree>
    <p:extLst>
      <p:ext uri="{BB962C8B-B14F-4D97-AF65-F5344CB8AC3E}">
        <p14:creationId xmlns:p14="http://schemas.microsoft.com/office/powerpoint/2010/main" val="1049697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3696</Words>
  <Application>Microsoft Office PowerPoint</Application>
  <PresentationFormat>Widescreen</PresentationFormat>
  <Paragraphs>576</Paragraphs>
  <Slides>76</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5" baseType="lpstr">
      <vt:lpstr>Arial</vt:lpstr>
      <vt:lpstr>Calibri</vt:lpstr>
      <vt:lpstr>Calibri Light</vt:lpstr>
      <vt:lpstr>Tahoma</vt:lpstr>
      <vt:lpstr>Times New Roman</vt:lpstr>
      <vt:lpstr>Verdana</vt:lpstr>
      <vt:lpstr>Wingdings</vt:lpstr>
      <vt:lpstr>Office Theme</vt:lpstr>
      <vt:lpstr>PI3</vt:lpstr>
      <vt:lpstr>PowerPoint Presentation</vt:lpstr>
      <vt:lpstr>  </vt:lpstr>
      <vt:lpstr>OBJECTIVES </vt:lpstr>
      <vt:lpstr>Important Messages about OIs</vt:lpstr>
      <vt:lpstr>Brainstorming session…</vt:lpstr>
      <vt:lpstr>Common Opportunistic Infections</vt:lpstr>
      <vt:lpstr>HIV Related Malignancies and Other conditions</vt:lpstr>
      <vt:lpstr>Tuberculosis</vt:lpstr>
      <vt:lpstr>PowerPoint Presentation</vt:lpstr>
      <vt:lpstr>TB/HIV: Conclusion</vt:lpstr>
      <vt:lpstr>Pneumocystis Jiroveci Pneumonia</vt:lpstr>
      <vt:lpstr>Pneumocystis jiroveci Pneumonia (PCP)</vt:lpstr>
      <vt:lpstr>Pneumocystis Jiroveci Pneumonia  Diagnosis</vt:lpstr>
      <vt:lpstr>PJP: Postmortem</vt:lpstr>
      <vt:lpstr>PJP: Management </vt:lpstr>
      <vt:lpstr>PJP management cont’d</vt:lpstr>
      <vt:lpstr>PCP Prophylaxis:  Cotrimoxazole 960 mg OD</vt:lpstr>
      <vt:lpstr>Secondary Prophylaxis </vt:lpstr>
      <vt:lpstr>Cotrimoxazole Prophylaxis in Kenya</vt:lpstr>
      <vt:lpstr>Cotrimoxazole intolerance/allergy</vt:lpstr>
      <vt:lpstr>Desensitization for cotrimoxazole allergy</vt:lpstr>
      <vt:lpstr>Cryptococcal Meningitis</vt:lpstr>
      <vt:lpstr>Cryptococcal Meningitis: Clinical presentation</vt:lpstr>
      <vt:lpstr>Cryptococcal Meningitis:  Diagnosis</vt:lpstr>
      <vt:lpstr>Cryptococcal meningitis</vt:lpstr>
      <vt:lpstr>Cryptococcal Meningitis: Management</vt:lpstr>
      <vt:lpstr>Cryptococcal Meningitis: Management</vt:lpstr>
      <vt:lpstr>Cryptococcal Meningitis: prophylaxis</vt:lpstr>
      <vt:lpstr>Toxoplasmosis</vt:lpstr>
      <vt:lpstr>Toxoplasmosis</vt:lpstr>
      <vt:lpstr>Toxoplasmosis</vt:lpstr>
      <vt:lpstr>Toxoplasmosis: Clinical Presentation </vt:lpstr>
      <vt:lpstr>Toxoplasmosis: Diagnosis</vt:lpstr>
      <vt:lpstr>Toxoplasmosis: Management</vt:lpstr>
      <vt:lpstr>Prevention of toxoplasmosis</vt:lpstr>
      <vt:lpstr>Prevention of toxoplasmosis</vt:lpstr>
      <vt:lpstr>Bacterial Pneumonia</vt:lpstr>
      <vt:lpstr>Bacterial pneumonia Clinical presentation </vt:lpstr>
      <vt:lpstr>Bacterial Pneumonia: Management</vt:lpstr>
      <vt:lpstr>Candidiasis</vt:lpstr>
      <vt:lpstr>Candidiasis</vt:lpstr>
      <vt:lpstr>Vaginal Candidiasis</vt:lpstr>
      <vt:lpstr>Oro-pharyngeal Candidiasis</vt:lpstr>
      <vt:lpstr>Esophageal Candidiasis</vt:lpstr>
      <vt:lpstr>Infective diarrhoea</vt:lpstr>
      <vt:lpstr>Infective Diarrhea</vt:lpstr>
      <vt:lpstr>Infective Diarrhea: Management</vt:lpstr>
      <vt:lpstr>Empirical Management of Chronic Diarrhea</vt:lpstr>
      <vt:lpstr>Skin Conditions</vt:lpstr>
      <vt:lpstr>Herpes Zoster</vt:lpstr>
      <vt:lpstr>Opthalmic Herpes Zoster</vt:lpstr>
      <vt:lpstr>Herpes Zoster: Management</vt:lpstr>
      <vt:lpstr>Aciclovir for Herpes Zoster</vt:lpstr>
      <vt:lpstr>Post Herpetic Neuralgia</vt:lpstr>
      <vt:lpstr>Types of Genital Herpes</vt:lpstr>
      <vt:lpstr>Genital Herpes</vt:lpstr>
      <vt:lpstr>Genital Herpes</vt:lpstr>
      <vt:lpstr>Genital Herpes—Recurrence on the Cervix</vt:lpstr>
      <vt:lpstr>HIV and Genital Herpes</vt:lpstr>
      <vt:lpstr>Infective Dermatoses</vt:lpstr>
      <vt:lpstr>Papular Pruritic Eruption (PPE)</vt:lpstr>
      <vt:lpstr>Management of Infective Dermatoses</vt:lpstr>
      <vt:lpstr>Management of PPE</vt:lpstr>
      <vt:lpstr>HIV associated Malignancies</vt:lpstr>
      <vt:lpstr>HIV Associated Malignancies</vt:lpstr>
      <vt:lpstr>Kaposi’s Sarcoma</vt:lpstr>
      <vt:lpstr>Kaposi’s Sarcoma: Management</vt:lpstr>
      <vt:lpstr>Kaposi’s Sarcoma: Management</vt:lpstr>
      <vt:lpstr>PowerPoint Presentation</vt:lpstr>
      <vt:lpstr>Lymphoma </vt:lpstr>
      <vt:lpstr>Lymphoma</vt:lpstr>
      <vt:lpstr>Cervical Cancer</vt:lpstr>
      <vt:lpstr>Cervical Cancer</vt:lpstr>
      <vt:lpstr>Cervical cancer</vt:lpstr>
      <vt:lpstr>Summary</vt:lpstr>
      <vt:lpstr>Questions?? </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cp:revision>
  <dcterms:created xsi:type="dcterms:W3CDTF">2021-02-24T14:35:58Z</dcterms:created>
  <dcterms:modified xsi:type="dcterms:W3CDTF">2021-02-24T14:37:42Z</dcterms:modified>
</cp:coreProperties>
</file>