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31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3A307-3146-42D2-8EE6-3A0833F1D1C2}" type="datetimeFigureOut">
              <a:rPr lang="en-US" smtClean="0"/>
              <a:t>03-Feb-21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549CC-4712-43DD-8101-D8CD397F512C}" type="slidenum">
              <a:rPr lang="en-US" smtClean="0"/>
              <a:t>‹#›</a:t>
            </a:fld>
            <a:endParaRPr lang="en-US"/>
          </a:p>
        </p:txBody>
      </p:sp>
    </p:spTree>
    <p:extLst>
      <p:ext uri="{BB962C8B-B14F-4D97-AF65-F5344CB8AC3E}">
        <p14:creationId xmlns:p14="http://schemas.microsoft.com/office/powerpoint/2010/main" val="418243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FB8E9F24-B810-4F83-87E0-C2CCF9D525C2}" type="slidenum">
              <a:rPr lang="en-US" altLang="en-US" u="none">
                <a:solidFill>
                  <a:srgbClr val="000000"/>
                </a:solidFill>
              </a:rPr>
              <a:pPr/>
              <a:t>11</a:t>
            </a:fld>
            <a:endParaRPr lang="en-US" altLang="en-US" u="none">
              <a:solidFill>
                <a:srgbClr val="000000"/>
              </a:solidFill>
            </a:endParaRPr>
          </a:p>
        </p:txBody>
      </p:sp>
      <p:sp>
        <p:nvSpPr>
          <p:cNvPr id="141315" name="Rectangle 2"/>
          <p:cNvSpPr>
            <a:spLocks noRot="1" noChangeArrowheads="1" noTextEdit="1"/>
          </p:cNvSpPr>
          <p:nvPr>
            <p:ph type="sldImg"/>
          </p:nvPr>
        </p:nvSpPr>
        <p:spPr>
          <a:xfrm>
            <a:off x="661988" y="873125"/>
            <a:ext cx="5543550" cy="3119438"/>
          </a:xfrm>
          <a:ln/>
        </p:spPr>
      </p:sp>
      <p:sp>
        <p:nvSpPr>
          <p:cNvPr id="141316" name="Rectangle 3"/>
          <p:cNvSpPr>
            <a:spLocks noGrp="1" noChangeArrowheads="1"/>
          </p:cNvSpPr>
          <p:nvPr>
            <p:ph type="body" idx="1"/>
          </p:nvPr>
        </p:nvSpPr>
        <p:spPr>
          <a:xfrm>
            <a:off x="909638" y="4351338"/>
            <a:ext cx="5037137" cy="35988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ndParaRPr>
          </a:p>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3363523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EB4D3343-A4E4-434A-813E-3476113078CC}" type="slidenum">
              <a:rPr lang="en-US" altLang="en-US" u="none">
                <a:solidFill>
                  <a:srgbClr val="000000"/>
                </a:solidFill>
              </a:rPr>
              <a:pPr/>
              <a:t>29</a:t>
            </a:fld>
            <a:endParaRPr lang="en-US" altLang="en-US" u="none">
              <a:solidFill>
                <a:srgbClr val="000000"/>
              </a:solidFill>
            </a:endParaRPr>
          </a:p>
        </p:txBody>
      </p:sp>
      <p:sp>
        <p:nvSpPr>
          <p:cNvPr id="142339" name="Rectangle 2"/>
          <p:cNvSpPr>
            <a:spLocks noRot="1" noChangeArrowheads="1" noTextEdit="1"/>
          </p:cNvSpPr>
          <p:nvPr>
            <p:ph type="sldImg"/>
          </p:nvPr>
        </p:nvSpPr>
        <p:spPr>
          <a:ln/>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latin typeface="Arial" panose="020B0604020202020204" pitchFamily="34" charset="0"/>
            </a:endParaRPr>
          </a:p>
        </p:txBody>
      </p:sp>
    </p:spTree>
    <p:extLst>
      <p:ext uri="{BB962C8B-B14F-4D97-AF65-F5344CB8AC3E}">
        <p14:creationId xmlns:p14="http://schemas.microsoft.com/office/powerpoint/2010/main" val="410779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323FD73E-9737-4D1B-9EA6-E3E721244AF5}" type="slidenum">
              <a:rPr lang="en-US" altLang="en-US" u="none">
                <a:solidFill>
                  <a:srgbClr val="000000"/>
                </a:solidFill>
              </a:rPr>
              <a:pPr/>
              <a:t>47</a:t>
            </a:fld>
            <a:endParaRPr lang="en-US" altLang="en-US" u="none">
              <a:solidFill>
                <a:srgbClr val="000000"/>
              </a:solidFill>
            </a:endParaRPr>
          </a:p>
        </p:txBody>
      </p:sp>
      <p:sp>
        <p:nvSpPr>
          <p:cNvPr id="143363" name="Rectangle 2"/>
          <p:cNvSpPr>
            <a:spLocks noRot="1" noChangeArrowheads="1" noTextEdit="1"/>
          </p:cNvSpPr>
          <p:nvPr>
            <p:ph type="sldImg"/>
          </p:nvPr>
        </p:nvSpPr>
        <p:spPr>
          <a:xfrm>
            <a:off x="933450" y="1095375"/>
            <a:ext cx="4979988" cy="2801938"/>
          </a:xfrm>
          <a:ln/>
        </p:spPr>
      </p:sp>
      <p:sp>
        <p:nvSpPr>
          <p:cNvPr id="143364" name="Rectangle 3"/>
          <p:cNvSpPr>
            <a:spLocks noGrp="1" noChangeArrowheads="1"/>
          </p:cNvSpPr>
          <p:nvPr>
            <p:ph type="body" idx="1"/>
          </p:nvPr>
        </p:nvSpPr>
        <p:spPr>
          <a:xfrm>
            <a:off x="687388" y="4122738"/>
            <a:ext cx="5499100" cy="4346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8125" indent="-238125"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16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F982BE4B-A99F-4D80-B818-2D97AF7D7CC4}" type="slidenum">
              <a:rPr lang="en-US" altLang="en-US" u="none">
                <a:solidFill>
                  <a:srgbClr val="000000"/>
                </a:solidFill>
              </a:rPr>
              <a:pPr/>
              <a:t>49</a:t>
            </a:fld>
            <a:endParaRPr lang="en-US" altLang="en-US" u="none">
              <a:solidFill>
                <a:srgbClr val="000000"/>
              </a:solidFill>
            </a:endParaRPr>
          </a:p>
        </p:txBody>
      </p:sp>
      <p:sp>
        <p:nvSpPr>
          <p:cNvPr id="144387" name="Rectangle 2"/>
          <p:cNvSpPr>
            <a:spLocks noRot="1" noChangeArrowheads="1" noTextEdit="1"/>
          </p:cNvSpPr>
          <p:nvPr>
            <p:ph type="sldImg"/>
          </p:nvPr>
        </p:nvSpPr>
        <p:spPr>
          <a:ln/>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Explain – HIV is known as a RETROVIRUS.  Unlike most microbes, it is made from RNA instead of DNA.  It uses a special enzyme, called REVERSE TRANSCRIPTASE to copy its genetic material</a:t>
            </a:r>
            <a:r>
              <a:rPr lang="en-US" altLang="en-US" i="1" smtClean="0">
                <a:latin typeface="Arial" panose="020B0604020202020204" pitchFamily="34" charset="0"/>
              </a:rPr>
              <a:t> backwards</a:t>
            </a:r>
            <a:r>
              <a:rPr lang="en-US" altLang="en-US" smtClean="0">
                <a:latin typeface="Arial" panose="020B0604020202020204" pitchFamily="34" charset="0"/>
              </a:rPr>
              <a:t>  - RETRO.</a:t>
            </a:r>
          </a:p>
        </p:txBody>
      </p:sp>
    </p:spTree>
    <p:extLst>
      <p:ext uri="{BB962C8B-B14F-4D97-AF65-F5344CB8AC3E}">
        <p14:creationId xmlns:p14="http://schemas.microsoft.com/office/powerpoint/2010/main" val="175575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709D0B8B-1816-481F-9CED-8E5B8871DD28}" type="slidenum">
              <a:rPr lang="en-US" altLang="en-US" u="none">
                <a:solidFill>
                  <a:srgbClr val="000000"/>
                </a:solidFill>
              </a:rPr>
              <a:pPr/>
              <a:t>53</a:t>
            </a:fld>
            <a:endParaRPr lang="en-US" altLang="en-US" u="none">
              <a:solidFill>
                <a:srgbClr val="000000"/>
              </a:solidFill>
            </a:endParaRPr>
          </a:p>
        </p:txBody>
      </p:sp>
      <p:sp>
        <p:nvSpPr>
          <p:cNvPr id="145411" name="Rectangle 2"/>
          <p:cNvSpPr>
            <a:spLocks noRot="1" noChangeArrowheads="1" noTextEdit="1"/>
          </p:cNvSpPr>
          <p:nvPr>
            <p:ph type="sldImg"/>
          </p:nvPr>
        </p:nvSpPr>
        <p:spPr>
          <a:ln/>
        </p:spPr>
      </p:sp>
      <p:sp>
        <p:nvSpPr>
          <p:cNvPr id="1454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natural history of HIV infection encompasses an acute/primary phase that lasts months, followed by an early/clinically latent phase that typically lasts 3–10 years, and ultimately by the immune collapse characterized by AIDS. Acute” HIV infection best describes the interval during which HIV can be detected in blood serum and plasma before the formation of antibodies routinely used to diagnose infection. During this time, high levels of viremia and shedding at mucosal sites can be demonstrated, because HIV replication is unrestrained by immune responses. Approximately 30 days after infection, early virus-specific immune responses are mounted, with subsequent reduction of viremia. After 4–6 months, viral and host factors combine to determine a new pseudo–steady state of viremia (or virologic “set point”) for each patient, heralding the beginning of the long clinical latency experienced by patients infected by HIV.</a:t>
            </a:r>
          </a:p>
          <a:p>
            <a:pPr eaLnBrk="1" hangingPunct="1"/>
            <a:r>
              <a:rPr lang="en-US" altLang="en-US" smtClean="0">
                <a:latin typeface="Arial" panose="020B0604020202020204" pitchFamily="34" charset="0"/>
              </a:rPr>
              <a:t>Recognition of acute HIV infection is important for several reasons. First, acute HIV provides a unique view of HIV transmission and pathogenesis, including early host-virus interactions that require further study. Second, prevention strategies directed at subjects with acute HIV infection may have great impact. Third, very early recognition may allow for HIV treatment that could alter the natural history of disease, or even eliminate infection. </a:t>
            </a:r>
          </a:p>
          <a:p>
            <a:pPr eaLnBrk="1" hangingPunct="1"/>
            <a:r>
              <a:rPr lang="en-US" altLang="en-US" smtClean="0">
                <a:latin typeface="Arial" panose="020B0604020202020204" pitchFamily="34" charset="0"/>
              </a:rPr>
              <a:t>Despite infection of nearly 60 million individuals worldwide with HIV, fewer than 1,000 cases have been diagnosed in the first month of infection, primarily because of a lack of a specific and recognizable acute retroviral syndrome. About half of people with acute HIV infection develop headache, fever, myalgias, anorexia, rash, and/or diarrhea after an incubation period of around 14 days. Symptoms are generally minor and last days to weeks. Genital or oral ulcers may be present, and co-infections with other sexually transmitted pathogens (e.g., herpes simplex virus, gonorrhea, syphilis, hepatitis viruses) are common. The latter observation suggests common co-transmission of HIV and other sexually transmitted disease (STD) pathogens. </a:t>
            </a:r>
          </a:p>
          <a:p>
            <a:pPr eaLnBrk="1" hangingPunct="1"/>
            <a:r>
              <a:rPr lang="en-US" altLang="en-US" smtClean="0">
                <a:latin typeface="Arial" panose="020B0604020202020204" pitchFamily="34" charset="0"/>
              </a:rPr>
              <a:t>The initial HIV-1–specific immune response is characterized by the appearance of non-neutralizing antibodies detected by ELISA 2–4 weeks after infection. These antibodies serve as the basis for the diagnosis of HIV. However, they have no effect on viral load and appear to exert little selective pressure. Neutralizing antibodies are detected 8 weeks or more after infection, well past the viral-load peak. Neutralizing antibodies seem to place strong immune pressure on the virus, as evidenced by escape variants that appear together with an explosion of viral diversity. While neutralizing antibodies exert strong selective pressure, they do not appear to have a sustained effect on HIV RNA levels in plasma, which demonstrates the ease with which HIV-1 escapes from this immune response. Retrovirus-specific CD8+ CTLs detectable early after infection are strongly associated with control of viremia in acute infection and established infection.</a:t>
            </a:r>
          </a:p>
          <a:p>
            <a:pPr eaLnBrk="1" hangingPunct="1"/>
            <a:r>
              <a:rPr lang="en-US" altLang="en-US" smtClean="0">
                <a:latin typeface="Arial" panose="020B0604020202020204" pitchFamily="34" charset="0"/>
              </a:rPr>
              <a:t>. </a:t>
            </a:r>
          </a:p>
          <a:p>
            <a:pPr eaLnBrk="1" hangingPunct="1"/>
            <a:r>
              <a:rPr lang="en-US" altLang="en-US" smtClean="0">
                <a:latin typeface="Arial" panose="020B0604020202020204" pitchFamily="34" charset="0"/>
              </a:rPr>
              <a:t>Clinical recovery is accompanied by a reduction in plasma viremia,</a:t>
            </a:r>
          </a:p>
          <a:p>
            <a:pPr eaLnBrk="1" hangingPunct="1"/>
            <a:r>
              <a:rPr lang="en-US" altLang="en-US" smtClean="0">
                <a:latin typeface="Arial" panose="020B0604020202020204" pitchFamily="34" charset="0"/>
              </a:rPr>
              <a:t>reflecting development of cytotoxic T-cell (CTL) response</a:t>
            </a:r>
          </a:p>
        </p:txBody>
      </p:sp>
    </p:spTree>
    <p:extLst>
      <p:ext uri="{BB962C8B-B14F-4D97-AF65-F5344CB8AC3E}">
        <p14:creationId xmlns:p14="http://schemas.microsoft.com/office/powerpoint/2010/main" val="1797742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F35A7F35-4850-4885-910B-25A7FE9154F2}" type="slidenum">
              <a:rPr lang="en-US" altLang="en-US" u="none">
                <a:solidFill>
                  <a:srgbClr val="000000"/>
                </a:solidFill>
              </a:rPr>
              <a:pPr/>
              <a:t>55</a:t>
            </a:fld>
            <a:endParaRPr lang="en-US" altLang="en-US" u="none">
              <a:solidFill>
                <a:srgbClr val="000000"/>
              </a:solidFill>
            </a:endParaRPr>
          </a:p>
        </p:txBody>
      </p:sp>
      <p:sp>
        <p:nvSpPr>
          <p:cNvPr id="146435" name="Rectangle 2"/>
          <p:cNvSpPr>
            <a:spLocks noRot="1" noChangeArrowheads="1" noTextEdit="1"/>
          </p:cNvSpPr>
          <p:nvPr>
            <p:ph type="sldImg"/>
          </p:nvPr>
        </p:nvSpPr>
        <p:spPr>
          <a:ln/>
        </p:spPr>
      </p:sp>
      <p:sp>
        <p:nvSpPr>
          <p:cNvPr id="14643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Disease acquisition and progression can be affected by genetic variability in the chemokine receptor CCR5 as well as in HLA types. Disease progression may also be associated in mutations in the HIV genome itself.</a:t>
            </a:r>
          </a:p>
        </p:txBody>
      </p:sp>
    </p:spTree>
    <p:extLst>
      <p:ext uri="{BB962C8B-B14F-4D97-AF65-F5344CB8AC3E}">
        <p14:creationId xmlns:p14="http://schemas.microsoft.com/office/powerpoint/2010/main" val="480058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F611AAAB-ECF6-4700-AE05-9D54381FBBB5}" type="slidenum">
              <a:rPr lang="en-US" altLang="en-US" u="none">
                <a:solidFill>
                  <a:srgbClr val="000000"/>
                </a:solidFill>
              </a:rPr>
              <a:pPr/>
              <a:t>56</a:t>
            </a:fld>
            <a:endParaRPr lang="en-US" altLang="en-US" u="none">
              <a:solidFill>
                <a:srgbClr val="000000"/>
              </a:solidFill>
            </a:endParaRPr>
          </a:p>
        </p:txBody>
      </p:sp>
      <p:sp>
        <p:nvSpPr>
          <p:cNvPr id="147459" name="Rectangle 2"/>
          <p:cNvSpPr>
            <a:spLocks noRot="1" noChangeArrowheads="1" noTextEdit="1"/>
          </p:cNvSpPr>
          <p:nvPr>
            <p:ph type="sldImg"/>
          </p:nvPr>
        </p:nvSpPr>
        <p:spPr>
          <a:ln/>
        </p:spPr>
      </p:sp>
      <p:sp>
        <p:nvSpPr>
          <p:cNvPr id="14746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In an untreated patient, the median survival</a:t>
            </a:r>
          </a:p>
          <a:p>
            <a:pPr eaLnBrk="1" hangingPunct="1"/>
            <a:r>
              <a:rPr lang="en-US" altLang="en-US" smtClean="0">
                <a:latin typeface="Arial" panose="020B0604020202020204" pitchFamily="34" charset="0"/>
              </a:rPr>
              <a:t>after the CD4 count has fallen to &lt;200 cells/mm3 is 3.7 years; the median</a:t>
            </a:r>
          </a:p>
          <a:p>
            <a:pPr eaLnBrk="1" hangingPunct="1"/>
            <a:r>
              <a:rPr lang="en-US" altLang="en-US" smtClean="0">
                <a:latin typeface="Arial" panose="020B0604020202020204" pitchFamily="34" charset="0"/>
              </a:rPr>
              <a:t>CD4 count at the time of the first AIDS-defining complication is 60-70 cells/mm3;</a:t>
            </a:r>
          </a:p>
          <a:p>
            <a:pPr eaLnBrk="1" hangingPunct="1"/>
            <a:r>
              <a:rPr lang="en-US" altLang="en-US" smtClean="0">
                <a:latin typeface="Arial" panose="020B0604020202020204" pitchFamily="34" charset="0"/>
              </a:rPr>
              <a:t>the median survival after an AIDS-defining complication is 1.3 years. </a:t>
            </a:r>
            <a:r>
              <a:rPr lang="en-US" altLang="en-US" i="1" smtClean="0">
                <a:latin typeface="Arial" panose="020B0604020202020204" pitchFamily="34" charset="0"/>
              </a:rPr>
              <a:t>Ann Intern Med </a:t>
            </a:r>
            <a:r>
              <a:rPr lang="en-US" altLang="en-US" smtClean="0">
                <a:latin typeface="Arial" panose="020B0604020202020204" pitchFamily="34" charset="0"/>
              </a:rPr>
              <a:t>1996;124:654</a:t>
            </a:r>
          </a:p>
        </p:txBody>
      </p:sp>
    </p:spTree>
    <p:extLst>
      <p:ext uri="{BB962C8B-B14F-4D97-AF65-F5344CB8AC3E}">
        <p14:creationId xmlns:p14="http://schemas.microsoft.com/office/powerpoint/2010/main" val="90011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8F7B754F-23BD-48B3-AE6F-99BB14848A5D}" type="slidenum">
              <a:rPr lang="en-US" altLang="en-US" u="none">
                <a:solidFill>
                  <a:srgbClr val="000000"/>
                </a:solidFill>
              </a:rPr>
              <a:pPr/>
              <a:t>58</a:t>
            </a:fld>
            <a:endParaRPr lang="en-US" altLang="en-US" u="none">
              <a:solidFill>
                <a:srgbClr val="000000"/>
              </a:solidFill>
            </a:endParaRPr>
          </a:p>
        </p:txBody>
      </p:sp>
      <p:sp>
        <p:nvSpPr>
          <p:cNvPr id="148483" name="Rectangle 2"/>
          <p:cNvSpPr>
            <a:spLocks noRot="1" noChangeArrowheads="1" noTextEdit="1"/>
          </p:cNvSpPr>
          <p:nvPr>
            <p:ph type="sldImg"/>
          </p:nvPr>
        </p:nvSpPr>
        <p:spPr>
          <a:ln/>
        </p:spPr>
      </p:sp>
      <p:sp>
        <p:nvSpPr>
          <p:cNvPr id="1484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Wingdings" panose="05000000000000000000" pitchFamily="2" charset="2"/>
              <a:buNone/>
            </a:pPr>
            <a:r>
              <a:rPr lang="en-GB" altLang="zh-CN" sz="800" smtClean="0">
                <a:latin typeface="Arial" panose="020B0604020202020204" pitchFamily="34" charset="0"/>
              </a:rPr>
              <a:t>[1</a:t>
            </a:r>
            <a:r>
              <a:rPr lang="en-US" altLang="zh-CN" sz="800" smtClean="0">
                <a:latin typeface="Arial" panose="020B0604020202020204" pitchFamily="34" charset="0"/>
              </a:rPr>
              <a:t> TB may occur at any CD4 count, and this must be considered where available. If CD4 is less than 200 it should be considered as a stage 4 event. Diagnosis and treatment of both pulmonary and extrapulmonary TB should be in line with international and national guidelines.</a:t>
            </a:r>
            <a:endParaRPr lang="en-US" altLang="en-US" sz="800" smtClean="0">
              <a:latin typeface="Arial" panose="020B0604020202020204" pitchFamily="34" charset="0"/>
            </a:endParaRPr>
          </a:p>
          <a:p>
            <a:pPr marL="228600" indent="-228600" eaLnBrk="1" hangingPunct="1">
              <a:buFont typeface="Wingdings" panose="05000000000000000000" pitchFamily="2" charset="2"/>
              <a:buChar char="n"/>
            </a:pPr>
            <a:r>
              <a:rPr lang="en-US" altLang="en-US" smtClean="0">
                <a:solidFill>
                  <a:srgbClr val="FF0000"/>
                </a:solidFill>
                <a:latin typeface="Arial" panose="020B0604020202020204" pitchFamily="34" charset="0"/>
              </a:rPr>
              <a:t>Vulvovaginal candidiasis, chronic (&gt;1 month or poorly responsive to therapy) removed</a:t>
            </a:r>
          </a:p>
          <a:p>
            <a:pPr marL="228600" indent="-228600" eaLnBrk="1" hangingPunct="1"/>
            <a:endParaRPr lang="en-US" altLang="en-US" sz="180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1951781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CB034A6C-FB7D-4009-BA20-BFDDC0BC216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043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A4342374-F19D-4579-BE38-847E4C6E4BD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88691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CC23401F-C0A5-47D8-B2C4-172BDFEFC38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00559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948B2C84-D9F2-4092-8435-8F06CE9BE5E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66123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7600" y="1600201"/>
            <a:ext cx="53848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79C940C3-3B6A-49EE-BD38-68D0F7330E0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9257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268C5504-CCE5-4B97-9B53-A9C045D43CA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3298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5D1CBC49-C153-47BF-9140-98DAF22A8BD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5691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157559F4-E293-4443-8A5B-B38C0CA813B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1772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fld id="{DC211F08-F9B3-4AC3-820E-EA1B00C6E3D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058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fld id="{1E5A23F6-8F26-4AE6-8B36-ADF33F005C2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69212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fld id="{2331C2B3-FD99-4DFA-8B5D-E45CD6F1B0C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209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F58F5163-D4A0-49A6-B675-20CE98373AA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64833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EA6A9265-5ADB-4C82-BC91-D718C8A3307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2251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6068" name="Rectangle 4"/>
          <p:cNvSpPr>
            <a:spLocks noGrp="1" noChangeArrowheads="1"/>
          </p:cNvSpPr>
          <p:nvPr>
            <p:ph type="dt" sz="half" idx="2"/>
          </p:nvPr>
        </p:nvSpPr>
        <p:spPr bwMode="auto">
          <a:xfrm>
            <a:off x="609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u="none">
                <a:latin typeface="Arial" charset="0"/>
                <a:cs typeface="+mn-cs"/>
              </a:defRPr>
            </a:lvl1pPr>
          </a:lstStyle>
          <a:p>
            <a:pPr fontAlgn="base">
              <a:spcBef>
                <a:spcPct val="0"/>
              </a:spcBef>
              <a:spcAft>
                <a:spcPct val="0"/>
              </a:spcAft>
              <a:defRPr/>
            </a:pPr>
            <a:endParaRPr lang="en-US">
              <a:solidFill>
                <a:srgbClr val="FFFFFF"/>
              </a:solidFill>
            </a:endParaRPr>
          </a:p>
        </p:txBody>
      </p:sp>
      <p:sp>
        <p:nvSpPr>
          <p:cNvPr id="216069" name="Rectangle 5"/>
          <p:cNvSpPr>
            <a:spLocks noGrp="1" noChangeArrowheads="1"/>
          </p:cNvSpPr>
          <p:nvPr>
            <p:ph type="ftr" sz="quarter" idx="3"/>
          </p:nvPr>
        </p:nvSpPr>
        <p:spPr bwMode="auto">
          <a:xfrm>
            <a:off x="4165600" y="6245225"/>
            <a:ext cx="3860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u="none">
                <a:latin typeface="Arial" charset="0"/>
                <a:cs typeface="+mn-cs"/>
              </a:defRPr>
            </a:lvl1pPr>
          </a:lstStyle>
          <a:p>
            <a:pPr fontAlgn="base">
              <a:spcBef>
                <a:spcPct val="0"/>
              </a:spcBef>
              <a:spcAft>
                <a:spcPct val="0"/>
              </a:spcAft>
              <a:defRPr/>
            </a:pPr>
            <a:endParaRPr lang="en-US">
              <a:solidFill>
                <a:srgbClr val="FFFFFF"/>
              </a:solidFill>
            </a:endParaRPr>
          </a:p>
        </p:txBody>
      </p:sp>
      <p:sp>
        <p:nvSpPr>
          <p:cNvPr id="216070" name="Rectangle 6"/>
          <p:cNvSpPr>
            <a:spLocks noGrp="1" noChangeArrowheads="1"/>
          </p:cNvSpPr>
          <p:nvPr>
            <p:ph type="sldNum" sz="quarter" idx="4"/>
          </p:nvPr>
        </p:nvSpPr>
        <p:spPr bwMode="auto">
          <a:xfrm>
            <a:off x="8737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u="none"/>
            </a:lvl1pPr>
          </a:lstStyle>
          <a:p>
            <a:pPr fontAlgn="base">
              <a:spcBef>
                <a:spcPct val="0"/>
              </a:spcBef>
              <a:spcAft>
                <a:spcPct val="0"/>
              </a:spcAft>
            </a:pPr>
            <a:fld id="{A021F36F-0283-4451-8610-AA43E8F40F2A}" type="slidenum">
              <a:rPr lang="en-US" altLang="en-US">
                <a:solidFill>
                  <a:srgbClr val="FFFFFF"/>
                </a:solidFill>
              </a:rPr>
              <a:pPr fontAlgn="base">
                <a:spcBef>
                  <a:spcPct val="0"/>
                </a:spcBef>
                <a:spcAft>
                  <a:spcPct val="0"/>
                </a:spcAft>
              </a:pPr>
              <a:t>‹#›</a:t>
            </a:fld>
            <a:endParaRPr lang="en-US" altLang="en-US">
              <a:solidFill>
                <a:srgbClr val="FFFFFF"/>
              </a:solidFill>
            </a:endParaRPr>
          </a:p>
        </p:txBody>
      </p:sp>
    </p:spTree>
    <p:extLst>
      <p:ext uri="{BB962C8B-B14F-4D97-AF65-F5344CB8AC3E}">
        <p14:creationId xmlns:p14="http://schemas.microsoft.com/office/powerpoint/2010/main" val="2813299827"/>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file:///C:\Documents%20and%20Settings\user\Desktop\HIV%20CYCLE\hiv_life_cycle.asf"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file:///C:\Documents%20and%20Settings\user\Desktop\HIV%20CYCLE\Pfizer_NNRTI%5b6-4%5d.mpg"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510" y="299434"/>
            <a:ext cx="10972800" cy="6281670"/>
          </a:xfrm>
        </p:spPr>
        <p:txBody>
          <a:bodyPr/>
          <a:lstStyle/>
          <a:p>
            <a:pPr marL="0" indent="0" algn="ctr">
              <a:buNone/>
            </a:pPr>
            <a:r>
              <a:rPr lang="en-US" sz="4400" dirty="0" smtClean="0"/>
              <a:t>HIV LECTURE</a:t>
            </a:r>
          </a:p>
          <a:p>
            <a:pPr marL="0" indent="0" algn="ctr">
              <a:buNone/>
            </a:pPr>
            <a:r>
              <a:rPr lang="en-US" sz="4400" dirty="0" smtClean="0"/>
              <a:t>BY</a:t>
            </a:r>
          </a:p>
          <a:p>
            <a:pPr marL="0" indent="0" algn="ctr">
              <a:buNone/>
            </a:pPr>
            <a:r>
              <a:rPr lang="en-US" sz="4400" dirty="0" smtClean="0"/>
              <a:t>DANIEL KIMWETICH</a:t>
            </a:r>
          </a:p>
          <a:p>
            <a:pPr marL="0" indent="0" algn="ctr">
              <a:buNone/>
            </a:pPr>
            <a:r>
              <a:rPr lang="en-US" sz="4400" dirty="0" smtClean="0"/>
              <a:t>Y3S1</a:t>
            </a:r>
          </a:p>
          <a:p>
            <a:pPr marL="0" indent="0" algn="ctr">
              <a:buNone/>
            </a:pPr>
            <a:r>
              <a:rPr lang="en-US" sz="4400" dirty="0" smtClean="0"/>
              <a:t>CLINICAL MEDICINE</a:t>
            </a:r>
          </a:p>
          <a:p>
            <a:pPr marL="0" indent="0" algn="ctr">
              <a:buNone/>
            </a:pPr>
            <a:r>
              <a:rPr lang="en-US" sz="4400" dirty="0" smtClean="0"/>
              <a:t>KMTC NYERI CAMPUS</a:t>
            </a:r>
          </a:p>
          <a:p>
            <a:pPr marL="0" indent="0" algn="ctr">
              <a:buNone/>
            </a:pPr>
            <a:r>
              <a:rPr lang="en-US" sz="4400" dirty="0" smtClean="0"/>
              <a:t>04/02/2021</a:t>
            </a:r>
            <a:endParaRPr lang="en-US" sz="4400" dirty="0"/>
          </a:p>
        </p:txBody>
      </p:sp>
      <p:sp>
        <p:nvSpPr>
          <p:cNvPr id="4" name="Slide Number Placeholder 3"/>
          <p:cNvSpPr>
            <a:spLocks noGrp="1"/>
          </p:cNvSpPr>
          <p:nvPr>
            <p:ph type="sldNum" sz="quarter" idx="12"/>
          </p:nvPr>
        </p:nvSpPr>
        <p:spPr/>
        <p:txBody>
          <a:bodyPr/>
          <a:lstStyle/>
          <a:p>
            <a:fld id="{268C5504-CCE5-4B97-9B53-A9C045D43CAC}" type="slidenum">
              <a:rPr lang="en-US" altLang="en-US" smtClean="0">
                <a:solidFill>
                  <a:srgbClr val="FFFFFF"/>
                </a:solidFill>
              </a:rPr>
              <a:pPr/>
              <a:t>1</a:t>
            </a:fld>
            <a:endParaRPr lang="en-US" altLang="en-US">
              <a:solidFill>
                <a:srgbClr val="FFFFFF"/>
              </a:solidFill>
            </a:endParaRPr>
          </a:p>
        </p:txBody>
      </p:sp>
    </p:spTree>
    <p:extLst>
      <p:ext uri="{BB962C8B-B14F-4D97-AF65-F5344CB8AC3E}">
        <p14:creationId xmlns:p14="http://schemas.microsoft.com/office/powerpoint/2010/main" val="124884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5562DC58-E4D4-431D-8CD6-3DF6BEDEE17E}" type="slidenum">
              <a:rPr lang="en-US" altLang="en-US" u="none">
                <a:solidFill>
                  <a:srgbClr val="FFFFFF"/>
                </a:solidFill>
              </a:rPr>
              <a:pPr/>
              <a:t>10</a:t>
            </a:fld>
            <a:endParaRPr lang="en-US" altLang="en-US" u="none">
              <a:solidFill>
                <a:srgbClr val="FFFFFF"/>
              </a:solidFill>
            </a:endParaRPr>
          </a:p>
        </p:txBody>
      </p:sp>
      <p:sp>
        <p:nvSpPr>
          <p:cNvPr id="14339" name="Rectangle 2"/>
          <p:cNvSpPr>
            <a:spLocks noGrp="1" noChangeArrowheads="1"/>
          </p:cNvSpPr>
          <p:nvPr>
            <p:ph type="title"/>
          </p:nvPr>
        </p:nvSpPr>
        <p:spPr/>
        <p:txBody>
          <a:bodyPr/>
          <a:lstStyle/>
          <a:p>
            <a:pPr eaLnBrk="1" hangingPunct="1"/>
            <a:r>
              <a:rPr lang="en-US" altLang="en-US" sz="4000" b="1"/>
              <a:t>Epidemic update Global update</a:t>
            </a:r>
          </a:p>
        </p:txBody>
      </p:sp>
      <p:sp>
        <p:nvSpPr>
          <p:cNvPr id="14340" name="Rectangle 3"/>
          <p:cNvSpPr>
            <a:spLocks noGrp="1" noChangeArrowheads="1"/>
          </p:cNvSpPr>
          <p:nvPr>
            <p:ph type="body" idx="1"/>
          </p:nvPr>
        </p:nvSpPr>
        <p:spPr/>
        <p:txBody>
          <a:bodyPr/>
          <a:lstStyle/>
          <a:p>
            <a:pPr eaLnBrk="1" hangingPunct="1"/>
            <a:r>
              <a:rPr lang="en-US" altLang="en-US" smtClean="0"/>
              <a:t>Estimated 40 million living with HIV by end of 2004</a:t>
            </a:r>
          </a:p>
          <a:p>
            <a:pPr eaLnBrk="1" hangingPunct="1"/>
            <a:r>
              <a:rPr lang="en-US" altLang="en-US" smtClean="0"/>
              <a:t>Fourth biggest killer in the world</a:t>
            </a:r>
          </a:p>
          <a:p>
            <a:pPr eaLnBrk="1" hangingPunct="1"/>
            <a:r>
              <a:rPr lang="en-US" altLang="en-US" smtClean="0"/>
              <a:t>About one-third  of PLHA are between 15-24 years</a:t>
            </a:r>
          </a:p>
          <a:p>
            <a:pPr eaLnBrk="1" hangingPunct="1"/>
            <a:r>
              <a:rPr lang="en-US" altLang="en-US" smtClean="0"/>
              <a:t>Most people are still unaware they are infected</a:t>
            </a:r>
          </a:p>
          <a:p>
            <a:pPr eaLnBrk="1" hangingPunct="1"/>
            <a:r>
              <a:rPr lang="en-US" altLang="en-US" smtClean="0"/>
              <a:t>Young women are more vulnerable</a:t>
            </a:r>
          </a:p>
        </p:txBody>
      </p:sp>
    </p:spTree>
    <p:extLst>
      <p:ext uri="{BB962C8B-B14F-4D97-AF65-F5344CB8AC3E}">
        <p14:creationId xmlns:p14="http://schemas.microsoft.com/office/powerpoint/2010/main" val="28502332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3D4984A2-F547-4C7A-92C7-51961DB4A0B2}" type="slidenum">
              <a:rPr lang="en-US" altLang="en-US" u="none">
                <a:solidFill>
                  <a:srgbClr val="FFFFFF"/>
                </a:solidFill>
              </a:rPr>
              <a:pPr/>
              <a:t>11</a:t>
            </a:fld>
            <a:endParaRPr lang="en-US" altLang="en-US" u="none">
              <a:solidFill>
                <a:srgbClr val="FFFFFF"/>
              </a:solidFill>
            </a:endParaRPr>
          </a:p>
        </p:txBody>
      </p:sp>
      <p:pic>
        <p:nvPicPr>
          <p:cNvPr id="1536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981076"/>
            <a:ext cx="840581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3"/>
          <p:cNvSpPr>
            <a:spLocks noGrp="1" noChangeArrowheads="1"/>
          </p:cNvSpPr>
          <p:nvPr>
            <p:ph type="title"/>
          </p:nvPr>
        </p:nvSpPr>
        <p:spPr>
          <a:xfrm>
            <a:off x="1524000" y="188914"/>
            <a:ext cx="9144000" cy="719137"/>
          </a:xfrm>
          <a:noFill/>
        </p:spPr>
        <p:txBody>
          <a:bodyPr vert="horz" wrap="square" lIns="0" tIns="0" rIns="0" bIns="0" numCol="1" anchor="ctr" anchorCtr="1" compatLnSpc="1">
            <a:prstTxWarp prst="textNoShape">
              <a:avLst/>
            </a:prstTxWarp>
          </a:bodyPr>
          <a:lstStyle/>
          <a:p>
            <a:pPr defTabSz="935038" eaLnBrk="1" hangingPunct="1"/>
            <a:r>
              <a:rPr lang="en-US" altLang="en-US" sz="2800" b="1"/>
              <a:t>Adults And Children Estimated To Be Living </a:t>
            </a:r>
            <a:br>
              <a:rPr lang="en-US" altLang="en-US" sz="2800" b="1"/>
            </a:br>
            <a:r>
              <a:rPr lang="en-US" altLang="en-US" sz="2800" b="1"/>
              <a:t>With HIV As Of End 2004</a:t>
            </a:r>
          </a:p>
        </p:txBody>
      </p:sp>
      <p:sp>
        <p:nvSpPr>
          <p:cNvPr id="15365" name="Rectangle 4"/>
          <p:cNvSpPr>
            <a:spLocks noChangeArrowheads="1"/>
          </p:cNvSpPr>
          <p:nvPr/>
        </p:nvSpPr>
        <p:spPr bwMode="auto">
          <a:xfrm>
            <a:off x="2711451" y="5876925"/>
            <a:ext cx="65944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84" tIns="47092" rIns="94184" bIns="47092">
            <a:spAutoFit/>
          </a:bodyPr>
          <a:lstStyle>
            <a:lvl1pPr defTabSz="935038">
              <a:defRPr u="sng">
                <a:solidFill>
                  <a:schemeClr val="tx1"/>
                </a:solidFill>
                <a:latin typeface="Arial" panose="020B0604020202020204" pitchFamily="34" charset="0"/>
                <a:cs typeface="Arial" panose="020B0604020202020204" pitchFamily="34" charset="0"/>
              </a:defRPr>
            </a:lvl1pPr>
            <a:lvl2pPr marL="742950" indent="-285750" defTabSz="935038">
              <a:defRPr u="sng">
                <a:solidFill>
                  <a:schemeClr val="tx1"/>
                </a:solidFill>
                <a:latin typeface="Arial" panose="020B0604020202020204" pitchFamily="34" charset="0"/>
                <a:cs typeface="Arial" panose="020B0604020202020204" pitchFamily="34" charset="0"/>
              </a:defRPr>
            </a:lvl2pPr>
            <a:lvl3pPr marL="1143000" indent="-228600" defTabSz="935038">
              <a:defRPr u="sng">
                <a:solidFill>
                  <a:schemeClr val="tx1"/>
                </a:solidFill>
                <a:latin typeface="Arial" panose="020B0604020202020204" pitchFamily="34" charset="0"/>
                <a:cs typeface="Arial" panose="020B0604020202020204" pitchFamily="34" charset="0"/>
              </a:defRPr>
            </a:lvl3pPr>
            <a:lvl4pPr marL="1600200" indent="-228600" defTabSz="935038">
              <a:defRPr u="sng">
                <a:solidFill>
                  <a:schemeClr val="tx1"/>
                </a:solidFill>
                <a:latin typeface="Arial" panose="020B0604020202020204" pitchFamily="34" charset="0"/>
                <a:cs typeface="Arial" panose="020B0604020202020204" pitchFamily="34" charset="0"/>
              </a:defRPr>
            </a:lvl4pPr>
            <a:lvl5pPr marL="2057400" indent="-228600" defTabSz="935038">
              <a:defRPr u="sng">
                <a:solidFill>
                  <a:schemeClr val="tx1"/>
                </a:solidFill>
                <a:latin typeface="Arial" panose="020B0604020202020204" pitchFamily="34" charset="0"/>
                <a:cs typeface="Arial" panose="020B0604020202020204" pitchFamily="34" charset="0"/>
              </a:defRPr>
            </a:lvl5pPr>
            <a:lvl6pPr marL="2514600" indent="-228600" defTabSz="935038"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defTabSz="935038"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defTabSz="935038"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defTabSz="935038"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r>
              <a:rPr lang="en-US" altLang="en-US" sz="2000" b="1" u="none">
                <a:solidFill>
                  <a:srgbClr val="FFFF99"/>
                </a:solidFill>
                <a:cs typeface="Times New Roman" panose="02020603050405020304" pitchFamily="18" charset="0"/>
              </a:rPr>
              <a:t>Total: 39.4 (35.9 – 44.3) million</a:t>
            </a:r>
          </a:p>
          <a:p>
            <a:pPr eaLnBrk="0" fontAlgn="base" hangingPunct="0">
              <a:spcBef>
                <a:spcPct val="0"/>
              </a:spcBef>
              <a:spcAft>
                <a:spcPct val="0"/>
              </a:spcAft>
            </a:pPr>
            <a:r>
              <a:rPr lang="en-US" altLang="en-US" b="1" u="none">
                <a:solidFill>
                  <a:srgbClr val="FFFFFF"/>
                </a:solidFill>
                <a:latin typeface="Tahoma" panose="020B0604030504040204" pitchFamily="34" charset="0"/>
                <a:cs typeface="Times New Roman" panose="02020603050405020304" pitchFamily="18" charset="0"/>
              </a:rPr>
              <a:t>Source: UNAIDS 2004 Report on the Global AIDS Epidemic</a:t>
            </a:r>
            <a:r>
              <a:rPr lang="en-US" altLang="en-US" sz="2000" b="1" u="none">
                <a:solidFill>
                  <a:srgbClr val="05107B"/>
                </a:solidFill>
                <a:cs typeface="Times New Roman" panose="02020603050405020304" pitchFamily="18" charset="0"/>
              </a:rPr>
              <a:t> </a:t>
            </a:r>
          </a:p>
        </p:txBody>
      </p:sp>
      <p:sp>
        <p:nvSpPr>
          <p:cNvPr id="11269" name="Rectangle 5"/>
          <p:cNvSpPr>
            <a:spLocks noChangeArrowheads="1"/>
          </p:cNvSpPr>
          <p:nvPr/>
        </p:nvSpPr>
        <p:spPr bwMode="auto">
          <a:xfrm>
            <a:off x="5303839" y="1916114"/>
            <a:ext cx="1419225" cy="758669"/>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800000"/>
                </a:solidFill>
                <a:latin typeface="Arial Narrow" pitchFamily="34" charset="0"/>
                <a:cs typeface="Times New Roman" pitchFamily="18" charset="0"/>
              </a:rPr>
              <a:t>Western &amp; Central Europe</a:t>
            </a:r>
          </a:p>
          <a:p>
            <a:pPr algn="ctr" defTabSz="935038" eaLnBrk="0" fontAlgn="base" hangingPunct="0">
              <a:lnSpc>
                <a:spcPct val="85000"/>
              </a:lnSpc>
              <a:spcBef>
                <a:spcPct val="0"/>
              </a:spcBef>
              <a:spcAft>
                <a:spcPct val="0"/>
              </a:spcAft>
              <a:defRPr/>
            </a:pPr>
            <a:r>
              <a:rPr lang="en-US" b="1">
                <a:solidFill>
                  <a:srgbClr val="FFFF99"/>
                </a:solidFill>
                <a:effectLst>
                  <a:outerShdw blurRad="38100" dist="38100" dir="2700000" algn="tl">
                    <a:srgbClr val="000000"/>
                  </a:outerShdw>
                </a:effectLst>
                <a:latin typeface="Arial Narrow" pitchFamily="34" charset="0"/>
                <a:cs typeface="Times New Roman" pitchFamily="18" charset="0"/>
              </a:rPr>
              <a:t>610 000</a:t>
            </a:r>
          </a:p>
          <a:p>
            <a:pPr algn="ctr" defTabSz="935038" eaLnBrk="0" fontAlgn="base" hangingPunct="0">
              <a:lnSpc>
                <a:spcPct val="85000"/>
              </a:lnSpc>
              <a:spcBef>
                <a:spcPct val="0"/>
              </a:spcBef>
              <a:spcAft>
                <a:spcPct val="0"/>
              </a:spcAft>
              <a:defRPr/>
            </a:pPr>
            <a:r>
              <a:rPr lang="en-US" sz="1200" b="1">
                <a:solidFill>
                  <a:srgbClr val="FFFF99"/>
                </a:solidFill>
                <a:effectLst>
                  <a:outerShdw blurRad="38100" dist="38100" dir="2700000" algn="tl">
                    <a:srgbClr val="000000"/>
                  </a:outerShdw>
                </a:effectLst>
                <a:latin typeface="Arial Narrow" pitchFamily="34" charset="0"/>
                <a:cs typeface="Times New Roman" pitchFamily="18" charset="0"/>
              </a:rPr>
              <a:t>[480 000 – 760 000]</a:t>
            </a:r>
          </a:p>
        </p:txBody>
      </p:sp>
      <p:sp>
        <p:nvSpPr>
          <p:cNvPr id="11270" name="Rectangle 6"/>
          <p:cNvSpPr>
            <a:spLocks noChangeArrowheads="1"/>
          </p:cNvSpPr>
          <p:nvPr/>
        </p:nvSpPr>
        <p:spPr bwMode="auto">
          <a:xfrm>
            <a:off x="5070476" y="2944813"/>
            <a:ext cx="2024063" cy="575542"/>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FFFFFF"/>
                </a:solidFill>
                <a:latin typeface="Arial Narrow" pitchFamily="34" charset="0"/>
                <a:cs typeface="Times New Roman" pitchFamily="18" charset="0"/>
              </a:rPr>
              <a:t>North Africa &amp; Middle East</a:t>
            </a:r>
          </a:p>
          <a:p>
            <a:pPr algn="ctr" defTabSz="935038" eaLnBrk="0" fontAlgn="base" hangingPunct="0">
              <a:lnSpc>
                <a:spcPct val="85000"/>
              </a:lnSpc>
              <a:spcBef>
                <a:spcPct val="0"/>
              </a:spcBef>
              <a:spcAft>
                <a:spcPct val="0"/>
              </a:spcAft>
              <a:defRPr/>
            </a:pPr>
            <a:r>
              <a:rPr lang="en-US" b="1">
                <a:solidFill>
                  <a:srgbClr val="FFFF99"/>
                </a:solidFill>
                <a:effectLst>
                  <a:outerShdw blurRad="38100" dist="38100" dir="2700000" algn="tl">
                    <a:srgbClr val="000000"/>
                  </a:outerShdw>
                </a:effectLst>
                <a:latin typeface="Arial Narrow" pitchFamily="34" charset="0"/>
                <a:cs typeface="Times New Roman" pitchFamily="18" charset="0"/>
              </a:rPr>
              <a:t>540 000</a:t>
            </a:r>
          </a:p>
          <a:p>
            <a:pPr algn="ctr" defTabSz="935038" eaLnBrk="0" fontAlgn="base" hangingPunct="0">
              <a:lnSpc>
                <a:spcPct val="85000"/>
              </a:lnSpc>
              <a:spcBef>
                <a:spcPct val="0"/>
              </a:spcBef>
              <a:spcAft>
                <a:spcPct val="0"/>
              </a:spcAft>
              <a:defRPr/>
            </a:pPr>
            <a:r>
              <a:rPr lang="en-US" sz="1200" b="1">
                <a:solidFill>
                  <a:srgbClr val="FFFF99"/>
                </a:solidFill>
                <a:effectLst>
                  <a:outerShdw blurRad="38100" dist="38100" dir="2700000" algn="tl">
                    <a:srgbClr val="000000"/>
                  </a:outerShdw>
                </a:effectLst>
                <a:latin typeface="Arial Narrow" pitchFamily="34" charset="0"/>
                <a:cs typeface="Times New Roman" pitchFamily="18" charset="0"/>
              </a:rPr>
              <a:t>[230 000 – 1.5 million]</a:t>
            </a:r>
          </a:p>
        </p:txBody>
      </p:sp>
      <p:sp>
        <p:nvSpPr>
          <p:cNvPr id="11271" name="Rectangle 7"/>
          <p:cNvSpPr>
            <a:spLocks noChangeArrowheads="1"/>
          </p:cNvSpPr>
          <p:nvPr/>
        </p:nvSpPr>
        <p:spPr bwMode="auto">
          <a:xfrm>
            <a:off x="5494338" y="3683000"/>
            <a:ext cx="1731962" cy="575542"/>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FFFFFF"/>
                </a:solidFill>
                <a:latin typeface="Arial Narrow" pitchFamily="34" charset="0"/>
                <a:cs typeface="Times New Roman" pitchFamily="18" charset="0"/>
              </a:rPr>
              <a:t>Sub-Saharan Africa</a:t>
            </a:r>
          </a:p>
          <a:p>
            <a:pPr algn="ctr" defTabSz="935038" eaLnBrk="0" fontAlgn="base" hangingPunct="0">
              <a:lnSpc>
                <a:spcPct val="85000"/>
              </a:lnSpc>
              <a:spcBef>
                <a:spcPct val="0"/>
              </a:spcBef>
              <a:spcAft>
                <a:spcPct val="0"/>
              </a:spcAft>
              <a:defRPr/>
            </a:pPr>
            <a:r>
              <a:rPr lang="en-US" b="1">
                <a:solidFill>
                  <a:srgbClr val="FFFF99"/>
                </a:solidFill>
                <a:effectLst>
                  <a:outerShdw blurRad="38100" dist="38100" dir="2700000" algn="tl">
                    <a:srgbClr val="000000"/>
                  </a:outerShdw>
                </a:effectLst>
                <a:latin typeface="Arial Narrow" pitchFamily="34" charset="0"/>
                <a:cs typeface="Times New Roman" pitchFamily="18" charset="0"/>
              </a:rPr>
              <a:t>25.4 million</a:t>
            </a:r>
          </a:p>
          <a:p>
            <a:pPr algn="ctr" defTabSz="935038" eaLnBrk="0" fontAlgn="base" hangingPunct="0">
              <a:lnSpc>
                <a:spcPct val="85000"/>
              </a:lnSpc>
              <a:spcBef>
                <a:spcPct val="0"/>
              </a:spcBef>
              <a:spcAft>
                <a:spcPct val="0"/>
              </a:spcAft>
              <a:defRPr/>
            </a:pPr>
            <a:r>
              <a:rPr lang="en-US" sz="1200" b="1">
                <a:solidFill>
                  <a:srgbClr val="FFFF99"/>
                </a:solidFill>
                <a:effectLst>
                  <a:outerShdw blurRad="38100" dist="38100" dir="2700000" algn="tl">
                    <a:srgbClr val="000000"/>
                  </a:outerShdw>
                </a:effectLst>
                <a:latin typeface="Arial Narrow" pitchFamily="34" charset="0"/>
                <a:cs typeface="Times New Roman" pitchFamily="18" charset="0"/>
              </a:rPr>
              <a:t>[23.4 – 28.4 million]</a:t>
            </a:r>
          </a:p>
        </p:txBody>
      </p:sp>
      <p:sp>
        <p:nvSpPr>
          <p:cNvPr id="11272" name="Rectangle 8"/>
          <p:cNvSpPr>
            <a:spLocks noChangeArrowheads="1"/>
          </p:cNvSpPr>
          <p:nvPr/>
        </p:nvSpPr>
        <p:spPr bwMode="auto">
          <a:xfrm>
            <a:off x="6527801" y="1916114"/>
            <a:ext cx="1546225" cy="758669"/>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800000"/>
                </a:solidFill>
                <a:latin typeface="Arial Narrow" pitchFamily="34" charset="0"/>
                <a:cs typeface="Times New Roman" pitchFamily="18" charset="0"/>
              </a:rPr>
              <a:t>Eastern Europe </a:t>
            </a:r>
            <a:br>
              <a:rPr lang="en-US" sz="1400" b="1">
                <a:solidFill>
                  <a:srgbClr val="800000"/>
                </a:solidFill>
                <a:latin typeface="Arial Narrow" pitchFamily="34" charset="0"/>
                <a:cs typeface="Times New Roman" pitchFamily="18" charset="0"/>
              </a:rPr>
            </a:br>
            <a:r>
              <a:rPr lang="en-US" sz="1400" b="1">
                <a:solidFill>
                  <a:srgbClr val="800000"/>
                </a:solidFill>
                <a:latin typeface="Arial Narrow" pitchFamily="34" charset="0"/>
                <a:cs typeface="Times New Roman" pitchFamily="18" charset="0"/>
              </a:rPr>
              <a:t>&amp; Central Asia</a:t>
            </a:r>
          </a:p>
          <a:p>
            <a:pPr algn="ctr" defTabSz="935038" eaLnBrk="0" fontAlgn="base" hangingPunct="0">
              <a:lnSpc>
                <a:spcPct val="85000"/>
              </a:lnSpc>
              <a:spcBef>
                <a:spcPct val="0"/>
              </a:spcBef>
              <a:spcAft>
                <a:spcPct val="0"/>
              </a:spcAft>
              <a:defRPr/>
            </a:pPr>
            <a:r>
              <a:rPr lang="en-US" b="1">
                <a:solidFill>
                  <a:srgbClr val="FFFF99"/>
                </a:solidFill>
                <a:effectLst>
                  <a:outerShdw blurRad="38100" dist="38100" dir="2700000" algn="tl">
                    <a:srgbClr val="000000"/>
                  </a:outerShdw>
                </a:effectLst>
                <a:latin typeface="Arial Narrow" pitchFamily="34" charset="0"/>
                <a:cs typeface="Times New Roman" pitchFamily="18" charset="0"/>
              </a:rPr>
              <a:t>1.4 million </a:t>
            </a:r>
          </a:p>
          <a:p>
            <a:pPr algn="ctr" defTabSz="935038" eaLnBrk="0" fontAlgn="base" hangingPunct="0">
              <a:lnSpc>
                <a:spcPct val="85000"/>
              </a:lnSpc>
              <a:spcBef>
                <a:spcPct val="0"/>
              </a:spcBef>
              <a:spcAft>
                <a:spcPct val="0"/>
              </a:spcAft>
              <a:defRPr/>
            </a:pPr>
            <a:r>
              <a:rPr lang="en-US" sz="1200" b="1">
                <a:solidFill>
                  <a:srgbClr val="FFFF99"/>
                </a:solidFill>
                <a:effectLst>
                  <a:outerShdw blurRad="38100" dist="38100" dir="2700000" algn="tl">
                    <a:srgbClr val="000000"/>
                  </a:outerShdw>
                </a:effectLst>
                <a:latin typeface="Arial Narrow" pitchFamily="34" charset="0"/>
                <a:cs typeface="Times New Roman" pitchFamily="18" charset="0"/>
              </a:rPr>
              <a:t>[920 000 – 2.1 million]</a:t>
            </a:r>
          </a:p>
        </p:txBody>
      </p:sp>
      <p:sp>
        <p:nvSpPr>
          <p:cNvPr id="11273" name="Rectangle 9"/>
          <p:cNvSpPr>
            <a:spLocks noChangeArrowheads="1"/>
          </p:cNvSpPr>
          <p:nvPr/>
        </p:nvSpPr>
        <p:spPr bwMode="auto">
          <a:xfrm>
            <a:off x="7123113" y="3317875"/>
            <a:ext cx="1835150" cy="575542"/>
          </a:xfrm>
          <a:prstGeom prst="rect">
            <a:avLst/>
          </a:prstGeom>
          <a:noFill/>
          <a:ln>
            <a:noFill/>
          </a:ln>
          <a:effectLst/>
          <a:extLst/>
        </p:spPr>
        <p:txBody>
          <a:bodyPr lIns="0" tIns="0" rIns="0" bIns="0">
            <a:spAutoFit/>
          </a:bodyPr>
          <a:lstStyle/>
          <a:p>
            <a:pPr defTabSz="935038" eaLnBrk="0" fontAlgn="base" hangingPunct="0">
              <a:lnSpc>
                <a:spcPct val="85000"/>
              </a:lnSpc>
              <a:spcBef>
                <a:spcPct val="0"/>
              </a:spcBef>
              <a:spcAft>
                <a:spcPct val="0"/>
              </a:spcAft>
              <a:tabLst>
                <a:tab pos="285750" algn="l"/>
              </a:tabLst>
              <a:defRPr/>
            </a:pPr>
            <a:r>
              <a:rPr lang="en-US" sz="1400" b="1">
                <a:solidFill>
                  <a:srgbClr val="FFFFFF"/>
                </a:solidFill>
                <a:latin typeface="Arial Narrow" pitchFamily="34" charset="0"/>
                <a:cs typeface="Times New Roman" pitchFamily="18" charset="0"/>
              </a:rPr>
              <a:t>South &amp; South-East Asia</a:t>
            </a:r>
          </a:p>
          <a:p>
            <a:pPr defTabSz="935038" eaLnBrk="0" fontAlgn="base" hangingPunct="0">
              <a:lnSpc>
                <a:spcPct val="85000"/>
              </a:lnSpc>
              <a:spcBef>
                <a:spcPct val="0"/>
              </a:spcBef>
              <a:spcAft>
                <a:spcPct val="0"/>
              </a:spcAft>
              <a:tabLst>
                <a:tab pos="285750" algn="l"/>
              </a:tabLst>
              <a:defRPr/>
            </a:pPr>
            <a:r>
              <a:rPr lang="en-US" b="1">
                <a:solidFill>
                  <a:srgbClr val="FFFF99"/>
                </a:solidFill>
                <a:effectLst>
                  <a:outerShdw blurRad="38100" dist="38100" dir="2700000" algn="tl">
                    <a:srgbClr val="000000"/>
                  </a:outerShdw>
                </a:effectLst>
                <a:latin typeface="Arial Narrow" pitchFamily="34" charset="0"/>
                <a:cs typeface="Times New Roman" pitchFamily="18" charset="0"/>
              </a:rPr>
              <a:t>	7.1 million</a:t>
            </a:r>
          </a:p>
          <a:p>
            <a:pPr defTabSz="935038" eaLnBrk="0" fontAlgn="base" hangingPunct="0">
              <a:lnSpc>
                <a:spcPct val="85000"/>
              </a:lnSpc>
              <a:spcBef>
                <a:spcPct val="0"/>
              </a:spcBef>
              <a:spcAft>
                <a:spcPct val="0"/>
              </a:spcAft>
              <a:tabLst>
                <a:tab pos="285750" algn="l"/>
              </a:tabLst>
              <a:defRPr/>
            </a:pPr>
            <a:r>
              <a:rPr lang="en-US" sz="1200" b="1">
                <a:solidFill>
                  <a:srgbClr val="FFFF99"/>
                </a:solidFill>
                <a:effectLst>
                  <a:outerShdw blurRad="38100" dist="38100" dir="2700000" algn="tl">
                    <a:srgbClr val="000000"/>
                  </a:outerShdw>
                </a:effectLst>
                <a:latin typeface="Arial Narrow" pitchFamily="34" charset="0"/>
                <a:cs typeface="Times New Roman" pitchFamily="18" charset="0"/>
              </a:rPr>
              <a:t>	[4.4 – 10.6 million]</a:t>
            </a:r>
          </a:p>
        </p:txBody>
      </p:sp>
      <p:sp>
        <p:nvSpPr>
          <p:cNvPr id="11274" name="Rectangle 10"/>
          <p:cNvSpPr>
            <a:spLocks noChangeArrowheads="1"/>
          </p:cNvSpPr>
          <p:nvPr/>
        </p:nvSpPr>
        <p:spPr bwMode="auto">
          <a:xfrm>
            <a:off x="7473951" y="3968750"/>
            <a:ext cx="1566863" cy="575542"/>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FFFFFF"/>
                </a:solidFill>
                <a:latin typeface="Arial Narrow" pitchFamily="34" charset="0"/>
                <a:cs typeface="Times New Roman" pitchFamily="18" charset="0"/>
              </a:rPr>
              <a:t>Oceania</a:t>
            </a:r>
          </a:p>
          <a:p>
            <a:pPr algn="ctr" defTabSz="935038" eaLnBrk="0" fontAlgn="base" hangingPunct="0">
              <a:lnSpc>
                <a:spcPct val="85000"/>
              </a:lnSpc>
              <a:spcBef>
                <a:spcPct val="0"/>
              </a:spcBef>
              <a:spcAft>
                <a:spcPct val="0"/>
              </a:spcAft>
              <a:defRPr/>
            </a:pPr>
            <a:r>
              <a:rPr lang="en-US" b="1">
                <a:solidFill>
                  <a:srgbClr val="FFFF99"/>
                </a:solidFill>
                <a:effectLst>
                  <a:outerShdw blurRad="38100" dist="38100" dir="2700000" algn="tl">
                    <a:srgbClr val="000000"/>
                  </a:outerShdw>
                </a:effectLst>
                <a:latin typeface="Arial Narrow" pitchFamily="34" charset="0"/>
                <a:cs typeface="Times New Roman" pitchFamily="18" charset="0"/>
              </a:rPr>
              <a:t>35 000</a:t>
            </a:r>
          </a:p>
          <a:p>
            <a:pPr algn="ctr" defTabSz="935038" eaLnBrk="0" fontAlgn="base" hangingPunct="0">
              <a:lnSpc>
                <a:spcPct val="85000"/>
              </a:lnSpc>
              <a:spcBef>
                <a:spcPct val="0"/>
              </a:spcBef>
              <a:spcAft>
                <a:spcPct val="0"/>
              </a:spcAft>
              <a:defRPr/>
            </a:pPr>
            <a:r>
              <a:rPr lang="en-US" sz="1200" b="1">
                <a:solidFill>
                  <a:srgbClr val="FFFF99"/>
                </a:solidFill>
                <a:effectLst>
                  <a:outerShdw blurRad="38100" dist="38100" dir="2700000" algn="tl">
                    <a:srgbClr val="000000"/>
                  </a:outerShdw>
                </a:effectLst>
                <a:latin typeface="Arial Narrow" pitchFamily="34" charset="0"/>
                <a:cs typeface="Times New Roman" pitchFamily="18" charset="0"/>
              </a:rPr>
              <a:t>[25 000 – 48 000]</a:t>
            </a:r>
            <a:endParaRPr lang="en-US" sz="2400" b="1">
              <a:solidFill>
                <a:srgbClr val="FFFF99"/>
              </a:solidFill>
              <a:effectLst>
                <a:outerShdw blurRad="38100" dist="38100" dir="2700000" algn="tl">
                  <a:srgbClr val="000000"/>
                </a:outerShdw>
              </a:effectLst>
              <a:latin typeface="Arial Narrow" pitchFamily="34" charset="0"/>
              <a:cs typeface="Times New Roman" pitchFamily="18" charset="0"/>
            </a:endParaRPr>
          </a:p>
        </p:txBody>
      </p:sp>
      <p:sp>
        <p:nvSpPr>
          <p:cNvPr id="11275" name="Rectangle 11"/>
          <p:cNvSpPr>
            <a:spLocks noChangeArrowheads="1"/>
          </p:cNvSpPr>
          <p:nvPr/>
        </p:nvSpPr>
        <p:spPr bwMode="auto">
          <a:xfrm>
            <a:off x="3225800" y="2408238"/>
            <a:ext cx="1849438" cy="575542"/>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800000"/>
                </a:solidFill>
                <a:latin typeface="Arial Narrow" pitchFamily="34" charset="0"/>
                <a:cs typeface="Times New Roman" pitchFamily="18" charset="0"/>
              </a:rPr>
              <a:t>North America</a:t>
            </a:r>
          </a:p>
          <a:p>
            <a:pPr algn="ctr" defTabSz="935038" eaLnBrk="0" fontAlgn="base" hangingPunct="0">
              <a:lnSpc>
                <a:spcPct val="85000"/>
              </a:lnSpc>
              <a:spcBef>
                <a:spcPct val="0"/>
              </a:spcBef>
              <a:spcAft>
                <a:spcPct val="0"/>
              </a:spcAft>
              <a:defRPr/>
            </a:pPr>
            <a:r>
              <a:rPr lang="en-US" b="1">
                <a:solidFill>
                  <a:srgbClr val="FFFF99"/>
                </a:solidFill>
                <a:effectLst>
                  <a:outerShdw blurRad="38100" dist="38100" dir="2700000" algn="tl">
                    <a:srgbClr val="000000"/>
                  </a:outerShdw>
                </a:effectLst>
                <a:latin typeface="Arial Narrow" pitchFamily="34" charset="0"/>
                <a:cs typeface="Times New Roman" pitchFamily="18" charset="0"/>
              </a:rPr>
              <a:t>1.0 million</a:t>
            </a:r>
          </a:p>
          <a:p>
            <a:pPr algn="ctr" defTabSz="935038" eaLnBrk="0" fontAlgn="base" hangingPunct="0">
              <a:lnSpc>
                <a:spcPct val="85000"/>
              </a:lnSpc>
              <a:spcBef>
                <a:spcPct val="0"/>
              </a:spcBef>
              <a:spcAft>
                <a:spcPct val="0"/>
              </a:spcAft>
              <a:defRPr/>
            </a:pPr>
            <a:r>
              <a:rPr lang="en-US" sz="1200" b="1">
                <a:solidFill>
                  <a:srgbClr val="FFFF99"/>
                </a:solidFill>
                <a:effectLst>
                  <a:outerShdw blurRad="38100" dist="38100" dir="2700000" algn="tl">
                    <a:srgbClr val="000000"/>
                  </a:outerShdw>
                </a:effectLst>
                <a:latin typeface="Arial Narrow" pitchFamily="34" charset="0"/>
                <a:cs typeface="Times New Roman" pitchFamily="18" charset="0"/>
              </a:rPr>
              <a:t>[540 000 – 1.6 million]</a:t>
            </a:r>
          </a:p>
        </p:txBody>
      </p:sp>
      <p:sp>
        <p:nvSpPr>
          <p:cNvPr id="11276" name="Rectangle 12"/>
          <p:cNvSpPr>
            <a:spLocks noChangeArrowheads="1"/>
          </p:cNvSpPr>
          <p:nvPr/>
        </p:nvSpPr>
        <p:spPr bwMode="auto">
          <a:xfrm>
            <a:off x="3251201" y="3025775"/>
            <a:ext cx="2043113" cy="575542"/>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FFFFFF"/>
                </a:solidFill>
                <a:latin typeface="Arial Narrow" pitchFamily="34" charset="0"/>
                <a:cs typeface="Times New Roman" pitchFamily="18" charset="0"/>
              </a:rPr>
              <a:t>Caribbean</a:t>
            </a:r>
          </a:p>
          <a:p>
            <a:pPr algn="ctr" defTabSz="935038" eaLnBrk="0" fontAlgn="base" hangingPunct="0">
              <a:lnSpc>
                <a:spcPct val="85000"/>
              </a:lnSpc>
              <a:spcBef>
                <a:spcPct val="0"/>
              </a:spcBef>
              <a:spcAft>
                <a:spcPct val="0"/>
              </a:spcAft>
              <a:defRPr/>
            </a:pPr>
            <a:r>
              <a:rPr lang="en-US" b="1">
                <a:solidFill>
                  <a:srgbClr val="FFFF99"/>
                </a:solidFill>
                <a:effectLst>
                  <a:outerShdw blurRad="38100" dist="38100" dir="2700000" algn="tl">
                    <a:srgbClr val="000000"/>
                  </a:outerShdw>
                </a:effectLst>
                <a:latin typeface="Arial Narrow" pitchFamily="34" charset="0"/>
                <a:cs typeface="Times New Roman" pitchFamily="18" charset="0"/>
              </a:rPr>
              <a:t>440 000</a:t>
            </a:r>
          </a:p>
          <a:p>
            <a:pPr algn="ctr" defTabSz="935038" eaLnBrk="0" fontAlgn="base" hangingPunct="0">
              <a:lnSpc>
                <a:spcPct val="85000"/>
              </a:lnSpc>
              <a:spcBef>
                <a:spcPct val="0"/>
              </a:spcBef>
              <a:spcAft>
                <a:spcPct val="0"/>
              </a:spcAft>
              <a:defRPr/>
            </a:pPr>
            <a:r>
              <a:rPr lang="en-US" sz="1200" b="1">
                <a:solidFill>
                  <a:srgbClr val="FFFF99"/>
                </a:solidFill>
                <a:effectLst>
                  <a:outerShdw blurRad="38100" dist="38100" dir="2700000" algn="tl">
                    <a:srgbClr val="000000"/>
                  </a:outerShdw>
                </a:effectLst>
                <a:latin typeface="Arial Narrow" pitchFamily="34" charset="0"/>
                <a:cs typeface="Times New Roman" pitchFamily="18" charset="0"/>
              </a:rPr>
              <a:t>[270 000 – 780 000]</a:t>
            </a:r>
          </a:p>
        </p:txBody>
      </p:sp>
      <p:sp>
        <p:nvSpPr>
          <p:cNvPr id="11277" name="Rectangle 13"/>
          <p:cNvSpPr>
            <a:spLocks noChangeArrowheads="1"/>
          </p:cNvSpPr>
          <p:nvPr/>
        </p:nvSpPr>
        <p:spPr bwMode="auto">
          <a:xfrm>
            <a:off x="3930651" y="3871913"/>
            <a:ext cx="1566863" cy="575542"/>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FFFFFF"/>
                </a:solidFill>
                <a:latin typeface="Arial Narrow" pitchFamily="34" charset="0"/>
                <a:cs typeface="Times New Roman" pitchFamily="18" charset="0"/>
              </a:rPr>
              <a:t>Latin America</a:t>
            </a:r>
          </a:p>
          <a:p>
            <a:pPr algn="ctr" defTabSz="935038" eaLnBrk="0" fontAlgn="base" hangingPunct="0">
              <a:lnSpc>
                <a:spcPct val="85000"/>
              </a:lnSpc>
              <a:spcBef>
                <a:spcPct val="0"/>
              </a:spcBef>
              <a:spcAft>
                <a:spcPct val="0"/>
              </a:spcAft>
              <a:defRPr/>
            </a:pPr>
            <a:r>
              <a:rPr lang="en-US" b="1">
                <a:solidFill>
                  <a:srgbClr val="FFFF99"/>
                </a:solidFill>
                <a:effectLst>
                  <a:outerShdw blurRad="38100" dist="38100" dir="2700000" algn="tl">
                    <a:srgbClr val="000000"/>
                  </a:outerShdw>
                </a:effectLst>
                <a:latin typeface="Arial Narrow" pitchFamily="34" charset="0"/>
                <a:cs typeface="Times New Roman" pitchFamily="18" charset="0"/>
              </a:rPr>
              <a:t>1.7 million</a:t>
            </a:r>
          </a:p>
          <a:p>
            <a:pPr algn="ctr" defTabSz="935038" eaLnBrk="0" fontAlgn="base" hangingPunct="0">
              <a:lnSpc>
                <a:spcPct val="85000"/>
              </a:lnSpc>
              <a:spcBef>
                <a:spcPct val="0"/>
              </a:spcBef>
              <a:spcAft>
                <a:spcPct val="0"/>
              </a:spcAft>
              <a:defRPr/>
            </a:pPr>
            <a:r>
              <a:rPr lang="en-US" sz="1200" b="1">
                <a:solidFill>
                  <a:srgbClr val="FFFF99"/>
                </a:solidFill>
                <a:effectLst>
                  <a:outerShdw blurRad="38100" dist="38100" dir="2700000" algn="tl">
                    <a:srgbClr val="000000"/>
                  </a:outerShdw>
                </a:effectLst>
                <a:latin typeface="Arial Narrow" pitchFamily="34" charset="0"/>
                <a:cs typeface="Times New Roman" pitchFamily="18" charset="0"/>
              </a:rPr>
              <a:t>[1.3 – 2.2 million]</a:t>
            </a:r>
          </a:p>
        </p:txBody>
      </p:sp>
      <p:sp>
        <p:nvSpPr>
          <p:cNvPr id="11278" name="Rectangle 14"/>
          <p:cNvSpPr>
            <a:spLocks noChangeArrowheads="1"/>
          </p:cNvSpPr>
          <p:nvPr/>
        </p:nvSpPr>
        <p:spPr bwMode="auto">
          <a:xfrm>
            <a:off x="7348538" y="2592388"/>
            <a:ext cx="1897062" cy="575542"/>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tabLst>
                <a:tab pos="511175" algn="l"/>
              </a:tabLst>
              <a:defRPr/>
            </a:pPr>
            <a:r>
              <a:rPr lang="en-US" sz="1400" b="1">
                <a:solidFill>
                  <a:srgbClr val="800000"/>
                </a:solidFill>
                <a:latin typeface="Arial Narrow" pitchFamily="34" charset="0"/>
                <a:cs typeface="Times New Roman" pitchFamily="18" charset="0"/>
              </a:rPr>
              <a:t>East Asia</a:t>
            </a:r>
          </a:p>
          <a:p>
            <a:pPr algn="ctr" defTabSz="935038" eaLnBrk="0" fontAlgn="base" hangingPunct="0">
              <a:lnSpc>
                <a:spcPct val="85000"/>
              </a:lnSpc>
              <a:spcBef>
                <a:spcPct val="0"/>
              </a:spcBef>
              <a:spcAft>
                <a:spcPct val="0"/>
              </a:spcAft>
              <a:tabLst>
                <a:tab pos="511175" algn="l"/>
              </a:tabLst>
              <a:defRPr/>
            </a:pPr>
            <a:r>
              <a:rPr lang="en-US" b="1">
                <a:solidFill>
                  <a:srgbClr val="FFFF99"/>
                </a:solidFill>
                <a:effectLst>
                  <a:outerShdw blurRad="38100" dist="38100" dir="2700000" algn="tl">
                    <a:srgbClr val="000000"/>
                  </a:outerShdw>
                </a:effectLst>
                <a:latin typeface="Arial Narrow" pitchFamily="34" charset="0"/>
                <a:cs typeface="Times New Roman" pitchFamily="18" charset="0"/>
              </a:rPr>
              <a:t>1.1 million</a:t>
            </a:r>
          </a:p>
          <a:p>
            <a:pPr algn="ctr" defTabSz="935038" eaLnBrk="0" fontAlgn="base" hangingPunct="0">
              <a:lnSpc>
                <a:spcPct val="85000"/>
              </a:lnSpc>
              <a:spcBef>
                <a:spcPct val="0"/>
              </a:spcBef>
              <a:spcAft>
                <a:spcPct val="0"/>
              </a:spcAft>
              <a:tabLst>
                <a:tab pos="511175" algn="l"/>
              </a:tabLst>
              <a:defRPr/>
            </a:pPr>
            <a:r>
              <a:rPr lang="en-US" sz="1200" b="1">
                <a:solidFill>
                  <a:srgbClr val="FFFF99"/>
                </a:solidFill>
                <a:effectLst>
                  <a:outerShdw blurRad="38100" dist="38100" dir="2700000" algn="tl">
                    <a:srgbClr val="000000"/>
                  </a:outerShdw>
                </a:effectLst>
                <a:latin typeface="Arial Narrow" pitchFamily="34" charset="0"/>
                <a:cs typeface="Times New Roman" pitchFamily="18" charset="0"/>
              </a:rPr>
              <a:t>[560 000 – 1.8 million]</a:t>
            </a:r>
          </a:p>
        </p:txBody>
      </p:sp>
    </p:spTree>
    <p:extLst>
      <p:ext uri="{BB962C8B-B14F-4D97-AF65-F5344CB8AC3E}">
        <p14:creationId xmlns:p14="http://schemas.microsoft.com/office/powerpoint/2010/main" val="110686319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3F9543DF-CE68-495D-AEB9-4C9BFC99EB86}" type="slidenum">
              <a:rPr lang="en-US" altLang="en-US" u="none">
                <a:solidFill>
                  <a:srgbClr val="FFFFFF"/>
                </a:solidFill>
              </a:rPr>
              <a:pPr/>
              <a:t>12</a:t>
            </a:fld>
            <a:endParaRPr lang="en-US" altLang="en-US" u="none">
              <a:solidFill>
                <a:srgbClr val="FFFFFF"/>
              </a:solidFill>
            </a:endParaRPr>
          </a:p>
        </p:txBody>
      </p:sp>
      <p:sp>
        <p:nvSpPr>
          <p:cNvPr id="16387" name="Rectangle 2"/>
          <p:cNvSpPr>
            <a:spLocks noGrp="1" noChangeArrowheads="1"/>
          </p:cNvSpPr>
          <p:nvPr>
            <p:ph type="title"/>
          </p:nvPr>
        </p:nvSpPr>
        <p:spPr>
          <a:xfrm>
            <a:off x="1631950" y="260351"/>
            <a:ext cx="8382000" cy="949325"/>
          </a:xfrm>
          <a:noFill/>
        </p:spPr>
        <p:txBody>
          <a:bodyPr vert="horz" wrap="square" lIns="0" tIns="0" rIns="0" bIns="0" numCol="1" anchor="ctr" anchorCtr="1" compatLnSpc="1">
            <a:prstTxWarp prst="textNoShape">
              <a:avLst/>
            </a:prstTxWarp>
          </a:bodyPr>
          <a:lstStyle/>
          <a:p>
            <a:pPr eaLnBrk="1" hangingPunct="1">
              <a:lnSpc>
                <a:spcPct val="105000"/>
              </a:lnSpc>
            </a:pPr>
            <a:r>
              <a:rPr lang="en-US" altLang="en-US" sz="3200" b="1"/>
              <a:t>Children (&lt;15 years) estimated to be living </a:t>
            </a:r>
            <a:br>
              <a:rPr lang="en-US" altLang="en-US" sz="3200" b="1"/>
            </a:br>
            <a:r>
              <a:rPr lang="en-US" altLang="en-US" sz="3200" b="1"/>
              <a:t>with HIV as of end 2005</a:t>
            </a:r>
          </a:p>
        </p:txBody>
      </p:sp>
      <p:grpSp>
        <p:nvGrpSpPr>
          <p:cNvPr id="16388" name="Group 3"/>
          <p:cNvGrpSpPr>
            <a:grpSpLocks/>
          </p:cNvGrpSpPr>
          <p:nvPr/>
        </p:nvGrpSpPr>
        <p:grpSpPr bwMode="auto">
          <a:xfrm>
            <a:off x="1524001" y="1196975"/>
            <a:ext cx="8405813" cy="5354638"/>
            <a:chOff x="191" y="1158"/>
            <a:chExt cx="5957" cy="2711"/>
          </a:xfrm>
        </p:grpSpPr>
        <p:pic>
          <p:nvPicPr>
            <p:cNvPr id="1638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 y="1158"/>
              <a:ext cx="5957" cy="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5"/>
            <p:cNvSpPr>
              <a:spLocks noChangeArrowheads="1"/>
            </p:cNvSpPr>
            <p:nvPr/>
          </p:nvSpPr>
          <p:spPr bwMode="auto">
            <a:xfrm>
              <a:off x="2595" y="1284"/>
              <a:ext cx="1077" cy="384"/>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FFFFFF"/>
                  </a:solidFill>
                  <a:latin typeface="Arial Narrow" pitchFamily="34" charset="0"/>
                </a:rPr>
                <a:t>Western &amp; Central Europe</a:t>
              </a:r>
            </a:p>
            <a:p>
              <a:pPr algn="ctr" defTabSz="935038" eaLnBrk="0" fontAlgn="base" hangingPunct="0">
                <a:lnSpc>
                  <a:spcPct val="85000"/>
                </a:lnSpc>
                <a:spcBef>
                  <a:spcPct val="0"/>
                </a:spcBef>
                <a:spcAft>
                  <a:spcPct val="0"/>
                </a:spcAft>
                <a:defRPr/>
              </a:pPr>
              <a:r>
                <a:rPr lang="en-US" b="1">
                  <a:solidFill>
                    <a:srgbClr val="FFFFFF"/>
                  </a:solidFill>
                  <a:effectLst>
                    <a:outerShdw blurRad="38100" dist="38100" dir="2700000" algn="tl">
                      <a:srgbClr val="000000"/>
                    </a:outerShdw>
                  </a:effectLst>
                  <a:latin typeface="Arial Narrow" pitchFamily="34" charset="0"/>
                </a:rPr>
                <a:t>5 300</a:t>
              </a:r>
            </a:p>
            <a:p>
              <a:pPr algn="ctr" defTabSz="935038" eaLnBrk="0" fontAlgn="base" hangingPunct="0">
                <a:lnSpc>
                  <a:spcPct val="85000"/>
                </a:lnSpc>
                <a:spcBef>
                  <a:spcPct val="0"/>
                </a:spcBef>
                <a:spcAft>
                  <a:spcPct val="0"/>
                </a:spcAft>
                <a:defRPr/>
              </a:pPr>
              <a:r>
                <a:rPr lang="en-US" sz="1200" b="1">
                  <a:solidFill>
                    <a:srgbClr val="FFFFFF"/>
                  </a:solidFill>
                  <a:effectLst>
                    <a:outerShdw blurRad="38100" dist="38100" dir="2700000" algn="tl">
                      <a:srgbClr val="000000"/>
                    </a:outerShdw>
                  </a:effectLst>
                  <a:latin typeface="Arial Narrow" pitchFamily="34" charset="0"/>
                </a:rPr>
                <a:t>[4 200 – 6 800]</a:t>
              </a:r>
              <a:endParaRPr lang="en-US" b="1">
                <a:solidFill>
                  <a:srgbClr val="FFFFFF"/>
                </a:solidFill>
                <a:effectLst>
                  <a:outerShdw blurRad="38100" dist="38100" dir="2700000" algn="tl">
                    <a:srgbClr val="000000"/>
                  </a:outerShdw>
                </a:effectLst>
                <a:latin typeface="Arial Narrow" pitchFamily="34" charset="0"/>
              </a:endParaRPr>
            </a:p>
          </p:txBody>
        </p:sp>
        <p:sp>
          <p:nvSpPr>
            <p:cNvPr id="14342" name="Rectangle 6"/>
            <p:cNvSpPr>
              <a:spLocks noChangeArrowheads="1"/>
            </p:cNvSpPr>
            <p:nvPr/>
          </p:nvSpPr>
          <p:spPr bwMode="auto">
            <a:xfrm>
              <a:off x="2618" y="1875"/>
              <a:ext cx="1349" cy="291"/>
            </a:xfrm>
            <a:prstGeom prst="rect">
              <a:avLst/>
            </a:prstGeom>
            <a:noFill/>
            <a:ln>
              <a:noFill/>
            </a:ln>
            <a:effectLst/>
            <a:extLst/>
          </p:spPr>
          <p:txBody>
            <a:bodyPr lIns="0" tIns="0" rIns="0" bIns="0">
              <a:spAutoFit/>
            </a:bodyPr>
            <a:lstStyle/>
            <a:p>
              <a:pPr defTabSz="935038" eaLnBrk="0" fontAlgn="base" hangingPunct="0">
                <a:lnSpc>
                  <a:spcPct val="85000"/>
                </a:lnSpc>
                <a:spcBef>
                  <a:spcPct val="0"/>
                </a:spcBef>
                <a:spcAft>
                  <a:spcPct val="0"/>
                </a:spcAft>
                <a:defRPr/>
              </a:pPr>
              <a:r>
                <a:rPr lang="en-US" sz="1400" b="1">
                  <a:solidFill>
                    <a:srgbClr val="FFFFFF"/>
                  </a:solidFill>
                  <a:latin typeface="Arial Narrow" pitchFamily="34" charset="0"/>
                </a:rPr>
                <a:t>North Africa &amp; Middle East</a:t>
              </a:r>
            </a:p>
            <a:p>
              <a:pPr algn="ctr" defTabSz="935038" eaLnBrk="0" fontAlgn="base" hangingPunct="0">
                <a:lnSpc>
                  <a:spcPct val="85000"/>
                </a:lnSpc>
                <a:spcBef>
                  <a:spcPct val="0"/>
                </a:spcBef>
                <a:spcAft>
                  <a:spcPct val="0"/>
                </a:spcAft>
                <a:defRPr/>
              </a:pPr>
              <a:r>
                <a:rPr lang="en-US" b="1">
                  <a:solidFill>
                    <a:srgbClr val="FFFFFF"/>
                  </a:solidFill>
                  <a:effectLst>
                    <a:outerShdw blurRad="38100" dist="38100" dir="2700000" algn="tl">
                      <a:srgbClr val="000000"/>
                    </a:outerShdw>
                  </a:effectLst>
                  <a:latin typeface="Arial Narrow" pitchFamily="34" charset="0"/>
                </a:rPr>
                <a:t>37 000</a:t>
              </a:r>
            </a:p>
            <a:p>
              <a:pPr algn="ctr" defTabSz="935038" eaLnBrk="0" fontAlgn="base" hangingPunct="0">
                <a:lnSpc>
                  <a:spcPct val="85000"/>
                </a:lnSpc>
                <a:spcBef>
                  <a:spcPct val="0"/>
                </a:spcBef>
                <a:spcAft>
                  <a:spcPct val="0"/>
                </a:spcAft>
                <a:defRPr/>
              </a:pPr>
              <a:r>
                <a:rPr lang="en-US" sz="1200" b="1">
                  <a:solidFill>
                    <a:srgbClr val="FFFFFF"/>
                  </a:solidFill>
                  <a:effectLst>
                    <a:outerShdw blurRad="38100" dist="38100" dir="2700000" algn="tl">
                      <a:srgbClr val="000000"/>
                    </a:outerShdw>
                  </a:effectLst>
                  <a:latin typeface="Arial Narrow" pitchFamily="34" charset="0"/>
                </a:rPr>
                <a:t>[12 000 – 130 000]</a:t>
              </a:r>
            </a:p>
          </p:txBody>
        </p:sp>
        <p:sp>
          <p:nvSpPr>
            <p:cNvPr id="14343" name="Rectangle 7"/>
            <p:cNvSpPr>
              <a:spLocks noChangeArrowheads="1"/>
            </p:cNvSpPr>
            <p:nvPr/>
          </p:nvSpPr>
          <p:spPr bwMode="auto">
            <a:xfrm>
              <a:off x="2854" y="2334"/>
              <a:ext cx="1152" cy="291"/>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FFFFFF"/>
                  </a:solidFill>
                  <a:latin typeface="Arial Narrow" pitchFamily="34" charset="0"/>
                </a:rPr>
                <a:t>Sub-Saharan Africa</a:t>
              </a:r>
            </a:p>
            <a:p>
              <a:pPr algn="ctr" defTabSz="935038" eaLnBrk="0" fontAlgn="base" hangingPunct="0">
                <a:lnSpc>
                  <a:spcPct val="85000"/>
                </a:lnSpc>
                <a:spcBef>
                  <a:spcPct val="0"/>
                </a:spcBef>
                <a:spcAft>
                  <a:spcPct val="0"/>
                </a:spcAft>
                <a:defRPr/>
              </a:pPr>
              <a:r>
                <a:rPr lang="en-US" b="1">
                  <a:solidFill>
                    <a:srgbClr val="FFFFFF"/>
                  </a:solidFill>
                  <a:effectLst>
                    <a:outerShdw blurRad="38100" dist="38100" dir="2700000" algn="tl">
                      <a:srgbClr val="000000"/>
                    </a:outerShdw>
                  </a:effectLst>
                  <a:latin typeface="Arial Narrow" pitchFamily="34" charset="0"/>
                </a:rPr>
                <a:t>2.1 million</a:t>
              </a:r>
            </a:p>
            <a:p>
              <a:pPr algn="ctr" defTabSz="935038" eaLnBrk="0" fontAlgn="base" hangingPunct="0">
                <a:lnSpc>
                  <a:spcPct val="85000"/>
                </a:lnSpc>
                <a:spcBef>
                  <a:spcPct val="0"/>
                </a:spcBef>
                <a:spcAft>
                  <a:spcPct val="0"/>
                </a:spcAft>
                <a:defRPr/>
              </a:pPr>
              <a:r>
                <a:rPr lang="en-US" sz="1200" b="1">
                  <a:solidFill>
                    <a:srgbClr val="FFFFFF"/>
                  </a:solidFill>
                  <a:effectLst>
                    <a:outerShdw blurRad="38100" dist="38100" dir="2700000" algn="tl">
                      <a:srgbClr val="000000"/>
                    </a:outerShdw>
                  </a:effectLst>
                  <a:latin typeface="Arial Narrow" pitchFamily="34" charset="0"/>
                </a:rPr>
                <a:t>[1.8 – 2.5 million]</a:t>
              </a:r>
            </a:p>
          </p:txBody>
        </p:sp>
        <p:sp>
          <p:nvSpPr>
            <p:cNvPr id="14344" name="Rectangle 8"/>
            <p:cNvSpPr>
              <a:spLocks noChangeArrowheads="1"/>
            </p:cNvSpPr>
            <p:nvPr/>
          </p:nvSpPr>
          <p:spPr bwMode="auto">
            <a:xfrm>
              <a:off x="3735" y="1239"/>
              <a:ext cx="1046" cy="384"/>
            </a:xfrm>
            <a:prstGeom prst="rect">
              <a:avLst/>
            </a:prstGeom>
            <a:noFill/>
            <a:ln>
              <a:noFill/>
            </a:ln>
            <a:effectLst/>
            <a:extLst/>
          </p:spPr>
          <p:txBody>
            <a:bodyPr lIns="0" tIns="0" rIns="0" bIns="0">
              <a:spAutoFit/>
            </a:bodyPr>
            <a:lstStyle/>
            <a:p>
              <a:pPr defTabSz="935038" eaLnBrk="0" fontAlgn="base" hangingPunct="0">
                <a:lnSpc>
                  <a:spcPct val="85000"/>
                </a:lnSpc>
                <a:spcBef>
                  <a:spcPct val="0"/>
                </a:spcBef>
                <a:spcAft>
                  <a:spcPct val="0"/>
                </a:spcAft>
                <a:defRPr/>
              </a:pPr>
              <a:r>
                <a:rPr lang="en-US" sz="1400" b="1">
                  <a:solidFill>
                    <a:srgbClr val="FFFFFF"/>
                  </a:solidFill>
                  <a:latin typeface="Arial Narrow" pitchFamily="34" charset="0"/>
                </a:rPr>
                <a:t>Eastern Europe </a:t>
              </a:r>
            </a:p>
            <a:p>
              <a:pPr defTabSz="935038" eaLnBrk="0" fontAlgn="base" hangingPunct="0">
                <a:lnSpc>
                  <a:spcPct val="85000"/>
                </a:lnSpc>
                <a:spcBef>
                  <a:spcPct val="0"/>
                </a:spcBef>
                <a:spcAft>
                  <a:spcPct val="0"/>
                </a:spcAft>
                <a:defRPr/>
              </a:pPr>
              <a:r>
                <a:rPr lang="en-US" sz="1400" b="1">
                  <a:solidFill>
                    <a:srgbClr val="FFFFFF"/>
                  </a:solidFill>
                  <a:latin typeface="Arial Narrow" pitchFamily="34" charset="0"/>
                </a:rPr>
                <a:t>&amp; Central Asia</a:t>
              </a:r>
            </a:p>
            <a:p>
              <a:pPr defTabSz="935038" eaLnBrk="0" fontAlgn="base" hangingPunct="0">
                <a:lnSpc>
                  <a:spcPct val="85000"/>
                </a:lnSpc>
                <a:spcBef>
                  <a:spcPct val="0"/>
                </a:spcBef>
                <a:spcAft>
                  <a:spcPct val="0"/>
                </a:spcAft>
                <a:defRPr/>
              </a:pPr>
              <a:r>
                <a:rPr lang="en-US" b="1">
                  <a:solidFill>
                    <a:srgbClr val="FFFFFF"/>
                  </a:solidFill>
                  <a:effectLst>
                    <a:outerShdw blurRad="38100" dist="38100" dir="2700000" algn="tl">
                      <a:srgbClr val="000000"/>
                    </a:outerShdw>
                  </a:effectLst>
                  <a:latin typeface="Arial Narrow" pitchFamily="34" charset="0"/>
                </a:rPr>
                <a:t>7 800</a:t>
              </a:r>
            </a:p>
            <a:p>
              <a:pPr defTabSz="935038" eaLnBrk="0" fontAlgn="base" hangingPunct="0">
                <a:lnSpc>
                  <a:spcPct val="85000"/>
                </a:lnSpc>
                <a:spcBef>
                  <a:spcPct val="0"/>
                </a:spcBef>
                <a:spcAft>
                  <a:spcPct val="0"/>
                </a:spcAft>
                <a:defRPr/>
              </a:pPr>
              <a:r>
                <a:rPr lang="en-US" sz="1200" b="1">
                  <a:solidFill>
                    <a:srgbClr val="FFFFFF"/>
                  </a:solidFill>
                  <a:effectLst>
                    <a:outerShdw blurRad="38100" dist="38100" dir="2700000" algn="tl">
                      <a:srgbClr val="000000"/>
                    </a:outerShdw>
                  </a:effectLst>
                  <a:latin typeface="Arial Narrow" pitchFamily="34" charset="0"/>
                </a:rPr>
                <a:t>[5 300 – 14 000]</a:t>
              </a:r>
            </a:p>
          </p:txBody>
        </p:sp>
        <p:sp>
          <p:nvSpPr>
            <p:cNvPr id="14345" name="Rectangle 9"/>
            <p:cNvSpPr>
              <a:spLocks noChangeArrowheads="1"/>
            </p:cNvSpPr>
            <p:nvPr/>
          </p:nvSpPr>
          <p:spPr bwMode="auto">
            <a:xfrm>
              <a:off x="4495" y="1703"/>
              <a:ext cx="1198" cy="291"/>
            </a:xfrm>
            <a:prstGeom prst="rect">
              <a:avLst/>
            </a:prstGeom>
            <a:noFill/>
            <a:ln>
              <a:noFill/>
            </a:ln>
            <a:effectLst/>
            <a:extLst/>
          </p:spPr>
          <p:txBody>
            <a:bodyPr lIns="0" tIns="0" rIns="0" bIns="0">
              <a:spAutoFit/>
            </a:bodyPr>
            <a:lstStyle/>
            <a:p>
              <a:pPr defTabSz="935038" eaLnBrk="0" fontAlgn="base" hangingPunct="0">
                <a:lnSpc>
                  <a:spcPct val="85000"/>
                </a:lnSpc>
                <a:spcBef>
                  <a:spcPct val="0"/>
                </a:spcBef>
                <a:spcAft>
                  <a:spcPct val="0"/>
                </a:spcAft>
                <a:defRPr/>
              </a:pPr>
              <a:r>
                <a:rPr lang="en-US" sz="1400" b="1">
                  <a:solidFill>
                    <a:srgbClr val="FFFFFF"/>
                  </a:solidFill>
                  <a:latin typeface="Arial Narrow" pitchFamily="34" charset="0"/>
                </a:rPr>
                <a:t>East Asia</a:t>
              </a:r>
            </a:p>
            <a:p>
              <a:pPr defTabSz="935038" eaLnBrk="0" fontAlgn="base" hangingPunct="0">
                <a:lnSpc>
                  <a:spcPct val="85000"/>
                </a:lnSpc>
                <a:spcBef>
                  <a:spcPct val="0"/>
                </a:spcBef>
                <a:spcAft>
                  <a:spcPct val="0"/>
                </a:spcAft>
                <a:defRPr/>
              </a:pPr>
              <a:r>
                <a:rPr lang="en-US" b="1">
                  <a:solidFill>
                    <a:srgbClr val="FFFFFF"/>
                  </a:solidFill>
                  <a:effectLst>
                    <a:outerShdw blurRad="38100" dist="38100" dir="2700000" algn="tl">
                      <a:srgbClr val="000000"/>
                    </a:outerShdw>
                  </a:effectLst>
                  <a:latin typeface="Arial Narrow" pitchFamily="34" charset="0"/>
                </a:rPr>
                <a:t>5 000</a:t>
              </a:r>
            </a:p>
            <a:p>
              <a:pPr defTabSz="935038" eaLnBrk="0" fontAlgn="base" hangingPunct="0">
                <a:lnSpc>
                  <a:spcPct val="85000"/>
                </a:lnSpc>
                <a:spcBef>
                  <a:spcPct val="0"/>
                </a:spcBef>
                <a:spcAft>
                  <a:spcPct val="0"/>
                </a:spcAft>
                <a:defRPr/>
              </a:pPr>
              <a:r>
                <a:rPr lang="en-US" sz="1200" b="1">
                  <a:solidFill>
                    <a:srgbClr val="FFFFFF"/>
                  </a:solidFill>
                  <a:effectLst>
                    <a:outerShdw blurRad="38100" dist="38100" dir="2700000" algn="tl">
                      <a:srgbClr val="000000"/>
                    </a:outerShdw>
                  </a:effectLst>
                  <a:latin typeface="Arial Narrow" pitchFamily="34" charset="0"/>
                </a:rPr>
                <a:t>[1 900 – 14 000]</a:t>
              </a:r>
            </a:p>
          </p:txBody>
        </p:sp>
        <p:sp>
          <p:nvSpPr>
            <p:cNvPr id="14346" name="Rectangle 10"/>
            <p:cNvSpPr>
              <a:spLocks noChangeArrowheads="1"/>
            </p:cNvSpPr>
            <p:nvPr/>
          </p:nvSpPr>
          <p:spPr bwMode="auto">
            <a:xfrm>
              <a:off x="3976" y="1983"/>
              <a:ext cx="1170" cy="384"/>
            </a:xfrm>
            <a:prstGeom prst="rect">
              <a:avLst/>
            </a:prstGeom>
            <a:noFill/>
            <a:ln>
              <a:noFill/>
            </a:ln>
            <a:effectLst/>
            <a:extLst/>
          </p:spPr>
          <p:txBody>
            <a:bodyPr lIns="0" tIns="0" rIns="0" bIns="0">
              <a:spAutoFit/>
            </a:bodyPr>
            <a:lstStyle/>
            <a:p>
              <a:pPr defTabSz="935038" eaLnBrk="0" fontAlgn="base" hangingPunct="0">
                <a:lnSpc>
                  <a:spcPct val="85000"/>
                </a:lnSpc>
                <a:spcBef>
                  <a:spcPct val="0"/>
                </a:spcBef>
                <a:spcAft>
                  <a:spcPct val="0"/>
                </a:spcAft>
                <a:tabLst>
                  <a:tab pos="285750" algn="l"/>
                </a:tabLst>
                <a:defRPr/>
              </a:pPr>
              <a:r>
                <a:rPr lang="en-US" sz="1400" b="1">
                  <a:solidFill>
                    <a:srgbClr val="FFFFFF"/>
                  </a:solidFill>
                  <a:latin typeface="Arial Narrow" pitchFamily="34" charset="0"/>
                </a:rPr>
                <a:t>South </a:t>
              </a:r>
            </a:p>
            <a:p>
              <a:pPr defTabSz="935038" eaLnBrk="0" fontAlgn="base" hangingPunct="0">
                <a:lnSpc>
                  <a:spcPct val="85000"/>
                </a:lnSpc>
                <a:spcBef>
                  <a:spcPct val="0"/>
                </a:spcBef>
                <a:spcAft>
                  <a:spcPct val="0"/>
                </a:spcAft>
                <a:tabLst>
                  <a:tab pos="285750" algn="l"/>
                </a:tabLst>
                <a:defRPr/>
              </a:pPr>
              <a:r>
                <a:rPr lang="en-US" sz="1400" b="1">
                  <a:solidFill>
                    <a:srgbClr val="FFFFFF"/>
                  </a:solidFill>
                  <a:latin typeface="Arial Narrow" pitchFamily="34" charset="0"/>
                </a:rPr>
                <a:t>&amp; South-East Asia</a:t>
              </a:r>
            </a:p>
            <a:p>
              <a:pPr defTabSz="935038" eaLnBrk="0" fontAlgn="base" hangingPunct="0">
                <a:lnSpc>
                  <a:spcPct val="85000"/>
                </a:lnSpc>
                <a:spcBef>
                  <a:spcPct val="0"/>
                </a:spcBef>
                <a:spcAft>
                  <a:spcPct val="0"/>
                </a:spcAft>
                <a:tabLst>
                  <a:tab pos="285750" algn="l"/>
                </a:tabLst>
                <a:defRPr/>
              </a:pPr>
              <a:r>
                <a:rPr lang="en-US" b="1">
                  <a:solidFill>
                    <a:srgbClr val="FFFFFF"/>
                  </a:solidFill>
                  <a:effectLst>
                    <a:outerShdw blurRad="38100" dist="38100" dir="2700000" algn="tl">
                      <a:srgbClr val="000000"/>
                    </a:outerShdw>
                  </a:effectLst>
                  <a:latin typeface="Arial Narrow" pitchFamily="34" charset="0"/>
                </a:rPr>
                <a:t>130 000</a:t>
              </a:r>
            </a:p>
            <a:p>
              <a:pPr defTabSz="935038" eaLnBrk="0" fontAlgn="base" hangingPunct="0">
                <a:lnSpc>
                  <a:spcPct val="85000"/>
                </a:lnSpc>
                <a:spcBef>
                  <a:spcPct val="0"/>
                </a:spcBef>
                <a:spcAft>
                  <a:spcPct val="0"/>
                </a:spcAft>
                <a:tabLst>
                  <a:tab pos="285750" algn="l"/>
                </a:tabLst>
                <a:defRPr/>
              </a:pPr>
              <a:r>
                <a:rPr lang="en-US" sz="1200" b="1">
                  <a:solidFill>
                    <a:srgbClr val="FFFFFF"/>
                  </a:solidFill>
                  <a:effectLst>
                    <a:outerShdw blurRad="38100" dist="38100" dir="2700000" algn="tl">
                      <a:srgbClr val="000000"/>
                    </a:outerShdw>
                  </a:effectLst>
                  <a:latin typeface="Arial Narrow" pitchFamily="34" charset="0"/>
                </a:rPr>
                <a:t>[73 000 – 250 000]</a:t>
              </a:r>
            </a:p>
          </p:txBody>
        </p:sp>
        <p:sp>
          <p:nvSpPr>
            <p:cNvPr id="14347" name="Rectangle 11"/>
            <p:cNvSpPr>
              <a:spLocks noChangeArrowheads="1"/>
            </p:cNvSpPr>
            <p:nvPr/>
          </p:nvSpPr>
          <p:spPr bwMode="auto">
            <a:xfrm>
              <a:off x="4354" y="2521"/>
              <a:ext cx="835" cy="289"/>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FFFFFF"/>
                  </a:solidFill>
                  <a:latin typeface="Arial Narrow" pitchFamily="34" charset="0"/>
                </a:rPr>
                <a:t>Oceania</a:t>
              </a:r>
            </a:p>
            <a:p>
              <a:pPr algn="ctr" defTabSz="935038" eaLnBrk="0" fontAlgn="base" hangingPunct="0">
                <a:lnSpc>
                  <a:spcPct val="85000"/>
                </a:lnSpc>
                <a:spcBef>
                  <a:spcPct val="0"/>
                </a:spcBef>
                <a:spcAft>
                  <a:spcPct val="0"/>
                </a:spcAft>
                <a:defRPr/>
              </a:pPr>
              <a:r>
                <a:rPr lang="en-US" b="1">
                  <a:solidFill>
                    <a:srgbClr val="FFFFFF"/>
                  </a:solidFill>
                  <a:effectLst>
                    <a:outerShdw blurRad="38100" dist="38100" dir="2700000" algn="tl">
                      <a:srgbClr val="000000"/>
                    </a:outerShdw>
                  </a:effectLst>
                  <a:latin typeface="Arial Narrow" pitchFamily="34" charset="0"/>
                </a:rPr>
                <a:t>3 300</a:t>
              </a:r>
            </a:p>
            <a:p>
              <a:pPr algn="ctr" defTabSz="935038" eaLnBrk="0" fontAlgn="base" hangingPunct="0">
                <a:lnSpc>
                  <a:spcPct val="85000"/>
                </a:lnSpc>
                <a:spcBef>
                  <a:spcPct val="0"/>
                </a:spcBef>
                <a:spcAft>
                  <a:spcPct val="0"/>
                </a:spcAft>
                <a:defRPr/>
              </a:pPr>
              <a:r>
                <a:rPr lang="en-US" sz="1200" b="1">
                  <a:solidFill>
                    <a:srgbClr val="FFFFFF"/>
                  </a:solidFill>
                  <a:effectLst>
                    <a:outerShdw blurRad="38100" dist="38100" dir="2700000" algn="tl">
                      <a:srgbClr val="000000"/>
                    </a:outerShdw>
                  </a:effectLst>
                  <a:latin typeface="Arial Narrow" pitchFamily="34" charset="0"/>
                </a:rPr>
                <a:t>[1 000 - 13 000]</a:t>
              </a:r>
            </a:p>
          </p:txBody>
        </p:sp>
        <p:sp>
          <p:nvSpPr>
            <p:cNvPr id="14348" name="Rectangle 12"/>
            <p:cNvSpPr>
              <a:spLocks noChangeArrowheads="1"/>
            </p:cNvSpPr>
            <p:nvPr/>
          </p:nvSpPr>
          <p:spPr bwMode="auto">
            <a:xfrm>
              <a:off x="1465" y="1520"/>
              <a:ext cx="990" cy="289"/>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FFFFFF"/>
                  </a:solidFill>
                  <a:latin typeface="Arial Narrow" pitchFamily="34" charset="0"/>
                </a:rPr>
                <a:t>North America</a:t>
              </a:r>
            </a:p>
            <a:p>
              <a:pPr algn="ctr" defTabSz="935038" eaLnBrk="0" fontAlgn="base" hangingPunct="0">
                <a:lnSpc>
                  <a:spcPct val="85000"/>
                </a:lnSpc>
                <a:spcBef>
                  <a:spcPct val="0"/>
                </a:spcBef>
                <a:spcAft>
                  <a:spcPct val="0"/>
                </a:spcAft>
                <a:defRPr/>
              </a:pPr>
              <a:r>
                <a:rPr lang="en-US" b="1">
                  <a:solidFill>
                    <a:srgbClr val="FFFFFF"/>
                  </a:solidFill>
                  <a:effectLst>
                    <a:outerShdw blurRad="38100" dist="38100" dir="2700000" algn="tl">
                      <a:srgbClr val="000000"/>
                    </a:outerShdw>
                  </a:effectLst>
                  <a:latin typeface="Arial Narrow" pitchFamily="34" charset="0"/>
                </a:rPr>
                <a:t>9 000</a:t>
              </a:r>
            </a:p>
            <a:p>
              <a:pPr algn="ctr" defTabSz="935038" eaLnBrk="0" fontAlgn="base" hangingPunct="0">
                <a:lnSpc>
                  <a:spcPct val="85000"/>
                </a:lnSpc>
                <a:spcBef>
                  <a:spcPct val="0"/>
                </a:spcBef>
                <a:spcAft>
                  <a:spcPct val="0"/>
                </a:spcAft>
                <a:defRPr/>
              </a:pPr>
              <a:r>
                <a:rPr lang="en-US" sz="1200" b="1">
                  <a:solidFill>
                    <a:srgbClr val="FFFFFF"/>
                  </a:solidFill>
                  <a:effectLst>
                    <a:outerShdw blurRad="38100" dist="38100" dir="2700000" algn="tl">
                      <a:srgbClr val="000000"/>
                    </a:outerShdw>
                  </a:effectLst>
                  <a:latin typeface="Arial Narrow" pitchFamily="34" charset="0"/>
                </a:rPr>
                <a:t>[4 600 – 14 200]</a:t>
              </a:r>
              <a:endParaRPr lang="en-US" b="1">
                <a:solidFill>
                  <a:srgbClr val="FFFFFF"/>
                </a:solidFill>
                <a:effectLst>
                  <a:outerShdw blurRad="38100" dist="38100" dir="2700000" algn="tl">
                    <a:srgbClr val="000000"/>
                  </a:outerShdw>
                </a:effectLst>
                <a:latin typeface="Arial Narrow" pitchFamily="34" charset="0"/>
              </a:endParaRPr>
            </a:p>
          </p:txBody>
        </p:sp>
        <p:sp>
          <p:nvSpPr>
            <p:cNvPr id="14349" name="Rectangle 13"/>
            <p:cNvSpPr>
              <a:spLocks noChangeArrowheads="1"/>
            </p:cNvSpPr>
            <p:nvPr/>
          </p:nvSpPr>
          <p:spPr bwMode="auto">
            <a:xfrm>
              <a:off x="1596" y="1939"/>
              <a:ext cx="953" cy="289"/>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FFFFFF"/>
                  </a:solidFill>
                  <a:latin typeface="Arial Narrow" pitchFamily="34" charset="0"/>
                </a:rPr>
                <a:t>Caribbean</a:t>
              </a:r>
            </a:p>
            <a:p>
              <a:pPr algn="ctr" defTabSz="935038" eaLnBrk="0" fontAlgn="base" hangingPunct="0">
                <a:lnSpc>
                  <a:spcPct val="85000"/>
                </a:lnSpc>
                <a:spcBef>
                  <a:spcPct val="0"/>
                </a:spcBef>
                <a:spcAft>
                  <a:spcPct val="0"/>
                </a:spcAft>
                <a:defRPr/>
              </a:pPr>
              <a:r>
                <a:rPr lang="en-US" b="1">
                  <a:solidFill>
                    <a:srgbClr val="FFFFFF"/>
                  </a:solidFill>
                  <a:effectLst>
                    <a:outerShdw blurRad="38100" dist="38100" dir="2700000" algn="tl">
                      <a:srgbClr val="000000"/>
                    </a:outerShdw>
                  </a:effectLst>
                  <a:latin typeface="Arial Narrow" pitchFamily="34" charset="0"/>
                </a:rPr>
                <a:t>17 000</a:t>
              </a:r>
            </a:p>
            <a:p>
              <a:pPr algn="ctr" defTabSz="935038" eaLnBrk="0" fontAlgn="base" hangingPunct="0">
                <a:lnSpc>
                  <a:spcPct val="85000"/>
                </a:lnSpc>
                <a:spcBef>
                  <a:spcPct val="0"/>
                </a:spcBef>
                <a:spcAft>
                  <a:spcPct val="0"/>
                </a:spcAft>
                <a:defRPr/>
              </a:pPr>
              <a:r>
                <a:rPr lang="en-US" sz="1200" b="1">
                  <a:solidFill>
                    <a:srgbClr val="FFFFFF"/>
                  </a:solidFill>
                  <a:effectLst>
                    <a:outerShdw blurRad="38100" dist="38100" dir="2700000" algn="tl">
                      <a:srgbClr val="000000"/>
                    </a:outerShdw>
                  </a:effectLst>
                  <a:latin typeface="Arial Narrow" pitchFamily="34" charset="0"/>
                </a:rPr>
                <a:t>[9 900 – 34 000]</a:t>
              </a:r>
            </a:p>
          </p:txBody>
        </p:sp>
        <p:sp>
          <p:nvSpPr>
            <p:cNvPr id="14350" name="Rectangle 14"/>
            <p:cNvSpPr>
              <a:spLocks noChangeArrowheads="1"/>
            </p:cNvSpPr>
            <p:nvPr/>
          </p:nvSpPr>
          <p:spPr bwMode="auto">
            <a:xfrm>
              <a:off x="1773" y="2452"/>
              <a:ext cx="984" cy="289"/>
            </a:xfrm>
            <a:prstGeom prst="rect">
              <a:avLst/>
            </a:prstGeom>
            <a:noFill/>
            <a:ln>
              <a:noFill/>
            </a:ln>
            <a:effectLst/>
            <a:extLst/>
          </p:spPr>
          <p:txBody>
            <a:bodyPr lIns="0" tIns="0" rIns="0" bIns="0">
              <a:spAutoFit/>
            </a:bodyPr>
            <a:lstStyle/>
            <a:p>
              <a:pPr algn="ctr" defTabSz="935038" eaLnBrk="0" fontAlgn="base" hangingPunct="0">
                <a:lnSpc>
                  <a:spcPct val="85000"/>
                </a:lnSpc>
                <a:spcBef>
                  <a:spcPct val="0"/>
                </a:spcBef>
                <a:spcAft>
                  <a:spcPct val="0"/>
                </a:spcAft>
                <a:defRPr/>
              </a:pPr>
              <a:r>
                <a:rPr lang="en-US" sz="1400" b="1">
                  <a:solidFill>
                    <a:srgbClr val="FFFFFF"/>
                  </a:solidFill>
                  <a:latin typeface="Arial Narrow" pitchFamily="34" charset="0"/>
                </a:rPr>
                <a:t>Latin America</a:t>
              </a:r>
            </a:p>
            <a:p>
              <a:pPr algn="ctr" defTabSz="935038" eaLnBrk="0" fontAlgn="base" hangingPunct="0">
                <a:lnSpc>
                  <a:spcPct val="85000"/>
                </a:lnSpc>
                <a:spcBef>
                  <a:spcPct val="0"/>
                </a:spcBef>
                <a:spcAft>
                  <a:spcPct val="0"/>
                </a:spcAft>
                <a:defRPr/>
              </a:pPr>
              <a:r>
                <a:rPr lang="en-US" b="1">
                  <a:solidFill>
                    <a:srgbClr val="FFFFFF"/>
                  </a:solidFill>
                  <a:effectLst>
                    <a:outerShdw blurRad="38100" dist="38100" dir="2700000" algn="tl">
                      <a:srgbClr val="000000"/>
                    </a:outerShdw>
                  </a:effectLst>
                  <a:latin typeface="Arial Narrow" pitchFamily="34" charset="0"/>
                </a:rPr>
                <a:t>50 000</a:t>
              </a:r>
            </a:p>
            <a:p>
              <a:pPr algn="ctr" defTabSz="935038" eaLnBrk="0" fontAlgn="base" hangingPunct="0">
                <a:lnSpc>
                  <a:spcPct val="85000"/>
                </a:lnSpc>
                <a:spcBef>
                  <a:spcPct val="0"/>
                </a:spcBef>
                <a:spcAft>
                  <a:spcPct val="0"/>
                </a:spcAft>
                <a:defRPr/>
              </a:pPr>
              <a:r>
                <a:rPr lang="en-US" sz="1200" b="1">
                  <a:solidFill>
                    <a:srgbClr val="FFFFFF"/>
                  </a:solidFill>
                  <a:effectLst>
                    <a:outerShdw blurRad="38100" dist="38100" dir="2700000" algn="tl">
                      <a:srgbClr val="000000"/>
                    </a:outerShdw>
                  </a:effectLst>
                  <a:latin typeface="Arial Narrow" pitchFamily="34" charset="0"/>
                </a:rPr>
                <a:t>[35 000 – 91 000]</a:t>
              </a:r>
            </a:p>
          </p:txBody>
        </p:sp>
        <p:sp>
          <p:nvSpPr>
            <p:cNvPr id="16400" name="Rectangle 15"/>
            <p:cNvSpPr>
              <a:spLocks noChangeArrowheads="1"/>
            </p:cNvSpPr>
            <p:nvPr/>
          </p:nvSpPr>
          <p:spPr bwMode="auto">
            <a:xfrm>
              <a:off x="1002" y="3604"/>
              <a:ext cx="406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84" tIns="47092" rIns="94184" bIns="47092">
              <a:spAutoFit/>
            </a:bodyPr>
            <a:lstStyle>
              <a:lvl1pPr defTabSz="935038">
                <a:defRPr u="sng">
                  <a:solidFill>
                    <a:schemeClr val="tx1"/>
                  </a:solidFill>
                  <a:latin typeface="Arial" panose="020B0604020202020204" pitchFamily="34" charset="0"/>
                  <a:cs typeface="Arial" panose="020B0604020202020204" pitchFamily="34" charset="0"/>
                </a:defRPr>
              </a:lvl1pPr>
              <a:lvl2pPr marL="742950" indent="-285750" defTabSz="935038">
                <a:defRPr u="sng">
                  <a:solidFill>
                    <a:schemeClr val="tx1"/>
                  </a:solidFill>
                  <a:latin typeface="Arial" panose="020B0604020202020204" pitchFamily="34" charset="0"/>
                  <a:cs typeface="Arial" panose="020B0604020202020204" pitchFamily="34" charset="0"/>
                </a:defRPr>
              </a:lvl2pPr>
              <a:lvl3pPr marL="1143000" indent="-228600" defTabSz="935038">
                <a:defRPr u="sng">
                  <a:solidFill>
                    <a:schemeClr val="tx1"/>
                  </a:solidFill>
                  <a:latin typeface="Arial" panose="020B0604020202020204" pitchFamily="34" charset="0"/>
                  <a:cs typeface="Arial" panose="020B0604020202020204" pitchFamily="34" charset="0"/>
                </a:defRPr>
              </a:lvl3pPr>
              <a:lvl4pPr marL="1600200" indent="-228600" defTabSz="935038">
                <a:defRPr u="sng">
                  <a:solidFill>
                    <a:schemeClr val="tx1"/>
                  </a:solidFill>
                  <a:latin typeface="Arial" panose="020B0604020202020204" pitchFamily="34" charset="0"/>
                  <a:cs typeface="Arial" panose="020B0604020202020204" pitchFamily="34" charset="0"/>
                </a:defRPr>
              </a:lvl4pPr>
              <a:lvl5pPr marL="2057400" indent="-228600" defTabSz="935038">
                <a:defRPr u="sng">
                  <a:solidFill>
                    <a:schemeClr val="tx1"/>
                  </a:solidFill>
                  <a:latin typeface="Arial" panose="020B0604020202020204" pitchFamily="34" charset="0"/>
                  <a:cs typeface="Arial" panose="020B0604020202020204" pitchFamily="34" charset="0"/>
                </a:defRPr>
              </a:lvl5pPr>
              <a:lvl6pPr marL="2514600" indent="-228600" defTabSz="935038"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defTabSz="935038"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defTabSz="935038"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defTabSz="935038"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r>
                <a:rPr lang="en-US" altLang="en-US" sz="2800" b="1" u="none">
                  <a:solidFill>
                    <a:srgbClr val="FF0066"/>
                  </a:solidFill>
                </a:rPr>
                <a:t>Total: 2.3 (2.1 – 2.8) million</a:t>
              </a:r>
              <a:r>
                <a:rPr lang="en-US" altLang="en-US" sz="2300" b="1" u="none">
                  <a:solidFill>
                    <a:srgbClr val="800000"/>
                  </a:solidFill>
                </a:rPr>
                <a:t> </a:t>
              </a:r>
            </a:p>
          </p:txBody>
        </p:sp>
      </p:grpSp>
    </p:spTree>
    <p:extLst>
      <p:ext uri="{BB962C8B-B14F-4D97-AF65-F5344CB8AC3E}">
        <p14:creationId xmlns:p14="http://schemas.microsoft.com/office/powerpoint/2010/main" val="215630387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216944AF-0426-4A03-A5F5-F68B5D56ACAA}" type="slidenum">
              <a:rPr lang="en-US" altLang="en-US" u="none">
                <a:solidFill>
                  <a:srgbClr val="FFFFFF"/>
                </a:solidFill>
              </a:rPr>
              <a:pPr/>
              <a:t>13</a:t>
            </a:fld>
            <a:endParaRPr lang="en-US" altLang="en-US" u="none">
              <a:solidFill>
                <a:srgbClr val="FFFFFF"/>
              </a:solidFill>
            </a:endParaRPr>
          </a:p>
        </p:txBody>
      </p:sp>
      <p:sp>
        <p:nvSpPr>
          <p:cNvPr id="17411" name="Rectangle 2"/>
          <p:cNvSpPr>
            <a:spLocks noGrp="1" noChangeArrowheads="1"/>
          </p:cNvSpPr>
          <p:nvPr>
            <p:ph type="title"/>
          </p:nvPr>
        </p:nvSpPr>
        <p:spPr/>
        <p:txBody>
          <a:bodyPr/>
          <a:lstStyle/>
          <a:p>
            <a:pPr eaLnBrk="1" hangingPunct="1"/>
            <a:r>
              <a:rPr lang="en-US" altLang="en-US" sz="3600" b="1"/>
              <a:t>Epidemic Update: Sub-Saharan Africa</a:t>
            </a:r>
          </a:p>
        </p:txBody>
      </p:sp>
      <p:sp>
        <p:nvSpPr>
          <p:cNvPr id="17412" name="Rectangle 3"/>
          <p:cNvSpPr>
            <a:spLocks noGrp="1" noChangeArrowheads="1"/>
          </p:cNvSpPr>
          <p:nvPr>
            <p:ph type="body" idx="1"/>
          </p:nvPr>
        </p:nvSpPr>
        <p:spPr/>
        <p:txBody>
          <a:bodyPr/>
          <a:lstStyle/>
          <a:p>
            <a:pPr eaLnBrk="1" hangingPunct="1">
              <a:lnSpc>
                <a:spcPct val="90000"/>
              </a:lnSpc>
            </a:pPr>
            <a:r>
              <a:rPr lang="en-US" altLang="en-US" sz="2400"/>
              <a:t>HIV is now the leading cause of death</a:t>
            </a:r>
          </a:p>
          <a:p>
            <a:pPr eaLnBrk="1" hangingPunct="1">
              <a:lnSpc>
                <a:spcPct val="90000"/>
              </a:lnSpc>
            </a:pPr>
            <a:r>
              <a:rPr lang="en-US" altLang="en-US" sz="2400" b="1"/>
              <a:t>25.0 – 28.2 million</a:t>
            </a:r>
            <a:r>
              <a:rPr lang="en-US" altLang="en-US" sz="2400"/>
              <a:t> living with HIV infection by end of 2003</a:t>
            </a:r>
          </a:p>
          <a:p>
            <a:pPr eaLnBrk="1" hangingPunct="1">
              <a:lnSpc>
                <a:spcPct val="90000"/>
              </a:lnSpc>
            </a:pPr>
            <a:r>
              <a:rPr lang="en-US" altLang="en-US" sz="2400"/>
              <a:t>10-15% of them need ARV</a:t>
            </a:r>
          </a:p>
          <a:p>
            <a:pPr eaLnBrk="1" hangingPunct="1">
              <a:lnSpc>
                <a:spcPct val="90000"/>
              </a:lnSpc>
            </a:pPr>
            <a:r>
              <a:rPr lang="en-US" altLang="en-US" sz="2400"/>
              <a:t>Estimated 3-3.4 million new HIV infections in 2003</a:t>
            </a:r>
          </a:p>
          <a:p>
            <a:pPr eaLnBrk="1" hangingPunct="1">
              <a:lnSpc>
                <a:spcPct val="90000"/>
              </a:lnSpc>
            </a:pPr>
            <a:r>
              <a:rPr lang="en-US" altLang="en-US" sz="2400"/>
              <a:t>70% found in sub Saharan Africa</a:t>
            </a:r>
          </a:p>
          <a:p>
            <a:pPr eaLnBrk="1" hangingPunct="1">
              <a:lnSpc>
                <a:spcPct val="90000"/>
              </a:lnSpc>
            </a:pPr>
            <a:r>
              <a:rPr lang="en-US" altLang="en-US" sz="2400"/>
              <a:t>10% (600 million) of world’s population live in sub Saharan African</a:t>
            </a:r>
          </a:p>
          <a:p>
            <a:pPr eaLnBrk="1" hangingPunct="1">
              <a:lnSpc>
                <a:spcPct val="90000"/>
              </a:lnSpc>
            </a:pPr>
            <a:r>
              <a:rPr lang="en-US" altLang="en-US" sz="2400"/>
              <a:t>By 2010, an estimated 106 million children under age 15 will have lost one or both parents, with 25 million of this group orphaned due to HIV/AIDS</a:t>
            </a:r>
          </a:p>
          <a:p>
            <a:pPr eaLnBrk="1" hangingPunct="1">
              <a:lnSpc>
                <a:spcPct val="90000"/>
              </a:lnSpc>
            </a:pPr>
            <a:endParaRPr lang="en-US" altLang="en-US" sz="2400"/>
          </a:p>
        </p:txBody>
      </p:sp>
    </p:spTree>
    <p:extLst>
      <p:ext uri="{BB962C8B-B14F-4D97-AF65-F5344CB8AC3E}">
        <p14:creationId xmlns:p14="http://schemas.microsoft.com/office/powerpoint/2010/main" val="345212542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EB282B66-C96B-49F3-B042-89EFE5C89B9A}" type="slidenum">
              <a:rPr lang="en-US" altLang="en-US" u="none">
                <a:solidFill>
                  <a:srgbClr val="FFFFFF"/>
                </a:solidFill>
              </a:rPr>
              <a:pPr/>
              <a:t>14</a:t>
            </a:fld>
            <a:endParaRPr lang="en-US" altLang="en-US" u="none">
              <a:solidFill>
                <a:srgbClr val="FFFFFF"/>
              </a:solidFill>
            </a:endParaRPr>
          </a:p>
        </p:txBody>
      </p:sp>
      <p:sp>
        <p:nvSpPr>
          <p:cNvPr id="18435" name="Rectangle 79"/>
          <p:cNvSpPr>
            <a:spLocks noGrp="1" noChangeArrowheads="1"/>
          </p:cNvSpPr>
          <p:nvPr>
            <p:ph type="title"/>
          </p:nvPr>
        </p:nvSpPr>
        <p:spPr/>
        <p:txBody>
          <a:bodyPr/>
          <a:lstStyle/>
          <a:p>
            <a:pPr eaLnBrk="1" hangingPunct="1"/>
            <a:r>
              <a:rPr lang="en-US" altLang="en-US" smtClean="0"/>
              <a:t>Epidemic update: Kenya</a:t>
            </a:r>
          </a:p>
        </p:txBody>
      </p:sp>
      <p:graphicFrame>
        <p:nvGraphicFramePr>
          <p:cNvPr id="17512" name="Group 104"/>
          <p:cNvGraphicFramePr>
            <a:graphicFrameLocks noGrp="1"/>
          </p:cNvGraphicFramePr>
          <p:nvPr>
            <p:ph idx="1"/>
          </p:nvPr>
        </p:nvGraphicFramePr>
        <p:xfrm>
          <a:off x="1847850" y="1196975"/>
          <a:ext cx="7386638" cy="5303836"/>
        </p:xfrm>
        <a:graphic>
          <a:graphicData uri="http://schemas.openxmlformats.org/drawingml/2006/table">
            <a:tbl>
              <a:tblPr/>
              <a:tblGrid>
                <a:gridCol w="4662488"/>
                <a:gridCol w="2724150"/>
              </a:tblGrid>
              <a:tr h="45722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Indicator</a:t>
                      </a: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NASCOP  2011 </a:t>
                      </a: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8879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National adult prevalence:  15 - 49 years</a:t>
                      </a: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6.3%</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Women-8%</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Men 4.5%</a:t>
                      </a: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00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Total Number of HIV infected people</a:t>
                      </a: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1.5 Million</a:t>
                      </a: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8879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Prevalence  in rural areas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NB. 75% of people live in rural areas</a:t>
                      </a: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00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Prevalence in urban areas</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8.4%</a:t>
                      </a: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00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Number of children orphaned by the scourge </a:t>
                      </a: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1.2 million</a:t>
                      </a:r>
                      <a:endParaRPr kumimoji="0" lang="en-US" sz="2400" b="0"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2422977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C1C2617D-6D34-4823-B718-E231DECAAF85}" type="slidenum">
              <a:rPr lang="en-US" altLang="en-US" u="none">
                <a:solidFill>
                  <a:srgbClr val="FFFFFF"/>
                </a:solidFill>
              </a:rPr>
              <a:pPr/>
              <a:t>15</a:t>
            </a:fld>
            <a:endParaRPr lang="en-US" altLang="en-US" u="none">
              <a:solidFill>
                <a:srgbClr val="FFFFFF"/>
              </a:solidFill>
            </a:endParaRPr>
          </a:p>
        </p:txBody>
      </p:sp>
      <p:graphicFrame>
        <p:nvGraphicFramePr>
          <p:cNvPr id="296999" name="Group 39"/>
          <p:cNvGraphicFramePr>
            <a:graphicFrameLocks noGrp="1"/>
          </p:cNvGraphicFramePr>
          <p:nvPr>
            <p:ph idx="1"/>
          </p:nvPr>
        </p:nvGraphicFramePr>
        <p:xfrm>
          <a:off x="1774825" y="293689"/>
          <a:ext cx="7386638" cy="6577013"/>
        </p:xfrm>
        <a:graphic>
          <a:graphicData uri="http://schemas.openxmlformats.org/drawingml/2006/table">
            <a:tbl>
              <a:tblPr/>
              <a:tblGrid>
                <a:gridCol w="4662488"/>
                <a:gridCol w="2724150"/>
              </a:tblGrid>
              <a:tr h="5429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Indicator</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NASCOP  2011 </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88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Number of people who died of Aids related complications in 2009</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80, 000</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44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Number of people aged 15 years and above who have undergone HIV testing and counseling</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&lt;4.4 million</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96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Percentage of people who have been tested at least once</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Women – 73.5%</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Men – 58.6%</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202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Many people are still not being reached by HIV prevention and treatment</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Blip>
                          <a:blip r:embed="rId2"/>
                        </a:buBlip>
                        <a:tabLst/>
                      </a:pPr>
                      <a:r>
                        <a:rPr kumimoji="0" lang="en-US" sz="2400" b="0" i="0" u="none" strike="noStrike" cap="none" normalizeH="0" baseline="0" smtClean="0">
                          <a:ln>
                            <a:noFill/>
                          </a:ln>
                          <a:solidFill>
                            <a:schemeClr val="tx1"/>
                          </a:solidFill>
                          <a:effectLst/>
                          <a:latin typeface="Arial" charset="0"/>
                          <a:cs typeface="Arial" charset="0"/>
                        </a:rPr>
                        <a:t>Under half in adults are reached</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- 1:3 children are reached</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55891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0840F3FB-DB3A-4C2C-8AAC-A1D3C143031A}" type="slidenum">
              <a:rPr lang="en-US" altLang="en-US" u="none">
                <a:solidFill>
                  <a:srgbClr val="FFFFFF"/>
                </a:solidFill>
              </a:rPr>
              <a:pPr/>
              <a:t>16</a:t>
            </a:fld>
            <a:endParaRPr lang="en-US" altLang="en-US" u="none">
              <a:solidFill>
                <a:srgbClr val="FFFFFF"/>
              </a:solidFill>
            </a:endParaRPr>
          </a:p>
        </p:txBody>
      </p:sp>
      <p:sp>
        <p:nvSpPr>
          <p:cNvPr id="20483" name="Rectangle 2"/>
          <p:cNvSpPr>
            <a:spLocks noGrp="1" noChangeArrowheads="1"/>
          </p:cNvSpPr>
          <p:nvPr>
            <p:ph type="title"/>
          </p:nvPr>
        </p:nvSpPr>
        <p:spPr/>
        <p:txBody>
          <a:bodyPr/>
          <a:lstStyle/>
          <a:p>
            <a:pPr eaLnBrk="1" hangingPunct="1"/>
            <a:r>
              <a:rPr lang="en-US" altLang="en-US" sz="4000"/>
              <a:t>Epidemiology/Impact of HIV/AIDS in Kenya</a:t>
            </a:r>
          </a:p>
        </p:txBody>
      </p:sp>
      <p:sp>
        <p:nvSpPr>
          <p:cNvPr id="20484" name="Rectangle 3"/>
          <p:cNvSpPr>
            <a:spLocks noGrp="1" noChangeArrowheads="1"/>
          </p:cNvSpPr>
          <p:nvPr>
            <p:ph type="body" idx="1"/>
          </p:nvPr>
        </p:nvSpPr>
        <p:spPr/>
        <p:txBody>
          <a:bodyPr/>
          <a:lstStyle/>
          <a:p>
            <a:pPr eaLnBrk="1" hangingPunct="1"/>
            <a:r>
              <a:rPr lang="en-US" altLang="en-US" smtClean="0"/>
              <a:t>60% medical beds- HIV/AIDS </a:t>
            </a:r>
          </a:p>
          <a:p>
            <a:pPr eaLnBrk="1" hangingPunct="1"/>
            <a:r>
              <a:rPr lang="en-US" altLang="en-US" smtClean="0"/>
              <a:t> 40%  Paediatric beds-HIV/AIDS</a:t>
            </a:r>
          </a:p>
          <a:p>
            <a:pPr eaLnBrk="1" hangingPunct="1"/>
            <a:r>
              <a:rPr lang="en-US" altLang="en-US" smtClean="0"/>
              <a:t>&gt;50% TB  patients – HIV +</a:t>
            </a:r>
          </a:p>
          <a:p>
            <a:pPr eaLnBrk="1" hangingPunct="1"/>
            <a:r>
              <a:rPr lang="en-US" altLang="en-US" smtClean="0"/>
              <a:t>&gt;25% STI patients – HIV+</a:t>
            </a:r>
          </a:p>
          <a:p>
            <a:pPr eaLnBrk="1" hangingPunct="1"/>
            <a:r>
              <a:rPr lang="en-US" altLang="en-US" smtClean="0"/>
              <a:t>Health workers face both the medical and social challenges of HIV/AIDS on a daily basis</a:t>
            </a:r>
          </a:p>
        </p:txBody>
      </p:sp>
    </p:spTree>
    <p:extLst>
      <p:ext uri="{BB962C8B-B14F-4D97-AF65-F5344CB8AC3E}">
        <p14:creationId xmlns:p14="http://schemas.microsoft.com/office/powerpoint/2010/main" val="51299256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D52ED141-EFD3-4E00-A3DE-CEAD98061FF1}" type="slidenum">
              <a:rPr lang="en-US" altLang="en-US" u="none">
                <a:solidFill>
                  <a:srgbClr val="FFFFFF"/>
                </a:solidFill>
              </a:rPr>
              <a:pPr/>
              <a:t>17</a:t>
            </a:fld>
            <a:endParaRPr lang="en-US" altLang="en-US" u="none">
              <a:solidFill>
                <a:srgbClr val="FFFFFF"/>
              </a:solidFill>
            </a:endParaRPr>
          </a:p>
        </p:txBody>
      </p:sp>
      <p:sp>
        <p:nvSpPr>
          <p:cNvPr id="21507" name="Rectangle 80"/>
          <p:cNvSpPr>
            <a:spLocks noGrp="1" noChangeArrowheads="1"/>
          </p:cNvSpPr>
          <p:nvPr>
            <p:ph type="title"/>
          </p:nvPr>
        </p:nvSpPr>
        <p:spPr>
          <a:xfrm>
            <a:off x="1703389" y="260350"/>
            <a:ext cx="7477125" cy="1143000"/>
          </a:xfrm>
        </p:spPr>
        <p:txBody>
          <a:bodyPr/>
          <a:lstStyle/>
          <a:p>
            <a:pPr eaLnBrk="1" hangingPunct="1"/>
            <a:r>
              <a:rPr lang="en-US" altLang="en-US" sz="4000"/>
              <a:t>MODES OF TRANSMISSION</a:t>
            </a:r>
          </a:p>
        </p:txBody>
      </p:sp>
      <p:graphicFrame>
        <p:nvGraphicFramePr>
          <p:cNvPr id="24668" name="Group 92"/>
          <p:cNvGraphicFramePr>
            <a:graphicFrameLocks noGrp="1"/>
          </p:cNvGraphicFramePr>
          <p:nvPr>
            <p:ph idx="1"/>
          </p:nvPr>
        </p:nvGraphicFramePr>
        <p:xfrm>
          <a:off x="2351088" y="1412875"/>
          <a:ext cx="6400800" cy="4616460"/>
        </p:xfrm>
        <a:graphic>
          <a:graphicData uri="http://schemas.openxmlformats.org/drawingml/2006/table">
            <a:tbl>
              <a:tblPr/>
              <a:tblGrid>
                <a:gridCol w="5075237"/>
                <a:gridCol w="1325563"/>
              </a:tblGrid>
              <a:tr h="7603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Transmission route</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812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Sexual intercourse</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70-80</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797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Mother-to-child-transmission</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5-10</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25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Blood transfusion</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3-5</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25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Injecting drug use</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5-10</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48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Health care – e.g.: needle stick injury</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&lt;0.01</a:t>
                      </a:r>
                      <a:endParaRPr kumimoji="0" lang="en-GB" sz="28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625152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E849F021-8DC7-4670-AA6A-4294E30B3DE8}" type="slidenum">
              <a:rPr lang="en-US" altLang="en-US" u="none">
                <a:solidFill>
                  <a:srgbClr val="FFFFFF"/>
                </a:solidFill>
              </a:rPr>
              <a:pPr/>
              <a:t>18</a:t>
            </a:fld>
            <a:endParaRPr lang="en-US" altLang="en-US" u="none">
              <a:solidFill>
                <a:srgbClr val="FFFFFF"/>
              </a:solidFill>
            </a:endParaRPr>
          </a:p>
        </p:txBody>
      </p:sp>
      <p:sp>
        <p:nvSpPr>
          <p:cNvPr id="22531" name="Rectangle 2"/>
          <p:cNvSpPr>
            <a:spLocks noGrp="1" noChangeArrowheads="1"/>
          </p:cNvSpPr>
          <p:nvPr>
            <p:ph type="title"/>
          </p:nvPr>
        </p:nvSpPr>
        <p:spPr/>
        <p:txBody>
          <a:bodyPr/>
          <a:lstStyle/>
          <a:p>
            <a:pPr eaLnBrk="1" hangingPunct="1"/>
            <a:r>
              <a:rPr lang="en-GB" altLang="en-US" sz="4000"/>
              <a:t>SUMMARY</a:t>
            </a:r>
            <a:endParaRPr lang="en-US" altLang="en-US" sz="4000"/>
          </a:p>
        </p:txBody>
      </p:sp>
      <p:sp>
        <p:nvSpPr>
          <p:cNvPr id="22532" name="Rectangle 3"/>
          <p:cNvSpPr>
            <a:spLocks noGrp="1" noChangeArrowheads="1"/>
          </p:cNvSpPr>
          <p:nvPr>
            <p:ph type="body" idx="1"/>
          </p:nvPr>
        </p:nvSpPr>
        <p:spPr/>
        <p:txBody>
          <a:bodyPr/>
          <a:lstStyle/>
          <a:p>
            <a:pPr eaLnBrk="1" hangingPunct="1"/>
            <a:r>
              <a:rPr lang="en-GB" altLang="en-US" smtClean="0"/>
              <a:t>Over the past 2 decades HIV has spread worldwide with devastating epidemiological consequences particularly in Sub Saharan Africa</a:t>
            </a:r>
          </a:p>
          <a:p>
            <a:pPr eaLnBrk="1" hangingPunct="1"/>
            <a:r>
              <a:rPr lang="en-GB" altLang="en-US" smtClean="0"/>
              <a:t>MTCT is the main mode of transmission of HIV infection to children</a:t>
            </a:r>
          </a:p>
          <a:p>
            <a:pPr eaLnBrk="1" hangingPunct="1"/>
            <a:r>
              <a:rPr lang="en-GB" altLang="en-US" smtClean="0"/>
              <a:t>HIV/AIDS is a major cause of morbidity and mortality </a:t>
            </a:r>
            <a:endParaRPr lang="en-US" altLang="en-US" smtClean="0"/>
          </a:p>
        </p:txBody>
      </p:sp>
    </p:spTree>
    <p:extLst>
      <p:ext uri="{BB962C8B-B14F-4D97-AF65-F5344CB8AC3E}">
        <p14:creationId xmlns:p14="http://schemas.microsoft.com/office/powerpoint/2010/main" val="2840019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82851552-0E8D-448B-ABAE-E317721CDC31}" type="slidenum">
              <a:rPr lang="en-US" altLang="en-US" u="none">
                <a:solidFill>
                  <a:srgbClr val="FFFFFF"/>
                </a:solidFill>
              </a:rPr>
              <a:pPr/>
              <a:t>19</a:t>
            </a:fld>
            <a:endParaRPr lang="en-US" altLang="en-US" u="none">
              <a:solidFill>
                <a:srgbClr val="FFFFFF"/>
              </a:solidFill>
            </a:endParaRPr>
          </a:p>
        </p:txBody>
      </p:sp>
      <p:sp>
        <p:nvSpPr>
          <p:cNvPr id="23555" name="Rectangle 2"/>
          <p:cNvSpPr>
            <a:spLocks noGrp="1" noChangeArrowheads="1"/>
          </p:cNvSpPr>
          <p:nvPr>
            <p:ph type="title"/>
          </p:nvPr>
        </p:nvSpPr>
        <p:spPr>
          <a:xfrm>
            <a:off x="1919288" y="981075"/>
            <a:ext cx="8229600" cy="1143000"/>
          </a:xfrm>
        </p:spPr>
        <p:txBody>
          <a:bodyPr/>
          <a:lstStyle/>
          <a:p>
            <a:pPr eaLnBrk="1" hangingPunct="1"/>
            <a:r>
              <a:rPr lang="en-US" altLang="en-US" sz="4000" b="1"/>
              <a:t>Unit 2: </a:t>
            </a:r>
            <a:br>
              <a:rPr lang="en-US" altLang="en-US" sz="4000" b="1"/>
            </a:br>
            <a:r>
              <a:rPr lang="en-US" altLang="en-US" sz="4000" b="1"/>
              <a:t/>
            </a:r>
            <a:br>
              <a:rPr lang="en-US" altLang="en-US" sz="4000" b="1"/>
            </a:br>
            <a:r>
              <a:rPr lang="en-US" altLang="en-US" sz="4000" b="1"/>
              <a:t>Human Immunology &amp; Biology Of HIV</a:t>
            </a:r>
            <a:br>
              <a:rPr lang="en-US" altLang="en-US" sz="4000" b="1"/>
            </a:br>
            <a:endParaRPr lang="en-US" altLang="en-US" sz="4000" b="1"/>
          </a:p>
        </p:txBody>
      </p:sp>
      <p:sp>
        <p:nvSpPr>
          <p:cNvPr id="23556" name="Rectangle 3"/>
          <p:cNvSpPr>
            <a:spLocks noGrp="1" noChangeArrowheads="1"/>
          </p:cNvSpPr>
          <p:nvPr>
            <p:ph type="body" idx="1"/>
          </p:nvPr>
        </p:nvSpPr>
        <p:spPr>
          <a:xfrm>
            <a:off x="1981200" y="2636839"/>
            <a:ext cx="8229600" cy="3887787"/>
          </a:xfrm>
        </p:spPr>
        <p:txBody>
          <a:bodyPr/>
          <a:lstStyle/>
          <a:p>
            <a:pPr eaLnBrk="1" hangingPunct="1">
              <a:lnSpc>
                <a:spcPct val="90000"/>
              </a:lnSpc>
              <a:buFontTx/>
              <a:buNone/>
            </a:pPr>
            <a:r>
              <a:rPr lang="en-US" altLang="en-US" sz="2400" b="1"/>
              <a:t>Objectives</a:t>
            </a:r>
            <a:endParaRPr lang="en-US" altLang="en-US" sz="2400"/>
          </a:p>
          <a:p>
            <a:pPr eaLnBrk="1" hangingPunct="1">
              <a:lnSpc>
                <a:spcPct val="90000"/>
              </a:lnSpc>
            </a:pPr>
            <a:r>
              <a:rPr lang="en-US" altLang="en-US" sz="2400"/>
              <a:t>Define the cells involved in the immune system and their function.</a:t>
            </a:r>
          </a:p>
          <a:p>
            <a:pPr eaLnBrk="1" hangingPunct="1">
              <a:lnSpc>
                <a:spcPct val="90000"/>
              </a:lnSpc>
            </a:pPr>
            <a:r>
              <a:rPr lang="en-US" altLang="en-US" sz="2400"/>
              <a:t>Know the host immune response during and after infection.</a:t>
            </a:r>
          </a:p>
          <a:p>
            <a:pPr eaLnBrk="1" hangingPunct="1">
              <a:lnSpc>
                <a:spcPct val="90000"/>
              </a:lnSpc>
            </a:pPr>
            <a:r>
              <a:rPr lang="en-US" altLang="en-US" sz="2400"/>
              <a:t>Basic HIV structure.</a:t>
            </a:r>
          </a:p>
          <a:p>
            <a:pPr eaLnBrk="1" hangingPunct="1">
              <a:lnSpc>
                <a:spcPct val="90000"/>
              </a:lnSpc>
            </a:pPr>
            <a:r>
              <a:rPr lang="en-US" altLang="en-US" sz="2400"/>
              <a:t>The significance of genetic diversity and classification of HIV.</a:t>
            </a:r>
          </a:p>
          <a:p>
            <a:pPr eaLnBrk="1" hangingPunct="1">
              <a:lnSpc>
                <a:spcPct val="90000"/>
              </a:lnSpc>
            </a:pPr>
            <a:r>
              <a:rPr lang="en-US" altLang="en-US" sz="2400"/>
              <a:t>The replication cycle of HIV.</a:t>
            </a:r>
          </a:p>
          <a:p>
            <a:pPr eaLnBrk="1" hangingPunct="1">
              <a:lnSpc>
                <a:spcPct val="90000"/>
              </a:lnSpc>
            </a:pPr>
            <a:r>
              <a:rPr lang="en-US" altLang="en-US" sz="2400"/>
              <a:t>The target sites for antiretroviral drugs </a:t>
            </a:r>
          </a:p>
        </p:txBody>
      </p:sp>
    </p:spTree>
    <p:extLst>
      <p:ext uri="{BB962C8B-B14F-4D97-AF65-F5344CB8AC3E}">
        <p14:creationId xmlns:p14="http://schemas.microsoft.com/office/powerpoint/2010/main" val="32322906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3CBD24AE-A4B7-4EB5-8382-6DFABEE060EA}" type="slidenum">
              <a:rPr lang="en-US" altLang="en-US" u="none">
                <a:solidFill>
                  <a:srgbClr val="FFFFFF"/>
                </a:solidFill>
              </a:rPr>
              <a:pPr/>
              <a:t>2</a:t>
            </a:fld>
            <a:endParaRPr lang="en-US" altLang="en-US" u="none">
              <a:solidFill>
                <a:srgbClr val="FFFFFF"/>
              </a:solidFill>
            </a:endParaRPr>
          </a:p>
        </p:txBody>
      </p:sp>
      <p:sp>
        <p:nvSpPr>
          <p:cNvPr id="6147" name="Rectangle 2"/>
          <p:cNvSpPr>
            <a:spLocks noGrp="1" noChangeArrowheads="1"/>
          </p:cNvSpPr>
          <p:nvPr>
            <p:ph type="ctrTitle"/>
          </p:nvPr>
        </p:nvSpPr>
        <p:spPr/>
        <p:txBody>
          <a:bodyPr/>
          <a:lstStyle/>
          <a:p>
            <a:pPr eaLnBrk="1" hangingPunct="1"/>
            <a:r>
              <a:rPr lang="en-US" altLang="en-US" b="1" smtClean="0"/>
              <a:t>MODULE 1:</a:t>
            </a:r>
            <a:endParaRPr lang="en-US" altLang="en-US" smtClean="0"/>
          </a:p>
        </p:txBody>
      </p:sp>
      <p:sp>
        <p:nvSpPr>
          <p:cNvPr id="6148" name="Rectangle 3"/>
          <p:cNvSpPr>
            <a:spLocks noGrp="1" noChangeArrowheads="1"/>
          </p:cNvSpPr>
          <p:nvPr>
            <p:ph type="subTitle" idx="1"/>
          </p:nvPr>
        </p:nvSpPr>
        <p:spPr/>
        <p:txBody>
          <a:bodyPr/>
          <a:lstStyle/>
          <a:p>
            <a:pPr eaLnBrk="1" hangingPunct="1"/>
            <a:r>
              <a:rPr lang="en-US" altLang="en-US" b="1" smtClean="0"/>
              <a:t>HIV INFORMATION</a:t>
            </a:r>
          </a:p>
        </p:txBody>
      </p:sp>
    </p:spTree>
    <p:extLst>
      <p:ext uri="{BB962C8B-B14F-4D97-AF65-F5344CB8AC3E}">
        <p14:creationId xmlns:p14="http://schemas.microsoft.com/office/powerpoint/2010/main" val="230705837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F22C6F9D-19EB-411E-A796-22E18B22B8CF}" type="slidenum">
              <a:rPr lang="en-US" altLang="en-US" u="none">
                <a:solidFill>
                  <a:srgbClr val="FFFFFF"/>
                </a:solidFill>
              </a:rPr>
              <a:pPr/>
              <a:t>20</a:t>
            </a:fld>
            <a:endParaRPr lang="en-US" altLang="en-US" u="none">
              <a:solidFill>
                <a:srgbClr val="FFFFFF"/>
              </a:solidFill>
            </a:endParaRPr>
          </a:p>
        </p:txBody>
      </p:sp>
      <p:sp>
        <p:nvSpPr>
          <p:cNvPr id="24579" name="Rectangle 2"/>
          <p:cNvSpPr>
            <a:spLocks noGrp="1" noChangeArrowheads="1"/>
          </p:cNvSpPr>
          <p:nvPr>
            <p:ph type="title"/>
          </p:nvPr>
        </p:nvSpPr>
        <p:spPr>
          <a:xfrm>
            <a:off x="1981200" y="274638"/>
            <a:ext cx="8229600" cy="538162"/>
          </a:xfrm>
        </p:spPr>
        <p:txBody>
          <a:bodyPr/>
          <a:lstStyle/>
          <a:p>
            <a:pPr eaLnBrk="1" hangingPunct="1"/>
            <a:r>
              <a:rPr lang="en-GB" altLang="en-US" sz="3200" b="1" u="sng"/>
              <a:t>Components of the Immune System</a:t>
            </a:r>
            <a:endParaRPr lang="en-US" altLang="en-US" sz="3200" b="1" u="sng"/>
          </a:p>
        </p:txBody>
      </p:sp>
      <p:sp>
        <p:nvSpPr>
          <p:cNvPr id="24580" name="Rectangle 3"/>
          <p:cNvSpPr>
            <a:spLocks noGrp="1" noChangeArrowheads="1"/>
          </p:cNvSpPr>
          <p:nvPr>
            <p:ph type="body" idx="1"/>
          </p:nvPr>
        </p:nvSpPr>
        <p:spPr>
          <a:xfrm>
            <a:off x="1524000" y="836614"/>
            <a:ext cx="7812088" cy="5832475"/>
          </a:xfrm>
        </p:spPr>
        <p:txBody>
          <a:bodyPr/>
          <a:lstStyle/>
          <a:p>
            <a:pPr eaLnBrk="1" hangingPunct="1"/>
            <a:r>
              <a:rPr lang="en-GB" altLang="en-US" sz="2800"/>
              <a:t>Found in blood and tissues</a:t>
            </a:r>
          </a:p>
          <a:p>
            <a:pPr eaLnBrk="1" hangingPunct="1"/>
            <a:r>
              <a:rPr lang="en-GB" altLang="en-US" sz="2800"/>
              <a:t>White blood cells (WBC)- key players in immune response (humoral and cellular)</a:t>
            </a:r>
            <a:endParaRPr lang="en-US" altLang="en-US" sz="2800"/>
          </a:p>
          <a:p>
            <a:pPr lvl="1" eaLnBrk="1" hangingPunct="1"/>
            <a:r>
              <a:rPr lang="en-GB" altLang="en-US" sz="2400" b="1">
                <a:solidFill>
                  <a:srgbClr val="0000FF"/>
                </a:solidFill>
              </a:rPr>
              <a:t>Macrophages act as clearing cells</a:t>
            </a:r>
            <a:endParaRPr lang="en-US" altLang="en-US" sz="2400" b="1">
              <a:solidFill>
                <a:srgbClr val="0000FF"/>
              </a:solidFill>
            </a:endParaRPr>
          </a:p>
          <a:p>
            <a:pPr lvl="1" eaLnBrk="1" hangingPunct="1"/>
            <a:r>
              <a:rPr lang="en-GB" altLang="en-US" sz="2400" b="1">
                <a:solidFill>
                  <a:srgbClr val="0000FF"/>
                </a:solidFill>
              </a:rPr>
              <a:t>Neutrophils attack bacteria</a:t>
            </a:r>
            <a:endParaRPr lang="en-US" altLang="en-US" sz="2400" b="1">
              <a:solidFill>
                <a:srgbClr val="0000FF"/>
              </a:solidFill>
            </a:endParaRPr>
          </a:p>
          <a:p>
            <a:pPr lvl="1" eaLnBrk="1" hangingPunct="1"/>
            <a:r>
              <a:rPr lang="en-GB" altLang="en-US" sz="2400" b="1">
                <a:solidFill>
                  <a:srgbClr val="0000FF"/>
                </a:solidFill>
              </a:rPr>
              <a:t>Eosinophils attack helminths (and mediate allergies)</a:t>
            </a:r>
            <a:endParaRPr lang="en-US" altLang="en-US" sz="2400" b="1">
              <a:solidFill>
                <a:srgbClr val="0000FF"/>
              </a:solidFill>
            </a:endParaRPr>
          </a:p>
          <a:p>
            <a:pPr lvl="1" eaLnBrk="1" hangingPunct="1"/>
            <a:r>
              <a:rPr lang="en-GB" altLang="en-US" sz="2400" b="1">
                <a:solidFill>
                  <a:srgbClr val="0000FF"/>
                </a:solidFill>
              </a:rPr>
              <a:t>B-lymphocytes make antibodies </a:t>
            </a:r>
            <a:endParaRPr lang="en-US" altLang="en-US" sz="2400" b="1">
              <a:solidFill>
                <a:srgbClr val="0000FF"/>
              </a:solidFill>
            </a:endParaRPr>
          </a:p>
          <a:p>
            <a:pPr lvl="1" eaLnBrk="1" hangingPunct="1"/>
            <a:r>
              <a:rPr lang="en-GB" altLang="en-US" sz="2400" b="1">
                <a:solidFill>
                  <a:srgbClr val="0000FF"/>
                </a:solidFill>
              </a:rPr>
              <a:t>T-lymphocytes </a:t>
            </a:r>
            <a:endParaRPr lang="en-US" altLang="en-US" sz="2400" b="1">
              <a:solidFill>
                <a:srgbClr val="0000FF"/>
              </a:solidFill>
            </a:endParaRPr>
          </a:p>
          <a:p>
            <a:pPr lvl="2" eaLnBrk="1" hangingPunct="1"/>
            <a:r>
              <a:rPr lang="en-GB" altLang="en-US" sz="2000" b="1">
                <a:solidFill>
                  <a:srgbClr val="FF0066"/>
                </a:solidFill>
              </a:rPr>
              <a:t>Responsible for attacking viruses, fungi and some bacteria</a:t>
            </a:r>
            <a:endParaRPr lang="en-US" altLang="en-US" sz="2000" b="1">
              <a:solidFill>
                <a:srgbClr val="FF0066"/>
              </a:solidFill>
            </a:endParaRPr>
          </a:p>
          <a:p>
            <a:pPr lvl="2" eaLnBrk="1" hangingPunct="1"/>
            <a:r>
              <a:rPr lang="en-GB" altLang="en-US" sz="2000" b="1">
                <a:solidFill>
                  <a:srgbClr val="FF0066"/>
                </a:solidFill>
              </a:rPr>
              <a:t>T helper cells central in orchestrating function of other immune cells</a:t>
            </a:r>
            <a:endParaRPr lang="en-US" altLang="en-US" sz="2000" b="1">
              <a:solidFill>
                <a:srgbClr val="FF0066"/>
              </a:solidFill>
            </a:endParaRPr>
          </a:p>
          <a:p>
            <a:pPr lvl="2" eaLnBrk="1" hangingPunct="1"/>
            <a:r>
              <a:rPr lang="en-GB" altLang="en-US" sz="2000" b="1">
                <a:solidFill>
                  <a:srgbClr val="FF0066"/>
                </a:solidFill>
              </a:rPr>
              <a:t>T killer cells are able to destroy infected cells</a:t>
            </a:r>
            <a:endParaRPr lang="en-US" altLang="en-US" sz="2000" b="1">
              <a:solidFill>
                <a:srgbClr val="FF0066"/>
              </a:solidFill>
            </a:endParaRPr>
          </a:p>
        </p:txBody>
      </p:sp>
    </p:spTree>
    <p:extLst>
      <p:ext uri="{BB962C8B-B14F-4D97-AF65-F5344CB8AC3E}">
        <p14:creationId xmlns:p14="http://schemas.microsoft.com/office/powerpoint/2010/main" val="13630094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E9A50501-E1F4-4299-906E-3FE1D8759F17}" type="slidenum">
              <a:rPr lang="en-US" altLang="en-US" u="none">
                <a:solidFill>
                  <a:srgbClr val="FFFFFF"/>
                </a:solidFill>
              </a:rPr>
              <a:pPr/>
              <a:t>21</a:t>
            </a:fld>
            <a:endParaRPr lang="en-US" altLang="en-US" u="none">
              <a:solidFill>
                <a:srgbClr val="FFFFFF"/>
              </a:solidFill>
            </a:endParaRPr>
          </a:p>
        </p:txBody>
      </p:sp>
      <p:sp>
        <p:nvSpPr>
          <p:cNvPr id="25603" name="Rectangle 2"/>
          <p:cNvSpPr>
            <a:spLocks noGrp="1" noChangeArrowheads="1"/>
          </p:cNvSpPr>
          <p:nvPr>
            <p:ph type="title"/>
          </p:nvPr>
        </p:nvSpPr>
        <p:spPr/>
        <p:txBody>
          <a:bodyPr/>
          <a:lstStyle/>
          <a:p>
            <a:pPr eaLnBrk="1" hangingPunct="1"/>
            <a:r>
              <a:rPr lang="en-US" altLang="en-US" sz="4000" b="1"/>
              <a:t>How HIV affects the Immune System</a:t>
            </a:r>
          </a:p>
        </p:txBody>
      </p:sp>
      <p:sp>
        <p:nvSpPr>
          <p:cNvPr id="25604" name="Rectangle 3"/>
          <p:cNvSpPr>
            <a:spLocks noGrp="1" noChangeArrowheads="1"/>
          </p:cNvSpPr>
          <p:nvPr>
            <p:ph type="body" idx="1"/>
          </p:nvPr>
        </p:nvSpPr>
        <p:spPr>
          <a:xfrm>
            <a:off x="1787525" y="1598613"/>
            <a:ext cx="7386638" cy="4926012"/>
          </a:xfrm>
        </p:spPr>
        <p:txBody>
          <a:bodyPr/>
          <a:lstStyle/>
          <a:p>
            <a:pPr eaLnBrk="1" hangingPunct="1">
              <a:lnSpc>
                <a:spcPct val="90000"/>
              </a:lnSpc>
            </a:pPr>
            <a:r>
              <a:rPr lang="en-US" altLang="en-US" smtClean="0"/>
              <a:t>HIV attaches to cells of the immune system with special surface markers called CD4 receptors </a:t>
            </a:r>
          </a:p>
          <a:p>
            <a:pPr eaLnBrk="1" hangingPunct="1">
              <a:lnSpc>
                <a:spcPct val="90000"/>
              </a:lnSpc>
            </a:pPr>
            <a:r>
              <a:rPr lang="en-US" altLang="en-US" smtClean="0"/>
              <a:t>Immune cells with CD4 receptors include:</a:t>
            </a:r>
          </a:p>
          <a:p>
            <a:pPr lvl="1" eaLnBrk="1" hangingPunct="1">
              <a:lnSpc>
                <a:spcPct val="90000"/>
              </a:lnSpc>
            </a:pPr>
            <a:r>
              <a:rPr lang="en-US" altLang="en-US" smtClean="0"/>
              <a:t>T-helper Lymphocytes</a:t>
            </a:r>
          </a:p>
          <a:p>
            <a:pPr lvl="1" eaLnBrk="1" hangingPunct="1">
              <a:lnSpc>
                <a:spcPct val="90000"/>
              </a:lnSpc>
            </a:pPr>
            <a:r>
              <a:rPr lang="en-US" altLang="en-US" smtClean="0"/>
              <a:t>Macrophages</a:t>
            </a:r>
          </a:p>
          <a:p>
            <a:pPr lvl="1" eaLnBrk="1" hangingPunct="1">
              <a:lnSpc>
                <a:spcPct val="90000"/>
              </a:lnSpc>
            </a:pPr>
            <a:r>
              <a:rPr lang="en-US" altLang="en-US" smtClean="0"/>
              <a:t>Monocytes</a:t>
            </a:r>
          </a:p>
          <a:p>
            <a:pPr lvl="1" eaLnBrk="1" hangingPunct="1">
              <a:lnSpc>
                <a:spcPct val="90000"/>
              </a:lnSpc>
            </a:pPr>
            <a:r>
              <a:rPr lang="en-US" altLang="en-US" smtClean="0"/>
              <a:t>Dendritic cells – in nerves</a:t>
            </a:r>
          </a:p>
          <a:p>
            <a:pPr lvl="1" eaLnBrk="1" hangingPunct="1">
              <a:lnSpc>
                <a:spcPct val="90000"/>
              </a:lnSpc>
            </a:pPr>
            <a:r>
              <a:rPr lang="en-US" altLang="en-US" smtClean="0"/>
              <a:t>Microglial cells – in CNS</a:t>
            </a:r>
          </a:p>
        </p:txBody>
      </p:sp>
    </p:spTree>
    <p:extLst>
      <p:ext uri="{BB962C8B-B14F-4D97-AF65-F5344CB8AC3E}">
        <p14:creationId xmlns:p14="http://schemas.microsoft.com/office/powerpoint/2010/main" val="412896715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BE378B38-929E-4E69-9350-ECDFB866E959}" type="slidenum">
              <a:rPr lang="en-US" altLang="en-US" u="none">
                <a:solidFill>
                  <a:srgbClr val="FFFFFF"/>
                </a:solidFill>
              </a:rPr>
              <a:pPr/>
              <a:t>22</a:t>
            </a:fld>
            <a:endParaRPr lang="en-US" altLang="en-US" u="none">
              <a:solidFill>
                <a:srgbClr val="FFFFFF"/>
              </a:solidFill>
            </a:endParaRPr>
          </a:p>
        </p:txBody>
      </p:sp>
      <p:sp>
        <p:nvSpPr>
          <p:cNvPr id="26627" name="Rectangle 2"/>
          <p:cNvSpPr>
            <a:spLocks noGrp="1" noChangeArrowheads="1"/>
          </p:cNvSpPr>
          <p:nvPr>
            <p:ph type="title"/>
          </p:nvPr>
        </p:nvSpPr>
        <p:spPr/>
        <p:txBody>
          <a:bodyPr/>
          <a:lstStyle/>
          <a:p>
            <a:pPr eaLnBrk="1" hangingPunct="1"/>
            <a:r>
              <a:rPr lang="en-GB" altLang="en-US" b="1" smtClean="0"/>
              <a:t>HIV effect on Immune System</a:t>
            </a:r>
            <a:endParaRPr lang="en-US" altLang="en-US" b="1" smtClean="0"/>
          </a:p>
        </p:txBody>
      </p:sp>
      <p:sp>
        <p:nvSpPr>
          <p:cNvPr id="26628" name="Rectangle 3"/>
          <p:cNvSpPr>
            <a:spLocks noGrp="1" noChangeArrowheads="1"/>
          </p:cNvSpPr>
          <p:nvPr>
            <p:ph type="body" idx="1"/>
          </p:nvPr>
        </p:nvSpPr>
        <p:spPr>
          <a:xfrm>
            <a:off x="1787525" y="1196976"/>
            <a:ext cx="7386638" cy="5400675"/>
          </a:xfrm>
        </p:spPr>
        <p:txBody>
          <a:bodyPr/>
          <a:lstStyle/>
          <a:p>
            <a:pPr eaLnBrk="1" hangingPunct="1"/>
            <a:r>
              <a:rPr lang="en-GB" altLang="en-US" sz="3600"/>
              <a:t>The hallmark of HIV/AIDS is profound immunodeficiency as a result depletion of CD4+ T lymphocytes.</a:t>
            </a:r>
          </a:p>
          <a:p>
            <a:pPr eaLnBrk="1" hangingPunct="1"/>
            <a:r>
              <a:rPr lang="en-GB" altLang="en-US" sz="3600"/>
              <a:t>The CD4+ T cell dysfunction is two fold</a:t>
            </a:r>
            <a:endParaRPr lang="en-US" altLang="en-US" sz="3600"/>
          </a:p>
          <a:p>
            <a:pPr lvl="1" eaLnBrk="1" hangingPunct="1"/>
            <a:r>
              <a:rPr lang="en-US" altLang="en-US" sz="3200"/>
              <a:t>Reduction in numbers</a:t>
            </a:r>
          </a:p>
          <a:p>
            <a:pPr lvl="1" eaLnBrk="1" hangingPunct="1"/>
            <a:r>
              <a:rPr lang="en-US" altLang="en-US" sz="3200"/>
              <a:t>Impairment in function</a:t>
            </a:r>
          </a:p>
        </p:txBody>
      </p:sp>
    </p:spTree>
    <p:extLst>
      <p:ext uri="{BB962C8B-B14F-4D97-AF65-F5344CB8AC3E}">
        <p14:creationId xmlns:p14="http://schemas.microsoft.com/office/powerpoint/2010/main" val="246125546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EF7AB5B8-A8A4-4D91-B787-ADC7E6E46780}" type="slidenum">
              <a:rPr lang="en-US" altLang="en-US" u="none">
                <a:solidFill>
                  <a:srgbClr val="FFFFFF"/>
                </a:solidFill>
              </a:rPr>
              <a:pPr/>
              <a:t>23</a:t>
            </a:fld>
            <a:endParaRPr lang="en-US" altLang="en-US" u="none">
              <a:solidFill>
                <a:srgbClr val="FFFFFF"/>
              </a:solidFill>
            </a:endParaRPr>
          </a:p>
        </p:txBody>
      </p:sp>
      <p:sp>
        <p:nvSpPr>
          <p:cNvPr id="27651" name="Rectangle 2"/>
          <p:cNvSpPr>
            <a:spLocks noGrp="1" noChangeArrowheads="1"/>
          </p:cNvSpPr>
          <p:nvPr>
            <p:ph type="title"/>
          </p:nvPr>
        </p:nvSpPr>
        <p:spPr>
          <a:xfrm>
            <a:off x="1524001" y="214314"/>
            <a:ext cx="8943975" cy="693737"/>
          </a:xfrm>
        </p:spPr>
        <p:txBody>
          <a:bodyPr/>
          <a:lstStyle/>
          <a:p>
            <a:pPr eaLnBrk="1" hangingPunct="1"/>
            <a:r>
              <a:rPr lang="en-US" altLang="en-US" sz="2800"/>
              <a:t>The Biology Of The Human Immunodeficiency Virus</a:t>
            </a:r>
          </a:p>
        </p:txBody>
      </p:sp>
      <p:sp>
        <p:nvSpPr>
          <p:cNvPr id="27652" name="Rectangle 3"/>
          <p:cNvSpPr>
            <a:spLocks noGrp="1" noChangeArrowheads="1"/>
          </p:cNvSpPr>
          <p:nvPr>
            <p:ph type="body" idx="1"/>
          </p:nvPr>
        </p:nvSpPr>
        <p:spPr>
          <a:xfrm>
            <a:off x="1919288" y="1125538"/>
            <a:ext cx="8559800" cy="5472112"/>
          </a:xfrm>
        </p:spPr>
        <p:txBody>
          <a:bodyPr/>
          <a:lstStyle/>
          <a:p>
            <a:pPr marL="609600" indent="-609600" eaLnBrk="1" hangingPunct="1">
              <a:lnSpc>
                <a:spcPct val="90000"/>
              </a:lnSpc>
              <a:buNone/>
            </a:pPr>
            <a:r>
              <a:rPr lang="en-US" altLang="en-US" sz="2800" b="1" u="sng"/>
              <a:t>Basic Virology:</a:t>
            </a:r>
          </a:p>
          <a:p>
            <a:pPr marL="609600" indent="-609600" eaLnBrk="1" hangingPunct="1">
              <a:lnSpc>
                <a:spcPct val="90000"/>
              </a:lnSpc>
              <a:buNone/>
            </a:pPr>
            <a:r>
              <a:rPr lang="en-US" altLang="en-US" sz="2800"/>
              <a:t>There are two types of HIV. (HIV I and HIV 2)</a:t>
            </a:r>
          </a:p>
          <a:p>
            <a:pPr marL="609600" indent="-609600" eaLnBrk="1" hangingPunct="1">
              <a:lnSpc>
                <a:spcPct val="90000"/>
              </a:lnSpc>
            </a:pPr>
            <a:r>
              <a:rPr lang="en-US" altLang="en-US" sz="2800" b="1" u="sng"/>
              <a:t>HIV – 1 </a:t>
            </a:r>
          </a:p>
          <a:p>
            <a:pPr marL="990600" lvl="1" indent="-533400" eaLnBrk="1" hangingPunct="1">
              <a:lnSpc>
                <a:spcPct val="90000"/>
              </a:lnSpc>
            </a:pPr>
            <a:r>
              <a:rPr lang="en-US" altLang="en-US" sz="2400"/>
              <a:t>Is found worldwide</a:t>
            </a:r>
          </a:p>
          <a:p>
            <a:pPr marL="990600" lvl="1" indent="-533400" eaLnBrk="1" hangingPunct="1">
              <a:lnSpc>
                <a:spcPct val="90000"/>
              </a:lnSpc>
            </a:pPr>
            <a:r>
              <a:rPr lang="en-US" altLang="en-US" sz="2400"/>
              <a:t>Is the main cause of the worldwide pandemic</a:t>
            </a:r>
          </a:p>
          <a:p>
            <a:pPr marL="990600" lvl="1" indent="-533400" eaLnBrk="1" hangingPunct="1">
              <a:lnSpc>
                <a:spcPct val="90000"/>
              </a:lnSpc>
            </a:pPr>
            <a:r>
              <a:rPr lang="en-US" altLang="en-US" sz="2400"/>
              <a:t>More frequent</a:t>
            </a:r>
          </a:p>
          <a:p>
            <a:pPr marL="990600" lvl="1" indent="-533400" eaLnBrk="1" hangingPunct="1">
              <a:lnSpc>
                <a:spcPct val="90000"/>
              </a:lnSpc>
            </a:pPr>
            <a:r>
              <a:rPr lang="en-US" altLang="en-US" sz="2400"/>
              <a:t>Produce a more severe disease</a:t>
            </a:r>
          </a:p>
          <a:p>
            <a:pPr marL="990600" lvl="1" indent="-533400" eaLnBrk="1" hangingPunct="1">
              <a:lnSpc>
                <a:spcPct val="90000"/>
              </a:lnSpc>
            </a:pPr>
            <a:r>
              <a:rPr lang="en-US" altLang="en-US" sz="2400"/>
              <a:t>More readily transmitted from mother to child.</a:t>
            </a:r>
          </a:p>
          <a:p>
            <a:pPr marL="990600" lvl="1" indent="-533400" eaLnBrk="1" hangingPunct="1">
              <a:lnSpc>
                <a:spcPct val="90000"/>
              </a:lnSpc>
            </a:pPr>
            <a:r>
              <a:rPr lang="en-US" altLang="en-US" sz="2400"/>
              <a:t>92.5% of infection of HIV.</a:t>
            </a:r>
            <a:endParaRPr lang="en-US" altLang="en-US" sz="2400" b="1"/>
          </a:p>
          <a:p>
            <a:pPr marL="990600" lvl="1" indent="-533400" eaLnBrk="1" hangingPunct="1">
              <a:lnSpc>
                <a:spcPct val="90000"/>
              </a:lnSpc>
            </a:pPr>
            <a:r>
              <a:rPr lang="en-US" altLang="en-US" sz="2400" b="1"/>
              <a:t>Phylogenetic</a:t>
            </a:r>
            <a:r>
              <a:rPr lang="en-US" altLang="en-US" sz="2400"/>
              <a:t> groups;</a:t>
            </a:r>
          </a:p>
          <a:p>
            <a:pPr marL="990600" lvl="1" indent="-533400" eaLnBrk="1" hangingPunct="1">
              <a:lnSpc>
                <a:spcPct val="90000"/>
              </a:lnSpc>
              <a:buNone/>
            </a:pPr>
            <a:r>
              <a:rPr lang="en-US" altLang="en-US" sz="2400"/>
              <a:t>i. Group M (11 subtypes A-K)</a:t>
            </a:r>
          </a:p>
          <a:p>
            <a:pPr marL="990600" lvl="1" indent="-533400" eaLnBrk="1" hangingPunct="1">
              <a:lnSpc>
                <a:spcPct val="90000"/>
              </a:lnSpc>
              <a:buNone/>
            </a:pPr>
            <a:r>
              <a:rPr lang="en-US" altLang="en-US" sz="2400"/>
              <a:t>ii. Group O (9 subtypes)</a:t>
            </a:r>
          </a:p>
          <a:p>
            <a:pPr marL="990600" lvl="1" indent="-533400" eaLnBrk="1" hangingPunct="1">
              <a:lnSpc>
                <a:spcPct val="90000"/>
              </a:lnSpc>
              <a:buNone/>
            </a:pPr>
            <a:r>
              <a:rPr lang="en-US" altLang="en-US" sz="2400"/>
              <a:t>iii. Group N (New virus)</a:t>
            </a:r>
          </a:p>
          <a:p>
            <a:pPr marL="990600" lvl="1" indent="-533400" eaLnBrk="1" hangingPunct="1">
              <a:lnSpc>
                <a:spcPct val="90000"/>
              </a:lnSpc>
            </a:pPr>
            <a:endParaRPr lang="en-US" altLang="en-US" sz="2400"/>
          </a:p>
        </p:txBody>
      </p:sp>
    </p:spTree>
    <p:extLst>
      <p:ext uri="{BB962C8B-B14F-4D97-AF65-F5344CB8AC3E}">
        <p14:creationId xmlns:p14="http://schemas.microsoft.com/office/powerpoint/2010/main" val="126301132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56A6C9E9-FE5C-4C12-8A41-A606A591F72C}" type="slidenum">
              <a:rPr lang="en-US" altLang="en-US" u="none">
                <a:solidFill>
                  <a:srgbClr val="FFFFFF"/>
                </a:solidFill>
              </a:rPr>
              <a:pPr/>
              <a:t>24</a:t>
            </a:fld>
            <a:endParaRPr lang="en-US" altLang="en-US" u="none">
              <a:solidFill>
                <a:srgbClr val="FFFFFF"/>
              </a:solidFill>
            </a:endParaRPr>
          </a:p>
        </p:txBody>
      </p:sp>
      <p:sp>
        <p:nvSpPr>
          <p:cNvPr id="28675" name="Rectangle 3"/>
          <p:cNvSpPr>
            <a:spLocks noGrp="1" noChangeArrowheads="1"/>
          </p:cNvSpPr>
          <p:nvPr>
            <p:ph type="body" idx="1"/>
          </p:nvPr>
        </p:nvSpPr>
        <p:spPr>
          <a:xfrm>
            <a:off x="1787525" y="260350"/>
            <a:ext cx="7386638" cy="5835650"/>
          </a:xfrm>
        </p:spPr>
        <p:txBody>
          <a:bodyPr/>
          <a:lstStyle/>
          <a:p>
            <a:pPr eaLnBrk="1" hangingPunct="1"/>
            <a:r>
              <a:rPr lang="en-US" altLang="en-US" sz="2800" b="1" u="sng"/>
              <a:t>HIV – 2</a:t>
            </a:r>
          </a:p>
          <a:p>
            <a:pPr lvl="1" eaLnBrk="1" hangingPunct="1"/>
            <a:r>
              <a:rPr lang="en-US" altLang="en-US" sz="2400"/>
              <a:t>Is mainly found in West Africa, Mozambique and Angola.</a:t>
            </a:r>
          </a:p>
          <a:p>
            <a:pPr lvl="1" eaLnBrk="1" hangingPunct="1"/>
            <a:r>
              <a:rPr lang="en-US" altLang="en-US" sz="2400"/>
              <a:t>Causes a similar illness to HIV – 1</a:t>
            </a:r>
          </a:p>
          <a:p>
            <a:pPr lvl="1" eaLnBrk="1" hangingPunct="1"/>
            <a:r>
              <a:rPr lang="en-US" altLang="en-US" sz="2400"/>
              <a:t>Less efficiently transmissible rarely causing vertical transmission	i.e. less rapidly transmitted from mother to child</a:t>
            </a:r>
            <a:endParaRPr lang="en-US" altLang="en-US" sz="1400"/>
          </a:p>
          <a:p>
            <a:pPr lvl="1" eaLnBrk="1" hangingPunct="1"/>
            <a:r>
              <a:rPr lang="en-US" altLang="en-US" sz="2400"/>
              <a:t>less aggressive</a:t>
            </a:r>
          </a:p>
          <a:p>
            <a:pPr lvl="1" eaLnBrk="1" hangingPunct="1"/>
            <a:r>
              <a:rPr lang="en-US" altLang="en-US" sz="2400"/>
              <a:t>produce milder disease</a:t>
            </a:r>
          </a:p>
          <a:p>
            <a:pPr lvl="1" eaLnBrk="1" hangingPunct="1"/>
            <a:r>
              <a:rPr lang="en-US" altLang="en-US" sz="2400"/>
              <a:t>slower in progress</a:t>
            </a:r>
          </a:p>
          <a:p>
            <a:pPr lvl="1" eaLnBrk="1" hangingPunct="1"/>
            <a:r>
              <a:rPr lang="en-US" altLang="en-US" sz="2400"/>
              <a:t>2.3% of infections by HIV</a:t>
            </a:r>
          </a:p>
          <a:p>
            <a:pPr lvl="1" eaLnBrk="1" hangingPunct="1"/>
            <a:r>
              <a:rPr lang="en-US" altLang="en-US" sz="2400"/>
              <a:t>Subtypes -5- A to E </a:t>
            </a:r>
          </a:p>
          <a:p>
            <a:pPr lvl="1" eaLnBrk="1" hangingPunct="1"/>
            <a:r>
              <a:rPr lang="en-US" altLang="en-US" sz="2400"/>
              <a:t>C is commonly seen in India.</a:t>
            </a:r>
          </a:p>
          <a:p>
            <a:pPr lvl="2" eaLnBrk="1" hangingPunct="1"/>
            <a:endParaRPr lang="en-US" altLang="en-US" sz="1200"/>
          </a:p>
          <a:p>
            <a:pPr eaLnBrk="1" hangingPunct="1"/>
            <a:endParaRPr lang="en-US" altLang="en-US" sz="2800"/>
          </a:p>
        </p:txBody>
      </p:sp>
    </p:spTree>
    <p:extLst>
      <p:ext uri="{BB962C8B-B14F-4D97-AF65-F5344CB8AC3E}">
        <p14:creationId xmlns:p14="http://schemas.microsoft.com/office/powerpoint/2010/main" val="3773822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C31A6974-B187-4AD5-8B25-7BBF7C343A12}" type="slidenum">
              <a:rPr lang="en-US" altLang="en-US" u="none">
                <a:solidFill>
                  <a:srgbClr val="FFFFFF"/>
                </a:solidFill>
              </a:rPr>
              <a:pPr/>
              <a:t>25</a:t>
            </a:fld>
            <a:endParaRPr lang="en-US" altLang="en-US" u="none">
              <a:solidFill>
                <a:srgbClr val="FFFFFF"/>
              </a:solidFill>
            </a:endParaRPr>
          </a:p>
        </p:txBody>
      </p:sp>
      <p:sp>
        <p:nvSpPr>
          <p:cNvPr id="1028" name="Rectangle 2"/>
          <p:cNvSpPr>
            <a:spLocks noGrp="1" noChangeArrowheads="1"/>
          </p:cNvSpPr>
          <p:nvPr>
            <p:ph type="title"/>
          </p:nvPr>
        </p:nvSpPr>
        <p:spPr>
          <a:xfrm>
            <a:off x="1524001" y="214314"/>
            <a:ext cx="8943975" cy="1343025"/>
          </a:xfrm>
        </p:spPr>
        <p:txBody>
          <a:bodyPr/>
          <a:lstStyle/>
          <a:p>
            <a:pPr eaLnBrk="1" hangingPunct="1"/>
            <a:r>
              <a:rPr lang="en-US" altLang="en-US" sz="3600">
                <a:cs typeface="Times New Roman" panose="02020603050405020304" pitchFamily="18" charset="0"/>
              </a:rPr>
              <a:t>Structure Of Human Immunodeficiency Virus</a:t>
            </a:r>
            <a:r>
              <a:rPr lang="en-GB" altLang="en-US" sz="4800"/>
              <a:t> </a:t>
            </a:r>
          </a:p>
        </p:txBody>
      </p:sp>
      <p:graphicFrame>
        <p:nvGraphicFramePr>
          <p:cNvPr id="1026" name="Object 3"/>
          <p:cNvGraphicFramePr>
            <a:graphicFrameLocks noChangeAspect="1"/>
          </p:cNvGraphicFramePr>
          <p:nvPr>
            <p:ph type="body" idx="1"/>
          </p:nvPr>
        </p:nvGraphicFramePr>
        <p:xfrm>
          <a:off x="5232400" y="1341439"/>
          <a:ext cx="5030788" cy="5183187"/>
        </p:xfrm>
        <a:graphic>
          <a:graphicData uri="http://schemas.openxmlformats.org/presentationml/2006/ole">
            <mc:AlternateContent xmlns:mc="http://schemas.openxmlformats.org/markup-compatibility/2006">
              <mc:Choice xmlns:v="urn:schemas-microsoft-com:vml" Requires="v">
                <p:oleObj spid="_x0000_s1027" name="Photo Editor Photo" r:id="rId3" imgW="3809524" imgH="2911092" progId="MSPhotoEd.3">
                  <p:embed/>
                </p:oleObj>
              </mc:Choice>
              <mc:Fallback>
                <p:oleObj name="Photo Editor Photo" r:id="rId3" imgW="3809524" imgH="2911092"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0" y="1341439"/>
                        <a:ext cx="5030788" cy="518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Rectangle 4"/>
          <p:cNvSpPr>
            <a:spLocks noChangeArrowheads="1"/>
          </p:cNvSpPr>
          <p:nvPr/>
        </p:nvSpPr>
        <p:spPr bwMode="auto">
          <a:xfrm>
            <a:off x="1524000" y="1628775"/>
            <a:ext cx="3708400"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fontAlgn="base">
              <a:spcBef>
                <a:spcPct val="20000"/>
              </a:spcBef>
              <a:spcAft>
                <a:spcPct val="0"/>
              </a:spcAft>
              <a:buFontTx/>
              <a:buChar char="•"/>
            </a:pPr>
            <a:r>
              <a:rPr lang="en-US" altLang="en-US" sz="2000" u="none">
                <a:solidFill>
                  <a:srgbClr val="FFFFFF"/>
                </a:solidFill>
              </a:rPr>
              <a:t>Has an outer double lipid membrane, (derived from the host membrane).</a:t>
            </a:r>
          </a:p>
          <a:p>
            <a:pPr fontAlgn="base">
              <a:spcBef>
                <a:spcPct val="20000"/>
              </a:spcBef>
              <a:spcAft>
                <a:spcPct val="0"/>
              </a:spcAft>
              <a:buFontTx/>
              <a:buChar char="•"/>
            </a:pPr>
            <a:r>
              <a:rPr lang="en-US" altLang="en-US" sz="2000" u="none">
                <a:solidFill>
                  <a:srgbClr val="FFFFFF"/>
                </a:solidFill>
              </a:rPr>
              <a:t>The lipid membrane is lined by a matrix protein.</a:t>
            </a:r>
          </a:p>
          <a:p>
            <a:pPr fontAlgn="base">
              <a:spcBef>
                <a:spcPct val="20000"/>
              </a:spcBef>
              <a:spcAft>
                <a:spcPct val="0"/>
              </a:spcAft>
              <a:buFontTx/>
              <a:buChar char="•"/>
            </a:pPr>
            <a:r>
              <a:rPr lang="en-US" altLang="en-US" sz="2000" u="none">
                <a:solidFill>
                  <a:srgbClr val="FFFFFF"/>
                </a:solidFill>
              </a:rPr>
              <a:t>The lipid membrane is studded with the surface glycoprotein (gp) 120 and the transmembrane gp 41 protein.</a:t>
            </a:r>
          </a:p>
          <a:p>
            <a:pPr fontAlgn="base">
              <a:spcBef>
                <a:spcPct val="20000"/>
              </a:spcBef>
              <a:spcAft>
                <a:spcPct val="0"/>
              </a:spcAft>
              <a:buFontTx/>
              <a:buChar char="•"/>
            </a:pPr>
            <a:r>
              <a:rPr lang="en-US" altLang="en-US" sz="2000" u="none">
                <a:solidFill>
                  <a:srgbClr val="FFFFFF"/>
                </a:solidFill>
              </a:rPr>
              <a:t>These glycoprotein spikes surround the cone-shaped protein core.</a:t>
            </a:r>
          </a:p>
          <a:p>
            <a:pPr fontAlgn="base">
              <a:spcBef>
                <a:spcPct val="20000"/>
              </a:spcBef>
              <a:spcAft>
                <a:spcPct val="0"/>
              </a:spcAft>
            </a:pPr>
            <a:endParaRPr lang="en-US" altLang="en-US" sz="2000" u="none">
              <a:solidFill>
                <a:srgbClr val="FFFFFF"/>
              </a:solidFill>
            </a:endParaRPr>
          </a:p>
        </p:txBody>
      </p:sp>
    </p:spTree>
    <p:extLst>
      <p:ext uri="{BB962C8B-B14F-4D97-AF65-F5344CB8AC3E}">
        <p14:creationId xmlns:p14="http://schemas.microsoft.com/office/powerpoint/2010/main" val="174125167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B81EFD0A-7E59-4D3C-A3C0-A8643558EB6F}" type="slidenum">
              <a:rPr lang="en-US" altLang="en-US" u="none">
                <a:solidFill>
                  <a:srgbClr val="FFFFFF"/>
                </a:solidFill>
              </a:rPr>
              <a:pPr/>
              <a:t>26</a:t>
            </a:fld>
            <a:endParaRPr lang="en-US" altLang="en-US" u="none">
              <a:solidFill>
                <a:srgbClr val="FFFFFF"/>
              </a:solidFill>
            </a:endParaRPr>
          </a:p>
        </p:txBody>
      </p:sp>
      <p:graphicFrame>
        <p:nvGraphicFramePr>
          <p:cNvPr id="2050" name="Object 4"/>
          <p:cNvGraphicFramePr>
            <a:graphicFrameLocks noChangeAspect="1"/>
          </p:cNvGraphicFramePr>
          <p:nvPr/>
        </p:nvGraphicFramePr>
        <p:xfrm>
          <a:off x="1524000" y="0"/>
          <a:ext cx="9144000" cy="6858000"/>
        </p:xfrm>
        <a:graphic>
          <a:graphicData uri="http://schemas.openxmlformats.org/presentationml/2006/ole">
            <mc:AlternateContent xmlns:mc="http://schemas.openxmlformats.org/markup-compatibility/2006">
              <mc:Choice xmlns:v="urn:schemas-microsoft-com:vml" Requires="v">
                <p:oleObj spid="_x0000_s2051" name="Photo Editor Photo" r:id="rId3" imgW="3809524" imgH="2911092" progId="MSPhotoEd.3">
                  <p:embed/>
                </p:oleObj>
              </mc:Choice>
              <mc:Fallback>
                <p:oleObj name="Photo Editor Photo" r:id="rId3" imgW="3809524" imgH="2911092"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6938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ACCDED8C-61D2-4EA7-BACE-550344F32215}" type="slidenum">
              <a:rPr lang="en-US" altLang="en-US" u="none">
                <a:solidFill>
                  <a:srgbClr val="FFFFFF"/>
                </a:solidFill>
              </a:rPr>
              <a:pPr/>
              <a:t>27</a:t>
            </a:fld>
            <a:endParaRPr lang="en-US" altLang="en-US" u="none">
              <a:solidFill>
                <a:srgbClr val="FFFFFF"/>
              </a:solidFill>
            </a:endParaRPr>
          </a:p>
        </p:txBody>
      </p:sp>
      <p:pic>
        <p:nvPicPr>
          <p:cNvPr id="29699" name="Picture 4" descr="HIV illustration"/>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858000"/>
          </a:xfrm>
          <a:noFill/>
        </p:spPr>
      </p:pic>
    </p:spTree>
    <p:extLst>
      <p:ext uri="{BB962C8B-B14F-4D97-AF65-F5344CB8AC3E}">
        <p14:creationId xmlns:p14="http://schemas.microsoft.com/office/powerpoint/2010/main" val="840164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CD7EFCFC-7A47-4636-AFAB-1D2077CD365F}" type="slidenum">
              <a:rPr lang="en-US" altLang="en-US" u="none">
                <a:solidFill>
                  <a:srgbClr val="FFFFFF"/>
                </a:solidFill>
              </a:rPr>
              <a:pPr/>
              <a:t>28</a:t>
            </a:fld>
            <a:endParaRPr lang="en-US" altLang="en-US" u="none">
              <a:solidFill>
                <a:srgbClr val="FFFFFF"/>
              </a:solidFill>
            </a:endParaRPr>
          </a:p>
        </p:txBody>
      </p:sp>
      <p:grpSp>
        <p:nvGrpSpPr>
          <p:cNvPr id="30723" name="Group 2"/>
          <p:cNvGrpSpPr>
            <a:grpSpLocks/>
          </p:cNvGrpSpPr>
          <p:nvPr/>
        </p:nvGrpSpPr>
        <p:grpSpPr bwMode="auto">
          <a:xfrm>
            <a:off x="2063750" y="-1588"/>
            <a:ext cx="7272338" cy="6670676"/>
            <a:chOff x="793" y="-16"/>
            <a:chExt cx="3335" cy="4202"/>
          </a:xfrm>
        </p:grpSpPr>
        <p:pic>
          <p:nvPicPr>
            <p:cNvPr id="3072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 y="-16"/>
              <a:ext cx="3335" cy="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4795"/>
            <a:stretch>
              <a:fillRect/>
            </a:stretch>
          </p:blipFill>
          <p:spPr bwMode="auto">
            <a:xfrm>
              <a:off x="793" y="2251"/>
              <a:ext cx="3312" cy="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35472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418539A8-39F2-4A4C-BCC7-47BF19A90B08}" type="slidenum">
              <a:rPr lang="en-US" altLang="en-US" u="none">
                <a:solidFill>
                  <a:srgbClr val="FFFFFF"/>
                </a:solidFill>
              </a:rPr>
              <a:pPr/>
              <a:t>29</a:t>
            </a:fld>
            <a:endParaRPr lang="en-US" altLang="en-US" u="none">
              <a:solidFill>
                <a:srgbClr val="FFFFFF"/>
              </a:solidFill>
            </a:endParaRPr>
          </a:p>
        </p:txBody>
      </p:sp>
      <p:pic>
        <p:nvPicPr>
          <p:cNvPr id="31747" name="Picture 2" descr="Gulick F1"/>
          <p:cNvPicPr>
            <a:picLocks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4367214" y="1196976"/>
            <a:ext cx="6300787" cy="5661025"/>
          </a:xfrm>
          <a:noFill/>
        </p:spPr>
      </p:pic>
      <p:sp>
        <p:nvSpPr>
          <p:cNvPr id="31748" name="Rectangle 3"/>
          <p:cNvSpPr>
            <a:spLocks noGrp="1" noChangeArrowheads="1"/>
          </p:cNvSpPr>
          <p:nvPr>
            <p:ph type="title"/>
          </p:nvPr>
        </p:nvSpPr>
        <p:spPr>
          <a:xfrm>
            <a:off x="1524001" y="214314"/>
            <a:ext cx="8943975" cy="1004887"/>
          </a:xfrm>
        </p:spPr>
        <p:txBody>
          <a:bodyPr/>
          <a:lstStyle/>
          <a:p>
            <a:pPr eaLnBrk="1" hangingPunct="1"/>
            <a:r>
              <a:rPr lang="en-US" altLang="en-US" sz="6000" u="sng"/>
              <a:t>HIV Life Cycle</a:t>
            </a:r>
          </a:p>
        </p:txBody>
      </p:sp>
      <p:sp>
        <p:nvSpPr>
          <p:cNvPr id="31749" name="Rectangle 4"/>
          <p:cNvSpPr>
            <a:spLocks noChangeArrowheads="1"/>
          </p:cNvSpPr>
          <p:nvPr/>
        </p:nvSpPr>
        <p:spPr bwMode="auto">
          <a:xfrm>
            <a:off x="1524000" y="1844676"/>
            <a:ext cx="313213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fontAlgn="base">
              <a:spcBef>
                <a:spcPct val="20000"/>
              </a:spcBef>
              <a:spcAft>
                <a:spcPct val="0"/>
              </a:spcAft>
              <a:buFontTx/>
              <a:buChar char="•"/>
            </a:pPr>
            <a:r>
              <a:rPr lang="en-US" altLang="en-US" sz="3200" u="none">
                <a:solidFill>
                  <a:srgbClr val="FFFFFF"/>
                </a:solidFill>
              </a:rPr>
              <a:t>Binding, Fusion and Entry</a:t>
            </a:r>
          </a:p>
          <a:p>
            <a:pPr fontAlgn="base">
              <a:spcBef>
                <a:spcPct val="20000"/>
              </a:spcBef>
              <a:spcAft>
                <a:spcPct val="0"/>
              </a:spcAft>
              <a:buFontTx/>
              <a:buChar char="•"/>
            </a:pPr>
            <a:r>
              <a:rPr lang="en-US" altLang="en-US" sz="3200" u="none">
                <a:solidFill>
                  <a:srgbClr val="FFFFFF"/>
                </a:solidFill>
              </a:rPr>
              <a:t>Transcription</a:t>
            </a:r>
          </a:p>
          <a:p>
            <a:pPr fontAlgn="base">
              <a:spcBef>
                <a:spcPct val="20000"/>
              </a:spcBef>
              <a:spcAft>
                <a:spcPct val="0"/>
              </a:spcAft>
              <a:buFontTx/>
              <a:buChar char="•"/>
            </a:pPr>
            <a:r>
              <a:rPr lang="en-US" altLang="en-US" sz="3200" u="none">
                <a:solidFill>
                  <a:srgbClr val="FFFFFF"/>
                </a:solidFill>
              </a:rPr>
              <a:t>Integration &amp; Replication</a:t>
            </a:r>
          </a:p>
          <a:p>
            <a:pPr fontAlgn="base">
              <a:spcBef>
                <a:spcPct val="20000"/>
              </a:spcBef>
              <a:spcAft>
                <a:spcPct val="0"/>
              </a:spcAft>
              <a:buFontTx/>
              <a:buChar char="•"/>
            </a:pPr>
            <a:r>
              <a:rPr lang="en-US" altLang="en-US" sz="3200" u="none">
                <a:solidFill>
                  <a:srgbClr val="FFFFFF"/>
                </a:solidFill>
              </a:rPr>
              <a:t>Budding </a:t>
            </a:r>
          </a:p>
          <a:p>
            <a:pPr fontAlgn="base">
              <a:spcBef>
                <a:spcPct val="20000"/>
              </a:spcBef>
              <a:spcAft>
                <a:spcPct val="0"/>
              </a:spcAft>
              <a:buFontTx/>
              <a:buChar char="•"/>
            </a:pPr>
            <a:r>
              <a:rPr lang="en-US" altLang="en-US" sz="3200" u="none">
                <a:solidFill>
                  <a:srgbClr val="FFFFFF"/>
                </a:solidFill>
              </a:rPr>
              <a:t>Maturation</a:t>
            </a:r>
          </a:p>
          <a:p>
            <a:pPr fontAlgn="base">
              <a:spcBef>
                <a:spcPct val="20000"/>
              </a:spcBef>
              <a:spcAft>
                <a:spcPct val="0"/>
              </a:spcAft>
            </a:pPr>
            <a:endParaRPr lang="en-US" altLang="en-US" sz="3200" u="none">
              <a:solidFill>
                <a:srgbClr val="FFFFFF"/>
              </a:solidFill>
            </a:endParaRPr>
          </a:p>
        </p:txBody>
      </p:sp>
    </p:spTree>
    <p:extLst>
      <p:ext uri="{BB962C8B-B14F-4D97-AF65-F5344CB8AC3E}">
        <p14:creationId xmlns:p14="http://schemas.microsoft.com/office/powerpoint/2010/main" val="131370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0B2CCE25-B4F1-4783-B06A-4C88028C2A3E}" type="slidenum">
              <a:rPr lang="en-US" altLang="en-US" u="none">
                <a:solidFill>
                  <a:srgbClr val="FFFFFF"/>
                </a:solidFill>
              </a:rPr>
              <a:pPr/>
              <a:t>3</a:t>
            </a:fld>
            <a:endParaRPr lang="en-US" altLang="en-US" u="none">
              <a:solidFill>
                <a:srgbClr val="FFFFFF"/>
              </a:solidFill>
            </a:endParaRPr>
          </a:p>
        </p:txBody>
      </p:sp>
      <p:sp>
        <p:nvSpPr>
          <p:cNvPr id="7171" name="Rectangle 2"/>
          <p:cNvSpPr>
            <a:spLocks noGrp="1" noChangeArrowheads="1"/>
          </p:cNvSpPr>
          <p:nvPr>
            <p:ph type="title"/>
          </p:nvPr>
        </p:nvSpPr>
        <p:spPr/>
        <p:txBody>
          <a:bodyPr/>
          <a:lstStyle/>
          <a:p>
            <a:pPr eaLnBrk="1" hangingPunct="1"/>
            <a:r>
              <a:rPr lang="en-US" altLang="en-US" smtClean="0"/>
              <a:t>Broad objective</a:t>
            </a:r>
          </a:p>
        </p:txBody>
      </p:sp>
      <p:sp>
        <p:nvSpPr>
          <p:cNvPr id="7172" name="Rectangle 3"/>
          <p:cNvSpPr>
            <a:spLocks noGrp="1" noChangeArrowheads="1"/>
          </p:cNvSpPr>
          <p:nvPr>
            <p:ph type="body" idx="1"/>
          </p:nvPr>
        </p:nvSpPr>
        <p:spPr/>
        <p:txBody>
          <a:bodyPr/>
          <a:lstStyle/>
          <a:p>
            <a:pPr eaLnBrk="1" hangingPunct="1"/>
            <a:r>
              <a:rPr lang="en-US" altLang="en-US" smtClean="0"/>
              <a:t>To provide information and knowledge of HIV infection</a:t>
            </a:r>
          </a:p>
          <a:p>
            <a:pPr eaLnBrk="1" hangingPunct="1"/>
            <a:endParaRPr lang="en-US" altLang="en-US" smtClean="0"/>
          </a:p>
        </p:txBody>
      </p:sp>
    </p:spTree>
    <p:extLst>
      <p:ext uri="{BB962C8B-B14F-4D97-AF65-F5344CB8AC3E}">
        <p14:creationId xmlns:p14="http://schemas.microsoft.com/office/powerpoint/2010/main" val="353790138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F3E2C297-FC67-4342-B21B-7108C7DF1882}" type="slidenum">
              <a:rPr lang="en-US" altLang="en-US" u="none">
                <a:solidFill>
                  <a:srgbClr val="FFFFFF"/>
                </a:solidFill>
              </a:rPr>
              <a:pPr/>
              <a:t>30</a:t>
            </a:fld>
            <a:endParaRPr lang="en-US" altLang="en-US" u="none">
              <a:solidFill>
                <a:srgbClr val="FFFFFF"/>
              </a:solidFill>
            </a:endParaRPr>
          </a:p>
        </p:txBody>
      </p:sp>
      <p:pic>
        <p:nvPicPr>
          <p:cNvPr id="32771" name="Picture 4" descr="Gulick 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2286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5EBE4787-F1D1-4D3C-90CB-BE733CB8259C}" type="slidenum">
              <a:rPr lang="en-US" altLang="en-US" u="none">
                <a:solidFill>
                  <a:srgbClr val="FFFFFF"/>
                </a:solidFill>
              </a:rPr>
              <a:pPr/>
              <a:t>31</a:t>
            </a:fld>
            <a:endParaRPr lang="en-US" altLang="en-US" u="none">
              <a:solidFill>
                <a:srgbClr val="FFFFFF"/>
              </a:solidFill>
            </a:endParaRPr>
          </a:p>
        </p:txBody>
      </p:sp>
      <p:sp>
        <p:nvSpPr>
          <p:cNvPr id="33795" name="Rectangle 2"/>
          <p:cNvSpPr>
            <a:spLocks noGrp="1" noChangeArrowheads="1"/>
          </p:cNvSpPr>
          <p:nvPr>
            <p:ph type="title"/>
          </p:nvPr>
        </p:nvSpPr>
        <p:spPr/>
        <p:txBody>
          <a:bodyPr/>
          <a:lstStyle/>
          <a:p>
            <a:pPr eaLnBrk="1" hangingPunct="1"/>
            <a:r>
              <a:rPr lang="en-US" altLang="en-US" b="1" u="sng" smtClean="0"/>
              <a:t>Binding</a:t>
            </a:r>
          </a:p>
        </p:txBody>
      </p:sp>
      <p:sp>
        <p:nvSpPr>
          <p:cNvPr id="33796" name="Rectangle 3"/>
          <p:cNvSpPr>
            <a:spLocks noGrp="1" noChangeArrowheads="1"/>
          </p:cNvSpPr>
          <p:nvPr>
            <p:ph type="body" idx="1"/>
          </p:nvPr>
        </p:nvSpPr>
        <p:spPr/>
        <p:txBody>
          <a:bodyPr/>
          <a:lstStyle/>
          <a:p>
            <a:pPr eaLnBrk="1" hangingPunct="1"/>
            <a:endParaRPr lang="en-US" altLang="en-US" b="1" smtClean="0"/>
          </a:p>
          <a:p>
            <a:pPr eaLnBrk="1" hangingPunct="1"/>
            <a:r>
              <a:rPr lang="en-US" altLang="en-US" smtClean="0"/>
              <a:t>Glycoprotein GP 120 binds to the host cell surface receptor (CD4 molecule) and Co-receptor (CCR5/CXCR4) for successful entry.</a:t>
            </a:r>
            <a:endParaRPr lang="en-US" altLang="en-US" b="1" smtClean="0"/>
          </a:p>
          <a:p>
            <a:pPr eaLnBrk="1" hangingPunct="1"/>
            <a:r>
              <a:rPr lang="en-US" altLang="en-US" smtClean="0"/>
              <a:t>Can also bind to CXCR2, CXR3, and can hitch on B-cells to Lymph nodes.</a:t>
            </a:r>
            <a:endParaRPr lang="en-US" altLang="en-US" b="1" smtClean="0"/>
          </a:p>
        </p:txBody>
      </p:sp>
    </p:spTree>
    <p:extLst>
      <p:ext uri="{BB962C8B-B14F-4D97-AF65-F5344CB8AC3E}">
        <p14:creationId xmlns:p14="http://schemas.microsoft.com/office/powerpoint/2010/main" val="315265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C5EBBAD8-E75D-443E-8C30-772320BD2DC2}" type="slidenum">
              <a:rPr lang="en-US" altLang="en-US" u="none">
                <a:solidFill>
                  <a:srgbClr val="FFFFFF"/>
                </a:solidFill>
              </a:rPr>
              <a:pPr/>
              <a:t>32</a:t>
            </a:fld>
            <a:endParaRPr lang="en-US" altLang="en-US" u="none">
              <a:solidFill>
                <a:srgbClr val="FFFFFF"/>
              </a:solidFill>
            </a:endParaRPr>
          </a:p>
        </p:txBody>
      </p:sp>
      <p:sp>
        <p:nvSpPr>
          <p:cNvPr id="34819" name="Rectangle 2"/>
          <p:cNvSpPr>
            <a:spLocks noGrp="1" noChangeArrowheads="1"/>
          </p:cNvSpPr>
          <p:nvPr>
            <p:ph type="title"/>
          </p:nvPr>
        </p:nvSpPr>
        <p:spPr/>
        <p:txBody>
          <a:bodyPr/>
          <a:lstStyle/>
          <a:p>
            <a:pPr eaLnBrk="1" hangingPunct="1"/>
            <a:r>
              <a:rPr lang="en-US" altLang="en-US" sz="4000" b="1" u="sng"/>
              <a:t>Fusion </a:t>
            </a:r>
            <a:r>
              <a:rPr lang="en-US" altLang="en-US" sz="4000" b="1"/>
              <a:t/>
            </a:r>
            <a:br>
              <a:rPr lang="en-US" altLang="en-US" sz="4000" b="1"/>
            </a:br>
            <a:endParaRPr lang="en-US" altLang="en-US" sz="4000" b="1"/>
          </a:p>
        </p:txBody>
      </p:sp>
      <p:sp>
        <p:nvSpPr>
          <p:cNvPr id="34820" name="Rectangle 3"/>
          <p:cNvSpPr>
            <a:spLocks noGrp="1" noChangeArrowheads="1"/>
          </p:cNvSpPr>
          <p:nvPr>
            <p:ph type="body" idx="1"/>
          </p:nvPr>
        </p:nvSpPr>
        <p:spPr/>
        <p:txBody>
          <a:bodyPr/>
          <a:lstStyle/>
          <a:p>
            <a:pPr eaLnBrk="1" hangingPunct="1"/>
            <a:r>
              <a:rPr lang="en-US" altLang="en-US" smtClean="0"/>
              <a:t>Viral binding to host cell triggers fusion of the viral and host cell membrane.</a:t>
            </a:r>
            <a:endParaRPr lang="en-US" altLang="en-US" b="1" smtClean="0"/>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753745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17910A4C-1296-410C-85C9-341E61F90BF0}" type="slidenum">
              <a:rPr lang="en-US" altLang="en-US" u="none">
                <a:solidFill>
                  <a:srgbClr val="FFFFFF"/>
                </a:solidFill>
              </a:rPr>
              <a:pPr/>
              <a:t>33</a:t>
            </a:fld>
            <a:endParaRPr lang="en-US" altLang="en-US" u="none">
              <a:solidFill>
                <a:srgbClr val="FFFFFF"/>
              </a:solidFill>
            </a:endParaRPr>
          </a:p>
        </p:txBody>
      </p:sp>
      <p:sp>
        <p:nvSpPr>
          <p:cNvPr id="35843" name="Rectangle 2"/>
          <p:cNvSpPr>
            <a:spLocks noGrp="1" noChangeArrowheads="1"/>
          </p:cNvSpPr>
          <p:nvPr>
            <p:ph type="title"/>
          </p:nvPr>
        </p:nvSpPr>
        <p:spPr/>
        <p:txBody>
          <a:bodyPr/>
          <a:lstStyle/>
          <a:p>
            <a:pPr eaLnBrk="1" hangingPunct="1"/>
            <a:r>
              <a:rPr lang="en-US" altLang="en-US" sz="4000" b="1" u="sng"/>
              <a:t>Entry</a:t>
            </a:r>
            <a:r>
              <a:rPr lang="en-US" altLang="en-US" sz="4000" b="1"/>
              <a:t/>
            </a:r>
            <a:br>
              <a:rPr lang="en-US" altLang="en-US" sz="4000" b="1"/>
            </a:br>
            <a:endParaRPr lang="en-US" altLang="en-US" sz="4000" b="1"/>
          </a:p>
        </p:txBody>
      </p:sp>
      <p:sp>
        <p:nvSpPr>
          <p:cNvPr id="35844" name="Rectangle 3"/>
          <p:cNvSpPr>
            <a:spLocks noGrp="1" noChangeArrowheads="1"/>
          </p:cNvSpPr>
          <p:nvPr>
            <p:ph type="body" idx="1"/>
          </p:nvPr>
        </p:nvSpPr>
        <p:spPr/>
        <p:txBody>
          <a:bodyPr/>
          <a:lstStyle/>
          <a:p>
            <a:pPr eaLnBrk="1" hangingPunct="1"/>
            <a:r>
              <a:rPr lang="en-US" altLang="en-US" smtClean="0"/>
              <a:t>This is mediated by gp41</a:t>
            </a:r>
            <a:endParaRPr lang="en-US" altLang="en-US" b="1" smtClean="0"/>
          </a:p>
          <a:p>
            <a:pPr eaLnBrk="1" hangingPunct="1"/>
            <a:r>
              <a:rPr lang="en-US" altLang="en-US" smtClean="0"/>
              <a:t>gp41 allows entry of virus core into host cell cytoplasm.</a:t>
            </a:r>
            <a:endParaRPr lang="en-US" altLang="en-US" b="1" smtClean="0"/>
          </a:p>
          <a:p>
            <a:pPr eaLnBrk="1" hangingPunct="1"/>
            <a:r>
              <a:rPr lang="en-US" altLang="en-US" smtClean="0"/>
              <a:t>Core protein then is dissolved by host enzymes releasing viral RNA and enzymes.</a:t>
            </a:r>
            <a:endParaRPr lang="en-US" altLang="en-US" b="1" smtClean="0"/>
          </a:p>
          <a:p>
            <a:pPr eaLnBrk="1" hangingPunct="1"/>
            <a:endParaRPr lang="en-US" altLang="en-US" smtClean="0"/>
          </a:p>
        </p:txBody>
      </p:sp>
    </p:spTree>
    <p:extLst>
      <p:ext uri="{BB962C8B-B14F-4D97-AF65-F5344CB8AC3E}">
        <p14:creationId xmlns:p14="http://schemas.microsoft.com/office/powerpoint/2010/main" val="896797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4B3B7F0C-EF7F-44E6-B7AD-0FA64484AA67}" type="slidenum">
              <a:rPr lang="en-US" altLang="en-US" u="none">
                <a:solidFill>
                  <a:srgbClr val="FFFFFF"/>
                </a:solidFill>
              </a:rPr>
              <a:pPr/>
              <a:t>34</a:t>
            </a:fld>
            <a:endParaRPr lang="en-US" altLang="en-US" u="none">
              <a:solidFill>
                <a:srgbClr val="FFFFFF"/>
              </a:solidFill>
            </a:endParaRPr>
          </a:p>
        </p:txBody>
      </p:sp>
      <p:sp>
        <p:nvSpPr>
          <p:cNvPr id="36867" name="Rectangle 2"/>
          <p:cNvSpPr>
            <a:spLocks noGrp="1" noChangeArrowheads="1"/>
          </p:cNvSpPr>
          <p:nvPr>
            <p:ph type="title"/>
          </p:nvPr>
        </p:nvSpPr>
        <p:spPr/>
        <p:txBody>
          <a:bodyPr/>
          <a:lstStyle/>
          <a:p>
            <a:pPr eaLnBrk="1" hangingPunct="1"/>
            <a:r>
              <a:rPr lang="en-US" altLang="en-US" sz="4000" b="1" u="sng"/>
              <a:t>Transcription </a:t>
            </a:r>
            <a:r>
              <a:rPr lang="en-US" altLang="en-US" sz="4000" b="1"/>
              <a:t/>
            </a:r>
            <a:br>
              <a:rPr lang="en-US" altLang="en-US" sz="4000" b="1"/>
            </a:br>
            <a:endParaRPr lang="en-US" altLang="en-US" sz="4000" b="1"/>
          </a:p>
        </p:txBody>
      </p:sp>
      <p:sp>
        <p:nvSpPr>
          <p:cNvPr id="36868" name="Rectangle 3"/>
          <p:cNvSpPr>
            <a:spLocks noGrp="1" noChangeArrowheads="1"/>
          </p:cNvSpPr>
          <p:nvPr>
            <p:ph type="body" idx="1"/>
          </p:nvPr>
        </p:nvSpPr>
        <p:spPr/>
        <p:txBody>
          <a:bodyPr/>
          <a:lstStyle/>
          <a:p>
            <a:pPr eaLnBrk="1" hangingPunct="1"/>
            <a:r>
              <a:rPr lang="en-US" altLang="en-US" smtClean="0"/>
              <a:t>Reverse transcriptase converts the viral RNA into a single strand of DNA.</a:t>
            </a:r>
            <a:endParaRPr lang="en-US" altLang="en-US" b="1" smtClean="0"/>
          </a:p>
          <a:p>
            <a:pPr eaLnBrk="1" hangingPunct="1"/>
            <a:r>
              <a:rPr lang="en-US" altLang="en-US" smtClean="0"/>
              <a:t>RT also acts as a DNA polymerase to produce a partner strand of DNA to match the original template resulting in a double stranded DNA.</a:t>
            </a:r>
            <a:endParaRPr lang="en-US" altLang="en-US" b="1" smtClean="0"/>
          </a:p>
          <a:p>
            <a:pPr eaLnBrk="1" hangingPunct="1"/>
            <a:r>
              <a:rPr lang="en-US" altLang="en-US" smtClean="0"/>
              <a:t>The dsDNA enters the host cell nucleus</a:t>
            </a:r>
            <a:endParaRPr lang="en-US" altLang="en-US" b="1" smtClean="0"/>
          </a:p>
          <a:p>
            <a:pPr eaLnBrk="1" hangingPunct="1"/>
            <a:endParaRPr lang="en-US" altLang="en-US" smtClean="0"/>
          </a:p>
        </p:txBody>
      </p:sp>
    </p:spTree>
    <p:extLst>
      <p:ext uri="{BB962C8B-B14F-4D97-AF65-F5344CB8AC3E}">
        <p14:creationId xmlns:p14="http://schemas.microsoft.com/office/powerpoint/2010/main" val="25634221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A0C58801-57CF-4AEC-9079-21B3C6CF287B}" type="slidenum">
              <a:rPr lang="en-US" altLang="en-US" u="none">
                <a:solidFill>
                  <a:srgbClr val="FFFFFF"/>
                </a:solidFill>
              </a:rPr>
              <a:pPr/>
              <a:t>35</a:t>
            </a:fld>
            <a:endParaRPr lang="en-US" altLang="en-US" u="none">
              <a:solidFill>
                <a:srgbClr val="FFFFFF"/>
              </a:solidFill>
            </a:endParaRPr>
          </a:p>
        </p:txBody>
      </p:sp>
      <p:sp>
        <p:nvSpPr>
          <p:cNvPr id="37891" name="Rectangle 2"/>
          <p:cNvSpPr>
            <a:spLocks noGrp="1" noChangeArrowheads="1"/>
          </p:cNvSpPr>
          <p:nvPr>
            <p:ph type="title"/>
          </p:nvPr>
        </p:nvSpPr>
        <p:spPr/>
        <p:txBody>
          <a:bodyPr/>
          <a:lstStyle/>
          <a:p>
            <a:pPr eaLnBrk="1" hangingPunct="1"/>
            <a:r>
              <a:rPr lang="en-US" altLang="en-US" b="1" u="sng" smtClean="0"/>
              <a:t>Integration</a:t>
            </a:r>
          </a:p>
        </p:txBody>
      </p:sp>
      <p:sp>
        <p:nvSpPr>
          <p:cNvPr id="37892" name="Rectangle 3"/>
          <p:cNvSpPr>
            <a:spLocks noGrp="1" noChangeArrowheads="1"/>
          </p:cNvSpPr>
          <p:nvPr>
            <p:ph type="body" idx="1"/>
          </p:nvPr>
        </p:nvSpPr>
        <p:spPr/>
        <p:txBody>
          <a:bodyPr/>
          <a:lstStyle/>
          <a:p>
            <a:pPr eaLnBrk="1" hangingPunct="1"/>
            <a:endParaRPr lang="en-US" altLang="en-US" b="1" smtClean="0"/>
          </a:p>
          <a:p>
            <a:pPr eaLnBrk="1" hangingPunct="1"/>
            <a:r>
              <a:rPr lang="en-US" altLang="en-US" smtClean="0"/>
              <a:t>Integrase catalyses the process of integration of viral DNA into the host cell’s DNA to form a PROVIRUS</a:t>
            </a:r>
            <a:endParaRPr lang="en-US" altLang="en-US" b="1" smtClean="0"/>
          </a:p>
          <a:p>
            <a:pPr eaLnBrk="1" hangingPunct="1"/>
            <a:endParaRPr lang="en-US" altLang="en-US" smtClean="0"/>
          </a:p>
        </p:txBody>
      </p:sp>
    </p:spTree>
    <p:extLst>
      <p:ext uri="{BB962C8B-B14F-4D97-AF65-F5344CB8AC3E}">
        <p14:creationId xmlns:p14="http://schemas.microsoft.com/office/powerpoint/2010/main" val="3291994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944E4EF4-0B4C-4600-870B-F7E0845E36B6}" type="slidenum">
              <a:rPr lang="en-US" altLang="en-US" u="none">
                <a:solidFill>
                  <a:srgbClr val="FFFFFF"/>
                </a:solidFill>
              </a:rPr>
              <a:pPr/>
              <a:t>36</a:t>
            </a:fld>
            <a:endParaRPr lang="en-US" altLang="en-US" u="none">
              <a:solidFill>
                <a:srgbClr val="FFFFFF"/>
              </a:solidFill>
            </a:endParaRPr>
          </a:p>
        </p:txBody>
      </p:sp>
      <p:sp>
        <p:nvSpPr>
          <p:cNvPr id="38915" name="Rectangle 2"/>
          <p:cNvSpPr>
            <a:spLocks noGrp="1" noChangeArrowheads="1"/>
          </p:cNvSpPr>
          <p:nvPr>
            <p:ph type="title"/>
          </p:nvPr>
        </p:nvSpPr>
        <p:spPr/>
        <p:txBody>
          <a:bodyPr/>
          <a:lstStyle/>
          <a:p>
            <a:pPr eaLnBrk="1" hangingPunct="1"/>
            <a:r>
              <a:rPr lang="en-US" altLang="en-US" b="1" u="sng" smtClean="0"/>
              <a:t>Replication</a:t>
            </a:r>
          </a:p>
        </p:txBody>
      </p:sp>
      <p:sp>
        <p:nvSpPr>
          <p:cNvPr id="38916" name="Rectangle 3"/>
          <p:cNvSpPr>
            <a:spLocks noGrp="1" noChangeArrowheads="1"/>
          </p:cNvSpPr>
          <p:nvPr>
            <p:ph type="body" idx="1"/>
          </p:nvPr>
        </p:nvSpPr>
        <p:spPr>
          <a:xfrm>
            <a:off x="1787525" y="1196975"/>
            <a:ext cx="7386638" cy="5327650"/>
          </a:xfrm>
        </p:spPr>
        <p:txBody>
          <a:bodyPr/>
          <a:lstStyle/>
          <a:p>
            <a:pPr eaLnBrk="1" hangingPunct="1"/>
            <a:r>
              <a:rPr lang="en-US" altLang="en-US" smtClean="0"/>
              <a:t>Integrated viral DNA turns the host cell into a factory for manufacturing more virus.</a:t>
            </a:r>
            <a:endParaRPr lang="en-US" altLang="en-US" b="1" smtClean="0"/>
          </a:p>
          <a:p>
            <a:pPr eaLnBrk="1" hangingPunct="1"/>
            <a:r>
              <a:rPr lang="en-US" altLang="en-US" smtClean="0"/>
              <a:t>This is done by directing the viral messenger RNA (mRNA)</a:t>
            </a:r>
            <a:endParaRPr lang="en-US" altLang="en-US" b="1" smtClean="0"/>
          </a:p>
          <a:p>
            <a:pPr eaLnBrk="1" hangingPunct="1"/>
            <a:r>
              <a:rPr lang="en-US" altLang="en-US" smtClean="0"/>
              <a:t>mRNA leaves the nucleus and enters the cytoplasm (ER) where it produces viral proteins (core, envelope, and regulatory proteins and enzymes) essential for HIV replication.</a:t>
            </a:r>
            <a:endParaRPr lang="en-US" altLang="en-US" b="1" smtClean="0"/>
          </a:p>
          <a:p>
            <a:pPr eaLnBrk="1" hangingPunct="1"/>
            <a:endParaRPr lang="en-US" altLang="en-US" smtClean="0"/>
          </a:p>
        </p:txBody>
      </p:sp>
    </p:spTree>
    <p:extLst>
      <p:ext uri="{BB962C8B-B14F-4D97-AF65-F5344CB8AC3E}">
        <p14:creationId xmlns:p14="http://schemas.microsoft.com/office/powerpoint/2010/main" val="1023155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15631758-6848-4D12-9348-63ADCC0C4F00}" type="slidenum">
              <a:rPr lang="en-US" altLang="en-US" u="none">
                <a:solidFill>
                  <a:srgbClr val="FFFFFF"/>
                </a:solidFill>
              </a:rPr>
              <a:pPr/>
              <a:t>37</a:t>
            </a:fld>
            <a:endParaRPr lang="en-US" altLang="en-US" u="none">
              <a:solidFill>
                <a:srgbClr val="FFFFFF"/>
              </a:solidFill>
            </a:endParaRPr>
          </a:p>
        </p:txBody>
      </p:sp>
      <p:sp>
        <p:nvSpPr>
          <p:cNvPr id="39939" name="Rectangle 2"/>
          <p:cNvSpPr>
            <a:spLocks noGrp="1" noChangeArrowheads="1"/>
          </p:cNvSpPr>
          <p:nvPr>
            <p:ph type="title"/>
          </p:nvPr>
        </p:nvSpPr>
        <p:spPr/>
        <p:txBody>
          <a:bodyPr/>
          <a:lstStyle/>
          <a:p>
            <a:pPr eaLnBrk="1" hangingPunct="1"/>
            <a:r>
              <a:rPr lang="en-US" altLang="en-US" b="1" u="sng" smtClean="0"/>
              <a:t>Budding</a:t>
            </a:r>
          </a:p>
        </p:txBody>
      </p:sp>
      <p:sp>
        <p:nvSpPr>
          <p:cNvPr id="39940" name="Rectangle 3"/>
          <p:cNvSpPr>
            <a:spLocks noGrp="1" noChangeArrowheads="1"/>
          </p:cNvSpPr>
          <p:nvPr>
            <p:ph type="body" idx="1"/>
          </p:nvPr>
        </p:nvSpPr>
        <p:spPr>
          <a:xfrm>
            <a:off x="1787525" y="1196976"/>
            <a:ext cx="7386638" cy="5661025"/>
          </a:xfrm>
        </p:spPr>
        <p:txBody>
          <a:bodyPr/>
          <a:lstStyle/>
          <a:p>
            <a:pPr eaLnBrk="1" hangingPunct="1">
              <a:buFontTx/>
              <a:buNone/>
            </a:pPr>
            <a:r>
              <a:rPr lang="en-US" altLang="en-US" b="1" u="sng" smtClean="0"/>
              <a:t> </a:t>
            </a:r>
            <a:endParaRPr lang="en-US" altLang="en-US" b="1" smtClean="0"/>
          </a:p>
          <a:p>
            <a:pPr eaLnBrk="1" hangingPunct="1"/>
            <a:r>
              <a:rPr lang="en-US" altLang="en-US" smtClean="0"/>
              <a:t>Viral proteins together with genomic RNA gather at CD4+ cells membrane</a:t>
            </a:r>
            <a:endParaRPr lang="en-US" altLang="en-US" b="1" smtClean="0"/>
          </a:p>
          <a:p>
            <a:pPr eaLnBrk="1" hangingPunct="1"/>
            <a:r>
              <a:rPr lang="en-US" altLang="en-US" smtClean="0"/>
              <a:t>It is then cleaved by protease enzyme and assembled to form immature viruses.</a:t>
            </a:r>
            <a:endParaRPr lang="en-US" altLang="en-US" b="1" smtClean="0"/>
          </a:p>
          <a:p>
            <a:pPr eaLnBrk="1" hangingPunct="1"/>
            <a:r>
              <a:rPr lang="en-US" altLang="en-US" smtClean="0"/>
              <a:t>Immature viruses bud off the cell and enter the blood stream.</a:t>
            </a:r>
            <a:endParaRPr lang="en-US" altLang="en-US" b="1" smtClean="0"/>
          </a:p>
          <a:p>
            <a:pPr eaLnBrk="1" hangingPunct="1"/>
            <a:endParaRPr lang="en-US" altLang="en-US" smtClean="0"/>
          </a:p>
        </p:txBody>
      </p:sp>
    </p:spTree>
    <p:extLst>
      <p:ext uri="{BB962C8B-B14F-4D97-AF65-F5344CB8AC3E}">
        <p14:creationId xmlns:p14="http://schemas.microsoft.com/office/powerpoint/2010/main" val="11437196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31FF4188-B96B-475A-96D3-6CD8FE8A3014}" type="slidenum">
              <a:rPr lang="en-US" altLang="en-US" u="none">
                <a:solidFill>
                  <a:srgbClr val="FFFFFF"/>
                </a:solidFill>
              </a:rPr>
              <a:pPr/>
              <a:t>38</a:t>
            </a:fld>
            <a:endParaRPr lang="en-US" altLang="en-US" u="none">
              <a:solidFill>
                <a:srgbClr val="FFFFFF"/>
              </a:solidFill>
            </a:endParaRPr>
          </a:p>
        </p:txBody>
      </p:sp>
      <p:sp>
        <p:nvSpPr>
          <p:cNvPr id="40963" name="Rectangle 2"/>
          <p:cNvSpPr>
            <a:spLocks noGrp="1" noChangeArrowheads="1"/>
          </p:cNvSpPr>
          <p:nvPr>
            <p:ph type="title"/>
          </p:nvPr>
        </p:nvSpPr>
        <p:spPr/>
        <p:txBody>
          <a:bodyPr/>
          <a:lstStyle/>
          <a:p>
            <a:pPr eaLnBrk="1" hangingPunct="1"/>
            <a:r>
              <a:rPr lang="en-US" altLang="en-US" sz="4000" b="1" u="sng"/>
              <a:t>Maturation</a:t>
            </a:r>
            <a:r>
              <a:rPr lang="en-US" altLang="en-US" sz="4000" b="1"/>
              <a:t/>
            </a:r>
            <a:br>
              <a:rPr lang="en-US" altLang="en-US" sz="4000" b="1"/>
            </a:br>
            <a:endParaRPr lang="en-US" altLang="en-US" sz="4000" b="1"/>
          </a:p>
        </p:txBody>
      </p:sp>
      <p:sp>
        <p:nvSpPr>
          <p:cNvPr id="40964" name="Rectangle 3"/>
          <p:cNvSpPr>
            <a:spLocks noGrp="1" noChangeArrowheads="1"/>
          </p:cNvSpPr>
          <p:nvPr>
            <p:ph type="body" idx="1"/>
          </p:nvPr>
        </p:nvSpPr>
        <p:spPr>
          <a:xfrm>
            <a:off x="1981200" y="981075"/>
            <a:ext cx="8229600" cy="5145088"/>
          </a:xfrm>
        </p:spPr>
        <p:txBody>
          <a:bodyPr/>
          <a:lstStyle/>
          <a:p>
            <a:pPr eaLnBrk="1" hangingPunct="1"/>
            <a:r>
              <a:rPr lang="en-US" altLang="en-US" sz="4000"/>
              <a:t>Newly assembled virons undergo polypeptide cleavage to form mature virus (protease – p160)</a:t>
            </a:r>
            <a:endParaRPr lang="en-US" altLang="en-US" sz="4000" b="1"/>
          </a:p>
          <a:p>
            <a:pPr eaLnBrk="1" hangingPunct="1"/>
            <a:r>
              <a:rPr lang="en-US" altLang="en-US" sz="4000"/>
              <a:t>CD4 cells are often destroyed by HIV viral replication resulting in profound immunodeficiency</a:t>
            </a:r>
            <a:r>
              <a:rPr lang="en-US" altLang="en-US" sz="4000" b="1"/>
              <a:t>.</a:t>
            </a:r>
          </a:p>
          <a:p>
            <a:pPr eaLnBrk="1" hangingPunct="1"/>
            <a:endParaRPr lang="en-US" altLang="en-US" sz="4000"/>
          </a:p>
        </p:txBody>
      </p:sp>
    </p:spTree>
    <p:extLst>
      <p:ext uri="{BB962C8B-B14F-4D97-AF65-F5344CB8AC3E}">
        <p14:creationId xmlns:p14="http://schemas.microsoft.com/office/powerpoint/2010/main" val="17240052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DF0C8039-7058-4DDD-AED5-3986C721DAE8}" type="slidenum">
              <a:rPr lang="en-US" altLang="en-US" u="none">
                <a:solidFill>
                  <a:srgbClr val="FFFFFF"/>
                </a:solidFill>
              </a:rPr>
              <a:pPr/>
              <a:t>39</a:t>
            </a:fld>
            <a:endParaRPr lang="en-US" altLang="en-US" u="none">
              <a:solidFill>
                <a:srgbClr val="FFFFFF"/>
              </a:solidFill>
            </a:endParaRPr>
          </a:p>
        </p:txBody>
      </p:sp>
      <p:sp>
        <p:nvSpPr>
          <p:cNvPr id="41987" name="Rectangle 2"/>
          <p:cNvSpPr>
            <a:spLocks noGrp="1" noChangeArrowheads="1"/>
          </p:cNvSpPr>
          <p:nvPr>
            <p:ph type="title"/>
          </p:nvPr>
        </p:nvSpPr>
        <p:spPr>
          <a:xfrm>
            <a:off x="1981200" y="274638"/>
            <a:ext cx="8229600" cy="633412"/>
          </a:xfrm>
        </p:spPr>
        <p:txBody>
          <a:bodyPr/>
          <a:lstStyle/>
          <a:p>
            <a:pPr eaLnBrk="1" hangingPunct="1"/>
            <a:r>
              <a:rPr lang="en-US" altLang="en-US" sz="4000" b="1" u="sng"/>
              <a:t>NB</a:t>
            </a:r>
            <a:r>
              <a:rPr lang="en-US" altLang="en-US" sz="4000" b="1"/>
              <a:t/>
            </a:r>
            <a:br>
              <a:rPr lang="en-US" altLang="en-US" sz="4000" b="1"/>
            </a:br>
            <a:endParaRPr lang="en-US" altLang="en-US" sz="4000" b="1"/>
          </a:p>
        </p:txBody>
      </p:sp>
      <p:sp>
        <p:nvSpPr>
          <p:cNvPr id="41988" name="Rectangle 3"/>
          <p:cNvSpPr>
            <a:spLocks noGrp="1" noChangeArrowheads="1"/>
          </p:cNvSpPr>
          <p:nvPr>
            <p:ph type="body" idx="1"/>
          </p:nvPr>
        </p:nvSpPr>
        <p:spPr>
          <a:xfrm>
            <a:off x="1981200" y="981076"/>
            <a:ext cx="8229600" cy="5688013"/>
          </a:xfrm>
        </p:spPr>
        <p:txBody>
          <a:bodyPr/>
          <a:lstStyle/>
          <a:p>
            <a:pPr eaLnBrk="1" hangingPunct="1">
              <a:lnSpc>
                <a:spcPct val="80000"/>
              </a:lnSpc>
            </a:pPr>
            <a:r>
              <a:rPr lang="en-US" altLang="en-US" sz="2800"/>
              <a:t>Average HIV-1 production is 10.3x10</a:t>
            </a:r>
            <a:r>
              <a:rPr lang="en-US" altLang="en-US" sz="2800" baseline="30000"/>
              <a:t>9</a:t>
            </a:r>
            <a:r>
              <a:rPr lang="en-US" altLang="en-US" sz="2800"/>
              <a:t> virions per day</a:t>
            </a:r>
            <a:endParaRPr lang="en-US" altLang="en-US" sz="2800" b="1"/>
          </a:p>
          <a:p>
            <a:pPr eaLnBrk="1" hangingPunct="1">
              <a:lnSpc>
                <a:spcPct val="80000"/>
              </a:lnSpc>
            </a:pPr>
            <a:r>
              <a:rPr lang="en-US" altLang="en-US" sz="2800"/>
              <a:t>High rate of reproduction results in mistakes in genetic transcription resulting in the high genetic diversity of the virus. Approximately 1-2 mutations per replication cycle.</a:t>
            </a:r>
            <a:endParaRPr lang="en-US" altLang="en-US" sz="2800" b="1"/>
          </a:p>
          <a:p>
            <a:pPr eaLnBrk="1" hangingPunct="1">
              <a:lnSpc>
                <a:spcPct val="80000"/>
              </a:lnSpc>
            </a:pPr>
            <a:r>
              <a:rPr lang="en-US" altLang="en-US" sz="2800"/>
              <a:t>Productively infected cells have average life-span of 2.2 days</a:t>
            </a:r>
            <a:endParaRPr lang="en-US" altLang="en-US" sz="2800" b="1"/>
          </a:p>
          <a:p>
            <a:pPr eaLnBrk="1" hangingPunct="1">
              <a:lnSpc>
                <a:spcPct val="80000"/>
              </a:lnSpc>
            </a:pPr>
            <a:r>
              <a:rPr lang="en-US" altLang="en-US" sz="2800"/>
              <a:t>Average HIV-1 generation time is 2.6 days (140 generations/yr) [Time from release of a virion until it infects another cell and cause the release of a new generation of viral particles]</a:t>
            </a:r>
            <a:endParaRPr lang="en-US" altLang="en-US" sz="2800" b="1"/>
          </a:p>
          <a:p>
            <a:pPr eaLnBrk="1" hangingPunct="1">
              <a:lnSpc>
                <a:spcPct val="80000"/>
              </a:lnSpc>
            </a:pPr>
            <a:r>
              <a:rPr lang="en-US" altLang="en-US" sz="2800"/>
              <a:t>Each infected cell produces on average 250 new virions before it fails and dies.</a:t>
            </a:r>
            <a:endParaRPr lang="en-US" altLang="en-US" sz="2800" b="1"/>
          </a:p>
          <a:p>
            <a:pPr eaLnBrk="1" hangingPunct="1">
              <a:lnSpc>
                <a:spcPct val="80000"/>
              </a:lnSpc>
            </a:pPr>
            <a:endParaRPr lang="en-US" altLang="en-US" sz="2800"/>
          </a:p>
        </p:txBody>
      </p:sp>
    </p:spTree>
    <p:extLst>
      <p:ext uri="{BB962C8B-B14F-4D97-AF65-F5344CB8AC3E}">
        <p14:creationId xmlns:p14="http://schemas.microsoft.com/office/powerpoint/2010/main" val="1181347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C4C55D6C-AF85-4298-8036-DD7D62926579}" type="slidenum">
              <a:rPr lang="en-US" altLang="en-US" u="none">
                <a:solidFill>
                  <a:srgbClr val="FFFFFF"/>
                </a:solidFill>
              </a:rPr>
              <a:pPr/>
              <a:t>4</a:t>
            </a:fld>
            <a:endParaRPr lang="en-US" altLang="en-US" u="none">
              <a:solidFill>
                <a:srgbClr val="FFFFFF"/>
              </a:solidFill>
            </a:endParaRPr>
          </a:p>
        </p:txBody>
      </p:sp>
      <p:sp>
        <p:nvSpPr>
          <p:cNvPr id="8195" name="Rectangle 2"/>
          <p:cNvSpPr>
            <a:spLocks noGrp="1" noChangeArrowheads="1"/>
          </p:cNvSpPr>
          <p:nvPr>
            <p:ph type="title"/>
          </p:nvPr>
        </p:nvSpPr>
        <p:spPr/>
        <p:txBody>
          <a:bodyPr/>
          <a:lstStyle/>
          <a:p>
            <a:pPr eaLnBrk="1" hangingPunct="1"/>
            <a:r>
              <a:rPr lang="en-US" altLang="en-US" smtClean="0"/>
              <a:t>Enabling objectives:</a:t>
            </a:r>
          </a:p>
        </p:txBody>
      </p:sp>
      <p:sp>
        <p:nvSpPr>
          <p:cNvPr id="8196" name="Rectangle 3"/>
          <p:cNvSpPr>
            <a:spLocks noGrp="1" noChangeArrowheads="1"/>
          </p:cNvSpPr>
          <p:nvPr>
            <p:ph type="body" idx="1"/>
          </p:nvPr>
        </p:nvSpPr>
        <p:spPr/>
        <p:txBody>
          <a:bodyPr/>
          <a:lstStyle/>
          <a:p>
            <a:pPr eaLnBrk="1" hangingPunct="1">
              <a:lnSpc>
                <a:spcPct val="80000"/>
              </a:lnSpc>
            </a:pPr>
            <a:r>
              <a:rPr lang="en-US" altLang="en-US" sz="2800"/>
              <a:t>Describe the epidemiology of HIV in Adults and Children</a:t>
            </a:r>
          </a:p>
          <a:p>
            <a:pPr eaLnBrk="1" hangingPunct="1">
              <a:lnSpc>
                <a:spcPct val="80000"/>
              </a:lnSpc>
            </a:pPr>
            <a:r>
              <a:rPr lang="en-US" altLang="en-US" sz="2800"/>
              <a:t>Describe basics of human immune system.</a:t>
            </a:r>
          </a:p>
          <a:p>
            <a:pPr eaLnBrk="1" hangingPunct="1">
              <a:lnSpc>
                <a:spcPct val="80000"/>
              </a:lnSpc>
            </a:pPr>
            <a:r>
              <a:rPr lang="en-US" altLang="en-US" sz="2800"/>
              <a:t>Describe biology and Natural progression of HIV in Adults and Children</a:t>
            </a:r>
          </a:p>
          <a:p>
            <a:pPr eaLnBrk="1" hangingPunct="1">
              <a:lnSpc>
                <a:spcPct val="80000"/>
              </a:lnSpc>
            </a:pPr>
            <a:r>
              <a:rPr lang="en-US" altLang="en-US" sz="2800"/>
              <a:t>Describe classification ARVs, when to initiate and how to  monitor treatment</a:t>
            </a:r>
          </a:p>
          <a:p>
            <a:pPr eaLnBrk="1" hangingPunct="1">
              <a:lnSpc>
                <a:spcPct val="80000"/>
              </a:lnSpc>
            </a:pPr>
            <a:r>
              <a:rPr lang="en-US" altLang="en-US" sz="2800"/>
              <a:t>Describe common HIV related conditions and their management.</a:t>
            </a:r>
          </a:p>
          <a:p>
            <a:pPr eaLnBrk="1" hangingPunct="1">
              <a:lnSpc>
                <a:spcPct val="80000"/>
              </a:lnSpc>
            </a:pPr>
            <a:r>
              <a:rPr lang="en-US" altLang="en-US" sz="2800"/>
              <a:t>Describe HIV prevention strategy including stigma reduction.</a:t>
            </a:r>
          </a:p>
          <a:p>
            <a:pPr eaLnBrk="1" hangingPunct="1">
              <a:lnSpc>
                <a:spcPct val="80000"/>
              </a:lnSpc>
            </a:pPr>
            <a:endParaRPr lang="en-US" altLang="en-US" sz="2800"/>
          </a:p>
        </p:txBody>
      </p:sp>
    </p:spTree>
    <p:extLst>
      <p:ext uri="{BB962C8B-B14F-4D97-AF65-F5344CB8AC3E}">
        <p14:creationId xmlns:p14="http://schemas.microsoft.com/office/powerpoint/2010/main" val="338093685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0CD94FBE-A84B-49A7-BBE9-26BBAA0334AB}" type="slidenum">
              <a:rPr lang="en-US" altLang="en-US" u="none">
                <a:solidFill>
                  <a:srgbClr val="FFFFFF"/>
                </a:solidFill>
              </a:rPr>
              <a:pPr/>
              <a:t>40</a:t>
            </a:fld>
            <a:endParaRPr lang="en-US" altLang="en-US" u="none">
              <a:solidFill>
                <a:srgbClr val="FFFFFF"/>
              </a:solidFill>
            </a:endParaRPr>
          </a:p>
        </p:txBody>
      </p:sp>
      <p:sp>
        <p:nvSpPr>
          <p:cNvPr id="43011" name="Rectangle 2"/>
          <p:cNvSpPr>
            <a:spLocks noGrp="1" noChangeArrowheads="1"/>
          </p:cNvSpPr>
          <p:nvPr>
            <p:ph type="title"/>
          </p:nvPr>
        </p:nvSpPr>
        <p:spPr/>
        <p:txBody>
          <a:bodyPr/>
          <a:lstStyle/>
          <a:p>
            <a:pPr eaLnBrk="1" hangingPunct="1"/>
            <a:r>
              <a:rPr lang="en-US" altLang="en-US" smtClean="0">
                <a:solidFill>
                  <a:srgbClr val="FF0000"/>
                </a:solidFill>
              </a:rPr>
              <a:t>REPLICATION PROCESS</a:t>
            </a:r>
          </a:p>
        </p:txBody>
      </p:sp>
      <p:pic>
        <p:nvPicPr>
          <p:cNvPr id="43012"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b="2766"/>
          <a:stretch>
            <a:fillRect/>
          </a:stretch>
        </p:blipFill>
        <p:spPr>
          <a:xfrm>
            <a:off x="1524000" y="0"/>
            <a:ext cx="9144000" cy="6858000"/>
          </a:xfrm>
          <a:noFill/>
        </p:spPr>
      </p:pic>
    </p:spTree>
    <p:extLst>
      <p:ext uri="{BB962C8B-B14F-4D97-AF65-F5344CB8AC3E}">
        <p14:creationId xmlns:p14="http://schemas.microsoft.com/office/powerpoint/2010/main" val="1473161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09977648-63D4-406E-9ADC-6DBEE4481841}" type="slidenum">
              <a:rPr lang="en-US" altLang="en-US" u="none">
                <a:solidFill>
                  <a:srgbClr val="FFFFFF"/>
                </a:solidFill>
              </a:rPr>
              <a:pPr/>
              <a:t>41</a:t>
            </a:fld>
            <a:endParaRPr lang="en-US" altLang="en-US" u="none">
              <a:solidFill>
                <a:srgbClr val="FFFFFF"/>
              </a:solidFill>
            </a:endParaRPr>
          </a:p>
        </p:txBody>
      </p:sp>
      <p:pic>
        <p:nvPicPr>
          <p:cNvPr id="44035" name="Picture 4" desc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7259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835A5BB9-13B1-4D3E-9D86-D403C10A414A}" type="slidenum">
              <a:rPr lang="en-US" altLang="en-US" u="none">
                <a:solidFill>
                  <a:srgbClr val="FFFFFF"/>
                </a:solidFill>
              </a:rPr>
              <a:pPr/>
              <a:t>42</a:t>
            </a:fld>
            <a:endParaRPr lang="en-US" altLang="en-US" u="none">
              <a:solidFill>
                <a:srgbClr val="FFFFFF"/>
              </a:solidFill>
            </a:endParaRPr>
          </a:p>
        </p:txBody>
      </p:sp>
      <p:grpSp>
        <p:nvGrpSpPr>
          <p:cNvPr id="45059" name="Group 2"/>
          <p:cNvGrpSpPr>
            <a:grpSpLocks/>
          </p:cNvGrpSpPr>
          <p:nvPr/>
        </p:nvGrpSpPr>
        <p:grpSpPr bwMode="auto">
          <a:xfrm>
            <a:off x="1524001" y="1"/>
            <a:ext cx="9725025" cy="6062663"/>
            <a:chOff x="0" y="27"/>
            <a:chExt cx="6126" cy="3819"/>
          </a:xfrm>
        </p:grpSpPr>
        <p:sp>
          <p:nvSpPr>
            <p:cNvPr id="45060" name="Text Box 3"/>
            <p:cNvSpPr txBox="1">
              <a:spLocks noChangeArrowheads="1"/>
            </p:cNvSpPr>
            <p:nvPr/>
          </p:nvSpPr>
          <p:spPr bwMode="auto">
            <a:xfrm>
              <a:off x="1" y="27"/>
              <a:ext cx="612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pPr>
              <a:r>
                <a:rPr lang="en-US" altLang="en-US" sz="4000" b="1" u="none">
                  <a:solidFill>
                    <a:srgbClr val="DFD293"/>
                  </a:solidFill>
                  <a:latin typeface="Arial Black" panose="020B0A04020102020204" pitchFamily="34" charset="0"/>
                </a:rPr>
                <a:t>HIV Entry Mechanism</a:t>
              </a:r>
            </a:p>
          </p:txBody>
        </p:sp>
        <p:sp>
          <p:nvSpPr>
            <p:cNvPr id="45061" name="Oval 4"/>
            <p:cNvSpPr>
              <a:spLocks noChangeArrowheads="1"/>
            </p:cNvSpPr>
            <p:nvPr/>
          </p:nvSpPr>
          <p:spPr bwMode="auto">
            <a:xfrm>
              <a:off x="4803" y="1692"/>
              <a:ext cx="601" cy="572"/>
            </a:xfrm>
            <a:prstGeom prst="ellipse">
              <a:avLst/>
            </a:prstGeom>
            <a:solidFill>
              <a:srgbClr val="CCFFFF"/>
            </a:solidFill>
            <a:ln w="101600">
              <a:solidFill>
                <a:srgbClr val="9999FF"/>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endParaRPr lang="en-US" altLang="en-US" sz="2400" u="none">
                <a:solidFill>
                  <a:srgbClr val="FFFFFF"/>
                </a:solidFill>
                <a:latin typeface="Times New Roman" panose="02020603050405020304" pitchFamily="18" charset="0"/>
              </a:endParaRPr>
            </a:p>
          </p:txBody>
        </p:sp>
        <p:sp>
          <p:nvSpPr>
            <p:cNvPr id="45062" name="Oval 5"/>
            <p:cNvSpPr>
              <a:spLocks noChangeArrowheads="1"/>
            </p:cNvSpPr>
            <p:nvPr/>
          </p:nvSpPr>
          <p:spPr bwMode="auto">
            <a:xfrm>
              <a:off x="4067" y="3264"/>
              <a:ext cx="585" cy="571"/>
            </a:xfrm>
            <a:prstGeom prst="ellipse">
              <a:avLst/>
            </a:prstGeom>
            <a:solidFill>
              <a:srgbClr val="CCFFFF"/>
            </a:solidFill>
            <a:ln w="101600">
              <a:solidFill>
                <a:srgbClr val="9999FF"/>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endParaRPr lang="en-US" altLang="en-US" sz="2400" u="none">
                <a:solidFill>
                  <a:srgbClr val="FFFFFF"/>
                </a:solidFill>
                <a:latin typeface="Times New Roman" panose="02020603050405020304" pitchFamily="18" charset="0"/>
              </a:endParaRPr>
            </a:p>
          </p:txBody>
        </p:sp>
        <p:sp>
          <p:nvSpPr>
            <p:cNvPr id="45063" name="Oval 6"/>
            <p:cNvSpPr>
              <a:spLocks noChangeArrowheads="1"/>
            </p:cNvSpPr>
            <p:nvPr/>
          </p:nvSpPr>
          <p:spPr bwMode="auto">
            <a:xfrm>
              <a:off x="1955" y="1763"/>
              <a:ext cx="2147" cy="1886"/>
            </a:xfrm>
            <a:prstGeom prst="ellipse">
              <a:avLst/>
            </a:prstGeom>
            <a:solidFill>
              <a:srgbClr val="FFFFCC"/>
            </a:solidFill>
            <a:ln w="152400">
              <a:solidFill>
                <a:schemeClr val="folHlink"/>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endParaRPr lang="en-US" altLang="en-US" sz="2400" u="none">
                <a:solidFill>
                  <a:srgbClr val="FFFFFF"/>
                </a:solidFill>
                <a:latin typeface="Times New Roman" panose="02020603050405020304" pitchFamily="18" charset="0"/>
              </a:endParaRPr>
            </a:p>
          </p:txBody>
        </p:sp>
        <p:grpSp>
          <p:nvGrpSpPr>
            <p:cNvPr id="45064" name="Group 7"/>
            <p:cNvGrpSpPr>
              <a:grpSpLocks/>
            </p:cNvGrpSpPr>
            <p:nvPr/>
          </p:nvGrpSpPr>
          <p:grpSpPr bwMode="auto">
            <a:xfrm>
              <a:off x="2001" y="1674"/>
              <a:ext cx="426" cy="552"/>
              <a:chOff x="2001" y="1674"/>
              <a:chExt cx="426" cy="552"/>
            </a:xfrm>
          </p:grpSpPr>
          <p:sp>
            <p:nvSpPr>
              <p:cNvPr id="45181" name="Freeform 8"/>
              <p:cNvSpPr>
                <a:spLocks/>
              </p:cNvSpPr>
              <p:nvPr/>
            </p:nvSpPr>
            <p:spPr bwMode="auto">
              <a:xfrm rot="-2484415">
                <a:off x="2098" y="1876"/>
                <a:ext cx="122" cy="350"/>
              </a:xfrm>
              <a:custGeom>
                <a:avLst/>
                <a:gdLst>
                  <a:gd name="T0" fmla="*/ 1 w 254"/>
                  <a:gd name="T1" fmla="*/ 19 h 608"/>
                  <a:gd name="T2" fmla="*/ 1 w 254"/>
                  <a:gd name="T3" fmla="*/ 94 h 608"/>
                  <a:gd name="T4" fmla="*/ 8 w 254"/>
                  <a:gd name="T5" fmla="*/ 113 h 608"/>
                  <a:gd name="T6" fmla="*/ 14 w 254"/>
                  <a:gd name="T7" fmla="*/ 109 h 608"/>
                  <a:gd name="T8" fmla="*/ 17 w 254"/>
                  <a:gd name="T9" fmla="*/ 97 h 608"/>
                  <a:gd name="T10" fmla="*/ 17 w 254"/>
                  <a:gd name="T11" fmla="*/ 16 h 608"/>
                  <a:gd name="T12" fmla="*/ 21 w 254"/>
                  <a:gd name="T13" fmla="*/ 2 h 608"/>
                  <a:gd name="T14" fmla="*/ 26 w 254"/>
                  <a:gd name="T15" fmla="*/ 3 h 608"/>
                  <a:gd name="T16" fmla="*/ 28 w 254"/>
                  <a:gd name="T17" fmla="*/ 14 h 6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608"/>
                  <a:gd name="T29" fmla="*/ 254 w 254"/>
                  <a:gd name="T30" fmla="*/ 608 h 6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608">
                    <a:moveTo>
                      <a:pt x="10" y="99"/>
                    </a:moveTo>
                    <a:cubicBezTo>
                      <a:pt x="5" y="253"/>
                      <a:pt x="0" y="408"/>
                      <a:pt x="10" y="491"/>
                    </a:cubicBezTo>
                    <a:cubicBezTo>
                      <a:pt x="20" y="574"/>
                      <a:pt x="50" y="582"/>
                      <a:pt x="70" y="595"/>
                    </a:cubicBezTo>
                    <a:cubicBezTo>
                      <a:pt x="90" y="608"/>
                      <a:pt x="117" y="585"/>
                      <a:pt x="130" y="571"/>
                    </a:cubicBezTo>
                    <a:cubicBezTo>
                      <a:pt x="143" y="557"/>
                      <a:pt x="147" y="592"/>
                      <a:pt x="150" y="511"/>
                    </a:cubicBezTo>
                    <a:cubicBezTo>
                      <a:pt x="153" y="430"/>
                      <a:pt x="144" y="166"/>
                      <a:pt x="150" y="83"/>
                    </a:cubicBezTo>
                    <a:cubicBezTo>
                      <a:pt x="156" y="0"/>
                      <a:pt x="171" y="22"/>
                      <a:pt x="186" y="11"/>
                    </a:cubicBezTo>
                    <a:cubicBezTo>
                      <a:pt x="201" y="0"/>
                      <a:pt x="227" y="9"/>
                      <a:pt x="238" y="19"/>
                    </a:cubicBezTo>
                    <a:cubicBezTo>
                      <a:pt x="249" y="29"/>
                      <a:pt x="251" y="50"/>
                      <a:pt x="254" y="71"/>
                    </a:cubicBezTo>
                  </a:path>
                </a:pathLst>
              </a:custGeom>
              <a:noFill/>
              <a:ln w="2540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82" name="Freeform 9"/>
              <p:cNvSpPr>
                <a:spLocks/>
              </p:cNvSpPr>
              <p:nvPr/>
            </p:nvSpPr>
            <p:spPr bwMode="auto">
              <a:xfrm rot="-2484415">
                <a:off x="2175" y="1787"/>
                <a:ext cx="122" cy="350"/>
              </a:xfrm>
              <a:custGeom>
                <a:avLst/>
                <a:gdLst>
                  <a:gd name="T0" fmla="*/ 1 w 254"/>
                  <a:gd name="T1" fmla="*/ 19 h 608"/>
                  <a:gd name="T2" fmla="*/ 1 w 254"/>
                  <a:gd name="T3" fmla="*/ 94 h 608"/>
                  <a:gd name="T4" fmla="*/ 8 w 254"/>
                  <a:gd name="T5" fmla="*/ 113 h 608"/>
                  <a:gd name="T6" fmla="*/ 14 w 254"/>
                  <a:gd name="T7" fmla="*/ 109 h 608"/>
                  <a:gd name="T8" fmla="*/ 17 w 254"/>
                  <a:gd name="T9" fmla="*/ 97 h 608"/>
                  <a:gd name="T10" fmla="*/ 17 w 254"/>
                  <a:gd name="T11" fmla="*/ 16 h 608"/>
                  <a:gd name="T12" fmla="*/ 21 w 254"/>
                  <a:gd name="T13" fmla="*/ 2 h 608"/>
                  <a:gd name="T14" fmla="*/ 26 w 254"/>
                  <a:gd name="T15" fmla="*/ 3 h 608"/>
                  <a:gd name="T16" fmla="*/ 28 w 254"/>
                  <a:gd name="T17" fmla="*/ 14 h 6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608"/>
                  <a:gd name="T29" fmla="*/ 254 w 254"/>
                  <a:gd name="T30" fmla="*/ 608 h 6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608">
                    <a:moveTo>
                      <a:pt x="10" y="99"/>
                    </a:moveTo>
                    <a:cubicBezTo>
                      <a:pt x="5" y="253"/>
                      <a:pt x="0" y="408"/>
                      <a:pt x="10" y="491"/>
                    </a:cubicBezTo>
                    <a:cubicBezTo>
                      <a:pt x="20" y="574"/>
                      <a:pt x="50" y="582"/>
                      <a:pt x="70" y="595"/>
                    </a:cubicBezTo>
                    <a:cubicBezTo>
                      <a:pt x="90" y="608"/>
                      <a:pt x="117" y="585"/>
                      <a:pt x="130" y="571"/>
                    </a:cubicBezTo>
                    <a:cubicBezTo>
                      <a:pt x="143" y="557"/>
                      <a:pt x="147" y="592"/>
                      <a:pt x="150" y="511"/>
                    </a:cubicBezTo>
                    <a:cubicBezTo>
                      <a:pt x="153" y="430"/>
                      <a:pt x="144" y="166"/>
                      <a:pt x="150" y="83"/>
                    </a:cubicBezTo>
                    <a:cubicBezTo>
                      <a:pt x="156" y="0"/>
                      <a:pt x="171" y="22"/>
                      <a:pt x="186" y="11"/>
                    </a:cubicBezTo>
                    <a:cubicBezTo>
                      <a:pt x="201" y="0"/>
                      <a:pt x="227" y="9"/>
                      <a:pt x="238" y="19"/>
                    </a:cubicBezTo>
                    <a:cubicBezTo>
                      <a:pt x="249" y="29"/>
                      <a:pt x="251" y="50"/>
                      <a:pt x="254" y="71"/>
                    </a:cubicBezTo>
                  </a:path>
                </a:pathLst>
              </a:custGeom>
              <a:noFill/>
              <a:ln w="2540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83" name="Freeform 10"/>
              <p:cNvSpPr>
                <a:spLocks/>
              </p:cNvSpPr>
              <p:nvPr/>
            </p:nvSpPr>
            <p:spPr bwMode="auto">
              <a:xfrm rot="-2484415">
                <a:off x="2254" y="1699"/>
                <a:ext cx="122" cy="350"/>
              </a:xfrm>
              <a:custGeom>
                <a:avLst/>
                <a:gdLst>
                  <a:gd name="T0" fmla="*/ 1 w 254"/>
                  <a:gd name="T1" fmla="*/ 19 h 608"/>
                  <a:gd name="T2" fmla="*/ 1 w 254"/>
                  <a:gd name="T3" fmla="*/ 94 h 608"/>
                  <a:gd name="T4" fmla="*/ 8 w 254"/>
                  <a:gd name="T5" fmla="*/ 113 h 608"/>
                  <a:gd name="T6" fmla="*/ 14 w 254"/>
                  <a:gd name="T7" fmla="*/ 109 h 608"/>
                  <a:gd name="T8" fmla="*/ 17 w 254"/>
                  <a:gd name="T9" fmla="*/ 97 h 608"/>
                  <a:gd name="T10" fmla="*/ 17 w 254"/>
                  <a:gd name="T11" fmla="*/ 16 h 608"/>
                  <a:gd name="T12" fmla="*/ 21 w 254"/>
                  <a:gd name="T13" fmla="*/ 2 h 608"/>
                  <a:gd name="T14" fmla="*/ 26 w 254"/>
                  <a:gd name="T15" fmla="*/ 3 h 608"/>
                  <a:gd name="T16" fmla="*/ 28 w 254"/>
                  <a:gd name="T17" fmla="*/ 14 h 6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608"/>
                  <a:gd name="T29" fmla="*/ 254 w 254"/>
                  <a:gd name="T30" fmla="*/ 608 h 6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608">
                    <a:moveTo>
                      <a:pt x="10" y="99"/>
                    </a:moveTo>
                    <a:cubicBezTo>
                      <a:pt x="5" y="253"/>
                      <a:pt x="0" y="408"/>
                      <a:pt x="10" y="491"/>
                    </a:cubicBezTo>
                    <a:cubicBezTo>
                      <a:pt x="20" y="574"/>
                      <a:pt x="50" y="582"/>
                      <a:pt x="70" y="595"/>
                    </a:cubicBezTo>
                    <a:cubicBezTo>
                      <a:pt x="90" y="608"/>
                      <a:pt x="117" y="585"/>
                      <a:pt x="130" y="571"/>
                    </a:cubicBezTo>
                    <a:cubicBezTo>
                      <a:pt x="143" y="557"/>
                      <a:pt x="147" y="592"/>
                      <a:pt x="150" y="511"/>
                    </a:cubicBezTo>
                    <a:cubicBezTo>
                      <a:pt x="153" y="430"/>
                      <a:pt x="144" y="166"/>
                      <a:pt x="150" y="83"/>
                    </a:cubicBezTo>
                    <a:cubicBezTo>
                      <a:pt x="156" y="0"/>
                      <a:pt x="171" y="22"/>
                      <a:pt x="186" y="11"/>
                    </a:cubicBezTo>
                    <a:cubicBezTo>
                      <a:pt x="201" y="0"/>
                      <a:pt x="227" y="9"/>
                      <a:pt x="238" y="19"/>
                    </a:cubicBezTo>
                    <a:cubicBezTo>
                      <a:pt x="249" y="29"/>
                      <a:pt x="251" y="50"/>
                      <a:pt x="254" y="71"/>
                    </a:cubicBezTo>
                  </a:path>
                </a:pathLst>
              </a:custGeom>
              <a:noFill/>
              <a:ln w="2540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84" name="Freeform 11"/>
              <p:cNvSpPr>
                <a:spLocks/>
              </p:cNvSpPr>
              <p:nvPr/>
            </p:nvSpPr>
            <p:spPr bwMode="auto">
              <a:xfrm rot="-2484415">
                <a:off x="2378" y="1674"/>
                <a:ext cx="49" cy="355"/>
              </a:xfrm>
              <a:custGeom>
                <a:avLst/>
                <a:gdLst>
                  <a:gd name="T0" fmla="*/ 1 w 103"/>
                  <a:gd name="T1" fmla="*/ 0 h 617"/>
                  <a:gd name="T2" fmla="*/ 1 w 103"/>
                  <a:gd name="T3" fmla="*/ 100 h 617"/>
                  <a:gd name="T4" fmla="*/ 11 w 103"/>
                  <a:gd name="T5" fmla="*/ 106 h 617"/>
                  <a:gd name="T6" fmla="*/ 0 60000 65536"/>
                  <a:gd name="T7" fmla="*/ 0 60000 65536"/>
                  <a:gd name="T8" fmla="*/ 0 60000 65536"/>
                  <a:gd name="T9" fmla="*/ 0 w 103"/>
                  <a:gd name="T10" fmla="*/ 0 h 617"/>
                  <a:gd name="T11" fmla="*/ 103 w 103"/>
                  <a:gd name="T12" fmla="*/ 617 h 617"/>
                </a:gdLst>
                <a:ahLst/>
                <a:cxnLst>
                  <a:cxn ang="T6">
                    <a:pos x="T0" y="T1"/>
                  </a:cxn>
                  <a:cxn ang="T7">
                    <a:pos x="T2" y="T3"/>
                  </a:cxn>
                  <a:cxn ang="T8">
                    <a:pos x="T4" y="T5"/>
                  </a:cxn>
                </a:cxnLst>
                <a:rect l="T9" t="T10" r="T11" b="T12"/>
                <a:pathLst>
                  <a:path w="103" h="617">
                    <a:moveTo>
                      <a:pt x="11" y="0"/>
                    </a:moveTo>
                    <a:cubicBezTo>
                      <a:pt x="5" y="215"/>
                      <a:pt x="0" y="431"/>
                      <a:pt x="15" y="524"/>
                    </a:cubicBezTo>
                    <a:cubicBezTo>
                      <a:pt x="30" y="617"/>
                      <a:pt x="66" y="586"/>
                      <a:pt x="103" y="556"/>
                    </a:cubicBezTo>
                  </a:path>
                </a:pathLst>
              </a:custGeom>
              <a:noFill/>
              <a:ln w="2540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85" name="Freeform 12"/>
              <p:cNvSpPr>
                <a:spLocks/>
              </p:cNvSpPr>
              <p:nvPr/>
            </p:nvSpPr>
            <p:spPr bwMode="auto">
              <a:xfrm rot="-2484415">
                <a:off x="2001" y="1960"/>
                <a:ext cx="21" cy="53"/>
              </a:xfrm>
              <a:custGeom>
                <a:avLst/>
                <a:gdLst>
                  <a:gd name="T0" fmla="*/ 5 w 44"/>
                  <a:gd name="T1" fmla="*/ 18 h 92"/>
                  <a:gd name="T2" fmla="*/ 4 w 44"/>
                  <a:gd name="T3" fmla="*/ 3 h 92"/>
                  <a:gd name="T4" fmla="*/ 0 w 44"/>
                  <a:gd name="T5" fmla="*/ 0 h 92"/>
                  <a:gd name="T6" fmla="*/ 0 60000 65536"/>
                  <a:gd name="T7" fmla="*/ 0 60000 65536"/>
                  <a:gd name="T8" fmla="*/ 0 60000 65536"/>
                  <a:gd name="T9" fmla="*/ 0 w 44"/>
                  <a:gd name="T10" fmla="*/ 0 h 92"/>
                  <a:gd name="T11" fmla="*/ 44 w 44"/>
                  <a:gd name="T12" fmla="*/ 92 h 92"/>
                </a:gdLst>
                <a:ahLst/>
                <a:cxnLst>
                  <a:cxn ang="T6">
                    <a:pos x="T0" y="T1"/>
                  </a:cxn>
                  <a:cxn ang="T7">
                    <a:pos x="T2" y="T3"/>
                  </a:cxn>
                  <a:cxn ang="T8">
                    <a:pos x="T4" y="T5"/>
                  </a:cxn>
                </a:cxnLst>
                <a:rect l="T9" t="T10" r="T11" b="T12"/>
                <a:pathLst>
                  <a:path w="44" h="92">
                    <a:moveTo>
                      <a:pt x="44" y="92"/>
                    </a:moveTo>
                    <a:cubicBezTo>
                      <a:pt x="43" y="61"/>
                      <a:pt x="43" y="31"/>
                      <a:pt x="36" y="16"/>
                    </a:cubicBezTo>
                    <a:cubicBezTo>
                      <a:pt x="29" y="1"/>
                      <a:pt x="14" y="0"/>
                      <a:pt x="0" y="0"/>
                    </a:cubicBezTo>
                  </a:path>
                </a:pathLst>
              </a:custGeom>
              <a:noFill/>
              <a:ln w="2540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grpSp>
        <p:sp>
          <p:nvSpPr>
            <p:cNvPr id="45065" name="Freeform 13"/>
            <p:cNvSpPr>
              <a:spLocks/>
            </p:cNvSpPr>
            <p:nvPr/>
          </p:nvSpPr>
          <p:spPr bwMode="auto">
            <a:xfrm rot="15209043" flipV="1">
              <a:off x="4876" y="1995"/>
              <a:ext cx="46" cy="196"/>
            </a:xfrm>
            <a:custGeom>
              <a:avLst/>
              <a:gdLst>
                <a:gd name="T0" fmla="*/ 0 w 67"/>
                <a:gd name="T1" fmla="*/ 0 h 500"/>
                <a:gd name="T2" fmla="*/ 18 w 67"/>
                <a:gd name="T3" fmla="*/ 21 h 500"/>
                <a:gd name="T4" fmla="*/ 22 w 67"/>
                <a:gd name="T5" fmla="*/ 30 h 500"/>
                <a:gd name="T6" fmla="*/ 0 60000 65536"/>
                <a:gd name="T7" fmla="*/ 0 60000 65536"/>
                <a:gd name="T8" fmla="*/ 0 60000 65536"/>
                <a:gd name="T9" fmla="*/ 0 w 67"/>
                <a:gd name="T10" fmla="*/ 0 h 500"/>
                <a:gd name="T11" fmla="*/ 67 w 67"/>
                <a:gd name="T12" fmla="*/ 500 h 500"/>
              </a:gdLst>
              <a:ahLst/>
              <a:cxnLst>
                <a:cxn ang="T6">
                  <a:pos x="T0" y="T1"/>
                </a:cxn>
                <a:cxn ang="T7">
                  <a:pos x="T2" y="T3"/>
                </a:cxn>
                <a:cxn ang="T8">
                  <a:pos x="T4" y="T5"/>
                </a:cxn>
              </a:cxnLst>
              <a:rect l="T9" t="T10" r="T11" b="T12"/>
              <a:pathLst>
                <a:path w="67" h="500">
                  <a:moveTo>
                    <a:pt x="0" y="0"/>
                  </a:moveTo>
                  <a:cubicBezTo>
                    <a:pt x="9" y="117"/>
                    <a:pt x="19" y="232"/>
                    <a:pt x="56" y="344"/>
                  </a:cubicBezTo>
                  <a:cubicBezTo>
                    <a:pt x="60" y="396"/>
                    <a:pt x="67" y="500"/>
                    <a:pt x="67" y="500"/>
                  </a:cubicBezTo>
                </a:path>
              </a:pathLst>
            </a:custGeom>
            <a:solidFill>
              <a:srgbClr val="FF3300"/>
            </a:solidFill>
            <a:ln w="2857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66" name="Oval 14"/>
            <p:cNvSpPr>
              <a:spLocks noChangeArrowheads="1"/>
            </p:cNvSpPr>
            <p:nvPr/>
          </p:nvSpPr>
          <p:spPr bwMode="auto">
            <a:xfrm rot="-6390957">
              <a:off x="4682" y="2070"/>
              <a:ext cx="59" cy="224"/>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67" name="Freeform 15"/>
            <p:cNvSpPr>
              <a:spLocks/>
            </p:cNvSpPr>
            <p:nvPr/>
          </p:nvSpPr>
          <p:spPr bwMode="auto">
            <a:xfrm rot="-6390957">
              <a:off x="4825" y="1976"/>
              <a:ext cx="46" cy="174"/>
            </a:xfrm>
            <a:custGeom>
              <a:avLst/>
              <a:gdLst>
                <a:gd name="T0" fmla="*/ 0 w 22"/>
                <a:gd name="T1" fmla="*/ 0 h 455"/>
                <a:gd name="T2" fmla="*/ 201 w 22"/>
                <a:gd name="T3" fmla="*/ 26 h 455"/>
                <a:gd name="T4" fmla="*/ 0 60000 65536"/>
                <a:gd name="T5" fmla="*/ 0 60000 65536"/>
                <a:gd name="T6" fmla="*/ 0 w 22"/>
                <a:gd name="T7" fmla="*/ 0 h 455"/>
                <a:gd name="T8" fmla="*/ 22 w 22"/>
                <a:gd name="T9" fmla="*/ 455 h 455"/>
              </a:gdLst>
              <a:ahLst/>
              <a:cxnLst>
                <a:cxn ang="T4">
                  <a:pos x="T0" y="T1"/>
                </a:cxn>
                <a:cxn ang="T5">
                  <a:pos x="T2" y="T3"/>
                </a:cxn>
              </a:cxnLst>
              <a:rect l="T6" t="T7" r="T8" b="T9"/>
              <a:pathLst>
                <a:path w="22" h="455">
                  <a:moveTo>
                    <a:pt x="0" y="0"/>
                  </a:moveTo>
                  <a:cubicBezTo>
                    <a:pt x="13" y="165"/>
                    <a:pt x="22" y="281"/>
                    <a:pt x="22" y="455"/>
                  </a:cubicBezTo>
                </a:path>
              </a:pathLst>
            </a:custGeom>
            <a:solidFill>
              <a:srgbClr val="FF3300"/>
            </a:solidFill>
            <a:ln w="2857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68" name="Oval 16"/>
            <p:cNvSpPr>
              <a:spLocks noChangeArrowheads="1"/>
            </p:cNvSpPr>
            <p:nvPr/>
          </p:nvSpPr>
          <p:spPr bwMode="auto">
            <a:xfrm rot="-6390957">
              <a:off x="4660" y="2017"/>
              <a:ext cx="46" cy="221"/>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69" name="Freeform 17"/>
            <p:cNvSpPr>
              <a:spLocks/>
            </p:cNvSpPr>
            <p:nvPr/>
          </p:nvSpPr>
          <p:spPr bwMode="auto">
            <a:xfrm rot="-6390957">
              <a:off x="4875" y="2019"/>
              <a:ext cx="49" cy="187"/>
            </a:xfrm>
            <a:custGeom>
              <a:avLst/>
              <a:gdLst>
                <a:gd name="T0" fmla="*/ 10 w 85"/>
                <a:gd name="T1" fmla="*/ 0 h 455"/>
                <a:gd name="T2" fmla="*/ 2 w 85"/>
                <a:gd name="T3" fmla="*/ 25 h 455"/>
                <a:gd name="T4" fmla="*/ 0 w 85"/>
                <a:gd name="T5" fmla="*/ 32 h 455"/>
                <a:gd name="T6" fmla="*/ 0 60000 65536"/>
                <a:gd name="T7" fmla="*/ 0 60000 65536"/>
                <a:gd name="T8" fmla="*/ 0 60000 65536"/>
                <a:gd name="T9" fmla="*/ 0 w 85"/>
                <a:gd name="T10" fmla="*/ 0 h 455"/>
                <a:gd name="T11" fmla="*/ 85 w 85"/>
                <a:gd name="T12" fmla="*/ 455 h 455"/>
              </a:gdLst>
              <a:ahLst/>
              <a:cxnLst>
                <a:cxn ang="T6">
                  <a:pos x="T0" y="T1"/>
                </a:cxn>
                <a:cxn ang="T7">
                  <a:pos x="T2" y="T3"/>
                </a:cxn>
                <a:cxn ang="T8">
                  <a:pos x="T4" y="T5"/>
                </a:cxn>
              </a:cxnLst>
              <a:rect l="T9" t="T10" r="T11" b="T12"/>
              <a:pathLst>
                <a:path w="85" h="455">
                  <a:moveTo>
                    <a:pt x="56" y="0"/>
                  </a:moveTo>
                  <a:cubicBezTo>
                    <a:pt x="49" y="161"/>
                    <a:pt x="85" y="245"/>
                    <a:pt x="11" y="355"/>
                  </a:cubicBezTo>
                  <a:cubicBezTo>
                    <a:pt x="7" y="388"/>
                    <a:pt x="0" y="455"/>
                    <a:pt x="0" y="45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70" name="Oval 18"/>
            <p:cNvSpPr>
              <a:spLocks noChangeArrowheads="1"/>
            </p:cNvSpPr>
            <p:nvPr/>
          </p:nvSpPr>
          <p:spPr bwMode="auto">
            <a:xfrm rot="-6390957">
              <a:off x="4676" y="2036"/>
              <a:ext cx="66" cy="222"/>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71" name="AutoShape 19"/>
            <p:cNvSpPr>
              <a:spLocks noChangeArrowheads="1"/>
            </p:cNvSpPr>
            <p:nvPr/>
          </p:nvSpPr>
          <p:spPr bwMode="auto">
            <a:xfrm rot="-6390957">
              <a:off x="4261" y="2125"/>
              <a:ext cx="99" cy="336"/>
            </a:xfrm>
            <a:prstGeom prst="flowChartMagneticDisk">
              <a:avLst/>
            </a:prstGeom>
            <a:solidFill>
              <a:srgbClr val="FF33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72" name="AutoShape 20"/>
            <p:cNvSpPr>
              <a:spLocks noChangeArrowheads="1"/>
            </p:cNvSpPr>
            <p:nvPr/>
          </p:nvSpPr>
          <p:spPr bwMode="auto">
            <a:xfrm rot="-6390957">
              <a:off x="4226" y="2036"/>
              <a:ext cx="99" cy="336"/>
            </a:xfrm>
            <a:prstGeom prst="flowChartMagneticDisk">
              <a:avLst/>
            </a:prstGeom>
            <a:solidFill>
              <a:srgbClr val="FF33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73" name="AutoShape 21"/>
            <p:cNvSpPr>
              <a:spLocks noChangeArrowheads="1"/>
            </p:cNvSpPr>
            <p:nvPr/>
          </p:nvSpPr>
          <p:spPr bwMode="auto">
            <a:xfrm rot="-6390957">
              <a:off x="4304" y="2067"/>
              <a:ext cx="99" cy="336"/>
            </a:xfrm>
            <a:prstGeom prst="flowChartMagneticDisk">
              <a:avLst/>
            </a:prstGeom>
            <a:solidFill>
              <a:srgbClr val="FF33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74" name="Freeform 22"/>
            <p:cNvSpPr>
              <a:spLocks/>
            </p:cNvSpPr>
            <p:nvPr/>
          </p:nvSpPr>
          <p:spPr bwMode="auto">
            <a:xfrm rot="-6390957">
              <a:off x="4058" y="2223"/>
              <a:ext cx="23" cy="266"/>
            </a:xfrm>
            <a:custGeom>
              <a:avLst/>
              <a:gdLst>
                <a:gd name="T0" fmla="*/ 10 w 28"/>
                <a:gd name="T1" fmla="*/ 110 h 414"/>
                <a:gd name="T2" fmla="*/ 7 w 28"/>
                <a:gd name="T3" fmla="*/ 91 h 414"/>
                <a:gd name="T4" fmla="*/ 0 w 28"/>
                <a:gd name="T5" fmla="*/ 82 h 414"/>
                <a:gd name="T6" fmla="*/ 7 w 28"/>
                <a:gd name="T7" fmla="*/ 0 h 414"/>
                <a:gd name="T8" fmla="*/ 0 60000 65536"/>
                <a:gd name="T9" fmla="*/ 0 60000 65536"/>
                <a:gd name="T10" fmla="*/ 0 60000 65536"/>
                <a:gd name="T11" fmla="*/ 0 60000 65536"/>
                <a:gd name="T12" fmla="*/ 0 w 28"/>
                <a:gd name="T13" fmla="*/ 0 h 414"/>
                <a:gd name="T14" fmla="*/ 28 w 28"/>
                <a:gd name="T15" fmla="*/ 414 h 414"/>
              </a:gdLst>
              <a:ahLst/>
              <a:cxnLst>
                <a:cxn ang="T8">
                  <a:pos x="T0" y="T1"/>
                </a:cxn>
                <a:cxn ang="T9">
                  <a:pos x="T2" y="T3"/>
                </a:cxn>
                <a:cxn ang="T10">
                  <a:pos x="T4" y="T5"/>
                </a:cxn>
                <a:cxn ang="T11">
                  <a:pos x="T6" y="T7"/>
                </a:cxn>
              </a:cxnLst>
              <a:rect l="T12" t="T13" r="T14" b="T15"/>
              <a:pathLst>
                <a:path w="28" h="414">
                  <a:moveTo>
                    <a:pt x="18" y="414"/>
                  </a:moveTo>
                  <a:cubicBezTo>
                    <a:pt x="28" y="376"/>
                    <a:pt x="27" y="394"/>
                    <a:pt x="12" y="342"/>
                  </a:cubicBezTo>
                  <a:cubicBezTo>
                    <a:pt x="9" y="330"/>
                    <a:pt x="0" y="306"/>
                    <a:pt x="0" y="306"/>
                  </a:cubicBezTo>
                  <a:cubicBezTo>
                    <a:pt x="4" y="204"/>
                    <a:pt x="12" y="102"/>
                    <a:pt x="12" y="0"/>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75" name="Freeform 23"/>
            <p:cNvSpPr>
              <a:spLocks/>
            </p:cNvSpPr>
            <p:nvPr/>
          </p:nvSpPr>
          <p:spPr bwMode="auto">
            <a:xfrm rot="-6390957">
              <a:off x="4028" y="2127"/>
              <a:ext cx="5" cy="269"/>
            </a:xfrm>
            <a:custGeom>
              <a:avLst/>
              <a:gdLst>
                <a:gd name="T0" fmla="*/ 3 w 6"/>
                <a:gd name="T1" fmla="*/ 114 h 414"/>
                <a:gd name="T2" fmla="*/ 0 w 6"/>
                <a:gd name="T3" fmla="*/ 0 h 414"/>
                <a:gd name="T4" fmla="*/ 0 60000 65536"/>
                <a:gd name="T5" fmla="*/ 0 60000 65536"/>
                <a:gd name="T6" fmla="*/ 0 w 6"/>
                <a:gd name="T7" fmla="*/ 0 h 414"/>
                <a:gd name="T8" fmla="*/ 6 w 6"/>
                <a:gd name="T9" fmla="*/ 414 h 414"/>
              </a:gdLst>
              <a:ahLst/>
              <a:cxnLst>
                <a:cxn ang="T4">
                  <a:pos x="T0" y="T1"/>
                </a:cxn>
                <a:cxn ang="T5">
                  <a:pos x="T2" y="T3"/>
                </a:cxn>
              </a:cxnLst>
              <a:rect l="T6" t="T7" r="T8" b="T9"/>
              <a:pathLst>
                <a:path w="6" h="414">
                  <a:moveTo>
                    <a:pt x="6" y="414"/>
                  </a:moveTo>
                  <a:cubicBezTo>
                    <a:pt x="0" y="40"/>
                    <a:pt x="0" y="178"/>
                    <a:pt x="0" y="0"/>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76" name="Freeform 24"/>
            <p:cNvSpPr>
              <a:spLocks/>
            </p:cNvSpPr>
            <p:nvPr/>
          </p:nvSpPr>
          <p:spPr bwMode="auto">
            <a:xfrm rot="-6390957">
              <a:off x="4076" y="2140"/>
              <a:ext cx="25" cy="307"/>
            </a:xfrm>
            <a:custGeom>
              <a:avLst/>
              <a:gdLst>
                <a:gd name="T0" fmla="*/ 5 w 32"/>
                <a:gd name="T1" fmla="*/ 129 h 474"/>
                <a:gd name="T2" fmla="*/ 3 w 32"/>
                <a:gd name="T3" fmla="*/ 0 h 474"/>
                <a:gd name="T4" fmla="*/ 0 w 32"/>
                <a:gd name="T5" fmla="*/ 2 h 474"/>
                <a:gd name="T6" fmla="*/ 0 60000 65536"/>
                <a:gd name="T7" fmla="*/ 0 60000 65536"/>
                <a:gd name="T8" fmla="*/ 0 60000 65536"/>
                <a:gd name="T9" fmla="*/ 0 w 32"/>
                <a:gd name="T10" fmla="*/ 0 h 474"/>
                <a:gd name="T11" fmla="*/ 32 w 32"/>
                <a:gd name="T12" fmla="*/ 474 h 474"/>
              </a:gdLst>
              <a:ahLst/>
              <a:cxnLst>
                <a:cxn ang="T6">
                  <a:pos x="T0" y="T1"/>
                </a:cxn>
                <a:cxn ang="T7">
                  <a:pos x="T2" y="T3"/>
                </a:cxn>
                <a:cxn ang="T8">
                  <a:pos x="T4" y="T5"/>
                </a:cxn>
              </a:cxnLst>
              <a:rect l="T9" t="T10" r="T11" b="T12"/>
              <a:pathLst>
                <a:path w="32" h="474">
                  <a:moveTo>
                    <a:pt x="12" y="474"/>
                  </a:moveTo>
                  <a:cubicBezTo>
                    <a:pt x="3" y="297"/>
                    <a:pt x="2" y="203"/>
                    <a:pt x="6" y="0"/>
                  </a:cubicBezTo>
                  <a:cubicBezTo>
                    <a:pt x="32" y="9"/>
                    <a:pt x="30" y="6"/>
                    <a:pt x="0" y="6"/>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77" name="Freeform 25"/>
            <p:cNvSpPr>
              <a:spLocks/>
            </p:cNvSpPr>
            <p:nvPr/>
          </p:nvSpPr>
          <p:spPr bwMode="auto">
            <a:xfrm rot="-6390957">
              <a:off x="4465" y="2057"/>
              <a:ext cx="55" cy="158"/>
            </a:xfrm>
            <a:custGeom>
              <a:avLst/>
              <a:gdLst>
                <a:gd name="T0" fmla="*/ 15 w 85"/>
                <a:gd name="T1" fmla="*/ 0 h 455"/>
                <a:gd name="T2" fmla="*/ 3 w 85"/>
                <a:gd name="T3" fmla="*/ 15 h 455"/>
                <a:gd name="T4" fmla="*/ 0 w 85"/>
                <a:gd name="T5" fmla="*/ 19 h 455"/>
                <a:gd name="T6" fmla="*/ 0 60000 65536"/>
                <a:gd name="T7" fmla="*/ 0 60000 65536"/>
                <a:gd name="T8" fmla="*/ 0 60000 65536"/>
                <a:gd name="T9" fmla="*/ 0 w 85"/>
                <a:gd name="T10" fmla="*/ 0 h 455"/>
                <a:gd name="T11" fmla="*/ 85 w 85"/>
                <a:gd name="T12" fmla="*/ 455 h 455"/>
              </a:gdLst>
              <a:ahLst/>
              <a:cxnLst>
                <a:cxn ang="T6">
                  <a:pos x="T0" y="T1"/>
                </a:cxn>
                <a:cxn ang="T7">
                  <a:pos x="T2" y="T3"/>
                </a:cxn>
                <a:cxn ang="T8">
                  <a:pos x="T4" y="T5"/>
                </a:cxn>
              </a:cxnLst>
              <a:rect l="T9" t="T10" r="T11" b="T12"/>
              <a:pathLst>
                <a:path w="85" h="455">
                  <a:moveTo>
                    <a:pt x="56" y="0"/>
                  </a:moveTo>
                  <a:cubicBezTo>
                    <a:pt x="49" y="161"/>
                    <a:pt x="85" y="245"/>
                    <a:pt x="11" y="355"/>
                  </a:cubicBezTo>
                  <a:cubicBezTo>
                    <a:pt x="7" y="388"/>
                    <a:pt x="0" y="455"/>
                    <a:pt x="0" y="455"/>
                  </a:cubicBezTo>
                </a:path>
              </a:pathLst>
            </a:cu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78" name="Freeform 26"/>
            <p:cNvSpPr>
              <a:spLocks/>
            </p:cNvSpPr>
            <p:nvPr/>
          </p:nvSpPr>
          <p:spPr bwMode="auto">
            <a:xfrm rot="-6390957">
              <a:off x="4498" y="2095"/>
              <a:ext cx="55" cy="158"/>
            </a:xfrm>
            <a:custGeom>
              <a:avLst/>
              <a:gdLst>
                <a:gd name="T0" fmla="*/ 15 w 85"/>
                <a:gd name="T1" fmla="*/ 0 h 455"/>
                <a:gd name="T2" fmla="*/ 3 w 85"/>
                <a:gd name="T3" fmla="*/ 15 h 455"/>
                <a:gd name="T4" fmla="*/ 0 w 85"/>
                <a:gd name="T5" fmla="*/ 19 h 455"/>
                <a:gd name="T6" fmla="*/ 0 60000 65536"/>
                <a:gd name="T7" fmla="*/ 0 60000 65536"/>
                <a:gd name="T8" fmla="*/ 0 60000 65536"/>
                <a:gd name="T9" fmla="*/ 0 w 85"/>
                <a:gd name="T10" fmla="*/ 0 h 455"/>
                <a:gd name="T11" fmla="*/ 85 w 85"/>
                <a:gd name="T12" fmla="*/ 455 h 455"/>
              </a:gdLst>
              <a:ahLst/>
              <a:cxnLst>
                <a:cxn ang="T6">
                  <a:pos x="T0" y="T1"/>
                </a:cxn>
                <a:cxn ang="T7">
                  <a:pos x="T2" y="T3"/>
                </a:cxn>
                <a:cxn ang="T8">
                  <a:pos x="T4" y="T5"/>
                </a:cxn>
              </a:cxnLst>
              <a:rect l="T9" t="T10" r="T11" b="T12"/>
              <a:pathLst>
                <a:path w="85" h="455">
                  <a:moveTo>
                    <a:pt x="56" y="0"/>
                  </a:moveTo>
                  <a:cubicBezTo>
                    <a:pt x="49" y="161"/>
                    <a:pt x="85" y="245"/>
                    <a:pt x="11" y="355"/>
                  </a:cubicBezTo>
                  <a:cubicBezTo>
                    <a:pt x="7" y="388"/>
                    <a:pt x="0" y="455"/>
                    <a:pt x="0" y="455"/>
                  </a:cubicBezTo>
                </a:path>
              </a:pathLst>
            </a:cu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79" name="Freeform 27"/>
            <p:cNvSpPr>
              <a:spLocks/>
            </p:cNvSpPr>
            <p:nvPr/>
          </p:nvSpPr>
          <p:spPr bwMode="auto">
            <a:xfrm rot="15209043" flipH="1">
              <a:off x="4517" y="2161"/>
              <a:ext cx="61" cy="173"/>
            </a:xfrm>
            <a:custGeom>
              <a:avLst/>
              <a:gdLst>
                <a:gd name="T0" fmla="*/ 21 w 85"/>
                <a:gd name="T1" fmla="*/ 0 h 455"/>
                <a:gd name="T2" fmla="*/ 4 w 85"/>
                <a:gd name="T3" fmla="*/ 19 h 455"/>
                <a:gd name="T4" fmla="*/ 0 w 85"/>
                <a:gd name="T5" fmla="*/ 25 h 455"/>
                <a:gd name="T6" fmla="*/ 0 60000 65536"/>
                <a:gd name="T7" fmla="*/ 0 60000 65536"/>
                <a:gd name="T8" fmla="*/ 0 60000 65536"/>
                <a:gd name="T9" fmla="*/ 0 w 85"/>
                <a:gd name="T10" fmla="*/ 0 h 455"/>
                <a:gd name="T11" fmla="*/ 85 w 85"/>
                <a:gd name="T12" fmla="*/ 455 h 455"/>
              </a:gdLst>
              <a:ahLst/>
              <a:cxnLst>
                <a:cxn ang="T6">
                  <a:pos x="T0" y="T1"/>
                </a:cxn>
                <a:cxn ang="T7">
                  <a:pos x="T2" y="T3"/>
                </a:cxn>
                <a:cxn ang="T8">
                  <a:pos x="T4" y="T5"/>
                </a:cxn>
              </a:cxnLst>
              <a:rect l="T9" t="T10" r="T11" b="T12"/>
              <a:pathLst>
                <a:path w="85" h="455">
                  <a:moveTo>
                    <a:pt x="56" y="0"/>
                  </a:moveTo>
                  <a:cubicBezTo>
                    <a:pt x="49" y="161"/>
                    <a:pt x="85" y="245"/>
                    <a:pt x="11" y="355"/>
                  </a:cubicBezTo>
                  <a:cubicBezTo>
                    <a:pt x="7" y="388"/>
                    <a:pt x="0" y="455"/>
                    <a:pt x="0" y="455"/>
                  </a:cubicBezTo>
                </a:path>
              </a:pathLst>
            </a:cu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80" name="Freeform 28"/>
            <p:cNvSpPr>
              <a:spLocks/>
            </p:cNvSpPr>
            <p:nvPr/>
          </p:nvSpPr>
          <p:spPr bwMode="auto">
            <a:xfrm rot="-2423932">
              <a:off x="3633" y="3159"/>
              <a:ext cx="82" cy="344"/>
            </a:xfrm>
            <a:custGeom>
              <a:avLst/>
              <a:gdLst>
                <a:gd name="T0" fmla="*/ 0 w 90"/>
                <a:gd name="T1" fmla="*/ 126 h 570"/>
                <a:gd name="T2" fmla="*/ 55 w 90"/>
                <a:gd name="T3" fmla="*/ 110 h 570"/>
                <a:gd name="T4" fmla="*/ 68 w 90"/>
                <a:gd name="T5" fmla="*/ 75 h 570"/>
                <a:gd name="T6" fmla="*/ 64 w 90"/>
                <a:gd name="T7" fmla="*/ 0 h 570"/>
                <a:gd name="T8" fmla="*/ 0 60000 65536"/>
                <a:gd name="T9" fmla="*/ 0 60000 65536"/>
                <a:gd name="T10" fmla="*/ 0 60000 65536"/>
                <a:gd name="T11" fmla="*/ 0 60000 65536"/>
                <a:gd name="T12" fmla="*/ 0 w 90"/>
                <a:gd name="T13" fmla="*/ 0 h 570"/>
                <a:gd name="T14" fmla="*/ 90 w 90"/>
                <a:gd name="T15" fmla="*/ 570 h 570"/>
              </a:gdLst>
              <a:ahLst/>
              <a:cxnLst>
                <a:cxn ang="T8">
                  <a:pos x="T0" y="T1"/>
                </a:cxn>
                <a:cxn ang="T9">
                  <a:pos x="T2" y="T3"/>
                </a:cxn>
                <a:cxn ang="T10">
                  <a:pos x="T4" y="T5"/>
                </a:cxn>
                <a:cxn ang="T11">
                  <a:pos x="T6" y="T7"/>
                </a:cxn>
              </a:cxnLst>
              <a:rect l="T12" t="T13" r="T14" b="T15"/>
              <a:pathLst>
                <a:path w="90" h="570">
                  <a:moveTo>
                    <a:pt x="0" y="570"/>
                  </a:moveTo>
                  <a:cubicBezTo>
                    <a:pt x="59" y="562"/>
                    <a:pt x="51" y="555"/>
                    <a:pt x="72" y="498"/>
                  </a:cubicBezTo>
                  <a:cubicBezTo>
                    <a:pt x="81" y="446"/>
                    <a:pt x="83" y="394"/>
                    <a:pt x="90" y="342"/>
                  </a:cubicBezTo>
                  <a:cubicBezTo>
                    <a:pt x="88" y="228"/>
                    <a:pt x="84" y="0"/>
                    <a:pt x="84"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81" name="Freeform 29"/>
            <p:cNvSpPr>
              <a:spLocks/>
            </p:cNvSpPr>
            <p:nvPr/>
          </p:nvSpPr>
          <p:spPr bwMode="auto">
            <a:xfrm rot="-2423932">
              <a:off x="3726" y="3175"/>
              <a:ext cx="69" cy="371"/>
            </a:xfrm>
            <a:custGeom>
              <a:avLst/>
              <a:gdLst>
                <a:gd name="T0" fmla="*/ 0 w 90"/>
                <a:gd name="T1" fmla="*/ 157 h 570"/>
                <a:gd name="T2" fmla="*/ 32 w 90"/>
                <a:gd name="T3" fmla="*/ 137 h 570"/>
                <a:gd name="T4" fmla="*/ 41 w 90"/>
                <a:gd name="T5" fmla="*/ 94 h 570"/>
                <a:gd name="T6" fmla="*/ 38 w 90"/>
                <a:gd name="T7" fmla="*/ 0 h 570"/>
                <a:gd name="T8" fmla="*/ 0 60000 65536"/>
                <a:gd name="T9" fmla="*/ 0 60000 65536"/>
                <a:gd name="T10" fmla="*/ 0 60000 65536"/>
                <a:gd name="T11" fmla="*/ 0 60000 65536"/>
                <a:gd name="T12" fmla="*/ 0 w 90"/>
                <a:gd name="T13" fmla="*/ 0 h 570"/>
                <a:gd name="T14" fmla="*/ 90 w 90"/>
                <a:gd name="T15" fmla="*/ 570 h 570"/>
              </a:gdLst>
              <a:ahLst/>
              <a:cxnLst>
                <a:cxn ang="T8">
                  <a:pos x="T0" y="T1"/>
                </a:cxn>
                <a:cxn ang="T9">
                  <a:pos x="T2" y="T3"/>
                </a:cxn>
                <a:cxn ang="T10">
                  <a:pos x="T4" y="T5"/>
                </a:cxn>
                <a:cxn ang="T11">
                  <a:pos x="T6" y="T7"/>
                </a:cxn>
              </a:cxnLst>
              <a:rect l="T12" t="T13" r="T14" b="T15"/>
              <a:pathLst>
                <a:path w="90" h="570">
                  <a:moveTo>
                    <a:pt x="0" y="570"/>
                  </a:moveTo>
                  <a:cubicBezTo>
                    <a:pt x="59" y="562"/>
                    <a:pt x="51" y="555"/>
                    <a:pt x="72" y="498"/>
                  </a:cubicBezTo>
                  <a:cubicBezTo>
                    <a:pt x="81" y="446"/>
                    <a:pt x="83" y="394"/>
                    <a:pt x="90" y="342"/>
                  </a:cubicBezTo>
                  <a:cubicBezTo>
                    <a:pt x="88" y="228"/>
                    <a:pt x="84" y="0"/>
                    <a:pt x="84"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82" name="Freeform 30"/>
            <p:cNvSpPr>
              <a:spLocks/>
            </p:cNvSpPr>
            <p:nvPr/>
          </p:nvSpPr>
          <p:spPr bwMode="auto">
            <a:xfrm rot="-2423932">
              <a:off x="3954" y="3429"/>
              <a:ext cx="105" cy="252"/>
            </a:xfrm>
            <a:custGeom>
              <a:avLst/>
              <a:gdLst>
                <a:gd name="T0" fmla="*/ 0 w 152"/>
                <a:gd name="T1" fmla="*/ 0 h 510"/>
                <a:gd name="T2" fmla="*/ 33 w 152"/>
                <a:gd name="T3" fmla="*/ 10 h 510"/>
                <a:gd name="T4" fmla="*/ 50 w 152"/>
                <a:gd name="T5" fmla="*/ 36 h 510"/>
                <a:gd name="T6" fmla="*/ 50 w 152"/>
                <a:gd name="T7" fmla="*/ 62 h 510"/>
                <a:gd name="T8" fmla="*/ 0 60000 65536"/>
                <a:gd name="T9" fmla="*/ 0 60000 65536"/>
                <a:gd name="T10" fmla="*/ 0 60000 65536"/>
                <a:gd name="T11" fmla="*/ 0 60000 65536"/>
                <a:gd name="T12" fmla="*/ 0 w 152"/>
                <a:gd name="T13" fmla="*/ 0 h 510"/>
                <a:gd name="T14" fmla="*/ 152 w 152"/>
                <a:gd name="T15" fmla="*/ 510 h 510"/>
              </a:gdLst>
              <a:ahLst/>
              <a:cxnLst>
                <a:cxn ang="T8">
                  <a:pos x="T0" y="T1"/>
                </a:cxn>
                <a:cxn ang="T9">
                  <a:pos x="T2" y="T3"/>
                </a:cxn>
                <a:cxn ang="T10">
                  <a:pos x="T4" y="T5"/>
                </a:cxn>
                <a:cxn ang="T11">
                  <a:pos x="T6" y="T7"/>
                </a:cxn>
              </a:cxnLst>
              <a:rect l="T12" t="T13" r="T14" b="T15"/>
              <a:pathLst>
                <a:path w="152" h="510">
                  <a:moveTo>
                    <a:pt x="0" y="0"/>
                  </a:moveTo>
                  <a:cubicBezTo>
                    <a:pt x="63" y="11"/>
                    <a:pt x="66" y="37"/>
                    <a:pt x="102" y="84"/>
                  </a:cubicBezTo>
                  <a:cubicBezTo>
                    <a:pt x="114" y="154"/>
                    <a:pt x="148" y="221"/>
                    <a:pt x="150" y="294"/>
                  </a:cubicBezTo>
                  <a:cubicBezTo>
                    <a:pt x="152" y="366"/>
                    <a:pt x="150" y="438"/>
                    <a:pt x="150" y="51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83" name="Freeform 31"/>
            <p:cNvSpPr>
              <a:spLocks/>
            </p:cNvSpPr>
            <p:nvPr/>
          </p:nvSpPr>
          <p:spPr bwMode="auto">
            <a:xfrm rot="-2423932">
              <a:off x="4061" y="3407"/>
              <a:ext cx="116" cy="315"/>
            </a:xfrm>
            <a:custGeom>
              <a:avLst/>
              <a:gdLst>
                <a:gd name="T0" fmla="*/ 0 w 152"/>
                <a:gd name="T1" fmla="*/ 0 h 510"/>
                <a:gd name="T2" fmla="*/ 46 w 152"/>
                <a:gd name="T3" fmla="*/ 20 h 510"/>
                <a:gd name="T4" fmla="*/ 66 w 152"/>
                <a:gd name="T5" fmla="*/ 69 h 510"/>
                <a:gd name="T6" fmla="*/ 66 w 152"/>
                <a:gd name="T7" fmla="*/ 120 h 510"/>
                <a:gd name="T8" fmla="*/ 0 60000 65536"/>
                <a:gd name="T9" fmla="*/ 0 60000 65536"/>
                <a:gd name="T10" fmla="*/ 0 60000 65536"/>
                <a:gd name="T11" fmla="*/ 0 60000 65536"/>
                <a:gd name="T12" fmla="*/ 0 w 152"/>
                <a:gd name="T13" fmla="*/ 0 h 510"/>
                <a:gd name="T14" fmla="*/ 152 w 152"/>
                <a:gd name="T15" fmla="*/ 510 h 510"/>
              </a:gdLst>
              <a:ahLst/>
              <a:cxnLst>
                <a:cxn ang="T8">
                  <a:pos x="T0" y="T1"/>
                </a:cxn>
                <a:cxn ang="T9">
                  <a:pos x="T2" y="T3"/>
                </a:cxn>
                <a:cxn ang="T10">
                  <a:pos x="T4" y="T5"/>
                </a:cxn>
                <a:cxn ang="T11">
                  <a:pos x="T6" y="T7"/>
                </a:cxn>
              </a:cxnLst>
              <a:rect l="T12" t="T13" r="T14" b="T15"/>
              <a:pathLst>
                <a:path w="152" h="510">
                  <a:moveTo>
                    <a:pt x="0" y="0"/>
                  </a:moveTo>
                  <a:cubicBezTo>
                    <a:pt x="63" y="11"/>
                    <a:pt x="66" y="37"/>
                    <a:pt x="102" y="84"/>
                  </a:cubicBezTo>
                  <a:cubicBezTo>
                    <a:pt x="114" y="154"/>
                    <a:pt x="148" y="221"/>
                    <a:pt x="150" y="294"/>
                  </a:cubicBezTo>
                  <a:cubicBezTo>
                    <a:pt x="152" y="366"/>
                    <a:pt x="150" y="438"/>
                    <a:pt x="150" y="51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84" name="AutoShape 32"/>
            <p:cNvSpPr>
              <a:spLocks noChangeArrowheads="1"/>
            </p:cNvSpPr>
            <p:nvPr/>
          </p:nvSpPr>
          <p:spPr bwMode="auto">
            <a:xfrm rot="-7823932">
              <a:off x="3578" y="3447"/>
              <a:ext cx="82" cy="417"/>
            </a:xfrm>
            <a:prstGeom prst="can">
              <a:avLst>
                <a:gd name="adj" fmla="val 127134"/>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85" name="AutoShape 33"/>
            <p:cNvSpPr>
              <a:spLocks noChangeArrowheads="1"/>
            </p:cNvSpPr>
            <p:nvPr/>
          </p:nvSpPr>
          <p:spPr bwMode="auto">
            <a:xfrm rot="-7856673">
              <a:off x="3606" y="3369"/>
              <a:ext cx="81" cy="416"/>
            </a:xfrm>
            <a:prstGeom prst="can">
              <a:avLst>
                <a:gd name="adj" fmla="val 128395"/>
              </a:avLst>
            </a:prstGeom>
            <a:solidFill>
              <a:srgbClr val="FF00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86" name="AutoShape 34"/>
            <p:cNvSpPr>
              <a:spLocks noChangeArrowheads="1"/>
            </p:cNvSpPr>
            <p:nvPr/>
          </p:nvSpPr>
          <p:spPr bwMode="auto">
            <a:xfrm rot="-7856673">
              <a:off x="3667" y="3431"/>
              <a:ext cx="82" cy="416"/>
            </a:xfrm>
            <a:prstGeom prst="can">
              <a:avLst>
                <a:gd name="adj" fmla="val 126829"/>
              </a:avLst>
            </a:prstGeom>
            <a:solidFill>
              <a:srgbClr val="FF00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87" name="AutoShape 35"/>
            <p:cNvSpPr>
              <a:spLocks noChangeArrowheads="1"/>
            </p:cNvSpPr>
            <p:nvPr/>
          </p:nvSpPr>
          <p:spPr bwMode="auto">
            <a:xfrm rot="-7823932">
              <a:off x="3619" y="3333"/>
              <a:ext cx="81" cy="418"/>
            </a:xfrm>
            <a:prstGeom prst="can">
              <a:avLst>
                <a:gd name="adj" fmla="val 129012"/>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88" name="AutoShape 36"/>
            <p:cNvSpPr>
              <a:spLocks noChangeArrowheads="1"/>
            </p:cNvSpPr>
            <p:nvPr/>
          </p:nvSpPr>
          <p:spPr bwMode="auto">
            <a:xfrm rot="-7823932">
              <a:off x="3752" y="3409"/>
              <a:ext cx="82" cy="417"/>
            </a:xfrm>
            <a:prstGeom prst="can">
              <a:avLst>
                <a:gd name="adj" fmla="val 127134"/>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89" name="AutoShape 37"/>
            <p:cNvSpPr>
              <a:spLocks noChangeArrowheads="1"/>
            </p:cNvSpPr>
            <p:nvPr/>
          </p:nvSpPr>
          <p:spPr bwMode="auto">
            <a:xfrm rot="-7856673">
              <a:off x="3706" y="3352"/>
              <a:ext cx="82" cy="418"/>
            </a:xfrm>
            <a:prstGeom prst="can">
              <a:avLst>
                <a:gd name="adj" fmla="val 127439"/>
              </a:avLst>
            </a:prstGeom>
            <a:solidFill>
              <a:srgbClr val="FF00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90" name="Freeform 38"/>
            <p:cNvSpPr>
              <a:spLocks/>
            </p:cNvSpPr>
            <p:nvPr/>
          </p:nvSpPr>
          <p:spPr bwMode="auto">
            <a:xfrm rot="-2423932">
              <a:off x="3737" y="3065"/>
              <a:ext cx="83" cy="412"/>
            </a:xfrm>
            <a:custGeom>
              <a:avLst/>
              <a:gdLst>
                <a:gd name="T0" fmla="*/ 0 w 90"/>
                <a:gd name="T1" fmla="*/ 215 h 570"/>
                <a:gd name="T2" fmla="*/ 56 w 90"/>
                <a:gd name="T3" fmla="*/ 188 h 570"/>
                <a:gd name="T4" fmla="*/ 71 w 90"/>
                <a:gd name="T5" fmla="*/ 129 h 570"/>
                <a:gd name="T6" fmla="*/ 65 w 90"/>
                <a:gd name="T7" fmla="*/ 0 h 570"/>
                <a:gd name="T8" fmla="*/ 0 60000 65536"/>
                <a:gd name="T9" fmla="*/ 0 60000 65536"/>
                <a:gd name="T10" fmla="*/ 0 60000 65536"/>
                <a:gd name="T11" fmla="*/ 0 60000 65536"/>
                <a:gd name="T12" fmla="*/ 0 w 90"/>
                <a:gd name="T13" fmla="*/ 0 h 570"/>
                <a:gd name="T14" fmla="*/ 90 w 90"/>
                <a:gd name="T15" fmla="*/ 570 h 570"/>
              </a:gdLst>
              <a:ahLst/>
              <a:cxnLst>
                <a:cxn ang="T8">
                  <a:pos x="T0" y="T1"/>
                </a:cxn>
                <a:cxn ang="T9">
                  <a:pos x="T2" y="T3"/>
                </a:cxn>
                <a:cxn ang="T10">
                  <a:pos x="T4" y="T5"/>
                </a:cxn>
                <a:cxn ang="T11">
                  <a:pos x="T6" y="T7"/>
                </a:cxn>
              </a:cxnLst>
              <a:rect l="T12" t="T13" r="T14" b="T15"/>
              <a:pathLst>
                <a:path w="90" h="570">
                  <a:moveTo>
                    <a:pt x="0" y="570"/>
                  </a:moveTo>
                  <a:cubicBezTo>
                    <a:pt x="59" y="562"/>
                    <a:pt x="51" y="555"/>
                    <a:pt x="72" y="498"/>
                  </a:cubicBezTo>
                  <a:cubicBezTo>
                    <a:pt x="81" y="446"/>
                    <a:pt x="83" y="394"/>
                    <a:pt x="90" y="342"/>
                  </a:cubicBezTo>
                  <a:cubicBezTo>
                    <a:pt x="88" y="228"/>
                    <a:pt x="84" y="0"/>
                    <a:pt x="84"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91" name="Freeform 39"/>
            <p:cNvSpPr>
              <a:spLocks/>
            </p:cNvSpPr>
            <p:nvPr/>
          </p:nvSpPr>
          <p:spPr bwMode="auto">
            <a:xfrm rot="-2423932">
              <a:off x="3922" y="3339"/>
              <a:ext cx="124" cy="360"/>
            </a:xfrm>
            <a:custGeom>
              <a:avLst/>
              <a:gdLst>
                <a:gd name="T0" fmla="*/ 0 w 152"/>
                <a:gd name="T1" fmla="*/ 0 h 510"/>
                <a:gd name="T2" fmla="*/ 55 w 152"/>
                <a:gd name="T3" fmla="*/ 30 h 510"/>
                <a:gd name="T4" fmla="*/ 82 w 152"/>
                <a:gd name="T5" fmla="*/ 104 h 510"/>
                <a:gd name="T6" fmla="*/ 82 w 152"/>
                <a:gd name="T7" fmla="*/ 179 h 510"/>
                <a:gd name="T8" fmla="*/ 0 60000 65536"/>
                <a:gd name="T9" fmla="*/ 0 60000 65536"/>
                <a:gd name="T10" fmla="*/ 0 60000 65536"/>
                <a:gd name="T11" fmla="*/ 0 60000 65536"/>
                <a:gd name="T12" fmla="*/ 0 w 152"/>
                <a:gd name="T13" fmla="*/ 0 h 510"/>
                <a:gd name="T14" fmla="*/ 152 w 152"/>
                <a:gd name="T15" fmla="*/ 510 h 510"/>
              </a:gdLst>
              <a:ahLst/>
              <a:cxnLst>
                <a:cxn ang="T8">
                  <a:pos x="T0" y="T1"/>
                </a:cxn>
                <a:cxn ang="T9">
                  <a:pos x="T2" y="T3"/>
                </a:cxn>
                <a:cxn ang="T10">
                  <a:pos x="T4" y="T5"/>
                </a:cxn>
                <a:cxn ang="T11">
                  <a:pos x="T6" y="T7"/>
                </a:cxn>
              </a:cxnLst>
              <a:rect l="T12" t="T13" r="T14" b="T15"/>
              <a:pathLst>
                <a:path w="152" h="510">
                  <a:moveTo>
                    <a:pt x="0" y="0"/>
                  </a:moveTo>
                  <a:cubicBezTo>
                    <a:pt x="63" y="11"/>
                    <a:pt x="66" y="37"/>
                    <a:pt x="102" y="84"/>
                  </a:cubicBezTo>
                  <a:cubicBezTo>
                    <a:pt x="114" y="154"/>
                    <a:pt x="148" y="221"/>
                    <a:pt x="150" y="294"/>
                  </a:cubicBezTo>
                  <a:cubicBezTo>
                    <a:pt x="152" y="366"/>
                    <a:pt x="150" y="438"/>
                    <a:pt x="150" y="51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92" name="Freeform 40"/>
            <p:cNvSpPr>
              <a:spLocks/>
            </p:cNvSpPr>
            <p:nvPr/>
          </p:nvSpPr>
          <p:spPr bwMode="auto">
            <a:xfrm rot="-2423932">
              <a:off x="3602" y="3649"/>
              <a:ext cx="50" cy="77"/>
            </a:xfrm>
            <a:custGeom>
              <a:avLst/>
              <a:gdLst>
                <a:gd name="T0" fmla="*/ 35 w 60"/>
                <a:gd name="T1" fmla="*/ 36 h 109"/>
                <a:gd name="T2" fmla="*/ 24 w 60"/>
                <a:gd name="T3" fmla="*/ 38 h 109"/>
                <a:gd name="T4" fmla="*/ 3 w 60"/>
                <a:gd name="T5" fmla="*/ 34 h 109"/>
                <a:gd name="T6" fmla="*/ 0 w 60"/>
                <a:gd name="T7" fmla="*/ 28 h 109"/>
                <a:gd name="T8" fmla="*/ 35 w 60"/>
                <a:gd name="T9" fmla="*/ 0 h 109"/>
                <a:gd name="T10" fmla="*/ 0 60000 65536"/>
                <a:gd name="T11" fmla="*/ 0 60000 65536"/>
                <a:gd name="T12" fmla="*/ 0 60000 65536"/>
                <a:gd name="T13" fmla="*/ 0 60000 65536"/>
                <a:gd name="T14" fmla="*/ 0 60000 65536"/>
                <a:gd name="T15" fmla="*/ 0 w 60"/>
                <a:gd name="T16" fmla="*/ 0 h 109"/>
                <a:gd name="T17" fmla="*/ 60 w 60"/>
                <a:gd name="T18" fmla="*/ 109 h 109"/>
              </a:gdLst>
              <a:ahLst/>
              <a:cxnLst>
                <a:cxn ang="T10">
                  <a:pos x="T0" y="T1"/>
                </a:cxn>
                <a:cxn ang="T11">
                  <a:pos x="T2" y="T3"/>
                </a:cxn>
                <a:cxn ang="T12">
                  <a:pos x="T4" y="T5"/>
                </a:cxn>
                <a:cxn ang="T13">
                  <a:pos x="T6" y="T7"/>
                </a:cxn>
                <a:cxn ang="T14">
                  <a:pos x="T8" y="T9"/>
                </a:cxn>
              </a:cxnLst>
              <a:rect l="T15" t="T16" r="T17" b="T18"/>
              <a:pathLst>
                <a:path w="60" h="109">
                  <a:moveTo>
                    <a:pt x="60" y="102"/>
                  </a:moveTo>
                  <a:cubicBezTo>
                    <a:pt x="54" y="104"/>
                    <a:pt x="48" y="109"/>
                    <a:pt x="42" y="108"/>
                  </a:cubicBezTo>
                  <a:cubicBezTo>
                    <a:pt x="29" y="107"/>
                    <a:pt x="6" y="96"/>
                    <a:pt x="6" y="96"/>
                  </a:cubicBezTo>
                  <a:cubicBezTo>
                    <a:pt x="4" y="90"/>
                    <a:pt x="0" y="84"/>
                    <a:pt x="0" y="78"/>
                  </a:cubicBezTo>
                  <a:cubicBezTo>
                    <a:pt x="0" y="0"/>
                    <a:pt x="10" y="25"/>
                    <a:pt x="60" y="0"/>
                  </a:cubicBezTo>
                </a:path>
              </a:pathLst>
            </a:cu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93" name="Freeform 41"/>
            <p:cNvSpPr>
              <a:spLocks/>
            </p:cNvSpPr>
            <p:nvPr/>
          </p:nvSpPr>
          <p:spPr bwMode="auto">
            <a:xfrm rot="-2423932">
              <a:off x="3448" y="3736"/>
              <a:ext cx="140" cy="60"/>
            </a:xfrm>
            <a:custGeom>
              <a:avLst/>
              <a:gdLst>
                <a:gd name="T0" fmla="*/ 97 w 168"/>
                <a:gd name="T1" fmla="*/ 24 h 85"/>
                <a:gd name="T2" fmla="*/ 11 w 168"/>
                <a:gd name="T3" fmla="*/ 26 h 85"/>
                <a:gd name="T4" fmla="*/ 3 w 168"/>
                <a:gd name="T5" fmla="*/ 20 h 85"/>
                <a:gd name="T6" fmla="*/ 48 w 168"/>
                <a:gd name="T7" fmla="*/ 5 h 85"/>
                <a:gd name="T8" fmla="*/ 0 60000 65536"/>
                <a:gd name="T9" fmla="*/ 0 60000 65536"/>
                <a:gd name="T10" fmla="*/ 0 60000 65536"/>
                <a:gd name="T11" fmla="*/ 0 60000 65536"/>
                <a:gd name="T12" fmla="*/ 0 w 168"/>
                <a:gd name="T13" fmla="*/ 0 h 85"/>
                <a:gd name="T14" fmla="*/ 168 w 168"/>
                <a:gd name="T15" fmla="*/ 85 h 85"/>
              </a:gdLst>
              <a:ahLst/>
              <a:cxnLst>
                <a:cxn ang="T8">
                  <a:pos x="T0" y="T1"/>
                </a:cxn>
                <a:cxn ang="T9">
                  <a:pos x="T2" y="T3"/>
                </a:cxn>
                <a:cxn ang="T10">
                  <a:pos x="T4" y="T5"/>
                </a:cxn>
                <a:cxn ang="T11">
                  <a:pos x="T6" y="T7"/>
                </a:cxn>
              </a:cxnLst>
              <a:rect l="T12" t="T13" r="T14" b="T15"/>
              <a:pathLst>
                <a:path w="168" h="85">
                  <a:moveTo>
                    <a:pt x="168" y="68"/>
                  </a:moveTo>
                  <a:cubicBezTo>
                    <a:pt x="117" y="85"/>
                    <a:pt x="70" y="78"/>
                    <a:pt x="18" y="74"/>
                  </a:cubicBezTo>
                  <a:cubicBezTo>
                    <a:pt x="14" y="68"/>
                    <a:pt x="7" y="63"/>
                    <a:pt x="6" y="56"/>
                  </a:cubicBezTo>
                  <a:cubicBezTo>
                    <a:pt x="0" y="0"/>
                    <a:pt x="44" y="14"/>
                    <a:pt x="84" y="14"/>
                  </a:cubicBezTo>
                </a:path>
              </a:pathLst>
            </a:cu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94" name="Freeform 42"/>
            <p:cNvSpPr>
              <a:spLocks/>
            </p:cNvSpPr>
            <p:nvPr/>
          </p:nvSpPr>
          <p:spPr bwMode="auto">
            <a:xfrm rot="-2423932">
              <a:off x="3389" y="3598"/>
              <a:ext cx="147" cy="106"/>
            </a:xfrm>
            <a:custGeom>
              <a:avLst/>
              <a:gdLst>
                <a:gd name="T0" fmla="*/ 83 w 164"/>
                <a:gd name="T1" fmla="*/ 114 h 102"/>
                <a:gd name="T2" fmla="*/ 31 w 164"/>
                <a:gd name="T3" fmla="*/ 75 h 102"/>
                <a:gd name="T4" fmla="*/ 31 w 164"/>
                <a:gd name="T5" fmla="*/ 0 h 102"/>
                <a:gd name="T6" fmla="*/ 80 w 164"/>
                <a:gd name="T7" fmla="*/ 48 h 102"/>
                <a:gd name="T8" fmla="*/ 118 w 164"/>
                <a:gd name="T9" fmla="*/ 102 h 102"/>
                <a:gd name="T10" fmla="*/ 0 60000 65536"/>
                <a:gd name="T11" fmla="*/ 0 60000 65536"/>
                <a:gd name="T12" fmla="*/ 0 60000 65536"/>
                <a:gd name="T13" fmla="*/ 0 60000 65536"/>
                <a:gd name="T14" fmla="*/ 0 60000 65536"/>
                <a:gd name="T15" fmla="*/ 0 w 164"/>
                <a:gd name="T16" fmla="*/ 0 h 102"/>
                <a:gd name="T17" fmla="*/ 164 w 164"/>
                <a:gd name="T18" fmla="*/ 102 h 102"/>
              </a:gdLst>
              <a:ahLst/>
              <a:cxnLst>
                <a:cxn ang="T10">
                  <a:pos x="T0" y="T1"/>
                </a:cxn>
                <a:cxn ang="T11">
                  <a:pos x="T2" y="T3"/>
                </a:cxn>
                <a:cxn ang="T12">
                  <a:pos x="T4" y="T5"/>
                </a:cxn>
                <a:cxn ang="T13">
                  <a:pos x="T6" y="T7"/>
                </a:cxn>
                <a:cxn ang="T14">
                  <a:pos x="T8" y="T9"/>
                </a:cxn>
              </a:cxnLst>
              <a:rect l="T15" t="T16" r="T17" b="T18"/>
              <a:pathLst>
                <a:path w="164" h="102">
                  <a:moveTo>
                    <a:pt x="116" y="102"/>
                  </a:moveTo>
                  <a:cubicBezTo>
                    <a:pt x="90" y="93"/>
                    <a:pt x="70" y="75"/>
                    <a:pt x="44" y="66"/>
                  </a:cubicBezTo>
                  <a:cubicBezTo>
                    <a:pt x="22" y="44"/>
                    <a:pt x="0" y="15"/>
                    <a:pt x="44" y="0"/>
                  </a:cubicBezTo>
                  <a:cubicBezTo>
                    <a:pt x="81" y="7"/>
                    <a:pt x="83" y="2"/>
                    <a:pt x="110" y="42"/>
                  </a:cubicBezTo>
                  <a:cubicBezTo>
                    <a:pt x="121" y="59"/>
                    <a:pt x="140" y="90"/>
                    <a:pt x="164" y="90"/>
                  </a:cubicBezTo>
                </a:path>
              </a:pathLst>
            </a:cu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95" name="Oval 43"/>
            <p:cNvSpPr>
              <a:spLocks noChangeArrowheads="1"/>
            </p:cNvSpPr>
            <p:nvPr/>
          </p:nvSpPr>
          <p:spPr bwMode="auto">
            <a:xfrm rot="-519415">
              <a:off x="2191" y="3235"/>
              <a:ext cx="664" cy="609"/>
            </a:xfrm>
            <a:prstGeom prst="ellipse">
              <a:avLst/>
            </a:prstGeom>
            <a:solidFill>
              <a:srgbClr val="CCFFFF"/>
            </a:solidFill>
            <a:ln w="101600">
              <a:solidFill>
                <a:srgbClr val="9999FF"/>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endParaRPr lang="en-US" altLang="en-US" sz="2400" u="none">
                <a:solidFill>
                  <a:srgbClr val="FFFFFF"/>
                </a:solidFill>
                <a:latin typeface="Times New Roman" panose="02020603050405020304" pitchFamily="18" charset="0"/>
              </a:endParaRPr>
            </a:p>
          </p:txBody>
        </p:sp>
        <p:sp>
          <p:nvSpPr>
            <p:cNvPr id="45096" name="Arc 44"/>
            <p:cNvSpPr>
              <a:spLocks/>
            </p:cNvSpPr>
            <p:nvPr/>
          </p:nvSpPr>
          <p:spPr bwMode="auto">
            <a:xfrm rot="7254649" flipH="1">
              <a:off x="2463" y="3053"/>
              <a:ext cx="165" cy="605"/>
            </a:xfrm>
            <a:custGeom>
              <a:avLst/>
              <a:gdLst>
                <a:gd name="T0" fmla="*/ 0 w 21600"/>
                <a:gd name="T1" fmla="*/ 0 h 36049"/>
                <a:gd name="T2" fmla="*/ 0 w 21600"/>
                <a:gd name="T3" fmla="*/ 0 h 36049"/>
                <a:gd name="T4" fmla="*/ 0 w 21600"/>
                <a:gd name="T5" fmla="*/ 0 h 36049"/>
                <a:gd name="T6" fmla="*/ 0 60000 65536"/>
                <a:gd name="T7" fmla="*/ 0 60000 65536"/>
                <a:gd name="T8" fmla="*/ 0 60000 65536"/>
                <a:gd name="T9" fmla="*/ 0 w 21600"/>
                <a:gd name="T10" fmla="*/ 0 h 36049"/>
                <a:gd name="T11" fmla="*/ 21600 w 21600"/>
                <a:gd name="T12" fmla="*/ 36049 h 36049"/>
              </a:gdLst>
              <a:ahLst/>
              <a:cxnLst>
                <a:cxn ang="T6">
                  <a:pos x="T0" y="T1"/>
                </a:cxn>
                <a:cxn ang="T7">
                  <a:pos x="T2" y="T3"/>
                </a:cxn>
                <a:cxn ang="T8">
                  <a:pos x="T4" y="T5"/>
                </a:cxn>
              </a:cxnLst>
              <a:rect l="T9" t="T10" r="T11" b="T12"/>
              <a:pathLst>
                <a:path w="21600" h="36049" fill="none" extrusionOk="0">
                  <a:moveTo>
                    <a:pt x="5783" y="-1"/>
                  </a:moveTo>
                  <a:cubicBezTo>
                    <a:pt x="15131" y="2597"/>
                    <a:pt x="21600" y="11108"/>
                    <a:pt x="21600" y="20811"/>
                  </a:cubicBezTo>
                  <a:cubicBezTo>
                    <a:pt x="21600" y="26522"/>
                    <a:pt x="19338" y="32001"/>
                    <a:pt x="15308" y="36048"/>
                  </a:cubicBezTo>
                </a:path>
                <a:path w="21600" h="36049" stroke="0" extrusionOk="0">
                  <a:moveTo>
                    <a:pt x="5783" y="-1"/>
                  </a:moveTo>
                  <a:cubicBezTo>
                    <a:pt x="15131" y="2597"/>
                    <a:pt x="21600" y="11108"/>
                    <a:pt x="21600" y="20811"/>
                  </a:cubicBezTo>
                  <a:cubicBezTo>
                    <a:pt x="21600" y="26522"/>
                    <a:pt x="19338" y="32001"/>
                    <a:pt x="15308" y="36048"/>
                  </a:cubicBezTo>
                  <a:lnTo>
                    <a:pt x="0" y="20811"/>
                  </a:lnTo>
                  <a:lnTo>
                    <a:pt x="5783" y="-1"/>
                  </a:lnTo>
                  <a:close/>
                </a:path>
              </a:pathLst>
            </a:custGeom>
            <a:noFill/>
            <a:ln w="4445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97" name="Freeform 45"/>
            <p:cNvSpPr>
              <a:spLocks/>
            </p:cNvSpPr>
            <p:nvPr/>
          </p:nvSpPr>
          <p:spPr bwMode="auto">
            <a:xfrm rot="-1434146">
              <a:off x="1552" y="3353"/>
              <a:ext cx="71" cy="85"/>
            </a:xfrm>
            <a:custGeom>
              <a:avLst/>
              <a:gdLst>
                <a:gd name="T0" fmla="*/ 99 w 60"/>
                <a:gd name="T1" fmla="*/ 48 h 109"/>
                <a:gd name="T2" fmla="*/ 70 w 60"/>
                <a:gd name="T3" fmla="*/ 51 h 109"/>
                <a:gd name="T4" fmla="*/ 9 w 60"/>
                <a:gd name="T5" fmla="*/ 45 h 109"/>
                <a:gd name="T6" fmla="*/ 0 w 60"/>
                <a:gd name="T7" fmla="*/ 37 h 109"/>
                <a:gd name="T8" fmla="*/ 99 w 60"/>
                <a:gd name="T9" fmla="*/ 0 h 109"/>
                <a:gd name="T10" fmla="*/ 0 60000 65536"/>
                <a:gd name="T11" fmla="*/ 0 60000 65536"/>
                <a:gd name="T12" fmla="*/ 0 60000 65536"/>
                <a:gd name="T13" fmla="*/ 0 60000 65536"/>
                <a:gd name="T14" fmla="*/ 0 60000 65536"/>
                <a:gd name="T15" fmla="*/ 0 w 60"/>
                <a:gd name="T16" fmla="*/ 0 h 109"/>
                <a:gd name="T17" fmla="*/ 60 w 60"/>
                <a:gd name="T18" fmla="*/ 109 h 109"/>
              </a:gdLst>
              <a:ahLst/>
              <a:cxnLst>
                <a:cxn ang="T10">
                  <a:pos x="T0" y="T1"/>
                </a:cxn>
                <a:cxn ang="T11">
                  <a:pos x="T2" y="T3"/>
                </a:cxn>
                <a:cxn ang="T12">
                  <a:pos x="T4" y="T5"/>
                </a:cxn>
                <a:cxn ang="T13">
                  <a:pos x="T6" y="T7"/>
                </a:cxn>
                <a:cxn ang="T14">
                  <a:pos x="T8" y="T9"/>
                </a:cxn>
              </a:cxnLst>
              <a:rect l="T15" t="T16" r="T17" b="T18"/>
              <a:pathLst>
                <a:path w="60" h="109">
                  <a:moveTo>
                    <a:pt x="60" y="102"/>
                  </a:moveTo>
                  <a:cubicBezTo>
                    <a:pt x="54" y="104"/>
                    <a:pt x="48" y="109"/>
                    <a:pt x="42" y="108"/>
                  </a:cubicBezTo>
                  <a:cubicBezTo>
                    <a:pt x="29" y="107"/>
                    <a:pt x="6" y="96"/>
                    <a:pt x="6" y="96"/>
                  </a:cubicBezTo>
                  <a:cubicBezTo>
                    <a:pt x="4" y="90"/>
                    <a:pt x="0" y="84"/>
                    <a:pt x="0" y="78"/>
                  </a:cubicBezTo>
                  <a:cubicBezTo>
                    <a:pt x="0" y="0"/>
                    <a:pt x="10" y="25"/>
                    <a:pt x="60" y="0"/>
                  </a:cubicBezTo>
                </a:path>
              </a:pathLst>
            </a:cu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98" name="AutoShape 46"/>
            <p:cNvSpPr>
              <a:spLocks noChangeArrowheads="1"/>
            </p:cNvSpPr>
            <p:nvPr/>
          </p:nvSpPr>
          <p:spPr bwMode="auto">
            <a:xfrm rot="4842590">
              <a:off x="1918" y="3177"/>
              <a:ext cx="78" cy="392"/>
            </a:xfrm>
            <a:prstGeom prst="can">
              <a:avLst>
                <a:gd name="adj" fmla="val 125641"/>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099" name="AutoShape 47"/>
            <p:cNvSpPr>
              <a:spLocks noChangeArrowheads="1"/>
            </p:cNvSpPr>
            <p:nvPr/>
          </p:nvSpPr>
          <p:spPr bwMode="auto">
            <a:xfrm rot="4809851">
              <a:off x="1852" y="3229"/>
              <a:ext cx="78" cy="392"/>
            </a:xfrm>
            <a:prstGeom prst="can">
              <a:avLst>
                <a:gd name="adj" fmla="val 125641"/>
              </a:avLst>
            </a:prstGeom>
            <a:solidFill>
              <a:srgbClr val="FF00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00" name="AutoShape 48"/>
            <p:cNvSpPr>
              <a:spLocks noChangeArrowheads="1"/>
            </p:cNvSpPr>
            <p:nvPr/>
          </p:nvSpPr>
          <p:spPr bwMode="auto">
            <a:xfrm rot="4809851">
              <a:off x="1837" y="3152"/>
              <a:ext cx="78" cy="391"/>
            </a:xfrm>
            <a:prstGeom prst="can">
              <a:avLst>
                <a:gd name="adj" fmla="val 125321"/>
              </a:avLst>
            </a:prstGeom>
            <a:solidFill>
              <a:srgbClr val="FF00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01" name="AutoShape 49"/>
            <p:cNvSpPr>
              <a:spLocks noChangeArrowheads="1"/>
            </p:cNvSpPr>
            <p:nvPr/>
          </p:nvSpPr>
          <p:spPr bwMode="auto">
            <a:xfrm rot="4842590">
              <a:off x="1824" y="3264"/>
              <a:ext cx="78" cy="392"/>
            </a:xfrm>
            <a:prstGeom prst="can">
              <a:avLst>
                <a:gd name="adj" fmla="val 125641"/>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02" name="AutoShape 50"/>
            <p:cNvSpPr>
              <a:spLocks noChangeArrowheads="1"/>
            </p:cNvSpPr>
            <p:nvPr/>
          </p:nvSpPr>
          <p:spPr bwMode="auto">
            <a:xfrm rot="4842590">
              <a:off x="1756" y="3131"/>
              <a:ext cx="78" cy="393"/>
            </a:xfrm>
            <a:prstGeom prst="can">
              <a:avLst>
                <a:gd name="adj" fmla="val 125962"/>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03" name="AutoShape 51"/>
            <p:cNvSpPr>
              <a:spLocks noChangeArrowheads="1"/>
            </p:cNvSpPr>
            <p:nvPr/>
          </p:nvSpPr>
          <p:spPr bwMode="auto">
            <a:xfrm rot="4809851">
              <a:off x="1752" y="3209"/>
              <a:ext cx="79" cy="392"/>
            </a:xfrm>
            <a:prstGeom prst="can">
              <a:avLst>
                <a:gd name="adj" fmla="val 124051"/>
              </a:avLst>
            </a:prstGeom>
            <a:solidFill>
              <a:srgbClr val="FF00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04" name="Freeform 52"/>
            <p:cNvSpPr>
              <a:spLocks/>
            </p:cNvSpPr>
            <p:nvPr/>
          </p:nvSpPr>
          <p:spPr bwMode="auto">
            <a:xfrm rot="-618611">
              <a:off x="1570" y="3464"/>
              <a:ext cx="132" cy="57"/>
            </a:xfrm>
            <a:custGeom>
              <a:avLst/>
              <a:gdLst>
                <a:gd name="T0" fmla="*/ 82 w 168"/>
                <a:gd name="T1" fmla="*/ 21 h 85"/>
                <a:gd name="T2" fmla="*/ 9 w 168"/>
                <a:gd name="T3" fmla="*/ 23 h 85"/>
                <a:gd name="T4" fmla="*/ 3 w 168"/>
                <a:gd name="T5" fmla="*/ 17 h 85"/>
                <a:gd name="T6" fmla="*/ 41 w 168"/>
                <a:gd name="T7" fmla="*/ 4 h 85"/>
                <a:gd name="T8" fmla="*/ 0 60000 65536"/>
                <a:gd name="T9" fmla="*/ 0 60000 65536"/>
                <a:gd name="T10" fmla="*/ 0 60000 65536"/>
                <a:gd name="T11" fmla="*/ 0 60000 65536"/>
                <a:gd name="T12" fmla="*/ 0 w 168"/>
                <a:gd name="T13" fmla="*/ 0 h 85"/>
                <a:gd name="T14" fmla="*/ 168 w 168"/>
                <a:gd name="T15" fmla="*/ 85 h 85"/>
              </a:gdLst>
              <a:ahLst/>
              <a:cxnLst>
                <a:cxn ang="T8">
                  <a:pos x="T0" y="T1"/>
                </a:cxn>
                <a:cxn ang="T9">
                  <a:pos x="T2" y="T3"/>
                </a:cxn>
                <a:cxn ang="T10">
                  <a:pos x="T4" y="T5"/>
                </a:cxn>
                <a:cxn ang="T11">
                  <a:pos x="T6" y="T7"/>
                </a:cxn>
              </a:cxnLst>
              <a:rect l="T12" t="T13" r="T14" b="T15"/>
              <a:pathLst>
                <a:path w="168" h="85">
                  <a:moveTo>
                    <a:pt x="168" y="68"/>
                  </a:moveTo>
                  <a:cubicBezTo>
                    <a:pt x="117" y="85"/>
                    <a:pt x="70" y="78"/>
                    <a:pt x="18" y="74"/>
                  </a:cubicBezTo>
                  <a:cubicBezTo>
                    <a:pt x="14" y="68"/>
                    <a:pt x="7" y="63"/>
                    <a:pt x="6" y="56"/>
                  </a:cubicBezTo>
                  <a:cubicBezTo>
                    <a:pt x="0" y="0"/>
                    <a:pt x="44" y="14"/>
                    <a:pt x="84" y="14"/>
                  </a:cubicBezTo>
                </a:path>
              </a:pathLst>
            </a:cu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05" name="Freeform 53"/>
            <p:cNvSpPr>
              <a:spLocks/>
            </p:cNvSpPr>
            <p:nvPr/>
          </p:nvSpPr>
          <p:spPr bwMode="auto">
            <a:xfrm rot="5029553">
              <a:off x="2171" y="3158"/>
              <a:ext cx="1" cy="311"/>
            </a:xfrm>
            <a:custGeom>
              <a:avLst/>
              <a:gdLst>
                <a:gd name="T0" fmla="*/ 0 w 1"/>
                <a:gd name="T1" fmla="*/ 192 h 396"/>
                <a:gd name="T2" fmla="*/ 0 w 1"/>
                <a:gd name="T3" fmla="*/ 0 h 396"/>
                <a:gd name="T4" fmla="*/ 0 60000 65536"/>
                <a:gd name="T5" fmla="*/ 0 60000 65536"/>
                <a:gd name="T6" fmla="*/ 0 w 1"/>
                <a:gd name="T7" fmla="*/ 0 h 396"/>
                <a:gd name="T8" fmla="*/ 1 w 1"/>
                <a:gd name="T9" fmla="*/ 396 h 396"/>
              </a:gdLst>
              <a:ahLst/>
              <a:cxnLst>
                <a:cxn ang="T4">
                  <a:pos x="T0" y="T1"/>
                </a:cxn>
                <a:cxn ang="T5">
                  <a:pos x="T2" y="T3"/>
                </a:cxn>
              </a:cxnLst>
              <a:rect l="T6" t="T7" r="T8" b="T9"/>
              <a:pathLst>
                <a:path w="1" h="396">
                  <a:moveTo>
                    <a:pt x="0" y="396"/>
                  </a:moveTo>
                  <a:cubicBezTo>
                    <a:pt x="0" y="264"/>
                    <a:pt x="0" y="132"/>
                    <a:pt x="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06" name="Freeform 54"/>
            <p:cNvSpPr>
              <a:spLocks/>
            </p:cNvSpPr>
            <p:nvPr/>
          </p:nvSpPr>
          <p:spPr bwMode="auto">
            <a:xfrm rot="5029553">
              <a:off x="2250" y="3152"/>
              <a:ext cx="47" cy="348"/>
            </a:xfrm>
            <a:custGeom>
              <a:avLst/>
              <a:gdLst>
                <a:gd name="T0" fmla="*/ 15 w 69"/>
                <a:gd name="T1" fmla="*/ 214 h 444"/>
                <a:gd name="T2" fmla="*/ 12 w 69"/>
                <a:gd name="T3" fmla="*/ 150 h 444"/>
                <a:gd name="T4" fmla="*/ 3 w 69"/>
                <a:gd name="T5" fmla="*/ 115 h 444"/>
                <a:gd name="T6" fmla="*/ 0 w 69"/>
                <a:gd name="T7" fmla="*/ 0 h 444"/>
                <a:gd name="T8" fmla="*/ 0 60000 65536"/>
                <a:gd name="T9" fmla="*/ 0 60000 65536"/>
                <a:gd name="T10" fmla="*/ 0 60000 65536"/>
                <a:gd name="T11" fmla="*/ 0 60000 65536"/>
                <a:gd name="T12" fmla="*/ 0 w 69"/>
                <a:gd name="T13" fmla="*/ 0 h 444"/>
                <a:gd name="T14" fmla="*/ 69 w 69"/>
                <a:gd name="T15" fmla="*/ 444 h 444"/>
              </a:gdLst>
              <a:ahLst/>
              <a:cxnLst>
                <a:cxn ang="T8">
                  <a:pos x="T0" y="T1"/>
                </a:cxn>
                <a:cxn ang="T9">
                  <a:pos x="T2" y="T3"/>
                </a:cxn>
                <a:cxn ang="T10">
                  <a:pos x="T4" y="T5"/>
                </a:cxn>
                <a:cxn ang="T11">
                  <a:pos x="T6" y="T7"/>
                </a:cxn>
              </a:cxnLst>
              <a:rect l="T12" t="T13" r="T14" b="T15"/>
              <a:pathLst>
                <a:path w="69" h="444">
                  <a:moveTo>
                    <a:pt x="48" y="444"/>
                  </a:moveTo>
                  <a:cubicBezTo>
                    <a:pt x="69" y="382"/>
                    <a:pt x="68" y="407"/>
                    <a:pt x="36" y="312"/>
                  </a:cubicBezTo>
                  <a:cubicBezTo>
                    <a:pt x="28" y="288"/>
                    <a:pt x="12" y="240"/>
                    <a:pt x="12" y="240"/>
                  </a:cubicBezTo>
                  <a:cubicBezTo>
                    <a:pt x="0" y="16"/>
                    <a:pt x="0" y="96"/>
                    <a:pt x="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07" name="Freeform 55"/>
            <p:cNvSpPr>
              <a:spLocks/>
            </p:cNvSpPr>
            <p:nvPr/>
          </p:nvSpPr>
          <p:spPr bwMode="auto">
            <a:xfrm rot="5029553">
              <a:off x="2167" y="3237"/>
              <a:ext cx="25" cy="365"/>
            </a:xfrm>
            <a:custGeom>
              <a:avLst/>
              <a:gdLst>
                <a:gd name="T0" fmla="*/ 12 w 36"/>
                <a:gd name="T1" fmla="*/ 222 h 468"/>
                <a:gd name="T2" fmla="*/ 0 w 36"/>
                <a:gd name="T3" fmla="*/ 148 h 468"/>
                <a:gd name="T4" fmla="*/ 4 w 36"/>
                <a:gd name="T5" fmla="*/ 0 h 468"/>
                <a:gd name="T6" fmla="*/ 0 60000 65536"/>
                <a:gd name="T7" fmla="*/ 0 60000 65536"/>
                <a:gd name="T8" fmla="*/ 0 60000 65536"/>
                <a:gd name="T9" fmla="*/ 0 w 36"/>
                <a:gd name="T10" fmla="*/ 0 h 468"/>
                <a:gd name="T11" fmla="*/ 36 w 36"/>
                <a:gd name="T12" fmla="*/ 468 h 468"/>
              </a:gdLst>
              <a:ahLst/>
              <a:cxnLst>
                <a:cxn ang="T6">
                  <a:pos x="T0" y="T1"/>
                </a:cxn>
                <a:cxn ang="T7">
                  <a:pos x="T2" y="T3"/>
                </a:cxn>
                <a:cxn ang="T8">
                  <a:pos x="T4" y="T5"/>
                </a:cxn>
              </a:cxnLst>
              <a:rect l="T9" t="T10" r="T11" b="T12"/>
              <a:pathLst>
                <a:path w="36" h="468">
                  <a:moveTo>
                    <a:pt x="36" y="468"/>
                  </a:moveTo>
                  <a:cubicBezTo>
                    <a:pt x="10" y="336"/>
                    <a:pt x="25" y="387"/>
                    <a:pt x="0" y="312"/>
                  </a:cubicBezTo>
                  <a:cubicBezTo>
                    <a:pt x="12" y="8"/>
                    <a:pt x="12" y="112"/>
                    <a:pt x="1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08" name="Freeform 56"/>
            <p:cNvSpPr>
              <a:spLocks/>
            </p:cNvSpPr>
            <p:nvPr/>
          </p:nvSpPr>
          <p:spPr bwMode="auto">
            <a:xfrm rot="5029553">
              <a:off x="2115" y="3130"/>
              <a:ext cx="45" cy="412"/>
            </a:xfrm>
            <a:custGeom>
              <a:avLst/>
              <a:gdLst>
                <a:gd name="T0" fmla="*/ 39 w 48"/>
                <a:gd name="T1" fmla="*/ 320 h 468"/>
                <a:gd name="T2" fmla="*/ 21 w 48"/>
                <a:gd name="T3" fmla="*/ 122 h 468"/>
                <a:gd name="T4" fmla="*/ 0 w 48"/>
                <a:gd name="T5" fmla="*/ 0 h 468"/>
                <a:gd name="T6" fmla="*/ 0 60000 65536"/>
                <a:gd name="T7" fmla="*/ 0 60000 65536"/>
                <a:gd name="T8" fmla="*/ 0 60000 65536"/>
                <a:gd name="T9" fmla="*/ 0 w 48"/>
                <a:gd name="T10" fmla="*/ 0 h 468"/>
                <a:gd name="T11" fmla="*/ 48 w 48"/>
                <a:gd name="T12" fmla="*/ 468 h 468"/>
              </a:gdLst>
              <a:ahLst/>
              <a:cxnLst>
                <a:cxn ang="T6">
                  <a:pos x="T0" y="T1"/>
                </a:cxn>
                <a:cxn ang="T7">
                  <a:pos x="T2" y="T3"/>
                </a:cxn>
                <a:cxn ang="T8">
                  <a:pos x="T4" y="T5"/>
                </a:cxn>
              </a:cxnLst>
              <a:rect l="T9" t="T10" r="T11" b="T12"/>
              <a:pathLst>
                <a:path w="48" h="468">
                  <a:moveTo>
                    <a:pt x="48" y="468"/>
                  </a:moveTo>
                  <a:cubicBezTo>
                    <a:pt x="40" y="345"/>
                    <a:pt x="39" y="292"/>
                    <a:pt x="24" y="180"/>
                  </a:cubicBezTo>
                  <a:cubicBezTo>
                    <a:pt x="16" y="118"/>
                    <a:pt x="0" y="62"/>
                    <a:pt x="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09" name="Freeform 57"/>
            <p:cNvSpPr>
              <a:spLocks/>
            </p:cNvSpPr>
            <p:nvPr/>
          </p:nvSpPr>
          <p:spPr bwMode="auto">
            <a:xfrm rot="5029553">
              <a:off x="2228" y="3183"/>
              <a:ext cx="26" cy="394"/>
            </a:xfrm>
            <a:custGeom>
              <a:avLst/>
              <a:gdLst>
                <a:gd name="T0" fmla="*/ 4 w 37"/>
                <a:gd name="T1" fmla="*/ 241 h 504"/>
                <a:gd name="T2" fmla="*/ 4 w 37"/>
                <a:gd name="T3" fmla="*/ 155 h 504"/>
                <a:gd name="T4" fmla="*/ 1 w 37"/>
                <a:gd name="T5" fmla="*/ 0 h 504"/>
                <a:gd name="T6" fmla="*/ 0 60000 65536"/>
                <a:gd name="T7" fmla="*/ 0 60000 65536"/>
                <a:gd name="T8" fmla="*/ 0 60000 65536"/>
                <a:gd name="T9" fmla="*/ 0 w 37"/>
                <a:gd name="T10" fmla="*/ 0 h 504"/>
                <a:gd name="T11" fmla="*/ 37 w 37"/>
                <a:gd name="T12" fmla="*/ 504 h 504"/>
              </a:gdLst>
              <a:ahLst/>
              <a:cxnLst>
                <a:cxn ang="T6">
                  <a:pos x="T0" y="T1"/>
                </a:cxn>
                <a:cxn ang="T7">
                  <a:pos x="T2" y="T3"/>
                </a:cxn>
                <a:cxn ang="T8">
                  <a:pos x="T4" y="T5"/>
                </a:cxn>
              </a:cxnLst>
              <a:rect l="T9" t="T10" r="T11" b="T12"/>
              <a:pathLst>
                <a:path w="37" h="504">
                  <a:moveTo>
                    <a:pt x="13" y="504"/>
                  </a:moveTo>
                  <a:cubicBezTo>
                    <a:pt x="37" y="408"/>
                    <a:pt x="23" y="486"/>
                    <a:pt x="13" y="324"/>
                  </a:cubicBezTo>
                  <a:cubicBezTo>
                    <a:pt x="0" y="114"/>
                    <a:pt x="1" y="137"/>
                    <a:pt x="1"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10" name="Freeform 58"/>
            <p:cNvSpPr>
              <a:spLocks/>
            </p:cNvSpPr>
            <p:nvPr/>
          </p:nvSpPr>
          <p:spPr bwMode="auto">
            <a:xfrm rot="5029553">
              <a:off x="2101" y="3058"/>
              <a:ext cx="51" cy="394"/>
            </a:xfrm>
            <a:custGeom>
              <a:avLst/>
              <a:gdLst>
                <a:gd name="T0" fmla="*/ 23 w 76"/>
                <a:gd name="T1" fmla="*/ 241 h 504"/>
                <a:gd name="T2" fmla="*/ 5 w 76"/>
                <a:gd name="T3" fmla="*/ 0 h 504"/>
                <a:gd name="T4" fmla="*/ 0 60000 65536"/>
                <a:gd name="T5" fmla="*/ 0 60000 65536"/>
                <a:gd name="T6" fmla="*/ 0 w 76"/>
                <a:gd name="T7" fmla="*/ 0 h 504"/>
                <a:gd name="T8" fmla="*/ 76 w 76"/>
                <a:gd name="T9" fmla="*/ 504 h 504"/>
              </a:gdLst>
              <a:ahLst/>
              <a:cxnLst>
                <a:cxn ang="T4">
                  <a:pos x="T0" y="T1"/>
                </a:cxn>
                <a:cxn ang="T5">
                  <a:pos x="T2" y="T3"/>
                </a:cxn>
              </a:cxnLst>
              <a:rect l="T6" t="T7" r="T8" b="T9"/>
              <a:pathLst>
                <a:path w="76" h="504">
                  <a:moveTo>
                    <a:pt x="76" y="504"/>
                  </a:moveTo>
                  <a:cubicBezTo>
                    <a:pt x="0" y="275"/>
                    <a:pt x="16" y="320"/>
                    <a:pt x="1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11" name="Text Box 59"/>
            <p:cNvSpPr txBox="1">
              <a:spLocks noChangeArrowheads="1"/>
            </p:cNvSpPr>
            <p:nvPr/>
          </p:nvSpPr>
          <p:spPr bwMode="auto">
            <a:xfrm>
              <a:off x="687" y="3353"/>
              <a:ext cx="8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r>
                <a:rPr lang="en-US" altLang="en-US" sz="2000" b="1" u="none">
                  <a:solidFill>
                    <a:srgbClr val="FFFFFF"/>
                  </a:solidFill>
                  <a:latin typeface="Times New Roman" panose="02020603050405020304" pitchFamily="18" charset="0"/>
                </a:rPr>
                <a:t>3c. Fusion</a:t>
              </a:r>
            </a:p>
            <a:p>
              <a:pPr algn="ctr" eaLnBrk="0" fontAlgn="base" hangingPunct="0">
                <a:spcBef>
                  <a:spcPct val="0"/>
                </a:spcBef>
                <a:spcAft>
                  <a:spcPct val="0"/>
                </a:spcAft>
              </a:pPr>
              <a:r>
                <a:rPr lang="en-US" altLang="en-US" sz="2000" b="1" u="none">
                  <a:solidFill>
                    <a:srgbClr val="FFFFFF"/>
                  </a:solidFill>
                  <a:latin typeface="Times New Roman" panose="02020603050405020304" pitchFamily="18" charset="0"/>
                </a:rPr>
                <a:t>Complete</a:t>
              </a:r>
            </a:p>
          </p:txBody>
        </p:sp>
        <p:sp>
          <p:nvSpPr>
            <p:cNvPr id="45112" name="Text Box 60"/>
            <p:cNvSpPr txBox="1">
              <a:spLocks noChangeArrowheads="1"/>
            </p:cNvSpPr>
            <p:nvPr/>
          </p:nvSpPr>
          <p:spPr bwMode="auto">
            <a:xfrm>
              <a:off x="0" y="2039"/>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r>
                <a:rPr lang="en-US" altLang="en-US" sz="2000" b="1" u="none">
                  <a:solidFill>
                    <a:srgbClr val="FFFFFF"/>
                  </a:solidFill>
                  <a:latin typeface="Times New Roman" panose="02020603050405020304" pitchFamily="18" charset="0"/>
                </a:rPr>
                <a:t>1. CD4</a:t>
              </a:r>
            </a:p>
            <a:p>
              <a:pPr algn="ctr" eaLnBrk="0" fontAlgn="base" hangingPunct="0">
                <a:spcBef>
                  <a:spcPct val="0"/>
                </a:spcBef>
                <a:spcAft>
                  <a:spcPct val="0"/>
                </a:spcAft>
              </a:pPr>
              <a:r>
                <a:rPr lang="en-US" altLang="en-US" sz="2000" b="1" u="none">
                  <a:solidFill>
                    <a:srgbClr val="FFFFFF"/>
                  </a:solidFill>
                  <a:latin typeface="Times New Roman" panose="02020603050405020304" pitchFamily="18" charset="0"/>
                </a:rPr>
                <a:t>Attachment</a:t>
              </a:r>
            </a:p>
          </p:txBody>
        </p:sp>
        <p:sp>
          <p:nvSpPr>
            <p:cNvPr id="45113" name="Text Box 61"/>
            <p:cNvSpPr txBox="1">
              <a:spLocks noChangeArrowheads="1"/>
            </p:cNvSpPr>
            <p:nvPr/>
          </p:nvSpPr>
          <p:spPr bwMode="auto">
            <a:xfrm>
              <a:off x="4674" y="3404"/>
              <a:ext cx="8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r>
                <a:rPr lang="en-US" altLang="en-US" sz="2000" b="1" u="none">
                  <a:solidFill>
                    <a:srgbClr val="FFFFFF"/>
                  </a:solidFill>
                  <a:latin typeface="Times New Roman" panose="02020603050405020304" pitchFamily="18" charset="0"/>
                </a:rPr>
                <a:t>3b. coil-coil</a:t>
              </a:r>
            </a:p>
            <a:p>
              <a:pPr algn="ctr" eaLnBrk="0" fontAlgn="base" hangingPunct="0">
                <a:spcBef>
                  <a:spcPct val="0"/>
                </a:spcBef>
                <a:spcAft>
                  <a:spcPct val="0"/>
                </a:spcAft>
              </a:pPr>
              <a:r>
                <a:rPr lang="en-US" altLang="en-US" sz="2000" b="1" u="none">
                  <a:solidFill>
                    <a:srgbClr val="FFFFFF"/>
                  </a:solidFill>
                  <a:latin typeface="Times New Roman" panose="02020603050405020304" pitchFamily="18" charset="0"/>
                </a:rPr>
                <a:t>interaction</a:t>
              </a:r>
            </a:p>
          </p:txBody>
        </p:sp>
        <p:sp>
          <p:nvSpPr>
            <p:cNvPr id="45114" name="Text Box 62"/>
            <p:cNvSpPr txBox="1">
              <a:spLocks noChangeArrowheads="1"/>
            </p:cNvSpPr>
            <p:nvPr/>
          </p:nvSpPr>
          <p:spPr bwMode="auto">
            <a:xfrm>
              <a:off x="2315" y="2039"/>
              <a:ext cx="48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r" eaLnBrk="0" fontAlgn="base" hangingPunct="0">
                <a:spcBef>
                  <a:spcPct val="0"/>
                </a:spcBef>
                <a:spcAft>
                  <a:spcPct val="0"/>
                </a:spcAft>
              </a:pPr>
              <a:r>
                <a:rPr lang="en-US" altLang="en-US" sz="1400" u="none">
                  <a:solidFill>
                    <a:srgbClr val="FFFFFF"/>
                  </a:solidFill>
                  <a:latin typeface="Times New Roman" panose="02020603050405020304" pitchFamily="18" charset="0"/>
                </a:rPr>
                <a:t>CXCR4</a:t>
              </a:r>
            </a:p>
            <a:p>
              <a:pPr algn="r" eaLnBrk="0" fontAlgn="base" hangingPunct="0">
                <a:spcBef>
                  <a:spcPct val="0"/>
                </a:spcBef>
                <a:spcAft>
                  <a:spcPct val="0"/>
                </a:spcAft>
              </a:pPr>
              <a:r>
                <a:rPr lang="en-US" altLang="en-US" sz="1400" u="none">
                  <a:solidFill>
                    <a:srgbClr val="FFFFFF"/>
                  </a:solidFill>
                  <a:latin typeface="Times New Roman" panose="02020603050405020304" pitchFamily="18" charset="0"/>
                </a:rPr>
                <a:t>CCR5</a:t>
              </a:r>
              <a:endParaRPr lang="en-US" altLang="en-US" sz="2400" u="none">
                <a:solidFill>
                  <a:srgbClr val="FFFFFF"/>
                </a:solidFill>
                <a:latin typeface="Times New Roman" panose="02020603050405020304" pitchFamily="18" charset="0"/>
              </a:endParaRPr>
            </a:p>
          </p:txBody>
        </p:sp>
        <p:grpSp>
          <p:nvGrpSpPr>
            <p:cNvPr id="45115" name="Group 63"/>
            <p:cNvGrpSpPr>
              <a:grpSpLocks/>
            </p:cNvGrpSpPr>
            <p:nvPr/>
          </p:nvGrpSpPr>
          <p:grpSpPr bwMode="auto">
            <a:xfrm>
              <a:off x="846" y="590"/>
              <a:ext cx="846" cy="762"/>
              <a:chOff x="846" y="590"/>
              <a:chExt cx="846" cy="762"/>
            </a:xfrm>
          </p:grpSpPr>
          <p:sp>
            <p:nvSpPr>
              <p:cNvPr id="45170" name="Oval 64"/>
              <p:cNvSpPr>
                <a:spLocks noChangeArrowheads="1"/>
              </p:cNvSpPr>
              <p:nvPr/>
            </p:nvSpPr>
            <p:spPr bwMode="auto">
              <a:xfrm rot="13630" flipH="1">
                <a:off x="1251" y="590"/>
                <a:ext cx="441" cy="430"/>
              </a:xfrm>
              <a:prstGeom prst="ellipse">
                <a:avLst/>
              </a:prstGeom>
              <a:solidFill>
                <a:srgbClr val="CCFFFF"/>
              </a:solidFill>
              <a:ln w="101600">
                <a:solidFill>
                  <a:srgbClr val="9999FF"/>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r>
                  <a:rPr lang="en-US" altLang="en-US" sz="2400" u="none">
                    <a:solidFill>
                      <a:srgbClr val="5C1F00"/>
                    </a:solidFill>
                    <a:latin typeface="Times New Roman" panose="02020603050405020304" pitchFamily="18" charset="0"/>
                  </a:rPr>
                  <a:t>HIV</a:t>
                </a:r>
              </a:p>
            </p:txBody>
          </p:sp>
          <p:sp>
            <p:nvSpPr>
              <p:cNvPr id="45171" name="Freeform 65"/>
              <p:cNvSpPr>
                <a:spLocks/>
              </p:cNvSpPr>
              <p:nvPr/>
            </p:nvSpPr>
            <p:spPr bwMode="auto">
              <a:xfrm rot="14352669" flipH="1">
                <a:off x="1304" y="878"/>
                <a:ext cx="39" cy="76"/>
              </a:xfrm>
              <a:custGeom>
                <a:avLst/>
                <a:gdLst>
                  <a:gd name="T0" fmla="*/ 6 w 85"/>
                  <a:gd name="T1" fmla="*/ 0 h 455"/>
                  <a:gd name="T2" fmla="*/ 1 w 85"/>
                  <a:gd name="T3" fmla="*/ 2 h 455"/>
                  <a:gd name="T4" fmla="*/ 0 w 85"/>
                  <a:gd name="T5" fmla="*/ 2 h 455"/>
                  <a:gd name="T6" fmla="*/ 0 60000 65536"/>
                  <a:gd name="T7" fmla="*/ 0 60000 65536"/>
                  <a:gd name="T8" fmla="*/ 0 60000 65536"/>
                  <a:gd name="T9" fmla="*/ 0 w 85"/>
                  <a:gd name="T10" fmla="*/ 0 h 455"/>
                  <a:gd name="T11" fmla="*/ 85 w 85"/>
                  <a:gd name="T12" fmla="*/ 455 h 455"/>
                </a:gdLst>
                <a:ahLst/>
                <a:cxnLst>
                  <a:cxn ang="T6">
                    <a:pos x="T0" y="T1"/>
                  </a:cxn>
                  <a:cxn ang="T7">
                    <a:pos x="T2" y="T3"/>
                  </a:cxn>
                  <a:cxn ang="T8">
                    <a:pos x="T4" y="T5"/>
                  </a:cxn>
                </a:cxnLst>
                <a:rect l="T9" t="T10" r="T11" b="T12"/>
                <a:pathLst>
                  <a:path w="85" h="455">
                    <a:moveTo>
                      <a:pt x="56" y="0"/>
                    </a:moveTo>
                    <a:cubicBezTo>
                      <a:pt x="49" y="161"/>
                      <a:pt x="85" y="245"/>
                      <a:pt x="11" y="355"/>
                    </a:cubicBezTo>
                    <a:cubicBezTo>
                      <a:pt x="7" y="388"/>
                      <a:pt x="0" y="455"/>
                      <a:pt x="0" y="45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72" name="Oval 66"/>
              <p:cNvSpPr>
                <a:spLocks noChangeArrowheads="1"/>
              </p:cNvSpPr>
              <p:nvPr/>
            </p:nvSpPr>
            <p:spPr bwMode="auto">
              <a:xfrm rot="14352669" flipH="1">
                <a:off x="1172" y="893"/>
                <a:ext cx="91" cy="170"/>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73" name="Freeform 67"/>
              <p:cNvSpPr>
                <a:spLocks/>
              </p:cNvSpPr>
              <p:nvPr/>
            </p:nvSpPr>
            <p:spPr bwMode="auto">
              <a:xfrm rot="-6729784" flipH="1" flipV="1">
                <a:off x="1371" y="917"/>
                <a:ext cx="39" cy="105"/>
              </a:xfrm>
              <a:custGeom>
                <a:avLst/>
                <a:gdLst>
                  <a:gd name="T0" fmla="*/ 0 w 67"/>
                  <a:gd name="T1" fmla="*/ 0 h 500"/>
                  <a:gd name="T2" fmla="*/ 11 w 67"/>
                  <a:gd name="T3" fmla="*/ 3 h 500"/>
                  <a:gd name="T4" fmla="*/ 13 w 67"/>
                  <a:gd name="T5" fmla="*/ 5 h 500"/>
                  <a:gd name="T6" fmla="*/ 0 60000 65536"/>
                  <a:gd name="T7" fmla="*/ 0 60000 65536"/>
                  <a:gd name="T8" fmla="*/ 0 60000 65536"/>
                  <a:gd name="T9" fmla="*/ 0 w 67"/>
                  <a:gd name="T10" fmla="*/ 0 h 500"/>
                  <a:gd name="T11" fmla="*/ 67 w 67"/>
                  <a:gd name="T12" fmla="*/ 500 h 500"/>
                </a:gdLst>
                <a:ahLst/>
                <a:cxnLst>
                  <a:cxn ang="T6">
                    <a:pos x="T0" y="T1"/>
                  </a:cxn>
                  <a:cxn ang="T7">
                    <a:pos x="T2" y="T3"/>
                  </a:cxn>
                  <a:cxn ang="T8">
                    <a:pos x="T4" y="T5"/>
                  </a:cxn>
                </a:cxnLst>
                <a:rect l="T9" t="T10" r="T11" b="T12"/>
                <a:pathLst>
                  <a:path w="67" h="500">
                    <a:moveTo>
                      <a:pt x="0" y="0"/>
                    </a:moveTo>
                    <a:cubicBezTo>
                      <a:pt x="9" y="117"/>
                      <a:pt x="19" y="232"/>
                      <a:pt x="56" y="344"/>
                    </a:cubicBezTo>
                    <a:cubicBezTo>
                      <a:pt x="60" y="396"/>
                      <a:pt x="67" y="500"/>
                      <a:pt x="67" y="500"/>
                    </a:cubicBezTo>
                  </a:path>
                </a:pathLst>
              </a:custGeom>
              <a:solidFill>
                <a:srgbClr val="FF3300"/>
              </a:solidFill>
              <a:ln w="2857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74" name="Oval 68"/>
              <p:cNvSpPr>
                <a:spLocks noChangeArrowheads="1"/>
              </p:cNvSpPr>
              <p:nvPr/>
            </p:nvSpPr>
            <p:spPr bwMode="auto">
              <a:xfrm rot="14352669" flipH="1">
                <a:off x="1230" y="964"/>
                <a:ext cx="91" cy="170"/>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75" name="Freeform 69"/>
              <p:cNvSpPr>
                <a:spLocks/>
              </p:cNvSpPr>
              <p:nvPr/>
            </p:nvSpPr>
            <p:spPr bwMode="auto">
              <a:xfrm rot="-7247331">
                <a:off x="1332" y="895"/>
                <a:ext cx="38" cy="89"/>
              </a:xfrm>
              <a:custGeom>
                <a:avLst/>
                <a:gdLst>
                  <a:gd name="T0" fmla="*/ 0 w 22"/>
                  <a:gd name="T1" fmla="*/ 0 h 455"/>
                  <a:gd name="T2" fmla="*/ 114 w 22"/>
                  <a:gd name="T3" fmla="*/ 3 h 455"/>
                  <a:gd name="T4" fmla="*/ 0 60000 65536"/>
                  <a:gd name="T5" fmla="*/ 0 60000 65536"/>
                  <a:gd name="T6" fmla="*/ 0 w 22"/>
                  <a:gd name="T7" fmla="*/ 0 h 455"/>
                  <a:gd name="T8" fmla="*/ 22 w 22"/>
                  <a:gd name="T9" fmla="*/ 455 h 455"/>
                </a:gdLst>
                <a:ahLst/>
                <a:cxnLst>
                  <a:cxn ang="T4">
                    <a:pos x="T0" y="T1"/>
                  </a:cxn>
                  <a:cxn ang="T5">
                    <a:pos x="T2" y="T3"/>
                  </a:cxn>
                </a:cxnLst>
                <a:rect l="T6" t="T7" r="T8" b="T9"/>
                <a:pathLst>
                  <a:path w="22" h="455">
                    <a:moveTo>
                      <a:pt x="0" y="0"/>
                    </a:moveTo>
                    <a:cubicBezTo>
                      <a:pt x="13" y="165"/>
                      <a:pt x="22" y="281"/>
                      <a:pt x="22" y="455"/>
                    </a:cubicBezTo>
                  </a:path>
                </a:pathLst>
              </a:custGeom>
              <a:solidFill>
                <a:srgbClr val="FF3300"/>
              </a:solidFill>
              <a:ln w="2857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76" name="Oval 70"/>
              <p:cNvSpPr>
                <a:spLocks noChangeArrowheads="1"/>
              </p:cNvSpPr>
              <p:nvPr/>
            </p:nvSpPr>
            <p:spPr bwMode="auto">
              <a:xfrm rot="14352669" flipH="1">
                <a:off x="1198" y="923"/>
                <a:ext cx="90" cy="169"/>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77" name="Oval 71"/>
              <p:cNvSpPr>
                <a:spLocks noChangeArrowheads="1"/>
              </p:cNvSpPr>
              <p:nvPr/>
            </p:nvSpPr>
            <p:spPr bwMode="auto">
              <a:xfrm rot="12813420" flipH="1">
                <a:off x="1010" y="1054"/>
                <a:ext cx="247" cy="298"/>
              </a:xfrm>
              <a:prstGeom prst="ellipse">
                <a:avLst/>
              </a:prstGeom>
              <a:solidFill>
                <a:srgbClr val="00FFFF"/>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78" name="Oval 72"/>
              <p:cNvSpPr>
                <a:spLocks noChangeArrowheads="1"/>
              </p:cNvSpPr>
              <p:nvPr/>
            </p:nvSpPr>
            <p:spPr bwMode="auto">
              <a:xfrm rot="16023655" flipH="1">
                <a:off x="904" y="847"/>
                <a:ext cx="219" cy="335"/>
              </a:xfrm>
              <a:prstGeom prst="ellipse">
                <a:avLst/>
              </a:prstGeom>
              <a:solidFill>
                <a:srgbClr val="00FFFF"/>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79" name="Oval 73"/>
              <p:cNvSpPr>
                <a:spLocks noChangeArrowheads="1"/>
              </p:cNvSpPr>
              <p:nvPr/>
            </p:nvSpPr>
            <p:spPr bwMode="auto">
              <a:xfrm rot="14352669" flipH="1">
                <a:off x="1037" y="1053"/>
                <a:ext cx="92" cy="110"/>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80" name="Oval 74"/>
              <p:cNvSpPr>
                <a:spLocks noChangeArrowheads="1"/>
              </p:cNvSpPr>
              <p:nvPr/>
            </p:nvSpPr>
            <p:spPr bwMode="auto">
              <a:xfrm rot="14352669" flipH="1">
                <a:off x="965" y="948"/>
                <a:ext cx="223" cy="330"/>
              </a:xfrm>
              <a:prstGeom prst="ellipse">
                <a:avLst/>
              </a:prstGeom>
              <a:solidFill>
                <a:srgbClr val="00FFFF"/>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grpSp>
        <p:sp>
          <p:nvSpPr>
            <p:cNvPr id="45116" name="Oval 75"/>
            <p:cNvSpPr>
              <a:spLocks noChangeArrowheads="1"/>
            </p:cNvSpPr>
            <p:nvPr/>
          </p:nvSpPr>
          <p:spPr bwMode="auto">
            <a:xfrm rot="-1168686">
              <a:off x="1396" y="1921"/>
              <a:ext cx="264" cy="234"/>
            </a:xfrm>
            <a:prstGeom prst="ellipse">
              <a:avLst/>
            </a:prstGeom>
            <a:solidFill>
              <a:srgbClr val="FFFF00"/>
            </a:solidFill>
            <a:ln w="9525">
              <a:solidFill>
                <a:schemeClr val="folHlink"/>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17" name="Oval 76"/>
            <p:cNvSpPr>
              <a:spLocks noChangeArrowheads="1"/>
            </p:cNvSpPr>
            <p:nvPr/>
          </p:nvSpPr>
          <p:spPr bwMode="auto">
            <a:xfrm>
              <a:off x="1629" y="2021"/>
              <a:ext cx="264" cy="234"/>
            </a:xfrm>
            <a:prstGeom prst="ellipse">
              <a:avLst/>
            </a:prstGeom>
            <a:solidFill>
              <a:srgbClr val="FFFF00"/>
            </a:solidFill>
            <a:ln w="9525">
              <a:solidFill>
                <a:schemeClr val="folHlink"/>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18" name="Oval 77"/>
            <p:cNvSpPr>
              <a:spLocks noChangeArrowheads="1"/>
            </p:cNvSpPr>
            <p:nvPr/>
          </p:nvSpPr>
          <p:spPr bwMode="auto">
            <a:xfrm>
              <a:off x="1873" y="2103"/>
              <a:ext cx="264" cy="234"/>
            </a:xfrm>
            <a:prstGeom prst="ellipse">
              <a:avLst/>
            </a:prstGeom>
            <a:solidFill>
              <a:srgbClr val="FFFF00"/>
            </a:solidFill>
            <a:ln w="9525">
              <a:solidFill>
                <a:schemeClr val="folHlink"/>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grpSp>
          <p:nvGrpSpPr>
            <p:cNvPr id="45119" name="Group 78"/>
            <p:cNvGrpSpPr>
              <a:grpSpLocks/>
            </p:cNvGrpSpPr>
            <p:nvPr/>
          </p:nvGrpSpPr>
          <p:grpSpPr bwMode="auto">
            <a:xfrm>
              <a:off x="448" y="1276"/>
              <a:ext cx="1103" cy="856"/>
              <a:chOff x="448" y="1276"/>
              <a:chExt cx="1103" cy="856"/>
            </a:xfrm>
          </p:grpSpPr>
          <p:sp>
            <p:nvSpPr>
              <p:cNvPr id="45157" name="Oval 79"/>
              <p:cNvSpPr>
                <a:spLocks noChangeArrowheads="1"/>
              </p:cNvSpPr>
              <p:nvPr/>
            </p:nvSpPr>
            <p:spPr bwMode="auto">
              <a:xfrm rot="-13630">
                <a:off x="448" y="1276"/>
                <a:ext cx="531" cy="509"/>
              </a:xfrm>
              <a:prstGeom prst="ellipse">
                <a:avLst/>
              </a:prstGeom>
              <a:solidFill>
                <a:srgbClr val="CCFFFF"/>
              </a:solidFill>
              <a:ln w="101600">
                <a:solidFill>
                  <a:srgbClr val="9999FF"/>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r>
                  <a:rPr lang="en-US" altLang="en-US" sz="2400" u="none">
                    <a:solidFill>
                      <a:srgbClr val="5C1F00"/>
                    </a:solidFill>
                    <a:latin typeface="Times New Roman" panose="02020603050405020304" pitchFamily="18" charset="0"/>
                  </a:rPr>
                  <a:t>HIV</a:t>
                </a:r>
              </a:p>
            </p:txBody>
          </p:sp>
          <p:sp>
            <p:nvSpPr>
              <p:cNvPr id="45158" name="Oval 80"/>
              <p:cNvSpPr>
                <a:spLocks noChangeArrowheads="1"/>
              </p:cNvSpPr>
              <p:nvPr/>
            </p:nvSpPr>
            <p:spPr bwMode="auto">
              <a:xfrm rot="-1168686">
                <a:off x="1288" y="1873"/>
                <a:ext cx="263" cy="23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59" name="Freeform 81"/>
              <p:cNvSpPr>
                <a:spLocks/>
              </p:cNvSpPr>
              <p:nvPr/>
            </p:nvSpPr>
            <p:spPr bwMode="auto">
              <a:xfrm rot="7597243">
                <a:off x="903" y="1526"/>
                <a:ext cx="46" cy="154"/>
              </a:xfrm>
              <a:custGeom>
                <a:avLst/>
                <a:gdLst>
                  <a:gd name="T0" fmla="*/ 9 w 85"/>
                  <a:gd name="T1" fmla="*/ 0 h 455"/>
                  <a:gd name="T2" fmla="*/ 2 w 85"/>
                  <a:gd name="T3" fmla="*/ 14 h 455"/>
                  <a:gd name="T4" fmla="*/ 0 w 85"/>
                  <a:gd name="T5" fmla="*/ 18 h 455"/>
                  <a:gd name="T6" fmla="*/ 0 60000 65536"/>
                  <a:gd name="T7" fmla="*/ 0 60000 65536"/>
                  <a:gd name="T8" fmla="*/ 0 60000 65536"/>
                  <a:gd name="T9" fmla="*/ 0 w 85"/>
                  <a:gd name="T10" fmla="*/ 0 h 455"/>
                  <a:gd name="T11" fmla="*/ 85 w 85"/>
                  <a:gd name="T12" fmla="*/ 455 h 455"/>
                </a:gdLst>
                <a:ahLst/>
                <a:cxnLst>
                  <a:cxn ang="T6">
                    <a:pos x="T0" y="T1"/>
                  </a:cxn>
                  <a:cxn ang="T7">
                    <a:pos x="T2" y="T3"/>
                  </a:cxn>
                  <a:cxn ang="T8">
                    <a:pos x="T4" y="T5"/>
                  </a:cxn>
                </a:cxnLst>
                <a:rect l="T9" t="T10" r="T11" b="T12"/>
                <a:pathLst>
                  <a:path w="85" h="455">
                    <a:moveTo>
                      <a:pt x="56" y="0"/>
                    </a:moveTo>
                    <a:cubicBezTo>
                      <a:pt x="49" y="161"/>
                      <a:pt x="85" y="245"/>
                      <a:pt x="11" y="355"/>
                    </a:cubicBezTo>
                    <a:cubicBezTo>
                      <a:pt x="7" y="388"/>
                      <a:pt x="0" y="455"/>
                      <a:pt x="0" y="45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60" name="Oval 82"/>
              <p:cNvSpPr>
                <a:spLocks noChangeArrowheads="1"/>
              </p:cNvSpPr>
              <p:nvPr/>
            </p:nvSpPr>
            <p:spPr bwMode="auto">
              <a:xfrm rot="7597243">
                <a:off x="1043" y="1579"/>
                <a:ext cx="107" cy="204"/>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61" name="Freeform 83"/>
              <p:cNvSpPr>
                <a:spLocks/>
              </p:cNvSpPr>
              <p:nvPr/>
            </p:nvSpPr>
            <p:spPr bwMode="auto">
              <a:xfrm rot="7597243">
                <a:off x="836" y="1622"/>
                <a:ext cx="46" cy="132"/>
              </a:xfrm>
              <a:custGeom>
                <a:avLst/>
                <a:gdLst>
                  <a:gd name="T0" fmla="*/ 0 w 67"/>
                  <a:gd name="T1" fmla="*/ 0 h 500"/>
                  <a:gd name="T2" fmla="*/ 18 w 67"/>
                  <a:gd name="T3" fmla="*/ 6 h 500"/>
                  <a:gd name="T4" fmla="*/ 22 w 67"/>
                  <a:gd name="T5" fmla="*/ 9 h 500"/>
                  <a:gd name="T6" fmla="*/ 0 60000 65536"/>
                  <a:gd name="T7" fmla="*/ 0 60000 65536"/>
                  <a:gd name="T8" fmla="*/ 0 60000 65536"/>
                  <a:gd name="T9" fmla="*/ 0 w 67"/>
                  <a:gd name="T10" fmla="*/ 0 h 500"/>
                  <a:gd name="T11" fmla="*/ 67 w 67"/>
                  <a:gd name="T12" fmla="*/ 500 h 500"/>
                </a:gdLst>
                <a:ahLst/>
                <a:cxnLst>
                  <a:cxn ang="T6">
                    <a:pos x="T0" y="T1"/>
                  </a:cxn>
                  <a:cxn ang="T7">
                    <a:pos x="T2" y="T3"/>
                  </a:cxn>
                  <a:cxn ang="T8">
                    <a:pos x="T4" y="T5"/>
                  </a:cxn>
                </a:cxnLst>
                <a:rect l="T9" t="T10" r="T11" b="T12"/>
                <a:pathLst>
                  <a:path w="67" h="500">
                    <a:moveTo>
                      <a:pt x="0" y="0"/>
                    </a:moveTo>
                    <a:cubicBezTo>
                      <a:pt x="9" y="117"/>
                      <a:pt x="19" y="232"/>
                      <a:pt x="56" y="344"/>
                    </a:cubicBezTo>
                    <a:cubicBezTo>
                      <a:pt x="60" y="396"/>
                      <a:pt x="67" y="500"/>
                      <a:pt x="67" y="500"/>
                    </a:cubicBezTo>
                  </a:path>
                </a:pathLst>
              </a:custGeom>
              <a:solidFill>
                <a:srgbClr val="FF3300"/>
              </a:solidFill>
              <a:ln w="2857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62" name="Oval 84"/>
              <p:cNvSpPr>
                <a:spLocks noChangeArrowheads="1"/>
              </p:cNvSpPr>
              <p:nvPr/>
            </p:nvSpPr>
            <p:spPr bwMode="auto">
              <a:xfrm rot="7597243">
                <a:off x="964" y="1655"/>
                <a:ext cx="107" cy="205"/>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63" name="Freeform 85"/>
              <p:cNvSpPr>
                <a:spLocks/>
              </p:cNvSpPr>
              <p:nvPr/>
            </p:nvSpPr>
            <p:spPr bwMode="auto">
              <a:xfrm rot="7597243">
                <a:off x="876" y="1572"/>
                <a:ext cx="46" cy="152"/>
              </a:xfrm>
              <a:custGeom>
                <a:avLst/>
                <a:gdLst>
                  <a:gd name="T0" fmla="*/ 0 w 22"/>
                  <a:gd name="T1" fmla="*/ 0 h 455"/>
                  <a:gd name="T2" fmla="*/ 201 w 22"/>
                  <a:gd name="T3" fmla="*/ 17 h 455"/>
                  <a:gd name="T4" fmla="*/ 0 60000 65536"/>
                  <a:gd name="T5" fmla="*/ 0 60000 65536"/>
                  <a:gd name="T6" fmla="*/ 0 w 22"/>
                  <a:gd name="T7" fmla="*/ 0 h 455"/>
                  <a:gd name="T8" fmla="*/ 22 w 22"/>
                  <a:gd name="T9" fmla="*/ 455 h 455"/>
                </a:gdLst>
                <a:ahLst/>
                <a:cxnLst>
                  <a:cxn ang="T4">
                    <a:pos x="T0" y="T1"/>
                  </a:cxn>
                  <a:cxn ang="T5">
                    <a:pos x="T2" y="T3"/>
                  </a:cxn>
                </a:cxnLst>
                <a:rect l="T6" t="T7" r="T8" b="T9"/>
                <a:pathLst>
                  <a:path w="22" h="455">
                    <a:moveTo>
                      <a:pt x="0" y="0"/>
                    </a:moveTo>
                    <a:cubicBezTo>
                      <a:pt x="13" y="165"/>
                      <a:pt x="22" y="281"/>
                      <a:pt x="22" y="455"/>
                    </a:cubicBezTo>
                  </a:path>
                </a:pathLst>
              </a:custGeom>
              <a:solidFill>
                <a:srgbClr val="FF3300"/>
              </a:solidFill>
              <a:ln w="2857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64" name="Oval 86"/>
              <p:cNvSpPr>
                <a:spLocks noChangeArrowheads="1"/>
              </p:cNvSpPr>
              <p:nvPr/>
            </p:nvSpPr>
            <p:spPr bwMode="auto">
              <a:xfrm rot="7597243">
                <a:off x="1009" y="1611"/>
                <a:ext cx="108" cy="205"/>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65" name="Oval 87"/>
              <p:cNvSpPr>
                <a:spLocks noChangeArrowheads="1"/>
              </p:cNvSpPr>
              <p:nvPr/>
            </p:nvSpPr>
            <p:spPr bwMode="auto">
              <a:xfrm rot="9136491">
                <a:off x="1018" y="1779"/>
                <a:ext cx="297" cy="353"/>
              </a:xfrm>
              <a:prstGeom prst="ellipse">
                <a:avLst/>
              </a:prstGeom>
              <a:solidFill>
                <a:srgbClr val="00FFFF"/>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66" name="Oval 88"/>
              <p:cNvSpPr>
                <a:spLocks noChangeArrowheads="1"/>
              </p:cNvSpPr>
              <p:nvPr/>
            </p:nvSpPr>
            <p:spPr bwMode="auto">
              <a:xfrm rot="5926256">
                <a:off x="1206" y="1545"/>
                <a:ext cx="260" cy="404"/>
              </a:xfrm>
              <a:prstGeom prst="ellipse">
                <a:avLst/>
              </a:prstGeom>
              <a:solidFill>
                <a:srgbClr val="00FFFF"/>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67" name="Oval 89"/>
              <p:cNvSpPr>
                <a:spLocks noChangeArrowheads="1"/>
              </p:cNvSpPr>
              <p:nvPr/>
            </p:nvSpPr>
            <p:spPr bwMode="auto">
              <a:xfrm rot="7597243">
                <a:off x="1186" y="1782"/>
                <a:ext cx="109" cy="133"/>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68" name="Oval 90"/>
              <p:cNvSpPr>
                <a:spLocks noChangeArrowheads="1"/>
              </p:cNvSpPr>
              <p:nvPr/>
            </p:nvSpPr>
            <p:spPr bwMode="auto">
              <a:xfrm rot="7597243">
                <a:off x="1115" y="1656"/>
                <a:ext cx="264" cy="397"/>
              </a:xfrm>
              <a:prstGeom prst="ellipse">
                <a:avLst/>
              </a:prstGeom>
              <a:solidFill>
                <a:srgbClr val="00FFFF"/>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69" name="Text Box 91"/>
              <p:cNvSpPr txBox="1">
                <a:spLocks noChangeArrowheads="1"/>
              </p:cNvSpPr>
              <p:nvPr/>
            </p:nvSpPr>
            <p:spPr bwMode="auto">
              <a:xfrm>
                <a:off x="1040" y="1733"/>
                <a:ext cx="3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r>
                  <a:rPr lang="en-US" altLang="en-US" sz="1400" u="none">
                    <a:solidFill>
                      <a:srgbClr val="5C1F00"/>
                    </a:solidFill>
                    <a:latin typeface="Times New Roman" panose="02020603050405020304" pitchFamily="18" charset="0"/>
                  </a:rPr>
                  <a:t>gp120</a:t>
                </a:r>
                <a:endParaRPr lang="en-US" altLang="en-US" sz="2400" u="none">
                  <a:solidFill>
                    <a:srgbClr val="5C1F00"/>
                  </a:solidFill>
                  <a:latin typeface="Times New Roman" panose="02020603050405020304" pitchFamily="18" charset="0"/>
                </a:endParaRPr>
              </a:p>
            </p:txBody>
          </p:sp>
        </p:grpSp>
        <p:sp>
          <p:nvSpPr>
            <p:cNvPr id="45120" name="Text Box 92"/>
            <p:cNvSpPr txBox="1">
              <a:spLocks noChangeArrowheads="1"/>
            </p:cNvSpPr>
            <p:nvPr/>
          </p:nvSpPr>
          <p:spPr bwMode="auto">
            <a:xfrm>
              <a:off x="4657" y="1440"/>
              <a:ext cx="11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r>
                <a:rPr lang="en-US" altLang="en-US" sz="2000" b="1" u="none">
                  <a:solidFill>
                    <a:srgbClr val="FFFFFF"/>
                  </a:solidFill>
                  <a:latin typeface="Times New Roman" panose="02020603050405020304" pitchFamily="18" charset="0"/>
                </a:rPr>
                <a:t>3a. Anchorage</a:t>
              </a:r>
            </a:p>
          </p:txBody>
        </p:sp>
        <p:grpSp>
          <p:nvGrpSpPr>
            <p:cNvPr id="45121" name="Group 93"/>
            <p:cNvGrpSpPr>
              <a:grpSpLocks/>
            </p:cNvGrpSpPr>
            <p:nvPr/>
          </p:nvGrpSpPr>
          <p:grpSpPr bwMode="auto">
            <a:xfrm>
              <a:off x="3136" y="1538"/>
              <a:ext cx="375" cy="496"/>
              <a:chOff x="3136" y="1538"/>
              <a:chExt cx="375" cy="496"/>
            </a:xfrm>
          </p:grpSpPr>
          <p:sp>
            <p:nvSpPr>
              <p:cNvPr id="45152" name="Freeform 94"/>
              <p:cNvSpPr>
                <a:spLocks/>
              </p:cNvSpPr>
              <p:nvPr/>
            </p:nvSpPr>
            <p:spPr bwMode="auto">
              <a:xfrm rot="1387377">
                <a:off x="3136" y="1551"/>
                <a:ext cx="124" cy="345"/>
              </a:xfrm>
              <a:custGeom>
                <a:avLst/>
                <a:gdLst>
                  <a:gd name="T0" fmla="*/ 1 w 254"/>
                  <a:gd name="T1" fmla="*/ 18 h 608"/>
                  <a:gd name="T2" fmla="*/ 1 w 254"/>
                  <a:gd name="T3" fmla="*/ 90 h 608"/>
                  <a:gd name="T4" fmla="*/ 8 w 254"/>
                  <a:gd name="T5" fmla="*/ 109 h 608"/>
                  <a:gd name="T6" fmla="*/ 15 w 254"/>
                  <a:gd name="T7" fmla="*/ 104 h 608"/>
                  <a:gd name="T8" fmla="*/ 18 w 254"/>
                  <a:gd name="T9" fmla="*/ 94 h 608"/>
                  <a:gd name="T10" fmla="*/ 18 w 254"/>
                  <a:gd name="T11" fmla="*/ 15 h 608"/>
                  <a:gd name="T12" fmla="*/ 21 w 254"/>
                  <a:gd name="T13" fmla="*/ 2 h 608"/>
                  <a:gd name="T14" fmla="*/ 28 w 254"/>
                  <a:gd name="T15" fmla="*/ 3 h 608"/>
                  <a:gd name="T16" fmla="*/ 30 w 254"/>
                  <a:gd name="T17" fmla="*/ 13 h 6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608"/>
                  <a:gd name="T29" fmla="*/ 254 w 254"/>
                  <a:gd name="T30" fmla="*/ 608 h 6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608">
                    <a:moveTo>
                      <a:pt x="10" y="99"/>
                    </a:moveTo>
                    <a:cubicBezTo>
                      <a:pt x="5" y="253"/>
                      <a:pt x="0" y="408"/>
                      <a:pt x="10" y="491"/>
                    </a:cubicBezTo>
                    <a:cubicBezTo>
                      <a:pt x="20" y="574"/>
                      <a:pt x="50" y="582"/>
                      <a:pt x="70" y="595"/>
                    </a:cubicBezTo>
                    <a:cubicBezTo>
                      <a:pt x="90" y="608"/>
                      <a:pt x="117" y="585"/>
                      <a:pt x="130" y="571"/>
                    </a:cubicBezTo>
                    <a:cubicBezTo>
                      <a:pt x="143" y="557"/>
                      <a:pt x="147" y="592"/>
                      <a:pt x="150" y="511"/>
                    </a:cubicBezTo>
                    <a:cubicBezTo>
                      <a:pt x="153" y="430"/>
                      <a:pt x="144" y="166"/>
                      <a:pt x="150" y="83"/>
                    </a:cubicBezTo>
                    <a:cubicBezTo>
                      <a:pt x="156" y="0"/>
                      <a:pt x="171" y="22"/>
                      <a:pt x="186" y="11"/>
                    </a:cubicBezTo>
                    <a:cubicBezTo>
                      <a:pt x="201" y="0"/>
                      <a:pt x="227" y="9"/>
                      <a:pt x="238" y="19"/>
                    </a:cubicBezTo>
                    <a:cubicBezTo>
                      <a:pt x="249" y="29"/>
                      <a:pt x="251" y="50"/>
                      <a:pt x="254" y="71"/>
                    </a:cubicBezTo>
                  </a:path>
                </a:pathLst>
              </a:custGeom>
              <a:noFill/>
              <a:ln w="2540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53" name="Freeform 95"/>
              <p:cNvSpPr>
                <a:spLocks/>
              </p:cNvSpPr>
              <p:nvPr/>
            </p:nvSpPr>
            <p:spPr bwMode="auto">
              <a:xfrm rot="1387377">
                <a:off x="3251" y="1584"/>
                <a:ext cx="123" cy="345"/>
              </a:xfrm>
              <a:custGeom>
                <a:avLst/>
                <a:gdLst>
                  <a:gd name="T0" fmla="*/ 1 w 254"/>
                  <a:gd name="T1" fmla="*/ 18 h 608"/>
                  <a:gd name="T2" fmla="*/ 1 w 254"/>
                  <a:gd name="T3" fmla="*/ 90 h 608"/>
                  <a:gd name="T4" fmla="*/ 8 w 254"/>
                  <a:gd name="T5" fmla="*/ 109 h 608"/>
                  <a:gd name="T6" fmla="*/ 15 w 254"/>
                  <a:gd name="T7" fmla="*/ 104 h 608"/>
                  <a:gd name="T8" fmla="*/ 17 w 254"/>
                  <a:gd name="T9" fmla="*/ 94 h 608"/>
                  <a:gd name="T10" fmla="*/ 17 w 254"/>
                  <a:gd name="T11" fmla="*/ 15 h 608"/>
                  <a:gd name="T12" fmla="*/ 21 w 254"/>
                  <a:gd name="T13" fmla="*/ 2 h 608"/>
                  <a:gd name="T14" fmla="*/ 27 w 254"/>
                  <a:gd name="T15" fmla="*/ 3 h 608"/>
                  <a:gd name="T16" fmla="*/ 29 w 254"/>
                  <a:gd name="T17" fmla="*/ 13 h 6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608"/>
                  <a:gd name="T29" fmla="*/ 254 w 254"/>
                  <a:gd name="T30" fmla="*/ 608 h 6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608">
                    <a:moveTo>
                      <a:pt x="10" y="99"/>
                    </a:moveTo>
                    <a:cubicBezTo>
                      <a:pt x="5" y="253"/>
                      <a:pt x="0" y="408"/>
                      <a:pt x="10" y="491"/>
                    </a:cubicBezTo>
                    <a:cubicBezTo>
                      <a:pt x="20" y="574"/>
                      <a:pt x="50" y="582"/>
                      <a:pt x="70" y="595"/>
                    </a:cubicBezTo>
                    <a:cubicBezTo>
                      <a:pt x="90" y="608"/>
                      <a:pt x="117" y="585"/>
                      <a:pt x="130" y="571"/>
                    </a:cubicBezTo>
                    <a:cubicBezTo>
                      <a:pt x="143" y="557"/>
                      <a:pt x="147" y="592"/>
                      <a:pt x="150" y="511"/>
                    </a:cubicBezTo>
                    <a:cubicBezTo>
                      <a:pt x="153" y="430"/>
                      <a:pt x="144" y="166"/>
                      <a:pt x="150" y="83"/>
                    </a:cubicBezTo>
                    <a:cubicBezTo>
                      <a:pt x="156" y="0"/>
                      <a:pt x="171" y="22"/>
                      <a:pt x="186" y="11"/>
                    </a:cubicBezTo>
                    <a:cubicBezTo>
                      <a:pt x="201" y="0"/>
                      <a:pt x="227" y="9"/>
                      <a:pt x="238" y="19"/>
                    </a:cubicBezTo>
                    <a:cubicBezTo>
                      <a:pt x="249" y="29"/>
                      <a:pt x="251" y="50"/>
                      <a:pt x="254" y="71"/>
                    </a:cubicBezTo>
                  </a:path>
                </a:pathLst>
              </a:custGeom>
              <a:noFill/>
              <a:ln w="2540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54" name="Freeform 96"/>
              <p:cNvSpPr>
                <a:spLocks/>
              </p:cNvSpPr>
              <p:nvPr/>
            </p:nvSpPr>
            <p:spPr bwMode="auto">
              <a:xfrm rot="1387377">
                <a:off x="3365" y="1617"/>
                <a:ext cx="123" cy="345"/>
              </a:xfrm>
              <a:custGeom>
                <a:avLst/>
                <a:gdLst>
                  <a:gd name="T0" fmla="*/ 1 w 254"/>
                  <a:gd name="T1" fmla="*/ 18 h 608"/>
                  <a:gd name="T2" fmla="*/ 1 w 254"/>
                  <a:gd name="T3" fmla="*/ 90 h 608"/>
                  <a:gd name="T4" fmla="*/ 8 w 254"/>
                  <a:gd name="T5" fmla="*/ 109 h 608"/>
                  <a:gd name="T6" fmla="*/ 15 w 254"/>
                  <a:gd name="T7" fmla="*/ 104 h 608"/>
                  <a:gd name="T8" fmla="*/ 17 w 254"/>
                  <a:gd name="T9" fmla="*/ 94 h 608"/>
                  <a:gd name="T10" fmla="*/ 17 w 254"/>
                  <a:gd name="T11" fmla="*/ 15 h 608"/>
                  <a:gd name="T12" fmla="*/ 21 w 254"/>
                  <a:gd name="T13" fmla="*/ 2 h 608"/>
                  <a:gd name="T14" fmla="*/ 27 w 254"/>
                  <a:gd name="T15" fmla="*/ 3 h 608"/>
                  <a:gd name="T16" fmla="*/ 29 w 254"/>
                  <a:gd name="T17" fmla="*/ 13 h 6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608"/>
                  <a:gd name="T29" fmla="*/ 254 w 254"/>
                  <a:gd name="T30" fmla="*/ 608 h 6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608">
                    <a:moveTo>
                      <a:pt x="10" y="99"/>
                    </a:moveTo>
                    <a:cubicBezTo>
                      <a:pt x="5" y="253"/>
                      <a:pt x="0" y="408"/>
                      <a:pt x="10" y="491"/>
                    </a:cubicBezTo>
                    <a:cubicBezTo>
                      <a:pt x="20" y="574"/>
                      <a:pt x="50" y="582"/>
                      <a:pt x="70" y="595"/>
                    </a:cubicBezTo>
                    <a:cubicBezTo>
                      <a:pt x="90" y="608"/>
                      <a:pt x="117" y="585"/>
                      <a:pt x="130" y="571"/>
                    </a:cubicBezTo>
                    <a:cubicBezTo>
                      <a:pt x="143" y="557"/>
                      <a:pt x="147" y="592"/>
                      <a:pt x="150" y="511"/>
                    </a:cubicBezTo>
                    <a:cubicBezTo>
                      <a:pt x="153" y="430"/>
                      <a:pt x="144" y="166"/>
                      <a:pt x="150" y="83"/>
                    </a:cubicBezTo>
                    <a:cubicBezTo>
                      <a:pt x="156" y="0"/>
                      <a:pt x="171" y="22"/>
                      <a:pt x="186" y="11"/>
                    </a:cubicBezTo>
                    <a:cubicBezTo>
                      <a:pt x="201" y="0"/>
                      <a:pt x="227" y="9"/>
                      <a:pt x="238" y="19"/>
                    </a:cubicBezTo>
                    <a:cubicBezTo>
                      <a:pt x="249" y="29"/>
                      <a:pt x="251" y="50"/>
                      <a:pt x="254" y="71"/>
                    </a:cubicBezTo>
                  </a:path>
                </a:pathLst>
              </a:custGeom>
              <a:noFill/>
              <a:ln w="2540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55" name="Freeform 97"/>
              <p:cNvSpPr>
                <a:spLocks/>
              </p:cNvSpPr>
              <p:nvPr/>
            </p:nvSpPr>
            <p:spPr bwMode="auto">
              <a:xfrm rot="1387377">
                <a:off x="3461" y="1684"/>
                <a:ext cx="50" cy="350"/>
              </a:xfrm>
              <a:custGeom>
                <a:avLst/>
                <a:gdLst>
                  <a:gd name="T0" fmla="*/ 1 w 103"/>
                  <a:gd name="T1" fmla="*/ 0 h 617"/>
                  <a:gd name="T2" fmla="*/ 1 w 103"/>
                  <a:gd name="T3" fmla="*/ 95 h 617"/>
                  <a:gd name="T4" fmla="*/ 12 w 103"/>
                  <a:gd name="T5" fmla="*/ 102 h 617"/>
                  <a:gd name="T6" fmla="*/ 0 60000 65536"/>
                  <a:gd name="T7" fmla="*/ 0 60000 65536"/>
                  <a:gd name="T8" fmla="*/ 0 60000 65536"/>
                  <a:gd name="T9" fmla="*/ 0 w 103"/>
                  <a:gd name="T10" fmla="*/ 0 h 617"/>
                  <a:gd name="T11" fmla="*/ 103 w 103"/>
                  <a:gd name="T12" fmla="*/ 617 h 617"/>
                </a:gdLst>
                <a:ahLst/>
                <a:cxnLst>
                  <a:cxn ang="T6">
                    <a:pos x="T0" y="T1"/>
                  </a:cxn>
                  <a:cxn ang="T7">
                    <a:pos x="T2" y="T3"/>
                  </a:cxn>
                  <a:cxn ang="T8">
                    <a:pos x="T4" y="T5"/>
                  </a:cxn>
                </a:cxnLst>
                <a:rect l="T9" t="T10" r="T11" b="T12"/>
                <a:pathLst>
                  <a:path w="103" h="617">
                    <a:moveTo>
                      <a:pt x="11" y="0"/>
                    </a:moveTo>
                    <a:cubicBezTo>
                      <a:pt x="5" y="215"/>
                      <a:pt x="0" y="431"/>
                      <a:pt x="15" y="524"/>
                    </a:cubicBezTo>
                    <a:cubicBezTo>
                      <a:pt x="30" y="617"/>
                      <a:pt x="66" y="586"/>
                      <a:pt x="103" y="556"/>
                    </a:cubicBezTo>
                  </a:path>
                </a:pathLst>
              </a:custGeom>
              <a:noFill/>
              <a:ln w="2540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56" name="Freeform 98"/>
              <p:cNvSpPr>
                <a:spLocks/>
              </p:cNvSpPr>
              <p:nvPr/>
            </p:nvSpPr>
            <p:spPr bwMode="auto">
              <a:xfrm rot="1387377">
                <a:off x="3180" y="1538"/>
                <a:ext cx="21" cy="52"/>
              </a:xfrm>
              <a:custGeom>
                <a:avLst/>
                <a:gdLst>
                  <a:gd name="T0" fmla="*/ 5 w 44"/>
                  <a:gd name="T1" fmla="*/ 16 h 92"/>
                  <a:gd name="T2" fmla="*/ 4 w 44"/>
                  <a:gd name="T3" fmla="*/ 3 h 92"/>
                  <a:gd name="T4" fmla="*/ 0 w 44"/>
                  <a:gd name="T5" fmla="*/ 0 h 92"/>
                  <a:gd name="T6" fmla="*/ 0 60000 65536"/>
                  <a:gd name="T7" fmla="*/ 0 60000 65536"/>
                  <a:gd name="T8" fmla="*/ 0 60000 65536"/>
                  <a:gd name="T9" fmla="*/ 0 w 44"/>
                  <a:gd name="T10" fmla="*/ 0 h 92"/>
                  <a:gd name="T11" fmla="*/ 44 w 44"/>
                  <a:gd name="T12" fmla="*/ 92 h 92"/>
                </a:gdLst>
                <a:ahLst/>
                <a:cxnLst>
                  <a:cxn ang="T6">
                    <a:pos x="T0" y="T1"/>
                  </a:cxn>
                  <a:cxn ang="T7">
                    <a:pos x="T2" y="T3"/>
                  </a:cxn>
                  <a:cxn ang="T8">
                    <a:pos x="T4" y="T5"/>
                  </a:cxn>
                </a:cxnLst>
                <a:rect l="T9" t="T10" r="T11" b="T12"/>
                <a:pathLst>
                  <a:path w="44" h="92">
                    <a:moveTo>
                      <a:pt x="44" y="92"/>
                    </a:moveTo>
                    <a:cubicBezTo>
                      <a:pt x="43" y="61"/>
                      <a:pt x="43" y="31"/>
                      <a:pt x="36" y="16"/>
                    </a:cubicBezTo>
                    <a:cubicBezTo>
                      <a:pt x="29" y="1"/>
                      <a:pt x="14" y="0"/>
                      <a:pt x="0" y="0"/>
                    </a:cubicBezTo>
                  </a:path>
                </a:pathLst>
              </a:custGeom>
              <a:noFill/>
              <a:ln w="2540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grpSp>
        <p:sp>
          <p:nvSpPr>
            <p:cNvPr id="45122" name="Oval 99"/>
            <p:cNvSpPr>
              <a:spLocks noChangeArrowheads="1"/>
            </p:cNvSpPr>
            <p:nvPr/>
          </p:nvSpPr>
          <p:spPr bwMode="auto">
            <a:xfrm rot="8538813">
              <a:off x="3076" y="1200"/>
              <a:ext cx="264" cy="234"/>
            </a:xfrm>
            <a:prstGeom prst="ellipse">
              <a:avLst/>
            </a:prstGeom>
            <a:solidFill>
              <a:srgbClr val="FFFF00"/>
            </a:solidFill>
            <a:ln w="9525">
              <a:solidFill>
                <a:schemeClr val="folHlink"/>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23" name="Oval 100"/>
            <p:cNvSpPr>
              <a:spLocks noChangeArrowheads="1"/>
            </p:cNvSpPr>
            <p:nvPr/>
          </p:nvSpPr>
          <p:spPr bwMode="auto">
            <a:xfrm rot="-2193021">
              <a:off x="3122" y="1247"/>
              <a:ext cx="264" cy="23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24" name="Oval 101"/>
            <p:cNvSpPr>
              <a:spLocks noChangeArrowheads="1"/>
            </p:cNvSpPr>
            <p:nvPr/>
          </p:nvSpPr>
          <p:spPr bwMode="auto">
            <a:xfrm rot="4697937">
              <a:off x="2902" y="1373"/>
              <a:ext cx="235" cy="264"/>
            </a:xfrm>
            <a:prstGeom prst="ellipse">
              <a:avLst/>
            </a:prstGeom>
            <a:solidFill>
              <a:srgbClr val="FFFF00"/>
            </a:solidFill>
            <a:ln w="9525">
              <a:solidFill>
                <a:schemeClr val="folHlink"/>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25" name="Oval 102"/>
            <p:cNvSpPr>
              <a:spLocks noChangeArrowheads="1"/>
            </p:cNvSpPr>
            <p:nvPr/>
          </p:nvSpPr>
          <p:spPr bwMode="auto">
            <a:xfrm rot="4697937">
              <a:off x="2855" y="1607"/>
              <a:ext cx="234" cy="264"/>
            </a:xfrm>
            <a:prstGeom prst="ellipse">
              <a:avLst/>
            </a:prstGeom>
            <a:solidFill>
              <a:srgbClr val="FFFF00"/>
            </a:solidFill>
            <a:ln w="9525">
              <a:solidFill>
                <a:schemeClr val="folHlink"/>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26" name="Line 103"/>
            <p:cNvSpPr>
              <a:spLocks noChangeShapeType="1"/>
            </p:cNvSpPr>
            <p:nvPr/>
          </p:nvSpPr>
          <p:spPr bwMode="auto">
            <a:xfrm rot="1325636" flipV="1">
              <a:off x="2166" y="1293"/>
              <a:ext cx="212" cy="352"/>
            </a:xfrm>
            <a:prstGeom prst="line">
              <a:avLst/>
            </a:prstGeom>
            <a:noFill/>
            <a:ln w="127000">
              <a:solidFill>
                <a:srgbClr val="33CC33"/>
              </a:solidFill>
              <a:round/>
              <a:headEnd/>
              <a:tailEnd type="triangle" w="med" len="med"/>
            </a:ln>
            <a:effectLst>
              <a:outerShdw dist="35921" dir="2700000" algn="ctr" rotWithShape="0">
                <a:schemeClr val="bg2"/>
              </a:outerShdw>
            </a:effectLst>
          </p:spPr>
          <p:txBody>
            <a:bodyPr wrap="none" anchor="ctr"/>
            <a:lstStyle/>
            <a:p>
              <a:pPr eaLnBrk="0" fontAlgn="base" hangingPunct="0">
                <a:spcBef>
                  <a:spcPct val="0"/>
                </a:spcBef>
                <a:spcAft>
                  <a:spcPct val="0"/>
                </a:spcAft>
                <a:defRPr/>
              </a:pPr>
              <a:endParaRPr lang="en-US" u="sng">
                <a:solidFill>
                  <a:srgbClr val="FFFFFF"/>
                </a:solidFill>
              </a:endParaRPr>
            </a:p>
          </p:txBody>
        </p:sp>
        <p:sp>
          <p:nvSpPr>
            <p:cNvPr id="45127" name="Line 104"/>
            <p:cNvSpPr>
              <a:spLocks noChangeShapeType="1"/>
            </p:cNvSpPr>
            <p:nvPr/>
          </p:nvSpPr>
          <p:spPr bwMode="auto">
            <a:xfrm>
              <a:off x="3893" y="1557"/>
              <a:ext cx="323" cy="276"/>
            </a:xfrm>
            <a:prstGeom prst="line">
              <a:avLst/>
            </a:prstGeom>
            <a:noFill/>
            <a:ln w="127000">
              <a:solidFill>
                <a:srgbClr val="33CC33"/>
              </a:solidFill>
              <a:round/>
              <a:headEnd/>
              <a:tailEnd type="triangle" w="med" len="med"/>
            </a:ln>
            <a:effectLst>
              <a:outerShdw dist="35921" dir="2700000" algn="ctr" rotWithShape="0">
                <a:schemeClr val="bg2"/>
              </a:outerShdw>
            </a:effectLst>
          </p:spPr>
          <p:txBody>
            <a:bodyPr wrap="none" anchor="ctr"/>
            <a:lstStyle/>
            <a:p>
              <a:pPr eaLnBrk="0" fontAlgn="base" hangingPunct="0">
                <a:spcBef>
                  <a:spcPct val="0"/>
                </a:spcBef>
                <a:spcAft>
                  <a:spcPct val="0"/>
                </a:spcAft>
                <a:defRPr/>
              </a:pPr>
              <a:endParaRPr lang="en-US" u="sng">
                <a:solidFill>
                  <a:srgbClr val="FFFFFF"/>
                </a:solidFill>
              </a:endParaRPr>
            </a:p>
          </p:txBody>
        </p:sp>
        <p:sp>
          <p:nvSpPr>
            <p:cNvPr id="45128" name="Line 105"/>
            <p:cNvSpPr>
              <a:spLocks noChangeShapeType="1"/>
            </p:cNvSpPr>
            <p:nvPr/>
          </p:nvSpPr>
          <p:spPr bwMode="auto">
            <a:xfrm>
              <a:off x="4441" y="2560"/>
              <a:ext cx="0" cy="381"/>
            </a:xfrm>
            <a:prstGeom prst="line">
              <a:avLst/>
            </a:prstGeom>
            <a:noFill/>
            <a:ln w="127000">
              <a:solidFill>
                <a:srgbClr val="33CC33"/>
              </a:solidFill>
              <a:round/>
              <a:headEnd/>
              <a:tailEnd type="triangle" w="med" len="med"/>
            </a:ln>
            <a:effectLst>
              <a:outerShdw dist="35921" dir="2700000" algn="ctr" rotWithShape="0">
                <a:schemeClr val="bg2"/>
              </a:outerShdw>
            </a:effectLst>
          </p:spPr>
          <p:txBody>
            <a:bodyPr wrap="none" anchor="ctr"/>
            <a:lstStyle/>
            <a:p>
              <a:pPr eaLnBrk="0" fontAlgn="base" hangingPunct="0">
                <a:spcBef>
                  <a:spcPct val="0"/>
                </a:spcBef>
                <a:spcAft>
                  <a:spcPct val="0"/>
                </a:spcAft>
                <a:defRPr/>
              </a:pPr>
              <a:endParaRPr lang="en-US" u="sng">
                <a:solidFill>
                  <a:srgbClr val="FFFFFF"/>
                </a:solidFill>
              </a:endParaRPr>
            </a:p>
          </p:txBody>
        </p:sp>
        <p:sp>
          <p:nvSpPr>
            <p:cNvPr id="45129" name="Line 106"/>
            <p:cNvSpPr>
              <a:spLocks noChangeShapeType="1"/>
            </p:cNvSpPr>
            <p:nvPr/>
          </p:nvSpPr>
          <p:spPr bwMode="auto">
            <a:xfrm flipH="1">
              <a:off x="2852" y="3827"/>
              <a:ext cx="449" cy="0"/>
            </a:xfrm>
            <a:prstGeom prst="line">
              <a:avLst/>
            </a:prstGeom>
            <a:noFill/>
            <a:ln w="127000">
              <a:solidFill>
                <a:srgbClr val="33CC33"/>
              </a:solidFill>
              <a:round/>
              <a:headEnd/>
              <a:tailEnd type="triangle" w="med" len="med"/>
            </a:ln>
            <a:effectLst>
              <a:outerShdw dist="35921" dir="2700000" algn="ctr" rotWithShape="0">
                <a:schemeClr val="bg2"/>
              </a:outerShdw>
            </a:effectLst>
          </p:spPr>
          <p:txBody>
            <a:bodyPr wrap="none" anchor="ctr"/>
            <a:lstStyle/>
            <a:p>
              <a:pPr eaLnBrk="0" fontAlgn="base" hangingPunct="0">
                <a:spcBef>
                  <a:spcPct val="0"/>
                </a:spcBef>
                <a:spcAft>
                  <a:spcPct val="0"/>
                </a:spcAft>
                <a:defRPr/>
              </a:pPr>
              <a:endParaRPr lang="en-US" u="sng">
                <a:solidFill>
                  <a:srgbClr val="FFFFFF"/>
                </a:solidFill>
              </a:endParaRPr>
            </a:p>
          </p:txBody>
        </p:sp>
        <p:sp>
          <p:nvSpPr>
            <p:cNvPr id="45130" name="Text Box 107"/>
            <p:cNvSpPr txBox="1">
              <a:spLocks noChangeArrowheads="1"/>
            </p:cNvSpPr>
            <p:nvPr/>
          </p:nvSpPr>
          <p:spPr bwMode="auto">
            <a:xfrm>
              <a:off x="2060" y="2279"/>
              <a:ext cx="4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pPr>
              <a:r>
                <a:rPr lang="en-US" altLang="en-US" sz="1400" u="none">
                  <a:solidFill>
                    <a:srgbClr val="FFFFFF"/>
                  </a:solidFill>
                  <a:latin typeface="Times New Roman" panose="02020603050405020304" pitchFamily="18" charset="0"/>
                </a:rPr>
                <a:t>CD4</a:t>
              </a:r>
            </a:p>
          </p:txBody>
        </p:sp>
        <p:sp>
          <p:nvSpPr>
            <p:cNvPr id="45131" name="Oval 108"/>
            <p:cNvSpPr>
              <a:spLocks noChangeArrowheads="1"/>
            </p:cNvSpPr>
            <p:nvPr/>
          </p:nvSpPr>
          <p:spPr bwMode="auto">
            <a:xfrm rot="-10096199" flipH="1" flipV="1">
              <a:off x="3169" y="1293"/>
              <a:ext cx="401" cy="270"/>
            </a:xfrm>
            <a:prstGeom prst="ellipse">
              <a:avLst/>
            </a:prstGeom>
            <a:solidFill>
              <a:srgbClr val="00FFFF"/>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endParaRPr lang="en-US" altLang="en-US" sz="4400" u="none">
                <a:solidFill>
                  <a:srgbClr val="5C1F00"/>
                </a:solidFill>
                <a:latin typeface="Times New Roman" panose="02020603050405020304" pitchFamily="18" charset="0"/>
              </a:endParaRPr>
            </a:p>
          </p:txBody>
        </p:sp>
        <p:sp>
          <p:nvSpPr>
            <p:cNvPr id="45132" name="Oval 109"/>
            <p:cNvSpPr>
              <a:spLocks noChangeArrowheads="1"/>
            </p:cNvSpPr>
            <p:nvPr/>
          </p:nvSpPr>
          <p:spPr bwMode="auto">
            <a:xfrm rot="1775926" flipH="1">
              <a:off x="3803" y="871"/>
              <a:ext cx="497" cy="509"/>
            </a:xfrm>
            <a:prstGeom prst="ellipse">
              <a:avLst/>
            </a:prstGeom>
            <a:solidFill>
              <a:srgbClr val="CCFFFF"/>
            </a:solidFill>
            <a:ln w="101600">
              <a:solidFill>
                <a:srgbClr val="9999FF"/>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endParaRPr lang="en-US" altLang="en-US" sz="2400" u="none">
                <a:solidFill>
                  <a:srgbClr val="FFFFFF"/>
                </a:solidFill>
                <a:latin typeface="Times New Roman" panose="02020603050405020304" pitchFamily="18" charset="0"/>
              </a:endParaRPr>
            </a:p>
          </p:txBody>
        </p:sp>
        <p:sp>
          <p:nvSpPr>
            <p:cNvPr id="45133" name="Freeform 110"/>
            <p:cNvSpPr>
              <a:spLocks/>
            </p:cNvSpPr>
            <p:nvPr/>
          </p:nvSpPr>
          <p:spPr bwMode="auto">
            <a:xfrm rot="15765053" flipH="1">
              <a:off x="3819" y="1020"/>
              <a:ext cx="46" cy="144"/>
            </a:xfrm>
            <a:custGeom>
              <a:avLst/>
              <a:gdLst>
                <a:gd name="T0" fmla="*/ 9 w 85"/>
                <a:gd name="T1" fmla="*/ 0 h 455"/>
                <a:gd name="T2" fmla="*/ 2 w 85"/>
                <a:gd name="T3" fmla="*/ 11 h 455"/>
                <a:gd name="T4" fmla="*/ 0 w 85"/>
                <a:gd name="T5" fmla="*/ 15 h 455"/>
                <a:gd name="T6" fmla="*/ 0 60000 65536"/>
                <a:gd name="T7" fmla="*/ 0 60000 65536"/>
                <a:gd name="T8" fmla="*/ 0 60000 65536"/>
                <a:gd name="T9" fmla="*/ 0 w 85"/>
                <a:gd name="T10" fmla="*/ 0 h 455"/>
                <a:gd name="T11" fmla="*/ 85 w 85"/>
                <a:gd name="T12" fmla="*/ 455 h 455"/>
              </a:gdLst>
              <a:ahLst/>
              <a:cxnLst>
                <a:cxn ang="T6">
                  <a:pos x="T0" y="T1"/>
                </a:cxn>
                <a:cxn ang="T7">
                  <a:pos x="T2" y="T3"/>
                </a:cxn>
                <a:cxn ang="T8">
                  <a:pos x="T4" y="T5"/>
                </a:cxn>
              </a:cxnLst>
              <a:rect l="T9" t="T10" r="T11" b="T12"/>
              <a:pathLst>
                <a:path w="85" h="455">
                  <a:moveTo>
                    <a:pt x="56" y="0"/>
                  </a:moveTo>
                  <a:cubicBezTo>
                    <a:pt x="49" y="161"/>
                    <a:pt x="85" y="245"/>
                    <a:pt x="11" y="355"/>
                  </a:cubicBezTo>
                  <a:cubicBezTo>
                    <a:pt x="7" y="388"/>
                    <a:pt x="0" y="455"/>
                    <a:pt x="0" y="45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34" name="Oval 111"/>
            <p:cNvSpPr>
              <a:spLocks noChangeArrowheads="1"/>
            </p:cNvSpPr>
            <p:nvPr/>
          </p:nvSpPr>
          <p:spPr bwMode="auto">
            <a:xfrm rot="15765053" flipH="1">
              <a:off x="3612" y="985"/>
              <a:ext cx="107" cy="191"/>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35" name="Freeform 112"/>
            <p:cNvSpPr>
              <a:spLocks/>
            </p:cNvSpPr>
            <p:nvPr/>
          </p:nvSpPr>
          <p:spPr bwMode="auto">
            <a:xfrm rot="15765053" flipH="1">
              <a:off x="3833" y="1134"/>
              <a:ext cx="46" cy="123"/>
            </a:xfrm>
            <a:custGeom>
              <a:avLst/>
              <a:gdLst>
                <a:gd name="T0" fmla="*/ 0 w 67"/>
                <a:gd name="T1" fmla="*/ 0 h 500"/>
                <a:gd name="T2" fmla="*/ 18 w 67"/>
                <a:gd name="T3" fmla="*/ 5 h 500"/>
                <a:gd name="T4" fmla="*/ 22 w 67"/>
                <a:gd name="T5" fmla="*/ 7 h 500"/>
                <a:gd name="T6" fmla="*/ 0 60000 65536"/>
                <a:gd name="T7" fmla="*/ 0 60000 65536"/>
                <a:gd name="T8" fmla="*/ 0 60000 65536"/>
                <a:gd name="T9" fmla="*/ 0 w 67"/>
                <a:gd name="T10" fmla="*/ 0 h 500"/>
                <a:gd name="T11" fmla="*/ 67 w 67"/>
                <a:gd name="T12" fmla="*/ 500 h 500"/>
              </a:gdLst>
              <a:ahLst/>
              <a:cxnLst>
                <a:cxn ang="T6">
                  <a:pos x="T0" y="T1"/>
                </a:cxn>
                <a:cxn ang="T7">
                  <a:pos x="T2" y="T3"/>
                </a:cxn>
                <a:cxn ang="T8">
                  <a:pos x="T4" y="T5"/>
                </a:cxn>
              </a:cxnLst>
              <a:rect l="T9" t="T10" r="T11" b="T12"/>
              <a:pathLst>
                <a:path w="67" h="500">
                  <a:moveTo>
                    <a:pt x="0" y="0"/>
                  </a:moveTo>
                  <a:cubicBezTo>
                    <a:pt x="9" y="117"/>
                    <a:pt x="19" y="232"/>
                    <a:pt x="56" y="344"/>
                  </a:cubicBezTo>
                  <a:cubicBezTo>
                    <a:pt x="60" y="396"/>
                    <a:pt x="67" y="500"/>
                    <a:pt x="67" y="500"/>
                  </a:cubicBezTo>
                </a:path>
              </a:pathLst>
            </a:custGeom>
            <a:solidFill>
              <a:srgbClr val="FF3300"/>
            </a:solidFill>
            <a:ln w="2857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36" name="Oval 113"/>
            <p:cNvSpPr>
              <a:spLocks noChangeArrowheads="1"/>
            </p:cNvSpPr>
            <p:nvPr/>
          </p:nvSpPr>
          <p:spPr bwMode="auto">
            <a:xfrm rot="15765053" flipH="1">
              <a:off x="3638" y="1088"/>
              <a:ext cx="108" cy="191"/>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37" name="Freeform 114"/>
            <p:cNvSpPr>
              <a:spLocks/>
            </p:cNvSpPr>
            <p:nvPr/>
          </p:nvSpPr>
          <p:spPr bwMode="auto">
            <a:xfrm rot="15765053" flipH="1">
              <a:off x="3820" y="1071"/>
              <a:ext cx="46" cy="142"/>
            </a:xfrm>
            <a:custGeom>
              <a:avLst/>
              <a:gdLst>
                <a:gd name="T0" fmla="*/ 0 w 22"/>
                <a:gd name="T1" fmla="*/ 0 h 455"/>
                <a:gd name="T2" fmla="*/ 201 w 22"/>
                <a:gd name="T3" fmla="*/ 14 h 455"/>
                <a:gd name="T4" fmla="*/ 0 60000 65536"/>
                <a:gd name="T5" fmla="*/ 0 60000 65536"/>
                <a:gd name="T6" fmla="*/ 0 w 22"/>
                <a:gd name="T7" fmla="*/ 0 h 455"/>
                <a:gd name="T8" fmla="*/ 22 w 22"/>
                <a:gd name="T9" fmla="*/ 455 h 455"/>
              </a:gdLst>
              <a:ahLst/>
              <a:cxnLst>
                <a:cxn ang="T4">
                  <a:pos x="T0" y="T1"/>
                </a:cxn>
                <a:cxn ang="T5">
                  <a:pos x="T2" y="T3"/>
                </a:cxn>
              </a:cxnLst>
              <a:rect l="T6" t="T7" r="T8" b="T9"/>
              <a:pathLst>
                <a:path w="22" h="455">
                  <a:moveTo>
                    <a:pt x="0" y="0"/>
                  </a:moveTo>
                  <a:cubicBezTo>
                    <a:pt x="13" y="165"/>
                    <a:pt x="22" y="281"/>
                    <a:pt x="22" y="455"/>
                  </a:cubicBezTo>
                </a:path>
              </a:pathLst>
            </a:custGeom>
            <a:solidFill>
              <a:srgbClr val="FF3300"/>
            </a:solidFill>
            <a:ln w="2857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38" name="Oval 115"/>
            <p:cNvSpPr>
              <a:spLocks noChangeArrowheads="1"/>
            </p:cNvSpPr>
            <p:nvPr/>
          </p:nvSpPr>
          <p:spPr bwMode="auto">
            <a:xfrm rot="15765053" flipH="1">
              <a:off x="3623" y="1030"/>
              <a:ext cx="107" cy="191"/>
            </a:xfrm>
            <a:prstGeom prst="ellipse">
              <a:avLst/>
            </a:prstGeom>
            <a:solidFill>
              <a:srgbClr val="00FF00"/>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39" name="Oval 116"/>
            <p:cNvSpPr>
              <a:spLocks noChangeArrowheads="1"/>
            </p:cNvSpPr>
            <p:nvPr/>
          </p:nvSpPr>
          <p:spPr bwMode="auto">
            <a:xfrm rot="17436039" flipH="1">
              <a:off x="3307" y="839"/>
              <a:ext cx="260" cy="379"/>
            </a:xfrm>
            <a:prstGeom prst="ellipse">
              <a:avLst/>
            </a:prstGeom>
            <a:solidFill>
              <a:srgbClr val="00FFFF"/>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40" name="Oval 117"/>
            <p:cNvSpPr>
              <a:spLocks noChangeArrowheads="1"/>
            </p:cNvSpPr>
            <p:nvPr/>
          </p:nvSpPr>
          <p:spPr bwMode="auto">
            <a:xfrm rot="15765053" flipH="1">
              <a:off x="3410" y="1099"/>
              <a:ext cx="109" cy="126"/>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41" name="Oval 118"/>
            <p:cNvSpPr>
              <a:spLocks noChangeArrowheads="1"/>
            </p:cNvSpPr>
            <p:nvPr/>
          </p:nvSpPr>
          <p:spPr bwMode="auto">
            <a:xfrm rot="15765053" flipH="1">
              <a:off x="3364" y="958"/>
              <a:ext cx="265" cy="373"/>
            </a:xfrm>
            <a:prstGeom prst="ellipse">
              <a:avLst/>
            </a:prstGeom>
            <a:solidFill>
              <a:srgbClr val="00FFFF"/>
            </a:solidFill>
            <a:ln w="9525">
              <a:solidFill>
                <a:schemeClr val="tx1"/>
              </a:solidFill>
              <a:round/>
              <a:headEnd/>
              <a:tailEnd/>
            </a:ln>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endParaRPr lang="en-US" altLang="en-US">
                <a:solidFill>
                  <a:srgbClr val="FFFFFF"/>
                </a:solidFill>
              </a:endParaRPr>
            </a:p>
          </p:txBody>
        </p:sp>
        <p:sp>
          <p:nvSpPr>
            <p:cNvPr id="45142" name="Text Box 119"/>
            <p:cNvSpPr txBox="1">
              <a:spLocks noChangeArrowheads="1"/>
            </p:cNvSpPr>
            <p:nvPr/>
          </p:nvSpPr>
          <p:spPr bwMode="auto">
            <a:xfrm>
              <a:off x="2186" y="730"/>
              <a:ext cx="110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0" fontAlgn="base" hangingPunct="0">
                <a:lnSpc>
                  <a:spcPct val="85000"/>
                </a:lnSpc>
                <a:spcBef>
                  <a:spcPct val="0"/>
                </a:spcBef>
                <a:spcAft>
                  <a:spcPct val="0"/>
                </a:spcAft>
              </a:pPr>
              <a:r>
                <a:rPr lang="en-US" altLang="en-US" sz="2000" b="1" u="none">
                  <a:solidFill>
                    <a:srgbClr val="FFFFFF"/>
                  </a:solidFill>
                  <a:latin typeface="Times New Roman" panose="02020603050405020304" pitchFamily="18" charset="0"/>
                </a:rPr>
                <a:t>2. Co-receptor</a:t>
              </a:r>
            </a:p>
            <a:p>
              <a:pPr algn="ctr" eaLnBrk="0" fontAlgn="base" hangingPunct="0">
                <a:lnSpc>
                  <a:spcPct val="85000"/>
                </a:lnSpc>
                <a:spcBef>
                  <a:spcPct val="0"/>
                </a:spcBef>
                <a:spcAft>
                  <a:spcPct val="0"/>
                </a:spcAft>
              </a:pPr>
              <a:r>
                <a:rPr lang="en-US" altLang="en-US" sz="2000" b="1" u="none">
                  <a:solidFill>
                    <a:srgbClr val="FFFFFF"/>
                  </a:solidFill>
                  <a:latin typeface="Times New Roman" panose="02020603050405020304" pitchFamily="18" charset="0"/>
                </a:rPr>
                <a:t>interaction</a:t>
              </a:r>
            </a:p>
          </p:txBody>
        </p:sp>
        <p:sp>
          <p:nvSpPr>
            <p:cNvPr id="45143" name="Text Box 120"/>
            <p:cNvSpPr txBox="1">
              <a:spLocks noChangeArrowheads="1"/>
            </p:cNvSpPr>
            <p:nvPr/>
          </p:nvSpPr>
          <p:spPr bwMode="auto">
            <a:xfrm>
              <a:off x="2694" y="2513"/>
              <a:ext cx="84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pPr>
              <a:r>
                <a:rPr lang="en-US" altLang="en-US" sz="3600" b="1" u="none">
                  <a:solidFill>
                    <a:srgbClr val="5C1F00"/>
                  </a:solidFill>
                  <a:latin typeface="Times New Roman" panose="02020603050405020304" pitchFamily="18" charset="0"/>
                </a:rPr>
                <a:t>Cell</a:t>
              </a:r>
            </a:p>
          </p:txBody>
        </p:sp>
        <p:sp>
          <p:nvSpPr>
            <p:cNvPr id="45144" name="Text Box 121"/>
            <p:cNvSpPr txBox="1">
              <a:spLocks noChangeArrowheads="1"/>
            </p:cNvSpPr>
            <p:nvPr/>
          </p:nvSpPr>
          <p:spPr bwMode="auto">
            <a:xfrm>
              <a:off x="3803" y="96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pPr>
              <a:r>
                <a:rPr lang="en-US" altLang="en-US" sz="2400" u="none">
                  <a:solidFill>
                    <a:srgbClr val="5C1F00"/>
                  </a:solidFill>
                  <a:latin typeface="Times New Roman" panose="02020603050405020304" pitchFamily="18" charset="0"/>
                </a:rPr>
                <a:t>HIV</a:t>
              </a:r>
            </a:p>
          </p:txBody>
        </p:sp>
        <p:sp>
          <p:nvSpPr>
            <p:cNvPr id="45145" name="Text Box 122"/>
            <p:cNvSpPr txBox="1">
              <a:spLocks noChangeArrowheads="1"/>
            </p:cNvSpPr>
            <p:nvPr/>
          </p:nvSpPr>
          <p:spPr bwMode="auto">
            <a:xfrm>
              <a:off x="4859" y="1809"/>
              <a:ext cx="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pPr>
              <a:r>
                <a:rPr lang="en-US" altLang="en-US" sz="2400" u="none">
                  <a:solidFill>
                    <a:srgbClr val="5C1F00"/>
                  </a:solidFill>
                  <a:latin typeface="Times New Roman" panose="02020603050405020304" pitchFamily="18" charset="0"/>
                </a:rPr>
                <a:t>HIV</a:t>
              </a:r>
            </a:p>
          </p:txBody>
        </p:sp>
        <p:sp>
          <p:nvSpPr>
            <p:cNvPr id="45146" name="Text Box 123"/>
            <p:cNvSpPr txBox="1">
              <a:spLocks noChangeArrowheads="1"/>
            </p:cNvSpPr>
            <p:nvPr/>
          </p:nvSpPr>
          <p:spPr bwMode="auto">
            <a:xfrm>
              <a:off x="4172" y="3358"/>
              <a:ext cx="5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pPr>
              <a:r>
                <a:rPr lang="en-US" altLang="en-US" sz="2400" u="none">
                  <a:solidFill>
                    <a:srgbClr val="5C1F00"/>
                  </a:solidFill>
                  <a:latin typeface="Times New Roman" panose="02020603050405020304" pitchFamily="18" charset="0"/>
                </a:rPr>
                <a:t>HIV</a:t>
              </a:r>
            </a:p>
          </p:txBody>
        </p:sp>
        <p:sp>
          <p:nvSpPr>
            <p:cNvPr id="45147" name="Text Box 124"/>
            <p:cNvSpPr txBox="1">
              <a:spLocks noChangeArrowheads="1"/>
            </p:cNvSpPr>
            <p:nvPr/>
          </p:nvSpPr>
          <p:spPr bwMode="auto">
            <a:xfrm>
              <a:off x="4700" y="2372"/>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pPr>
              <a:r>
                <a:rPr lang="en-US" altLang="en-US" sz="1400" u="none">
                  <a:solidFill>
                    <a:srgbClr val="FFFFFF"/>
                  </a:solidFill>
                  <a:latin typeface="Times New Roman" panose="02020603050405020304" pitchFamily="18" charset="0"/>
                </a:rPr>
                <a:t>gp41</a:t>
              </a:r>
              <a:endParaRPr lang="en-US" altLang="en-US" sz="1200" u="none">
                <a:solidFill>
                  <a:srgbClr val="FFFFFF"/>
                </a:solidFill>
                <a:latin typeface="Times New Roman" panose="02020603050405020304" pitchFamily="18" charset="0"/>
              </a:endParaRPr>
            </a:p>
          </p:txBody>
        </p:sp>
        <p:sp>
          <p:nvSpPr>
            <p:cNvPr id="45148" name="Line 125"/>
            <p:cNvSpPr>
              <a:spLocks noChangeShapeType="1"/>
            </p:cNvSpPr>
            <p:nvPr/>
          </p:nvSpPr>
          <p:spPr bwMode="auto">
            <a:xfrm flipH="1" flipV="1">
              <a:off x="4648" y="2279"/>
              <a:ext cx="158" cy="93"/>
            </a:xfrm>
            <a:prstGeom prst="line">
              <a:avLst/>
            </a:prstGeom>
            <a:noFill/>
            <a:ln w="2857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u="sng">
                <a:solidFill>
                  <a:srgbClr val="FFFFFF"/>
                </a:solidFill>
              </a:endParaRPr>
            </a:p>
          </p:txBody>
        </p:sp>
        <p:sp>
          <p:nvSpPr>
            <p:cNvPr id="45149" name="Text Box 126"/>
            <p:cNvSpPr txBox="1">
              <a:spLocks noChangeArrowheads="1"/>
            </p:cNvSpPr>
            <p:nvPr/>
          </p:nvSpPr>
          <p:spPr bwMode="auto">
            <a:xfrm>
              <a:off x="1268" y="1293"/>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pPr>
              <a:r>
                <a:rPr lang="en-US" altLang="en-US" sz="1400" u="none">
                  <a:solidFill>
                    <a:srgbClr val="FFFFFF"/>
                  </a:solidFill>
                  <a:latin typeface="Times New Roman" panose="02020603050405020304" pitchFamily="18" charset="0"/>
                </a:rPr>
                <a:t>gp41</a:t>
              </a:r>
              <a:endParaRPr lang="en-US" altLang="en-US" sz="1200" u="none">
                <a:solidFill>
                  <a:srgbClr val="FFFFFF"/>
                </a:solidFill>
                <a:latin typeface="Times New Roman" panose="02020603050405020304" pitchFamily="18" charset="0"/>
              </a:endParaRPr>
            </a:p>
          </p:txBody>
        </p:sp>
        <p:sp>
          <p:nvSpPr>
            <p:cNvPr id="45150" name="Line 127"/>
            <p:cNvSpPr>
              <a:spLocks noChangeShapeType="1"/>
            </p:cNvSpPr>
            <p:nvPr/>
          </p:nvSpPr>
          <p:spPr bwMode="auto">
            <a:xfrm flipH="1">
              <a:off x="1163" y="1481"/>
              <a:ext cx="105" cy="94"/>
            </a:xfrm>
            <a:prstGeom prst="line">
              <a:avLst/>
            </a:prstGeom>
            <a:noFill/>
            <a:ln w="2857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u="sng">
                <a:solidFill>
                  <a:srgbClr val="FFFFFF"/>
                </a:solidFill>
              </a:endParaRPr>
            </a:p>
          </p:txBody>
        </p:sp>
        <p:sp>
          <p:nvSpPr>
            <p:cNvPr id="45151" name="Text Box 128"/>
            <p:cNvSpPr txBox="1">
              <a:spLocks noChangeArrowheads="1"/>
            </p:cNvSpPr>
            <p:nvPr/>
          </p:nvSpPr>
          <p:spPr bwMode="auto">
            <a:xfrm>
              <a:off x="2324" y="349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fontAlgn="base">
                <a:spcBef>
                  <a:spcPct val="50000"/>
                </a:spcBef>
                <a:spcAft>
                  <a:spcPct val="0"/>
                </a:spcAft>
              </a:pPr>
              <a:r>
                <a:rPr lang="en-US" altLang="en-US" sz="2400" u="none">
                  <a:solidFill>
                    <a:srgbClr val="5C1F00"/>
                  </a:solidFill>
                  <a:latin typeface="Times New Roman" panose="02020603050405020304" pitchFamily="18" charset="0"/>
                </a:rPr>
                <a:t>HIV</a:t>
              </a:r>
            </a:p>
          </p:txBody>
        </p:sp>
      </p:grpSp>
    </p:spTree>
    <p:extLst>
      <p:ext uri="{BB962C8B-B14F-4D97-AF65-F5344CB8AC3E}">
        <p14:creationId xmlns:p14="http://schemas.microsoft.com/office/powerpoint/2010/main" val="3622351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E995119B-B8AF-41A3-B351-FFCD820D1095}" type="slidenum">
              <a:rPr lang="en-US" altLang="en-US" u="none">
                <a:solidFill>
                  <a:srgbClr val="FFFFFF"/>
                </a:solidFill>
              </a:rPr>
              <a:pPr/>
              <a:t>43</a:t>
            </a:fld>
            <a:endParaRPr lang="en-US" altLang="en-US" u="none">
              <a:solidFill>
                <a:srgbClr val="FFFFFF"/>
              </a:solidFill>
            </a:endParaRPr>
          </a:p>
        </p:txBody>
      </p:sp>
      <p:sp>
        <p:nvSpPr>
          <p:cNvPr id="46083" name="Rectangle 6"/>
          <p:cNvSpPr>
            <a:spLocks noGrp="1" noChangeArrowheads="1"/>
          </p:cNvSpPr>
          <p:nvPr>
            <p:ph type="title"/>
          </p:nvPr>
        </p:nvSpPr>
        <p:spPr>
          <a:xfrm>
            <a:off x="1981200" y="274639"/>
            <a:ext cx="8229600" cy="681037"/>
          </a:xfrm>
        </p:spPr>
        <p:txBody>
          <a:bodyPr/>
          <a:lstStyle/>
          <a:p>
            <a:pPr eaLnBrk="1" hangingPunct="1"/>
            <a:r>
              <a:rPr lang="en-US" altLang="en-US" sz="4000" b="1" u="sng"/>
              <a:t>HIV LIFE CYCLE MOVIE CLIP</a:t>
            </a:r>
          </a:p>
        </p:txBody>
      </p:sp>
      <p:pic>
        <p:nvPicPr>
          <p:cNvPr id="236549" name="hiv_life_cycle.asf">
            <a:hlinkClick r:id="" action="ppaction://media"/>
          </p:cNvPr>
          <p:cNvPicPr>
            <a:picLocks noRot="1" noChangeAspect="1" noChangeArrowheads="1"/>
          </p:cNvPicPr>
          <p:nvPr>
            <p:ph idx="1"/>
            <a:videoFile r:link="rId1"/>
          </p:nvPr>
        </p:nvPicPr>
        <p:blipFill>
          <a:blip r:embed="rId3">
            <a:extLst>
              <a:ext uri="{28A0092B-C50C-407E-A947-70E740481C1C}">
                <a14:useLocalDpi xmlns:a14="http://schemas.microsoft.com/office/drawing/2010/main" val="0"/>
              </a:ext>
            </a:extLst>
          </a:blip>
          <a:srcRect/>
          <a:stretch>
            <a:fillRect/>
          </a:stretch>
        </p:blipFill>
        <p:spPr>
          <a:xfrm>
            <a:off x="1524000" y="836614"/>
            <a:ext cx="7956550" cy="6021387"/>
          </a:xfrm>
        </p:spPr>
      </p:pic>
    </p:spTree>
    <p:extLst>
      <p:ext uri="{BB962C8B-B14F-4D97-AF65-F5344CB8AC3E}">
        <p14:creationId xmlns:p14="http://schemas.microsoft.com/office/powerpoint/2010/main" val="426711746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6549"/>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36549"/>
                                        </p:tgtEl>
                                      </p:cBhvr>
                                    </p:cmd>
                                  </p:childTnLst>
                                </p:cTn>
                              </p:par>
                            </p:childTnLst>
                          </p:cTn>
                        </p:par>
                      </p:childTnLst>
                    </p:cTn>
                  </p:par>
                </p:childTnLst>
              </p:cTn>
              <p:nextCondLst>
                <p:cond evt="onClick" delay="0">
                  <p:tgtEl>
                    <p:spTgt spid="236549"/>
                  </p:tgtEl>
                </p:cond>
              </p:nextCondLst>
            </p:seq>
            <p:video>
              <p:cMediaNode>
                <p:cTn id="7" fill="hold" display="0">
                  <p:stCondLst>
                    <p:cond delay="indefinite"/>
                  </p:stCondLst>
                  <p:endCondLst>
                    <p:cond evt="onNext" delay="0">
                      <p:tgtEl>
                        <p:sldTgt/>
                      </p:tgtEl>
                    </p:cond>
                    <p:cond evt="onPrev" delay="0">
                      <p:tgtEl>
                        <p:sldTgt/>
                      </p:tgtEl>
                    </p:cond>
                  </p:endCondLst>
                </p:cTn>
                <p:tgtEl>
                  <p:spTgt spid="236549"/>
                </p:tgtEl>
              </p:cMediaNode>
            </p:vide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F71903E9-2067-47C4-90ED-368949360198}" type="slidenum">
              <a:rPr lang="en-US" altLang="en-US" u="none">
                <a:solidFill>
                  <a:srgbClr val="FFFFFF"/>
                </a:solidFill>
              </a:rPr>
              <a:pPr/>
              <a:t>44</a:t>
            </a:fld>
            <a:endParaRPr lang="en-US" altLang="en-US" u="none">
              <a:solidFill>
                <a:srgbClr val="FFFFFF"/>
              </a:solidFill>
            </a:endParaRPr>
          </a:p>
        </p:txBody>
      </p:sp>
      <p:sp>
        <p:nvSpPr>
          <p:cNvPr id="47107" name="Rectangle 2"/>
          <p:cNvSpPr>
            <a:spLocks noGrp="1" noChangeArrowheads="1"/>
          </p:cNvSpPr>
          <p:nvPr>
            <p:ph type="title"/>
          </p:nvPr>
        </p:nvSpPr>
        <p:spPr>
          <a:xfrm>
            <a:off x="1981200" y="274639"/>
            <a:ext cx="8229600" cy="465137"/>
          </a:xfrm>
        </p:spPr>
        <p:txBody>
          <a:bodyPr/>
          <a:lstStyle/>
          <a:p>
            <a:pPr eaLnBrk="1" hangingPunct="1"/>
            <a:r>
              <a:rPr lang="en-US" altLang="en-US" sz="4000"/>
              <a:t>Pficer recording of HIV cycle clip</a:t>
            </a:r>
          </a:p>
        </p:txBody>
      </p:sp>
      <p:pic>
        <p:nvPicPr>
          <p:cNvPr id="247811" name="Pfizer_NNRTI[6-4].mpg">
            <a:hlinkClick r:id="" action="ppaction://media"/>
          </p:cNvPr>
          <p:cNvPicPr>
            <a:picLocks noRot="1" noChangeAspect="1" noChangeArrowheads="1"/>
          </p:cNvPicPr>
          <p:nvPr>
            <p:ph idx="1"/>
            <a:videoFile r:link="rId1"/>
          </p:nvPr>
        </p:nvPicPr>
        <p:blipFill>
          <a:blip r:embed="rId3">
            <a:extLst>
              <a:ext uri="{28A0092B-C50C-407E-A947-70E740481C1C}">
                <a14:useLocalDpi xmlns:a14="http://schemas.microsoft.com/office/drawing/2010/main" val="0"/>
              </a:ext>
            </a:extLst>
          </a:blip>
          <a:srcRect/>
          <a:stretch>
            <a:fillRect/>
          </a:stretch>
        </p:blipFill>
        <p:spPr>
          <a:xfrm>
            <a:off x="1524000" y="785814"/>
            <a:ext cx="7812088" cy="6092825"/>
          </a:xfrm>
        </p:spPr>
      </p:pic>
    </p:spTree>
    <p:extLst>
      <p:ext uri="{BB962C8B-B14F-4D97-AF65-F5344CB8AC3E}">
        <p14:creationId xmlns:p14="http://schemas.microsoft.com/office/powerpoint/2010/main" val="23792242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7811"/>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47811"/>
                                        </p:tgtEl>
                                      </p:cBhvr>
                                    </p:cmd>
                                  </p:childTnLst>
                                </p:cTn>
                              </p:par>
                            </p:childTnLst>
                          </p:cTn>
                        </p:par>
                      </p:childTnLst>
                    </p:cTn>
                  </p:par>
                </p:childTnLst>
              </p:cTn>
              <p:nextCondLst>
                <p:cond evt="onClick" delay="0">
                  <p:tgtEl>
                    <p:spTgt spid="247811"/>
                  </p:tgtEl>
                </p:cond>
              </p:nextCondLst>
            </p:seq>
            <p:video>
              <p:cMediaNode>
                <p:cTn id="7" fill="hold" display="0">
                  <p:stCondLst>
                    <p:cond delay="indefinite"/>
                  </p:stCondLst>
                  <p:endCondLst>
                    <p:cond evt="onNext" delay="0">
                      <p:tgtEl>
                        <p:sldTgt/>
                      </p:tgtEl>
                    </p:cond>
                    <p:cond evt="onPrev" delay="0">
                      <p:tgtEl>
                        <p:sldTgt/>
                      </p:tgtEl>
                    </p:cond>
                  </p:endCondLst>
                </p:cTn>
                <p:tgtEl>
                  <p:spTgt spid="247811"/>
                </p:tgtEl>
              </p:cMediaNode>
            </p:vide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11C2E506-028C-452B-8433-775C61514B2B}" type="slidenum">
              <a:rPr lang="en-US" altLang="en-US" u="none">
                <a:solidFill>
                  <a:srgbClr val="FFFFFF"/>
                </a:solidFill>
              </a:rPr>
              <a:pPr/>
              <a:t>45</a:t>
            </a:fld>
            <a:endParaRPr lang="en-US" altLang="en-US" u="none">
              <a:solidFill>
                <a:srgbClr val="FFFFFF"/>
              </a:solidFill>
            </a:endParaRPr>
          </a:p>
        </p:txBody>
      </p:sp>
      <p:pic>
        <p:nvPicPr>
          <p:cNvPr id="4813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6314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8CDBA6AE-0F01-4303-B3F9-12E6B6C05B4F}" type="slidenum">
              <a:rPr lang="en-US" altLang="en-US" u="none">
                <a:solidFill>
                  <a:srgbClr val="FFFFFF"/>
                </a:solidFill>
              </a:rPr>
              <a:pPr/>
              <a:t>46</a:t>
            </a:fld>
            <a:endParaRPr lang="en-US" altLang="en-US" u="none">
              <a:solidFill>
                <a:srgbClr val="FFFFFF"/>
              </a:solidFill>
            </a:endParaRP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b="8548"/>
          <a:stretch>
            <a:fillRect/>
          </a:stretch>
        </p:blipFill>
        <p:spPr bwMode="auto">
          <a:xfrm>
            <a:off x="334962" y="0"/>
            <a:ext cx="103330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3647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6"/>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F812235C-7FDC-4952-B8C8-784905AF247A}" type="slidenum">
              <a:rPr lang="en-US" altLang="en-US" u="none">
                <a:solidFill>
                  <a:srgbClr val="FFFFFF"/>
                </a:solidFill>
              </a:rPr>
              <a:pPr/>
              <a:t>47</a:t>
            </a:fld>
            <a:endParaRPr lang="en-US" altLang="en-US" u="none">
              <a:solidFill>
                <a:srgbClr val="FFFFFF"/>
              </a:solidFill>
            </a:endParaRPr>
          </a:p>
        </p:txBody>
      </p:sp>
      <p:sp>
        <p:nvSpPr>
          <p:cNvPr id="50179" name="Rectangle 2"/>
          <p:cNvSpPr>
            <a:spLocks noGrp="1" noChangeArrowheads="1"/>
          </p:cNvSpPr>
          <p:nvPr>
            <p:ph type="title"/>
          </p:nvPr>
        </p:nvSpPr>
        <p:spPr>
          <a:xfrm>
            <a:off x="1703389" y="476250"/>
            <a:ext cx="7477125" cy="1143000"/>
          </a:xfrm>
        </p:spPr>
        <p:txBody>
          <a:bodyPr/>
          <a:lstStyle/>
          <a:p>
            <a:pPr algn="l" eaLnBrk="1" hangingPunct="1"/>
            <a:r>
              <a:rPr lang="en-US" altLang="en-US" smtClean="0"/>
              <a:t/>
            </a:r>
            <a:br>
              <a:rPr lang="en-US" altLang="en-US" smtClean="0"/>
            </a:br>
            <a:r>
              <a:rPr lang="en-US" altLang="en-US" smtClean="0"/>
              <a:t>A</a:t>
            </a:r>
            <a:r>
              <a:rPr lang="en-US" altLang="en-US" smtClean="0">
                <a:solidFill>
                  <a:schemeClr val="tx1"/>
                </a:solidFill>
              </a:rPr>
              <a:t>cquired</a:t>
            </a:r>
            <a:br>
              <a:rPr lang="en-US" altLang="en-US" smtClean="0">
                <a:solidFill>
                  <a:schemeClr val="tx1"/>
                </a:solidFill>
              </a:rPr>
            </a:br>
            <a:r>
              <a:rPr lang="en-US" altLang="en-US" smtClean="0"/>
              <a:t>I</a:t>
            </a:r>
            <a:r>
              <a:rPr lang="en-US" altLang="en-US" smtClean="0">
                <a:solidFill>
                  <a:schemeClr val="tx1"/>
                </a:solidFill>
              </a:rPr>
              <a:t>mmune</a:t>
            </a:r>
            <a:br>
              <a:rPr lang="en-US" altLang="en-US" smtClean="0">
                <a:solidFill>
                  <a:schemeClr val="tx1"/>
                </a:solidFill>
              </a:rPr>
            </a:br>
            <a:r>
              <a:rPr lang="en-US" altLang="en-US" smtClean="0"/>
              <a:t>D</a:t>
            </a:r>
            <a:r>
              <a:rPr lang="en-US" altLang="en-US" smtClean="0">
                <a:solidFill>
                  <a:schemeClr val="tx1"/>
                </a:solidFill>
              </a:rPr>
              <a:t>eficiency</a:t>
            </a:r>
            <a:br>
              <a:rPr lang="en-US" altLang="en-US" smtClean="0">
                <a:solidFill>
                  <a:schemeClr val="tx1"/>
                </a:solidFill>
              </a:rPr>
            </a:br>
            <a:r>
              <a:rPr lang="en-US" altLang="en-US" smtClean="0"/>
              <a:t>S</a:t>
            </a:r>
            <a:r>
              <a:rPr lang="en-US" altLang="en-US" smtClean="0">
                <a:solidFill>
                  <a:schemeClr val="tx1"/>
                </a:solidFill>
              </a:rPr>
              <a:t>yndrome</a:t>
            </a:r>
          </a:p>
        </p:txBody>
      </p:sp>
      <p:sp>
        <p:nvSpPr>
          <p:cNvPr id="50180" name="Text Box 4"/>
          <p:cNvSpPr txBox="1">
            <a:spLocks noChangeArrowheads="1"/>
          </p:cNvSpPr>
          <p:nvPr/>
        </p:nvSpPr>
        <p:spPr bwMode="auto">
          <a:xfrm>
            <a:off x="1524000" y="6216651"/>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pPr>
            <a:r>
              <a:rPr lang="en-US" altLang="en-US" b="1" u="none">
                <a:solidFill>
                  <a:srgbClr val="FFFFFF"/>
                </a:solidFill>
              </a:rPr>
              <a:t>AIDS represents the end-stage disease that results from untreated HIV infection.</a:t>
            </a:r>
            <a:r>
              <a:rPr lang="en-US" altLang="en-US" u="none">
                <a:solidFill>
                  <a:srgbClr val="FFFFFF"/>
                </a:solidFill>
              </a:rPr>
              <a:t> </a:t>
            </a:r>
          </a:p>
        </p:txBody>
      </p:sp>
      <p:pic>
        <p:nvPicPr>
          <p:cNvPr id="50181" name="Picture 5"/>
          <p:cNvPicPr>
            <a:picLocks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511675" y="765176"/>
            <a:ext cx="5976938" cy="4994275"/>
          </a:xfrm>
          <a:noFill/>
        </p:spPr>
      </p:pic>
    </p:spTree>
    <p:extLst>
      <p:ext uri="{BB962C8B-B14F-4D97-AF65-F5344CB8AC3E}">
        <p14:creationId xmlns:p14="http://schemas.microsoft.com/office/powerpoint/2010/main" val="30921100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47755108-11F3-4FAB-A065-1533DAFBAAE0}" type="slidenum">
              <a:rPr lang="en-US" altLang="en-US" u="none">
                <a:solidFill>
                  <a:srgbClr val="FFFFFF"/>
                </a:solidFill>
              </a:rPr>
              <a:pPr/>
              <a:t>48</a:t>
            </a:fld>
            <a:endParaRPr lang="en-US" altLang="en-US" u="none">
              <a:solidFill>
                <a:srgbClr val="FFFFFF"/>
              </a:solidFill>
            </a:endParaRPr>
          </a:p>
        </p:txBody>
      </p:sp>
      <p:sp>
        <p:nvSpPr>
          <p:cNvPr id="51203" name="Rectangle 9"/>
          <p:cNvSpPr>
            <a:spLocks noGrp="1" noChangeArrowheads="1"/>
          </p:cNvSpPr>
          <p:nvPr>
            <p:ph type="title"/>
          </p:nvPr>
        </p:nvSpPr>
        <p:spPr/>
        <p:txBody>
          <a:bodyPr/>
          <a:lstStyle/>
          <a:p>
            <a:pPr eaLnBrk="1" hangingPunct="1"/>
            <a:r>
              <a:rPr lang="en-US" altLang="en-US" b="1" smtClean="0"/>
              <a:t>SUMMARY</a:t>
            </a:r>
          </a:p>
        </p:txBody>
      </p:sp>
      <p:sp>
        <p:nvSpPr>
          <p:cNvPr id="51204" name="Rectangle 10"/>
          <p:cNvSpPr>
            <a:spLocks noGrp="1" noChangeArrowheads="1"/>
          </p:cNvSpPr>
          <p:nvPr>
            <p:ph type="body" idx="1"/>
          </p:nvPr>
        </p:nvSpPr>
        <p:spPr/>
        <p:txBody>
          <a:bodyPr/>
          <a:lstStyle/>
          <a:p>
            <a:pPr eaLnBrk="1" hangingPunct="1"/>
            <a:r>
              <a:rPr lang="en-US" altLang="en-US" smtClean="0"/>
              <a:t>HIV attacks the Immune system of human being and leads to profound immunodeficiency.</a:t>
            </a:r>
          </a:p>
          <a:p>
            <a:pPr eaLnBrk="1" hangingPunct="1"/>
            <a:r>
              <a:rPr lang="en-US" altLang="en-US" smtClean="0"/>
              <a:t>Rapid replication of HIV causes genetic diversity of the virus. </a:t>
            </a:r>
          </a:p>
          <a:p>
            <a:pPr eaLnBrk="1" hangingPunct="1"/>
            <a:r>
              <a:rPr lang="en-US" altLang="en-US" smtClean="0"/>
              <a:t>Knowledge of the HIV structure is important in understanding the mechanism of ARV drugs</a:t>
            </a:r>
          </a:p>
        </p:txBody>
      </p:sp>
    </p:spTree>
    <p:extLst>
      <p:ext uri="{BB962C8B-B14F-4D97-AF65-F5344CB8AC3E}">
        <p14:creationId xmlns:p14="http://schemas.microsoft.com/office/powerpoint/2010/main" val="302527096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D4B2B35B-B6D5-4D60-8F5A-5C09A927D01B}" type="slidenum">
              <a:rPr lang="en-US" altLang="en-US" u="none">
                <a:solidFill>
                  <a:srgbClr val="FFFFFF"/>
                </a:solidFill>
              </a:rPr>
              <a:pPr/>
              <a:t>49</a:t>
            </a:fld>
            <a:endParaRPr lang="en-US" altLang="en-US" u="none">
              <a:solidFill>
                <a:srgbClr val="FFFFFF"/>
              </a:solidFill>
            </a:endParaRPr>
          </a:p>
        </p:txBody>
      </p:sp>
      <p:sp>
        <p:nvSpPr>
          <p:cNvPr id="52227" name="Rectangle 2"/>
          <p:cNvSpPr>
            <a:spLocks noGrp="1" noChangeArrowheads="1"/>
          </p:cNvSpPr>
          <p:nvPr>
            <p:ph type="title"/>
          </p:nvPr>
        </p:nvSpPr>
        <p:spPr/>
        <p:txBody>
          <a:bodyPr/>
          <a:lstStyle/>
          <a:p>
            <a:pPr eaLnBrk="1" hangingPunct="1"/>
            <a:r>
              <a:rPr lang="en-US" altLang="en-US" b="1" u="sng" smtClean="0"/>
              <a:t>HIV Replication Cycle summary</a:t>
            </a:r>
          </a:p>
        </p:txBody>
      </p:sp>
      <p:sp>
        <p:nvSpPr>
          <p:cNvPr id="52228" name="Rectangle 3"/>
          <p:cNvSpPr>
            <a:spLocks noGrp="1" noChangeArrowheads="1"/>
          </p:cNvSpPr>
          <p:nvPr>
            <p:ph type="body" idx="1"/>
          </p:nvPr>
        </p:nvSpPr>
        <p:spPr/>
        <p:txBody>
          <a:bodyPr/>
          <a:lstStyle/>
          <a:p>
            <a:pPr eaLnBrk="1" hangingPunct="1"/>
            <a:r>
              <a:rPr lang="en-US" altLang="en-US" sz="3400"/>
              <a:t>HIV virion binds to CD4 receptor.</a:t>
            </a:r>
          </a:p>
          <a:p>
            <a:pPr eaLnBrk="1" hangingPunct="1"/>
            <a:r>
              <a:rPr lang="en-US" altLang="en-US" sz="3400"/>
              <a:t>Virion and cell membrane coats fuse.</a:t>
            </a:r>
          </a:p>
          <a:p>
            <a:pPr eaLnBrk="1" hangingPunct="1"/>
            <a:r>
              <a:rPr lang="en-US" altLang="en-US" sz="3400"/>
              <a:t>Viral RNA empties in the CD4 cell.</a:t>
            </a:r>
          </a:p>
          <a:p>
            <a:pPr eaLnBrk="1" hangingPunct="1"/>
            <a:r>
              <a:rPr lang="en-US" altLang="en-US" sz="3400"/>
              <a:t>Enzyme transforms viral RNA into DNA.</a:t>
            </a:r>
          </a:p>
          <a:p>
            <a:pPr eaLnBrk="1" hangingPunct="1"/>
            <a:r>
              <a:rPr lang="en-US" altLang="en-US" sz="3400"/>
              <a:t>New virions bud out of cell membrane and are released.</a:t>
            </a:r>
          </a:p>
        </p:txBody>
      </p:sp>
    </p:spTree>
    <p:extLst>
      <p:ext uri="{BB962C8B-B14F-4D97-AF65-F5344CB8AC3E}">
        <p14:creationId xmlns:p14="http://schemas.microsoft.com/office/powerpoint/2010/main" val="3095449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9A79EB07-473A-4090-A970-DA471352407A}" type="slidenum">
              <a:rPr lang="en-US" altLang="en-US" u="none">
                <a:solidFill>
                  <a:srgbClr val="FFFFFF"/>
                </a:solidFill>
              </a:rPr>
              <a:pPr/>
              <a:t>5</a:t>
            </a:fld>
            <a:endParaRPr lang="en-US" altLang="en-US" u="none">
              <a:solidFill>
                <a:srgbClr val="FFFFFF"/>
              </a:solidFill>
            </a:endParaRPr>
          </a:p>
        </p:txBody>
      </p:sp>
      <p:sp>
        <p:nvSpPr>
          <p:cNvPr id="9219" name="Rectangle 2"/>
          <p:cNvSpPr>
            <a:spLocks noGrp="1" noChangeArrowheads="1"/>
          </p:cNvSpPr>
          <p:nvPr>
            <p:ph type="title"/>
          </p:nvPr>
        </p:nvSpPr>
        <p:spPr/>
        <p:txBody>
          <a:bodyPr/>
          <a:lstStyle/>
          <a:p>
            <a:pPr eaLnBrk="1" hangingPunct="1"/>
            <a:r>
              <a:rPr lang="en-US" altLang="en-US" b="1" smtClean="0"/>
              <a:t>Contents</a:t>
            </a:r>
          </a:p>
        </p:txBody>
      </p:sp>
      <p:sp>
        <p:nvSpPr>
          <p:cNvPr id="9220" name="Rectangle 3"/>
          <p:cNvSpPr>
            <a:spLocks noGrp="1" noChangeArrowheads="1"/>
          </p:cNvSpPr>
          <p:nvPr>
            <p:ph type="body" idx="1"/>
          </p:nvPr>
        </p:nvSpPr>
        <p:spPr/>
        <p:txBody>
          <a:bodyPr/>
          <a:lstStyle/>
          <a:p>
            <a:pPr eaLnBrk="1" hangingPunct="1"/>
            <a:r>
              <a:rPr lang="en-US" altLang="en-US" smtClean="0"/>
              <a:t>Overview and Epidemiology of HIV</a:t>
            </a:r>
          </a:p>
          <a:p>
            <a:pPr eaLnBrk="1" hangingPunct="1"/>
            <a:r>
              <a:rPr lang="en-US" altLang="en-US" smtClean="0"/>
              <a:t> Human Immunology &amp; Biology of HIV</a:t>
            </a:r>
          </a:p>
          <a:p>
            <a:pPr eaLnBrk="1" hangingPunct="1"/>
            <a:r>
              <a:rPr lang="en-US" altLang="en-US" smtClean="0"/>
              <a:t> Natural progression of HIV-adults and children</a:t>
            </a:r>
          </a:p>
          <a:p>
            <a:pPr eaLnBrk="1" hangingPunct="1"/>
            <a:r>
              <a:rPr lang="en-US" altLang="en-US" smtClean="0"/>
              <a:t>Antiretroviral drugs, Initiation and monitoring of ART</a:t>
            </a:r>
          </a:p>
          <a:p>
            <a:pPr eaLnBrk="1" hangingPunct="1"/>
            <a:r>
              <a:rPr lang="en-US" altLang="en-US" smtClean="0"/>
              <a:t>HIV related conditions (OP)</a:t>
            </a:r>
          </a:p>
          <a:p>
            <a:pPr eaLnBrk="1" hangingPunct="1"/>
            <a:r>
              <a:rPr lang="en-US" altLang="en-US" smtClean="0"/>
              <a:t>6 Prevention strategies </a:t>
            </a:r>
          </a:p>
        </p:txBody>
      </p:sp>
    </p:spTree>
    <p:extLst>
      <p:ext uri="{BB962C8B-B14F-4D97-AF65-F5344CB8AC3E}">
        <p14:creationId xmlns:p14="http://schemas.microsoft.com/office/powerpoint/2010/main" val="296862895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215BF8A3-F712-44B3-8443-A4793E16951B}" type="slidenum">
              <a:rPr lang="en-US" altLang="en-US" u="none">
                <a:solidFill>
                  <a:srgbClr val="FFFFFF"/>
                </a:solidFill>
              </a:rPr>
              <a:pPr/>
              <a:t>50</a:t>
            </a:fld>
            <a:endParaRPr lang="en-US" altLang="en-US" u="none">
              <a:solidFill>
                <a:srgbClr val="FFFFFF"/>
              </a:solidFill>
            </a:endParaRPr>
          </a:p>
        </p:txBody>
      </p:sp>
      <p:sp>
        <p:nvSpPr>
          <p:cNvPr id="53251" name="Rectangle 2"/>
          <p:cNvSpPr>
            <a:spLocks noGrp="1" noChangeArrowheads="1"/>
          </p:cNvSpPr>
          <p:nvPr>
            <p:ph type="title"/>
          </p:nvPr>
        </p:nvSpPr>
        <p:spPr>
          <a:xfrm>
            <a:off x="1992313" y="981075"/>
            <a:ext cx="8229600" cy="647700"/>
          </a:xfrm>
        </p:spPr>
        <p:txBody>
          <a:bodyPr/>
          <a:lstStyle/>
          <a:p>
            <a:pPr eaLnBrk="1" hangingPunct="1"/>
            <a:r>
              <a:rPr lang="en-US" altLang="en-US" sz="4000" b="1"/>
              <a:t>UNIT 3: </a:t>
            </a:r>
            <a:br>
              <a:rPr lang="en-US" altLang="en-US" sz="4000" b="1"/>
            </a:br>
            <a:r>
              <a:rPr lang="en-US" altLang="en-US" sz="4000" b="1"/>
              <a:t/>
            </a:r>
            <a:br>
              <a:rPr lang="en-US" altLang="en-US" sz="4000" b="1"/>
            </a:br>
            <a:r>
              <a:rPr lang="en-US" altLang="en-US" sz="4000" b="1"/>
              <a:t>Natural progression of HIV</a:t>
            </a:r>
          </a:p>
        </p:txBody>
      </p:sp>
      <p:sp>
        <p:nvSpPr>
          <p:cNvPr id="53252" name="Rectangle 3"/>
          <p:cNvSpPr>
            <a:spLocks noGrp="1" noChangeArrowheads="1"/>
          </p:cNvSpPr>
          <p:nvPr>
            <p:ph type="body" idx="1"/>
          </p:nvPr>
        </p:nvSpPr>
        <p:spPr>
          <a:xfrm>
            <a:off x="1919288" y="2205039"/>
            <a:ext cx="7416800" cy="4105275"/>
          </a:xfrm>
        </p:spPr>
        <p:txBody>
          <a:bodyPr/>
          <a:lstStyle/>
          <a:p>
            <a:pPr eaLnBrk="1" hangingPunct="1">
              <a:buFontTx/>
              <a:buNone/>
            </a:pPr>
            <a:r>
              <a:rPr lang="en-US" altLang="en-US" b="1" smtClean="0"/>
              <a:t>Objectives</a:t>
            </a:r>
          </a:p>
          <a:p>
            <a:pPr eaLnBrk="1" hangingPunct="1"/>
            <a:r>
              <a:rPr lang="en-US" altLang="en-US" smtClean="0"/>
              <a:t>Describe stages of HIV  progression - serocoversion, asymptomatic, symptomatic and AIDS phases</a:t>
            </a:r>
          </a:p>
          <a:p>
            <a:pPr eaLnBrk="1" hangingPunct="1"/>
            <a:r>
              <a:rPr lang="en-US" altLang="en-US" smtClean="0"/>
              <a:t>Be able to stage HIV infection by WHO classification</a:t>
            </a:r>
          </a:p>
          <a:p>
            <a:pPr eaLnBrk="1" hangingPunct="1"/>
            <a:endParaRPr lang="en-US" altLang="en-US" smtClean="0"/>
          </a:p>
        </p:txBody>
      </p:sp>
    </p:spTree>
    <p:extLst>
      <p:ext uri="{BB962C8B-B14F-4D97-AF65-F5344CB8AC3E}">
        <p14:creationId xmlns:p14="http://schemas.microsoft.com/office/powerpoint/2010/main" val="27331907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793C9F75-0592-4F6D-AB4F-057551FF6EC9}" type="slidenum">
              <a:rPr lang="en-US" altLang="en-US" u="none">
                <a:solidFill>
                  <a:srgbClr val="FFFFFF"/>
                </a:solidFill>
              </a:rPr>
              <a:pPr/>
              <a:t>51</a:t>
            </a:fld>
            <a:endParaRPr lang="en-US" altLang="en-US" u="none">
              <a:solidFill>
                <a:srgbClr val="FFFFFF"/>
              </a:solidFill>
            </a:endParaRPr>
          </a:p>
        </p:txBody>
      </p:sp>
      <p:sp>
        <p:nvSpPr>
          <p:cNvPr id="54275" name="Rectangle 2"/>
          <p:cNvSpPr>
            <a:spLocks noGrp="1" noChangeArrowheads="1"/>
          </p:cNvSpPr>
          <p:nvPr>
            <p:ph type="title"/>
          </p:nvPr>
        </p:nvSpPr>
        <p:spPr/>
        <p:txBody>
          <a:bodyPr/>
          <a:lstStyle/>
          <a:p>
            <a:pPr eaLnBrk="1" hangingPunct="1"/>
            <a:endParaRPr lang="en-US" altLang="en-US" smtClean="0"/>
          </a:p>
        </p:txBody>
      </p:sp>
      <p:pic>
        <p:nvPicPr>
          <p:cNvPr id="54276" name="Picture 3" descr="MOD1-05"/>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858000"/>
          </a:xfrm>
          <a:solidFill>
            <a:schemeClr val="bg1"/>
          </a:solidFill>
        </p:spPr>
      </p:pic>
    </p:spTree>
    <p:extLst>
      <p:ext uri="{BB962C8B-B14F-4D97-AF65-F5344CB8AC3E}">
        <p14:creationId xmlns:p14="http://schemas.microsoft.com/office/powerpoint/2010/main" val="323844798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C43A2831-A1EE-41A1-A5AF-5271242FF27D}" type="slidenum">
              <a:rPr lang="en-US" altLang="en-US" u="none">
                <a:solidFill>
                  <a:srgbClr val="FFFFFF"/>
                </a:solidFill>
              </a:rPr>
              <a:pPr/>
              <a:t>52</a:t>
            </a:fld>
            <a:endParaRPr lang="en-US" altLang="en-US" u="none">
              <a:solidFill>
                <a:srgbClr val="FFFFFF"/>
              </a:solidFill>
            </a:endParaRPr>
          </a:p>
        </p:txBody>
      </p:sp>
      <p:pic>
        <p:nvPicPr>
          <p:cNvPr id="55299" name="Picture 4" descr="V 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5184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850F805E-31F4-41E6-9F5C-9D6E2C9A6481}" type="slidenum">
              <a:rPr lang="en-US" altLang="en-US" u="none">
                <a:solidFill>
                  <a:srgbClr val="FFFFFF"/>
                </a:solidFill>
              </a:rPr>
              <a:pPr/>
              <a:t>53</a:t>
            </a:fld>
            <a:endParaRPr lang="en-US" altLang="en-US" u="none">
              <a:solidFill>
                <a:srgbClr val="FFFFFF"/>
              </a:solidFill>
            </a:endParaRPr>
          </a:p>
        </p:txBody>
      </p:sp>
      <p:sp>
        <p:nvSpPr>
          <p:cNvPr id="56323" name="Rectangle 2"/>
          <p:cNvSpPr>
            <a:spLocks noGrp="1" noChangeArrowheads="1"/>
          </p:cNvSpPr>
          <p:nvPr>
            <p:ph type="title"/>
          </p:nvPr>
        </p:nvSpPr>
        <p:spPr>
          <a:xfrm>
            <a:off x="1524000" y="214313"/>
            <a:ext cx="9144000" cy="550862"/>
          </a:xfrm>
        </p:spPr>
        <p:txBody>
          <a:bodyPr/>
          <a:lstStyle/>
          <a:p>
            <a:pPr eaLnBrk="1" hangingPunct="1"/>
            <a:r>
              <a:rPr lang="en-US" altLang="en-US" sz="3200" b="1" u="sng"/>
              <a:t>Host immune response during HIV infection</a:t>
            </a:r>
          </a:p>
        </p:txBody>
      </p:sp>
      <p:sp>
        <p:nvSpPr>
          <p:cNvPr id="56324" name="Rectangle 3"/>
          <p:cNvSpPr>
            <a:spLocks noGrp="1" noChangeArrowheads="1"/>
          </p:cNvSpPr>
          <p:nvPr>
            <p:ph type="body" idx="1"/>
          </p:nvPr>
        </p:nvSpPr>
        <p:spPr>
          <a:xfrm>
            <a:off x="1524000" y="981076"/>
            <a:ext cx="7740650" cy="5876925"/>
          </a:xfrm>
        </p:spPr>
        <p:txBody>
          <a:bodyPr/>
          <a:lstStyle/>
          <a:p>
            <a:pPr eaLnBrk="1" hangingPunct="1"/>
            <a:r>
              <a:rPr lang="en-US" altLang="en-US" sz="4400" b="1"/>
              <a:t>Primary HIV Infection</a:t>
            </a:r>
          </a:p>
          <a:p>
            <a:pPr lvl="1" eaLnBrk="1" hangingPunct="1"/>
            <a:r>
              <a:rPr lang="en-US" altLang="en-US" sz="4000"/>
              <a:t>On exposure, there is a 2-4 week period of intense viral replication and widespread dissemination of virus characterized by </a:t>
            </a:r>
          </a:p>
          <a:p>
            <a:pPr lvl="2" eaLnBrk="1" hangingPunct="1">
              <a:buFontTx/>
              <a:buNone/>
            </a:pPr>
            <a:r>
              <a:rPr lang="en-US" altLang="en-US" sz="3600"/>
              <a:t>1. High plasma viral load (RNA)</a:t>
            </a:r>
          </a:p>
          <a:p>
            <a:pPr lvl="2" eaLnBrk="1" hangingPunct="1">
              <a:buFontTx/>
              <a:buNone/>
            </a:pPr>
            <a:r>
              <a:rPr lang="en-US" altLang="en-US" sz="3600"/>
              <a:t>2. Rapid decline in CD4 count</a:t>
            </a:r>
          </a:p>
        </p:txBody>
      </p:sp>
    </p:spTree>
    <p:extLst>
      <p:ext uri="{BB962C8B-B14F-4D97-AF65-F5344CB8AC3E}">
        <p14:creationId xmlns:p14="http://schemas.microsoft.com/office/powerpoint/2010/main" val="129866566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EDE5DACA-61BB-43AB-840F-645D817DEAA4}" type="slidenum">
              <a:rPr lang="en-US" altLang="en-US" u="none">
                <a:solidFill>
                  <a:srgbClr val="FFFFFF"/>
                </a:solidFill>
              </a:rPr>
              <a:pPr/>
              <a:t>54</a:t>
            </a:fld>
            <a:endParaRPr lang="en-US" altLang="en-US" u="none">
              <a:solidFill>
                <a:srgbClr val="FFFFFF"/>
              </a:solidFill>
            </a:endParaRPr>
          </a:p>
        </p:txBody>
      </p:sp>
      <p:sp>
        <p:nvSpPr>
          <p:cNvPr id="57347" name="Rectangle 3"/>
          <p:cNvSpPr>
            <a:spLocks noGrp="1" noChangeArrowheads="1"/>
          </p:cNvSpPr>
          <p:nvPr>
            <p:ph type="body" idx="1"/>
          </p:nvPr>
        </p:nvSpPr>
        <p:spPr>
          <a:xfrm>
            <a:off x="1787525" y="620714"/>
            <a:ext cx="7386638" cy="6237287"/>
          </a:xfrm>
        </p:spPr>
        <p:txBody>
          <a:bodyPr/>
          <a:lstStyle/>
          <a:p>
            <a:pPr lvl="2" eaLnBrk="1" hangingPunct="1">
              <a:buFontTx/>
              <a:buNone/>
            </a:pPr>
            <a:r>
              <a:rPr lang="en-US" altLang="en-US" sz="2800"/>
              <a:t>3. In some cases an acute illness occurs</a:t>
            </a:r>
          </a:p>
          <a:p>
            <a:pPr lvl="3" eaLnBrk="1" hangingPunct="1"/>
            <a:r>
              <a:rPr lang="en-US" altLang="en-US" sz="2400"/>
              <a:t>Lasts from 1-2 weeks, but it is rarely diagnosed</a:t>
            </a:r>
          </a:p>
          <a:p>
            <a:pPr lvl="3" eaLnBrk="1" hangingPunct="1"/>
            <a:r>
              <a:rPr lang="en-US" altLang="en-US" sz="2400"/>
              <a:t>Symptoms if present resemble those of other viral illnesses; headache, fever, myalgias, anorexia, rash, and/or diarrhea</a:t>
            </a:r>
            <a:r>
              <a:rPr lang="en-US" altLang="en-US" smtClean="0"/>
              <a:t> </a:t>
            </a:r>
            <a:r>
              <a:rPr lang="en-US" altLang="en-US" sz="2400"/>
              <a:t> </a:t>
            </a:r>
          </a:p>
          <a:p>
            <a:pPr lvl="3" eaLnBrk="1" hangingPunct="1"/>
            <a:r>
              <a:rPr lang="en-US" altLang="en-US" sz="2400"/>
              <a:t>Requires high index of suspicion</a:t>
            </a:r>
          </a:p>
          <a:p>
            <a:pPr lvl="2" eaLnBrk="1" hangingPunct="1">
              <a:buFontTx/>
              <a:buNone/>
            </a:pPr>
            <a:r>
              <a:rPr lang="en-US" altLang="en-US" sz="2800"/>
              <a:t>4. Thereafter there is Symptom resolution with reduction in plasma viremia due to development of an immune response and antibodies to the virus </a:t>
            </a:r>
          </a:p>
          <a:p>
            <a:pPr eaLnBrk="1" hangingPunct="1">
              <a:buFontTx/>
              <a:buNone/>
            </a:pPr>
            <a:endParaRPr lang="en-US" altLang="en-US" sz="3600"/>
          </a:p>
        </p:txBody>
      </p:sp>
    </p:spTree>
    <p:extLst>
      <p:ext uri="{BB962C8B-B14F-4D97-AF65-F5344CB8AC3E}">
        <p14:creationId xmlns:p14="http://schemas.microsoft.com/office/powerpoint/2010/main" val="10256133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36BF82AE-5F18-44D9-9812-512FD4D3FAD3}" type="slidenum">
              <a:rPr lang="en-US" altLang="en-US" u="none">
                <a:solidFill>
                  <a:srgbClr val="FFFFFF"/>
                </a:solidFill>
              </a:rPr>
              <a:pPr/>
              <a:t>55</a:t>
            </a:fld>
            <a:endParaRPr lang="en-US" altLang="en-US" u="none">
              <a:solidFill>
                <a:srgbClr val="FFFFFF"/>
              </a:solidFill>
            </a:endParaRPr>
          </a:p>
        </p:txBody>
      </p:sp>
      <p:sp>
        <p:nvSpPr>
          <p:cNvPr id="58371" name="Rectangle 2"/>
          <p:cNvSpPr>
            <a:spLocks noGrp="1" noChangeArrowheads="1"/>
          </p:cNvSpPr>
          <p:nvPr>
            <p:ph type="title"/>
          </p:nvPr>
        </p:nvSpPr>
        <p:spPr>
          <a:xfrm>
            <a:off x="1524000" y="214313"/>
            <a:ext cx="8388350" cy="838200"/>
          </a:xfrm>
        </p:spPr>
        <p:txBody>
          <a:bodyPr/>
          <a:lstStyle/>
          <a:p>
            <a:pPr eaLnBrk="1" hangingPunct="1"/>
            <a:r>
              <a:rPr lang="en-US" altLang="en-US" sz="3200" b="1" u="sng"/>
              <a:t>Asymptomatic</a:t>
            </a:r>
            <a:r>
              <a:rPr lang="en-US" altLang="en-US" b="1" u="sng" smtClean="0"/>
              <a:t> Disease (Latency)</a:t>
            </a:r>
          </a:p>
        </p:txBody>
      </p:sp>
      <p:sp>
        <p:nvSpPr>
          <p:cNvPr id="58372" name="Rectangle 3"/>
          <p:cNvSpPr>
            <a:spLocks noGrp="1" noChangeArrowheads="1"/>
          </p:cNvSpPr>
          <p:nvPr>
            <p:ph type="body" idx="1"/>
          </p:nvPr>
        </p:nvSpPr>
        <p:spPr>
          <a:xfrm>
            <a:off x="1524000" y="981076"/>
            <a:ext cx="7812088" cy="5876925"/>
          </a:xfrm>
        </p:spPr>
        <p:txBody>
          <a:bodyPr/>
          <a:lstStyle/>
          <a:p>
            <a:pPr eaLnBrk="1" hangingPunct="1">
              <a:lnSpc>
                <a:spcPct val="90000"/>
              </a:lnSpc>
            </a:pPr>
            <a:r>
              <a:rPr lang="en-US" altLang="en-US" sz="2800"/>
              <a:t>Patients then enter a stage of asymptomatic disease phase lasting on average 2-10 years (clinical latency)</a:t>
            </a:r>
          </a:p>
          <a:p>
            <a:pPr eaLnBrk="1" hangingPunct="1">
              <a:lnSpc>
                <a:spcPct val="90000"/>
              </a:lnSpc>
            </a:pPr>
            <a:endParaRPr lang="en-US" altLang="en-US" sz="2800"/>
          </a:p>
          <a:p>
            <a:pPr eaLnBrk="1" hangingPunct="1">
              <a:lnSpc>
                <a:spcPct val="90000"/>
              </a:lnSpc>
            </a:pPr>
            <a:r>
              <a:rPr lang="en-US" altLang="en-US" sz="2800"/>
              <a:t>Characterized by gradual decline in CD4 count</a:t>
            </a:r>
          </a:p>
          <a:p>
            <a:pPr lvl="1" eaLnBrk="1" hangingPunct="1">
              <a:lnSpc>
                <a:spcPct val="90000"/>
              </a:lnSpc>
            </a:pPr>
            <a:r>
              <a:rPr lang="en-US" altLang="en-US" sz="2400"/>
              <a:t>Rate depends on viral load</a:t>
            </a:r>
          </a:p>
          <a:p>
            <a:pPr eaLnBrk="1" hangingPunct="1">
              <a:lnSpc>
                <a:spcPct val="90000"/>
              </a:lnSpc>
            </a:pPr>
            <a:endParaRPr lang="en-US" altLang="en-US" sz="2800"/>
          </a:p>
          <a:p>
            <a:pPr eaLnBrk="1" hangingPunct="1">
              <a:lnSpc>
                <a:spcPct val="90000"/>
              </a:lnSpc>
            </a:pPr>
            <a:r>
              <a:rPr lang="en-US" altLang="en-US" sz="2800"/>
              <a:t>Long term non-progressors</a:t>
            </a:r>
          </a:p>
          <a:p>
            <a:pPr lvl="1" eaLnBrk="1" hangingPunct="1">
              <a:lnSpc>
                <a:spcPct val="90000"/>
              </a:lnSpc>
            </a:pPr>
            <a:r>
              <a:rPr lang="en-US" altLang="en-US" sz="2400"/>
              <a:t>Rare </a:t>
            </a:r>
          </a:p>
          <a:p>
            <a:pPr lvl="1" eaLnBrk="1" hangingPunct="1">
              <a:lnSpc>
                <a:spcPct val="90000"/>
              </a:lnSpc>
            </a:pPr>
            <a:r>
              <a:rPr lang="en-US" altLang="en-US" sz="2400"/>
              <a:t>&gt;10-15 year survival without ART</a:t>
            </a:r>
          </a:p>
          <a:p>
            <a:pPr lvl="1" eaLnBrk="1" hangingPunct="1">
              <a:lnSpc>
                <a:spcPct val="90000"/>
              </a:lnSpc>
            </a:pPr>
            <a:r>
              <a:rPr lang="en-US" altLang="en-US" sz="2400"/>
              <a:t>CD4&gt;500; low viral load</a:t>
            </a:r>
          </a:p>
          <a:p>
            <a:pPr lvl="1" eaLnBrk="1" hangingPunct="1">
              <a:lnSpc>
                <a:spcPct val="90000"/>
              </a:lnSpc>
            </a:pPr>
            <a:r>
              <a:rPr lang="en-US" altLang="en-US" sz="2400"/>
              <a:t>Host genetic/immunological or viral factors may be involved </a:t>
            </a:r>
          </a:p>
        </p:txBody>
      </p:sp>
    </p:spTree>
    <p:extLst>
      <p:ext uri="{BB962C8B-B14F-4D97-AF65-F5344CB8AC3E}">
        <p14:creationId xmlns:p14="http://schemas.microsoft.com/office/powerpoint/2010/main" val="73676779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A79BD3D5-2052-4367-9353-1D078DC0A98A}" type="slidenum">
              <a:rPr lang="en-US" altLang="en-US" u="none">
                <a:solidFill>
                  <a:srgbClr val="FFFFFF"/>
                </a:solidFill>
              </a:rPr>
              <a:pPr/>
              <a:t>56</a:t>
            </a:fld>
            <a:endParaRPr lang="en-US" altLang="en-US" u="none">
              <a:solidFill>
                <a:srgbClr val="FFFFFF"/>
              </a:solidFill>
            </a:endParaRPr>
          </a:p>
        </p:txBody>
      </p:sp>
      <p:sp>
        <p:nvSpPr>
          <p:cNvPr id="59395" name="Rectangle 2"/>
          <p:cNvSpPr>
            <a:spLocks noGrp="1" noChangeArrowheads="1"/>
          </p:cNvSpPr>
          <p:nvPr>
            <p:ph type="title"/>
          </p:nvPr>
        </p:nvSpPr>
        <p:spPr>
          <a:xfrm>
            <a:off x="1524001" y="214313"/>
            <a:ext cx="8943975" cy="766762"/>
          </a:xfrm>
        </p:spPr>
        <p:txBody>
          <a:bodyPr/>
          <a:lstStyle/>
          <a:p>
            <a:pPr eaLnBrk="1" hangingPunct="1"/>
            <a:r>
              <a:rPr lang="en-US" altLang="en-US" b="1" u="sng" smtClean="0"/>
              <a:t>Symptomatic Disease and AIDS</a:t>
            </a:r>
          </a:p>
        </p:txBody>
      </p:sp>
      <p:sp>
        <p:nvSpPr>
          <p:cNvPr id="59396" name="Rectangle 3"/>
          <p:cNvSpPr>
            <a:spLocks noGrp="1" noChangeArrowheads="1"/>
          </p:cNvSpPr>
          <p:nvPr>
            <p:ph type="body" idx="1"/>
          </p:nvPr>
        </p:nvSpPr>
        <p:spPr>
          <a:xfrm>
            <a:off x="1524000" y="908050"/>
            <a:ext cx="7812088" cy="5949950"/>
          </a:xfrm>
        </p:spPr>
        <p:txBody>
          <a:bodyPr/>
          <a:lstStyle/>
          <a:p>
            <a:pPr eaLnBrk="1" hangingPunct="1">
              <a:lnSpc>
                <a:spcPct val="130000"/>
              </a:lnSpc>
            </a:pPr>
            <a:r>
              <a:rPr lang="en-US" altLang="en-US" smtClean="0"/>
              <a:t>Viral load continues to rise causing </a:t>
            </a:r>
          </a:p>
          <a:p>
            <a:pPr lvl="1" eaLnBrk="1" hangingPunct="1">
              <a:lnSpc>
                <a:spcPct val="130000"/>
              </a:lnSpc>
            </a:pPr>
            <a:r>
              <a:rPr lang="en-US" altLang="en-US" smtClean="0"/>
              <a:t>Increased demands on immune system as production of CD4 cells cannot match destruction</a:t>
            </a:r>
          </a:p>
          <a:p>
            <a:pPr lvl="1" eaLnBrk="1" hangingPunct="1">
              <a:lnSpc>
                <a:spcPct val="130000"/>
              </a:lnSpc>
            </a:pPr>
            <a:r>
              <a:rPr lang="en-US" altLang="en-US" smtClean="0"/>
              <a:t>Increased susceptibility to common infections (URTI, pneumonia, skin etc)</a:t>
            </a:r>
          </a:p>
          <a:p>
            <a:pPr lvl="1" eaLnBrk="1" hangingPunct="1"/>
            <a:r>
              <a:rPr lang="en-US" altLang="en-US" smtClean="0"/>
              <a:t>Late-stage disease is characterized by a CD4 count &lt;200cells/mm</a:t>
            </a:r>
            <a:r>
              <a:rPr lang="en-US" altLang="en-US" baseline="30000" smtClean="0"/>
              <a:t>3</a:t>
            </a:r>
            <a:r>
              <a:rPr lang="en-US" altLang="en-US" smtClean="0"/>
              <a:t> and the development of opportunistic infections, selected tumors, wasting, and neurological complications.</a:t>
            </a:r>
          </a:p>
          <a:p>
            <a:pPr eaLnBrk="1" hangingPunct="1"/>
            <a:endParaRPr lang="en-US" altLang="en-US" smtClean="0"/>
          </a:p>
        </p:txBody>
      </p:sp>
    </p:spTree>
    <p:extLst>
      <p:ext uri="{BB962C8B-B14F-4D97-AF65-F5344CB8AC3E}">
        <p14:creationId xmlns:p14="http://schemas.microsoft.com/office/powerpoint/2010/main" val="361851343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225A2A7D-0160-4EE8-B02C-F96F7F3B9D87}" type="slidenum">
              <a:rPr lang="en-US" altLang="en-US" u="none">
                <a:solidFill>
                  <a:srgbClr val="FFFFFF"/>
                </a:solidFill>
              </a:rPr>
              <a:pPr/>
              <a:t>57</a:t>
            </a:fld>
            <a:endParaRPr lang="en-US" altLang="en-US" u="none">
              <a:solidFill>
                <a:srgbClr val="FFFFFF"/>
              </a:solidFill>
            </a:endParaRPr>
          </a:p>
        </p:txBody>
      </p:sp>
      <p:sp>
        <p:nvSpPr>
          <p:cNvPr id="60419" name="Rectangle 2"/>
          <p:cNvSpPr>
            <a:spLocks noGrp="1" noChangeArrowheads="1"/>
          </p:cNvSpPr>
          <p:nvPr>
            <p:ph type="title" idx="4294967295"/>
          </p:nvPr>
        </p:nvSpPr>
        <p:spPr>
          <a:xfrm>
            <a:off x="1524000" y="0"/>
            <a:ext cx="9144000" cy="838200"/>
          </a:xfrm>
        </p:spPr>
        <p:txBody>
          <a:bodyPr/>
          <a:lstStyle/>
          <a:p>
            <a:pPr eaLnBrk="1" hangingPunct="1"/>
            <a:r>
              <a:rPr lang="en-GB" altLang="en-US" sz="2800" b="1" u="sng"/>
              <a:t>Revised WHO Classification Clinical </a:t>
            </a:r>
            <a:br>
              <a:rPr lang="en-GB" altLang="en-US" sz="2800" b="1" u="sng"/>
            </a:br>
            <a:r>
              <a:rPr lang="en-GB" altLang="en-US" sz="2800" b="1" u="sng"/>
              <a:t>Stages</a:t>
            </a:r>
            <a:r>
              <a:rPr lang="en-GB" altLang="en-US" sz="3600" b="1" u="sng"/>
              <a:t> I &amp; II</a:t>
            </a:r>
            <a:endParaRPr lang="en-US" altLang="en-US" sz="3600" b="1" u="sng"/>
          </a:p>
        </p:txBody>
      </p:sp>
      <p:graphicFrame>
        <p:nvGraphicFramePr>
          <p:cNvPr id="51247" name="Group 47"/>
          <p:cNvGraphicFramePr>
            <a:graphicFrameLocks noGrp="1"/>
          </p:cNvGraphicFramePr>
          <p:nvPr>
            <p:ph idx="4294967295"/>
          </p:nvPr>
        </p:nvGraphicFramePr>
        <p:xfrm>
          <a:off x="1524000" y="908051"/>
          <a:ext cx="9144000" cy="5967673"/>
        </p:xfrm>
        <a:graphic>
          <a:graphicData uri="http://schemas.openxmlformats.org/drawingml/2006/table">
            <a:tbl>
              <a:tblPr/>
              <a:tblGrid>
                <a:gridCol w="1233488"/>
                <a:gridCol w="7697787"/>
                <a:gridCol w="212725"/>
              </a:tblGrid>
              <a:tr h="7009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cs typeface="Arial" charset="0"/>
                        </a:rPr>
                        <a:t>Clinical stage</a:t>
                      </a:r>
                      <a:endParaRPr kumimoji="0" lang="en-US" sz="2400" b="1" i="0" u="none" strike="noStrike" cap="none" normalizeH="0" baseline="0" smtClean="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cs typeface="Arial" charset="0"/>
                        </a:rPr>
                        <a:t>Selected symptoms</a:t>
                      </a:r>
                      <a:endParaRPr kumimoji="0" lang="en-US" sz="2000" b="1" i="0" u="none" strike="noStrike" cap="none" normalizeH="0" baseline="0" smtClean="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sm" len="sm"/>
                      <a:tailEnd type="none" w="sm" len="sm"/>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14079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0066"/>
                          </a:solidFill>
                          <a:effectLst/>
                          <a:latin typeface="Arial" charset="0"/>
                          <a:ea typeface="宋体" pitchFamily="2" charset="-122"/>
                          <a:cs typeface="Arial" charset="0"/>
                        </a:rPr>
                        <a:t>Primary HIV Infection</a:t>
                      </a:r>
                      <a:endParaRPr kumimoji="0" lang="en-US" sz="1800" b="1" i="0" u="none" strike="noStrike" cap="none" normalizeH="0" baseline="0" smtClean="0">
                        <a:ln>
                          <a:noFill/>
                        </a:ln>
                        <a:solidFill>
                          <a:srgbClr val="FF0066"/>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 typeface="Wingdings" pitchFamily="2" charset="2"/>
                        <a:buAutoNum type="arabicPeriod"/>
                        <a:tabLst/>
                      </a:pPr>
                      <a:r>
                        <a:rPr kumimoji="0" lang="en-US" altLang="zh-CN" sz="1800" b="1" i="0" u="none" strike="noStrike" cap="none" normalizeH="0" baseline="0" smtClean="0">
                          <a:ln>
                            <a:noFill/>
                          </a:ln>
                          <a:solidFill>
                            <a:schemeClr val="tx1"/>
                          </a:solidFill>
                          <a:effectLst/>
                          <a:latin typeface="Arial" charset="0"/>
                          <a:ea typeface="宋体" pitchFamily="2" charset="-122"/>
                          <a:cs typeface="Arial" charset="0"/>
                        </a:rPr>
                        <a:t>Unrecognized Acute retroviral syndrome </a:t>
                      </a:r>
                    </a:p>
                    <a:p>
                      <a:pPr marL="533400" marR="0" lvl="0" indent="-533400" algn="l" defTabSz="914400" rtl="0" eaLnBrk="1" fontAlgn="base" latinLnBrk="0" hangingPunct="1">
                        <a:lnSpc>
                          <a:spcPct val="100000"/>
                        </a:lnSpc>
                        <a:spcBef>
                          <a:spcPct val="20000"/>
                        </a:spcBef>
                        <a:spcAft>
                          <a:spcPct val="0"/>
                        </a:spcAft>
                        <a:buClrTx/>
                        <a:buSzTx/>
                        <a:buFont typeface="Wingdings" pitchFamily="2" charset="2"/>
                        <a:buAutoNum type="arabicPeriod"/>
                        <a:tabLst/>
                      </a:pPr>
                      <a:r>
                        <a:rPr kumimoji="0" lang="en-US" altLang="zh-CN" sz="1800" b="1" i="0" u="none" strike="noStrike" cap="none" normalizeH="0" baseline="0" smtClean="0">
                          <a:ln>
                            <a:noFill/>
                          </a:ln>
                          <a:solidFill>
                            <a:schemeClr val="tx1"/>
                          </a:solidFill>
                          <a:effectLst/>
                          <a:latin typeface="Arial" charset="0"/>
                          <a:ea typeface="宋体" pitchFamily="2" charset="-122"/>
                          <a:cs typeface="Arial" charset="0"/>
                        </a:rPr>
                        <a:t>Acute febrile illness 2-4 wks post-exposure often with lymphadenopathy and skin manifestations</a:t>
                      </a:r>
                      <a:endParaRPr kumimoji="0" lang="en-US" sz="1800" b="1" i="0" u="none" strike="noStrike" cap="none" normalizeH="0" baseline="0" smtClean="0">
                        <a:ln>
                          <a:noFill/>
                        </a:ln>
                        <a:solidFill>
                          <a:schemeClr val="tx1"/>
                        </a:solidFill>
                        <a:effectLst/>
                        <a:latin typeface="Arial" charset="0"/>
                        <a:cs typeface="Arial" charset="0"/>
                      </a:endParaRPr>
                    </a:p>
                    <a:p>
                      <a:pPr marL="533400" marR="0" lvl="0" indent="-53340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10240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smtClean="0">
                          <a:ln>
                            <a:noFill/>
                          </a:ln>
                          <a:solidFill>
                            <a:srgbClr val="FF0066"/>
                          </a:solidFill>
                          <a:effectLst/>
                          <a:latin typeface="Arial" charset="0"/>
                          <a:cs typeface="Arial" charset="0"/>
                        </a:rPr>
                        <a:t> </a:t>
                      </a:r>
                      <a:r>
                        <a:rPr kumimoji="0" lang="en-GB" sz="1800" b="1" i="0" u="sng" strike="noStrike" cap="none" normalizeH="0" baseline="0" smtClean="0">
                          <a:ln>
                            <a:noFill/>
                          </a:ln>
                          <a:solidFill>
                            <a:srgbClr val="FF0066"/>
                          </a:solidFill>
                          <a:effectLst/>
                          <a:latin typeface="Arial" charset="0"/>
                          <a:cs typeface="Arial" charset="0"/>
                        </a:rPr>
                        <a:t>Stage I</a:t>
                      </a:r>
                      <a:endParaRPr kumimoji="0" lang="en-US" sz="1800" b="1" i="0" u="sng" strike="noStrike" cap="none" normalizeH="0" baseline="0" smtClean="0">
                        <a:ln>
                          <a:noFill/>
                        </a:ln>
                        <a:solidFill>
                          <a:srgbClr val="FF0066"/>
                        </a:solidFill>
                        <a:effectLst/>
                        <a:latin typeface="Arial" charset="0"/>
                        <a:cs typeface="Arial"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 typeface="Wingdings" pitchFamily="2" charset="2"/>
                        <a:buAutoNum type="arabicPeriod"/>
                        <a:tabLst/>
                      </a:pPr>
                      <a:r>
                        <a:rPr kumimoji="0" lang="en-US" sz="1800" b="1" i="0" u="none" strike="noStrike" cap="none" normalizeH="0" baseline="0" smtClean="0">
                          <a:ln>
                            <a:noFill/>
                          </a:ln>
                          <a:solidFill>
                            <a:schemeClr val="tx1"/>
                          </a:solidFill>
                          <a:effectLst/>
                          <a:latin typeface="Arial" charset="0"/>
                          <a:cs typeface="Arial" charset="0"/>
                        </a:rPr>
                        <a:t>Asymptomatic</a:t>
                      </a:r>
                    </a:p>
                    <a:p>
                      <a:pPr marL="533400" marR="0" lvl="0" indent="-533400" algn="l" defTabSz="914400" rtl="0" eaLnBrk="1" fontAlgn="base" latinLnBrk="0" hangingPunct="1">
                        <a:lnSpc>
                          <a:spcPct val="100000"/>
                        </a:lnSpc>
                        <a:spcBef>
                          <a:spcPct val="20000"/>
                        </a:spcBef>
                        <a:spcAft>
                          <a:spcPct val="0"/>
                        </a:spcAft>
                        <a:buClrTx/>
                        <a:buSzTx/>
                        <a:buFont typeface="Wingdings" pitchFamily="2" charset="2"/>
                        <a:buAutoNum type="arabicPeriod"/>
                        <a:tabLst/>
                      </a:pPr>
                      <a:r>
                        <a:rPr kumimoji="0" lang="en-US" sz="1800" b="1" i="0" u="none" strike="noStrike" cap="none" normalizeH="0" baseline="0" smtClean="0">
                          <a:ln>
                            <a:noFill/>
                          </a:ln>
                          <a:solidFill>
                            <a:schemeClr val="tx1"/>
                          </a:solidFill>
                          <a:effectLst/>
                          <a:latin typeface="Arial" charset="0"/>
                          <a:cs typeface="Arial" charset="0"/>
                        </a:rPr>
                        <a:t>Persistent generalized lymphadenopathy </a:t>
                      </a:r>
                    </a:p>
                    <a:p>
                      <a:pPr marL="533400" marR="0" lvl="0" indent="-53340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800" b="1" i="0" u="none" strike="noStrike" cap="none" normalizeH="0" baseline="0" smtClean="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8344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 </a:t>
                      </a:r>
                      <a:r>
                        <a:rPr kumimoji="0" lang="en-US" sz="1800" b="1" i="0" u="sng" strike="noStrike" cap="none" normalizeH="0" baseline="0" smtClean="0">
                          <a:ln>
                            <a:noFill/>
                          </a:ln>
                          <a:solidFill>
                            <a:srgbClr val="FF0066"/>
                          </a:solidFill>
                          <a:effectLst/>
                          <a:latin typeface="Arial" charset="0"/>
                          <a:cs typeface="Arial" charset="0"/>
                        </a:rPr>
                        <a:t>Stage II </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 typeface="Wingdings" pitchFamily="2" charset="2"/>
                        <a:buAutoNum type="arabicPeriod"/>
                        <a:tabLst/>
                      </a:pPr>
                      <a:r>
                        <a:rPr kumimoji="0" lang="en-US" altLang="zh-CN" sz="1800" b="1" i="0" u="none" strike="noStrike" cap="none" normalizeH="0" baseline="0" smtClean="0">
                          <a:ln>
                            <a:noFill/>
                          </a:ln>
                          <a:solidFill>
                            <a:schemeClr val="tx1"/>
                          </a:solidFill>
                          <a:effectLst/>
                          <a:latin typeface="Arial" charset="0"/>
                          <a:ea typeface="宋体" pitchFamily="2" charset="-122"/>
                          <a:cs typeface="Arial" charset="0"/>
                        </a:rPr>
                        <a:t>Moderate unexplained weight loss (&lt;10% of presumed or measured body weight)</a:t>
                      </a:r>
                    </a:p>
                    <a:p>
                      <a:pPr marL="533400" marR="0" lvl="0" indent="-533400" algn="l" defTabSz="914400" rtl="0" eaLnBrk="1" fontAlgn="base" latinLnBrk="0" hangingPunct="1">
                        <a:lnSpc>
                          <a:spcPct val="100000"/>
                        </a:lnSpc>
                        <a:spcBef>
                          <a:spcPct val="20000"/>
                        </a:spcBef>
                        <a:spcAft>
                          <a:spcPct val="0"/>
                        </a:spcAft>
                        <a:buClrTx/>
                        <a:buSzTx/>
                        <a:buFont typeface="Wingdings" pitchFamily="2" charset="2"/>
                        <a:buAutoNum type="arabicPeriod"/>
                        <a:tabLst/>
                      </a:pPr>
                      <a:r>
                        <a:rPr kumimoji="0" lang="en-US" altLang="zh-CN" sz="1800" b="1" i="0" u="none" strike="noStrike" cap="none" normalizeH="0" baseline="0" smtClean="0">
                          <a:ln>
                            <a:noFill/>
                          </a:ln>
                          <a:solidFill>
                            <a:schemeClr val="tx1"/>
                          </a:solidFill>
                          <a:effectLst/>
                          <a:latin typeface="Arial" charset="0"/>
                          <a:ea typeface="宋体" pitchFamily="2" charset="-122"/>
                          <a:cs typeface="Arial" charset="0"/>
                        </a:rPr>
                        <a:t>Recurrent upper respiratory tract infections (sinusitis, bronchitis, otitis media, pharyngitis)</a:t>
                      </a:r>
                    </a:p>
                    <a:p>
                      <a:pPr marL="533400" marR="0" lvl="0" indent="-533400" algn="l" defTabSz="914400" rtl="0" eaLnBrk="1" fontAlgn="base" latinLnBrk="0" hangingPunct="1">
                        <a:lnSpc>
                          <a:spcPct val="100000"/>
                        </a:lnSpc>
                        <a:spcBef>
                          <a:spcPct val="20000"/>
                        </a:spcBef>
                        <a:spcAft>
                          <a:spcPct val="0"/>
                        </a:spcAft>
                        <a:buClrTx/>
                        <a:buSzTx/>
                        <a:buFont typeface="Wingdings" pitchFamily="2" charset="2"/>
                        <a:buAutoNum type="arabicPeriod"/>
                        <a:tabLst/>
                      </a:pPr>
                      <a:r>
                        <a:rPr kumimoji="0" lang="en-US" altLang="zh-CN" sz="1800" b="1" i="0" u="none" strike="noStrike" cap="none" normalizeH="0" baseline="0" smtClean="0">
                          <a:ln>
                            <a:noFill/>
                          </a:ln>
                          <a:solidFill>
                            <a:schemeClr val="tx1"/>
                          </a:solidFill>
                          <a:effectLst/>
                          <a:latin typeface="Arial" charset="0"/>
                          <a:ea typeface="宋体" pitchFamily="2" charset="-122"/>
                          <a:cs typeface="Arial" charset="0"/>
                        </a:rPr>
                        <a:t>Herpes zoster (past or current episodes in last 2 years)</a:t>
                      </a:r>
                    </a:p>
                    <a:p>
                      <a:pPr marL="533400" marR="0" lvl="0" indent="-533400" algn="l" defTabSz="914400" rtl="0" eaLnBrk="1" fontAlgn="base" latinLnBrk="0" hangingPunct="1">
                        <a:lnSpc>
                          <a:spcPct val="100000"/>
                        </a:lnSpc>
                        <a:spcBef>
                          <a:spcPct val="20000"/>
                        </a:spcBef>
                        <a:spcAft>
                          <a:spcPct val="0"/>
                        </a:spcAft>
                        <a:buClrTx/>
                        <a:buSzTx/>
                        <a:buFont typeface="Wingdings" pitchFamily="2" charset="2"/>
                        <a:buAutoNum type="arabicPeriod"/>
                        <a:tabLst/>
                      </a:pPr>
                      <a:r>
                        <a:rPr kumimoji="0" lang="en-US" altLang="zh-CN" sz="1800" b="1" i="0" u="none" strike="noStrike" cap="none" normalizeH="0" baseline="0" smtClean="0">
                          <a:ln>
                            <a:noFill/>
                          </a:ln>
                          <a:solidFill>
                            <a:schemeClr val="tx1"/>
                          </a:solidFill>
                          <a:effectLst/>
                          <a:latin typeface="Arial" charset="0"/>
                          <a:ea typeface="宋体" pitchFamily="2" charset="-122"/>
                          <a:cs typeface="Arial" charset="0"/>
                        </a:rPr>
                        <a:t>Angular cheilitis </a:t>
                      </a:r>
                    </a:p>
                    <a:p>
                      <a:pPr marL="533400" marR="0" lvl="0" indent="-533400" algn="l" defTabSz="914400" rtl="0" eaLnBrk="1" fontAlgn="base" latinLnBrk="0" hangingPunct="1">
                        <a:lnSpc>
                          <a:spcPct val="100000"/>
                        </a:lnSpc>
                        <a:spcBef>
                          <a:spcPct val="20000"/>
                        </a:spcBef>
                        <a:spcAft>
                          <a:spcPct val="0"/>
                        </a:spcAft>
                        <a:buClrTx/>
                        <a:buSzTx/>
                        <a:buFont typeface="Wingdings" pitchFamily="2" charset="2"/>
                        <a:buAutoNum type="arabicPeriod"/>
                        <a:tabLst/>
                      </a:pPr>
                      <a:r>
                        <a:rPr kumimoji="0" lang="en-US" altLang="zh-CN" sz="1800" b="1" i="0" u="none" strike="noStrike" cap="none" normalizeH="0" baseline="0" smtClean="0">
                          <a:ln>
                            <a:noFill/>
                          </a:ln>
                          <a:solidFill>
                            <a:schemeClr val="tx1"/>
                          </a:solidFill>
                          <a:effectLst/>
                          <a:latin typeface="Arial" charset="0"/>
                          <a:ea typeface="宋体" pitchFamily="2" charset="-122"/>
                          <a:cs typeface="Arial" charset="0"/>
                        </a:rPr>
                        <a:t>Recurrent oral ulcerations (2 or more episodes in 6 months)</a:t>
                      </a:r>
                    </a:p>
                    <a:p>
                      <a:pPr marL="533400" marR="0" lvl="0" indent="-533400" algn="l" defTabSz="914400" rtl="0" eaLnBrk="1" fontAlgn="base" latinLnBrk="0" hangingPunct="1">
                        <a:lnSpc>
                          <a:spcPct val="100000"/>
                        </a:lnSpc>
                        <a:spcBef>
                          <a:spcPct val="20000"/>
                        </a:spcBef>
                        <a:spcAft>
                          <a:spcPct val="0"/>
                        </a:spcAft>
                        <a:buClrTx/>
                        <a:buSzTx/>
                        <a:buFont typeface="Wingdings" pitchFamily="2" charset="2"/>
                        <a:buAutoNum type="arabicPeriod"/>
                        <a:tabLst/>
                      </a:pPr>
                      <a:r>
                        <a:rPr kumimoji="0" lang="en-US" altLang="zh-CN" sz="1800" b="1" i="0" u="none" strike="noStrike" cap="none" normalizeH="0" baseline="0" smtClean="0">
                          <a:ln>
                            <a:noFill/>
                          </a:ln>
                          <a:solidFill>
                            <a:schemeClr val="tx1"/>
                          </a:solidFill>
                          <a:effectLst/>
                          <a:latin typeface="Arial" charset="0"/>
                          <a:ea typeface="宋体" pitchFamily="2" charset="-122"/>
                          <a:cs typeface="Arial" charset="0"/>
                        </a:rPr>
                        <a:t>Papular pruritic eruptions; Seborrhoeic dermatitis; Fungal nail infections of fingers </a:t>
                      </a:r>
                      <a:endParaRPr kumimoji="0" lang="en-US" sz="1800" b="1" i="0" u="none" strike="noStrike" cap="none" normalizeH="0" baseline="0" smtClean="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bl>
          </a:graphicData>
        </a:graphic>
      </p:graphicFrame>
    </p:spTree>
    <p:extLst>
      <p:ext uri="{BB962C8B-B14F-4D97-AF65-F5344CB8AC3E}">
        <p14:creationId xmlns:p14="http://schemas.microsoft.com/office/powerpoint/2010/main" val="70696575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A8241DA8-5E18-4C73-B219-FD9DF81AF789}" type="slidenum">
              <a:rPr lang="en-US" altLang="en-US" u="none">
                <a:solidFill>
                  <a:srgbClr val="FFFFFF"/>
                </a:solidFill>
              </a:rPr>
              <a:pPr/>
              <a:t>58</a:t>
            </a:fld>
            <a:endParaRPr lang="en-US" altLang="en-US" u="none">
              <a:solidFill>
                <a:srgbClr val="FFFFFF"/>
              </a:solidFill>
            </a:endParaRPr>
          </a:p>
        </p:txBody>
      </p:sp>
      <p:sp>
        <p:nvSpPr>
          <p:cNvPr id="61443" name="Rectangle 2"/>
          <p:cNvSpPr>
            <a:spLocks noGrp="1" noChangeArrowheads="1"/>
          </p:cNvSpPr>
          <p:nvPr>
            <p:ph type="title"/>
          </p:nvPr>
        </p:nvSpPr>
        <p:spPr>
          <a:xfrm>
            <a:off x="1524000" y="188914"/>
            <a:ext cx="9144000" cy="287337"/>
          </a:xfrm>
        </p:spPr>
        <p:txBody>
          <a:bodyPr/>
          <a:lstStyle/>
          <a:p>
            <a:pPr eaLnBrk="1" hangingPunct="1"/>
            <a:r>
              <a:rPr lang="en-GB" altLang="en-US" sz="2800" b="1" u="sng"/>
              <a:t>Revised WHO Classification Clinical </a:t>
            </a:r>
            <a:br>
              <a:rPr lang="en-GB" altLang="en-US" sz="2800" b="1" u="sng"/>
            </a:br>
            <a:r>
              <a:rPr lang="en-GB" altLang="en-US" sz="2800" b="1" u="sng"/>
              <a:t>Stage III</a:t>
            </a:r>
            <a:endParaRPr lang="en-US" altLang="en-US" sz="2800" b="1" u="sng"/>
          </a:p>
        </p:txBody>
      </p:sp>
      <p:graphicFrame>
        <p:nvGraphicFramePr>
          <p:cNvPr id="52256" name="Group 32"/>
          <p:cNvGraphicFramePr>
            <a:graphicFrameLocks noGrp="1"/>
          </p:cNvGraphicFramePr>
          <p:nvPr>
            <p:ph idx="1"/>
          </p:nvPr>
        </p:nvGraphicFramePr>
        <p:xfrm>
          <a:off x="1524000" y="836614"/>
          <a:ext cx="9353550" cy="6021387"/>
        </p:xfrm>
        <a:graphic>
          <a:graphicData uri="http://schemas.openxmlformats.org/drawingml/2006/table">
            <a:tbl>
              <a:tblPr/>
              <a:tblGrid>
                <a:gridCol w="1258845"/>
                <a:gridCol w="7886431"/>
                <a:gridCol w="208274"/>
              </a:tblGrid>
              <a:tr h="738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cs typeface="Arial" charset="0"/>
                        </a:rPr>
                        <a:t>Clinical Stage</a:t>
                      </a:r>
                      <a:r>
                        <a:rPr kumimoji="0" lang="en-GB" sz="1800" b="1" i="0" u="none" strike="noStrike" cap="none" normalizeH="0" baseline="0" smtClean="0">
                          <a:ln>
                            <a:noFill/>
                          </a:ln>
                          <a:solidFill>
                            <a:schemeClr val="tx1"/>
                          </a:solidFill>
                          <a:effectLst/>
                          <a:latin typeface="Arial" charset="0"/>
                          <a:cs typeface="Arial" charset="0"/>
                        </a:rPr>
                        <a:t> </a:t>
                      </a:r>
                      <a:endParaRPr kumimoji="0" lang="en-US" sz="1800" b="1" i="0" u="none" strike="noStrike" cap="none" normalizeH="0" baseline="0" smtClean="0">
                        <a:ln>
                          <a:noFill/>
                        </a:ln>
                        <a:solidFill>
                          <a:schemeClr val="tx1"/>
                        </a:solidFill>
                        <a:effectLst/>
                        <a:latin typeface="Arial" charset="0"/>
                        <a:cs typeface="Arial"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cs typeface="Arial" charset="0"/>
                        </a:rPr>
                        <a:t>Selected symptoms</a:t>
                      </a:r>
                      <a:endParaRPr kumimoji="0" lang="en-US" sz="2000" b="1" i="0" u="none" strike="noStrike" cap="none" normalizeH="0" baseline="0" smtClean="0">
                        <a:ln>
                          <a:noFill/>
                        </a:ln>
                        <a:solidFill>
                          <a:schemeClr val="tx1"/>
                        </a:solidFill>
                        <a:effectLst/>
                        <a:latin typeface="Arial" charset="0"/>
                        <a:cs typeface="Arial"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marL="91437" marR="9143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52831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66"/>
                          </a:solidFill>
                          <a:effectLst/>
                          <a:latin typeface="Arial" charset="0"/>
                          <a:cs typeface="Arial" charset="0"/>
                        </a:rPr>
                        <a:t>Stage III</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chemeClr val="tx2"/>
                          </a:solidFill>
                          <a:effectLst/>
                          <a:latin typeface="Arial" charset="0"/>
                          <a:ea typeface="宋体" pitchFamily="2" charset="-122"/>
                          <a:cs typeface="Arial" charset="0"/>
                        </a:rPr>
                        <a:t>Conditions where a presumptive diagnosis can be made using clinical signs or simple investigations </a:t>
                      </a:r>
                    </a:p>
                    <a:p>
                      <a:pPr marL="533400" marR="0" lvl="0" indent="-533400" algn="l" defTabSz="914400" rtl="0" eaLnBrk="1" fontAlgn="base" latinLnBrk="0" hangingPunct="1">
                        <a:lnSpc>
                          <a:spcPct val="100000"/>
                        </a:lnSpc>
                        <a:spcBef>
                          <a:spcPct val="20000"/>
                        </a:spcBef>
                        <a:spcAft>
                          <a:spcPct val="0"/>
                        </a:spcAft>
                        <a:buClrTx/>
                        <a:buSzTx/>
                        <a:buFontTx/>
                        <a:buChar char="•"/>
                        <a:tabLst/>
                      </a:pP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Severe weight loss (&gt;10% presumed or measured body weight)</a:t>
                      </a:r>
                    </a:p>
                    <a:p>
                      <a:pPr marL="533400" marR="0" lvl="0" indent="-533400" algn="l" defTabSz="914400" rtl="0" eaLnBrk="1" fontAlgn="base" latinLnBrk="0" hangingPunct="1">
                        <a:lnSpc>
                          <a:spcPct val="100000"/>
                        </a:lnSpc>
                        <a:spcBef>
                          <a:spcPct val="20000"/>
                        </a:spcBef>
                        <a:spcAft>
                          <a:spcPct val="0"/>
                        </a:spcAft>
                        <a:buClrTx/>
                        <a:buSzTx/>
                        <a:buFontTx/>
                        <a:buChar char="•"/>
                        <a:tabLst/>
                      </a:pP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Unexplained chronic diarrhea for &gt; 1 month </a:t>
                      </a:r>
                    </a:p>
                    <a:p>
                      <a:pPr marL="533400" marR="0" lvl="0" indent="-533400" algn="l" defTabSz="914400" rtl="0" eaLnBrk="1" fontAlgn="base" latinLnBrk="0" hangingPunct="1">
                        <a:lnSpc>
                          <a:spcPct val="100000"/>
                        </a:lnSpc>
                        <a:spcBef>
                          <a:spcPct val="20000"/>
                        </a:spcBef>
                        <a:spcAft>
                          <a:spcPct val="0"/>
                        </a:spcAft>
                        <a:buClrTx/>
                        <a:buSzTx/>
                        <a:buFontTx/>
                        <a:buChar char="•"/>
                        <a:tabLst/>
                      </a:pP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Unexplained persistent fever (intermittent or constant for &gt; 1month)</a:t>
                      </a:r>
                    </a:p>
                    <a:p>
                      <a:pPr marL="533400" marR="0" lvl="0" indent="-533400" algn="l" defTabSz="914400" rtl="0" eaLnBrk="1" fontAlgn="base" latinLnBrk="0" hangingPunct="1">
                        <a:lnSpc>
                          <a:spcPct val="100000"/>
                        </a:lnSpc>
                        <a:spcBef>
                          <a:spcPct val="20000"/>
                        </a:spcBef>
                        <a:spcAft>
                          <a:spcPct val="0"/>
                        </a:spcAft>
                        <a:buClrTx/>
                        <a:buSzTx/>
                        <a:buFontTx/>
                        <a:buChar char="•"/>
                        <a:tabLst/>
                      </a:pP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Oral candidiasis </a:t>
                      </a:r>
                    </a:p>
                    <a:p>
                      <a:pPr marL="533400" marR="0" lvl="0" indent="-533400" algn="l" defTabSz="914400" rtl="0" eaLnBrk="1" fontAlgn="base" latinLnBrk="0" hangingPunct="1">
                        <a:lnSpc>
                          <a:spcPct val="100000"/>
                        </a:lnSpc>
                        <a:spcBef>
                          <a:spcPct val="20000"/>
                        </a:spcBef>
                        <a:spcAft>
                          <a:spcPct val="0"/>
                        </a:spcAft>
                        <a:buClrTx/>
                        <a:buSzTx/>
                        <a:buFontTx/>
                        <a:buChar char="•"/>
                        <a:tabLst/>
                      </a:pP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Oral hairy leucoplakia</a:t>
                      </a:r>
                    </a:p>
                    <a:p>
                      <a:pPr marL="533400" marR="0" lvl="0" indent="-533400" algn="l" defTabSz="914400" rtl="0" eaLnBrk="1" fontAlgn="base" latinLnBrk="0" hangingPunct="1">
                        <a:lnSpc>
                          <a:spcPct val="100000"/>
                        </a:lnSpc>
                        <a:spcBef>
                          <a:spcPct val="20000"/>
                        </a:spcBef>
                        <a:spcAft>
                          <a:spcPct val="0"/>
                        </a:spcAft>
                        <a:buClrTx/>
                        <a:buSzTx/>
                        <a:buFontTx/>
                        <a:buChar char="•"/>
                        <a:tabLst/>
                      </a:pP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Pulmonary tuberculosis (diagnosed in last 2 years)</a:t>
                      </a:r>
                    </a:p>
                    <a:p>
                      <a:pPr marL="533400" marR="0" lvl="0" indent="-533400" algn="l" defTabSz="914400" rtl="0" eaLnBrk="1" fontAlgn="base" latinLnBrk="0" hangingPunct="1">
                        <a:lnSpc>
                          <a:spcPct val="100000"/>
                        </a:lnSpc>
                        <a:spcBef>
                          <a:spcPct val="20000"/>
                        </a:spcBef>
                        <a:spcAft>
                          <a:spcPct val="0"/>
                        </a:spcAft>
                        <a:buClrTx/>
                        <a:buSzTx/>
                        <a:buFontTx/>
                        <a:buChar char="•"/>
                        <a:tabLst/>
                      </a:pP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Severe presumed bacterial infections (e.g. pneumonia, empyema, pyomyositis, bone or joint infection, meningitis, bacteremia )</a:t>
                      </a:r>
                    </a:p>
                    <a:p>
                      <a:pPr marL="533400" marR="0" lvl="0" indent="-533400" algn="l" defTabSz="914400" rtl="0" eaLnBrk="1" fontAlgn="base" latinLnBrk="0" hangingPunct="1">
                        <a:lnSpc>
                          <a:spcPct val="100000"/>
                        </a:lnSpc>
                        <a:spcBef>
                          <a:spcPct val="20000"/>
                        </a:spcBef>
                        <a:spcAft>
                          <a:spcPct val="0"/>
                        </a:spcAft>
                        <a:buClrTx/>
                        <a:buSzTx/>
                        <a:buFontTx/>
                        <a:buChar char="•"/>
                        <a:tabLst/>
                      </a:pP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Acute necrotizing ulcerative stomatitis, gingivitis or periodontitis</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chemeClr val="tx2"/>
                          </a:solidFill>
                          <a:effectLst/>
                          <a:latin typeface="Arial" charset="0"/>
                          <a:ea typeface="宋体" pitchFamily="2" charset="-122"/>
                          <a:cs typeface="Arial" charset="0"/>
                        </a:rPr>
                        <a:t>Conditions where confirmatory diagnostic testing is necessary</a:t>
                      </a:r>
                      <a:r>
                        <a:rPr kumimoji="0" lang="en-US" altLang="zh-CN" sz="1800" b="1" i="1" u="none" strike="noStrike" cap="none" normalizeH="0" baseline="0" smtClean="0">
                          <a:ln>
                            <a:noFill/>
                          </a:ln>
                          <a:solidFill>
                            <a:schemeClr val="tx1"/>
                          </a:solidFill>
                          <a:effectLst/>
                          <a:latin typeface="Arial" charset="0"/>
                          <a:ea typeface="宋体" pitchFamily="2" charset="-122"/>
                          <a:cs typeface="Arial" charset="0"/>
                        </a:rPr>
                        <a:t> </a:t>
                      </a: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Unexplained anemia (&lt;8gm/dl), neutropenia (&lt;1,000/mm3) or thrombocytopenia (&lt;30,000/ mm3) for &gt; 1 month</a:t>
                      </a:r>
                      <a:b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vMerge="1">
                  <a:txBody>
                    <a:bodyPr/>
                    <a:lstStyle/>
                    <a:p>
                      <a:endParaRPr lang="en-US"/>
                    </a:p>
                  </a:txBody>
                  <a:tcPr/>
                </a:tc>
              </a:tr>
            </a:tbl>
          </a:graphicData>
        </a:graphic>
      </p:graphicFrame>
    </p:spTree>
    <p:extLst>
      <p:ext uri="{BB962C8B-B14F-4D97-AF65-F5344CB8AC3E}">
        <p14:creationId xmlns:p14="http://schemas.microsoft.com/office/powerpoint/2010/main" val="324243988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6"/>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678F532B-357D-4CE0-AA49-8BCB8300E613}" type="slidenum">
              <a:rPr lang="en-US" altLang="en-US" u="none">
                <a:solidFill>
                  <a:srgbClr val="FFFFFF"/>
                </a:solidFill>
              </a:rPr>
              <a:pPr/>
              <a:t>59</a:t>
            </a:fld>
            <a:endParaRPr lang="en-US" altLang="en-US" u="none">
              <a:solidFill>
                <a:srgbClr val="FFFFFF"/>
              </a:solidFill>
            </a:endParaRPr>
          </a:p>
        </p:txBody>
      </p:sp>
      <p:sp>
        <p:nvSpPr>
          <p:cNvPr id="62467" name="Rectangle 2"/>
          <p:cNvSpPr>
            <a:spLocks noGrp="1" noChangeArrowheads="1"/>
          </p:cNvSpPr>
          <p:nvPr>
            <p:ph type="title"/>
          </p:nvPr>
        </p:nvSpPr>
        <p:spPr>
          <a:xfrm>
            <a:off x="1524000" y="214314"/>
            <a:ext cx="9144000" cy="852487"/>
          </a:xfrm>
        </p:spPr>
        <p:txBody>
          <a:bodyPr/>
          <a:lstStyle/>
          <a:p>
            <a:pPr eaLnBrk="1" hangingPunct="1"/>
            <a:r>
              <a:rPr lang="en-GB" altLang="en-US" sz="3200"/>
              <a:t>Revised WHO Classification Clinical Stage IV</a:t>
            </a:r>
            <a:br>
              <a:rPr lang="en-GB" altLang="en-US" sz="3200"/>
            </a:br>
            <a:r>
              <a:rPr lang="en-GB" altLang="en-US" sz="3200">
                <a:solidFill>
                  <a:schemeClr val="tx1"/>
                </a:solidFill>
              </a:rPr>
              <a:t>Selected Symptoms</a:t>
            </a:r>
            <a:endParaRPr lang="en-US" altLang="en-US" sz="3200">
              <a:solidFill>
                <a:schemeClr val="tx1"/>
              </a:solidFill>
            </a:endParaRPr>
          </a:p>
        </p:txBody>
      </p:sp>
      <p:sp>
        <p:nvSpPr>
          <p:cNvPr id="62468" name="Rectangle 3"/>
          <p:cNvSpPr>
            <a:spLocks noGrp="1" noChangeArrowheads="1"/>
          </p:cNvSpPr>
          <p:nvPr>
            <p:ph type="body" sz="half" idx="1"/>
          </p:nvPr>
        </p:nvSpPr>
        <p:spPr>
          <a:xfrm>
            <a:off x="1524000" y="1196975"/>
            <a:ext cx="4611688" cy="5545138"/>
          </a:xfrm>
        </p:spPr>
        <p:txBody>
          <a:bodyPr/>
          <a:lstStyle/>
          <a:p>
            <a:pPr eaLnBrk="1" hangingPunct="1">
              <a:lnSpc>
                <a:spcPct val="80000"/>
              </a:lnSpc>
              <a:buFontTx/>
              <a:buNone/>
            </a:pPr>
            <a:r>
              <a:rPr lang="en-US" altLang="zh-CN" sz="2000" b="1" i="1">
                <a:solidFill>
                  <a:schemeClr val="tx2"/>
                </a:solidFill>
                <a:ea typeface="宋体" panose="02010600030101010101" pitchFamily="2" charset="-122"/>
              </a:rPr>
              <a:t>Conditions where a presumptive diagnosis can be made using clinical signs or simple investigations:</a:t>
            </a:r>
            <a:r>
              <a:rPr lang="en-US" altLang="zh-CN" sz="1800">
                <a:solidFill>
                  <a:schemeClr val="tx2"/>
                </a:solidFill>
                <a:ea typeface="宋体" panose="02010600030101010101" pitchFamily="2" charset="-122"/>
              </a:rPr>
              <a:t> </a:t>
            </a:r>
            <a:endParaRPr lang="en-US" altLang="en-US" sz="1400">
              <a:solidFill>
                <a:schemeClr val="tx2"/>
              </a:solidFill>
            </a:endParaRPr>
          </a:p>
          <a:p>
            <a:pPr eaLnBrk="1" hangingPunct="1">
              <a:lnSpc>
                <a:spcPct val="150000"/>
              </a:lnSpc>
            </a:pPr>
            <a:r>
              <a:rPr lang="en-US" altLang="en-US" sz="1800"/>
              <a:t>HIV wasting syndrome </a:t>
            </a:r>
          </a:p>
          <a:p>
            <a:pPr eaLnBrk="1" hangingPunct="1">
              <a:lnSpc>
                <a:spcPct val="80000"/>
              </a:lnSpc>
            </a:pPr>
            <a:r>
              <a:rPr lang="en-US" altLang="en-US" sz="1800"/>
              <a:t>Pneumocystis carinii pneumonia (PCP)</a:t>
            </a:r>
          </a:p>
          <a:p>
            <a:pPr eaLnBrk="1" hangingPunct="1">
              <a:lnSpc>
                <a:spcPct val="80000"/>
              </a:lnSpc>
            </a:pPr>
            <a:r>
              <a:rPr lang="en-US" altLang="en-US" sz="1800"/>
              <a:t>Recurrent severe bacterial pneumonia </a:t>
            </a:r>
          </a:p>
          <a:p>
            <a:pPr eaLnBrk="1" hangingPunct="1">
              <a:lnSpc>
                <a:spcPct val="80000"/>
              </a:lnSpc>
            </a:pPr>
            <a:r>
              <a:rPr lang="en-US" altLang="en-US" sz="1800"/>
              <a:t>Cryptococcal meningitis</a:t>
            </a:r>
          </a:p>
          <a:p>
            <a:pPr eaLnBrk="1" hangingPunct="1">
              <a:lnSpc>
                <a:spcPct val="80000"/>
              </a:lnSpc>
            </a:pPr>
            <a:r>
              <a:rPr lang="en-US" altLang="en-US" sz="1800"/>
              <a:t>Toxoplasmosis of the brain</a:t>
            </a:r>
          </a:p>
          <a:p>
            <a:pPr eaLnBrk="1" hangingPunct="1">
              <a:lnSpc>
                <a:spcPct val="80000"/>
              </a:lnSpc>
            </a:pPr>
            <a:r>
              <a:rPr lang="en-US" altLang="en-US" sz="1800"/>
              <a:t>Chronic orolabial, genital or anorectal herpes simplex infection for &gt; 1month</a:t>
            </a:r>
          </a:p>
          <a:p>
            <a:pPr eaLnBrk="1" hangingPunct="1">
              <a:lnSpc>
                <a:spcPct val="80000"/>
              </a:lnSpc>
            </a:pPr>
            <a:r>
              <a:rPr lang="en-US" altLang="en-US" sz="1800"/>
              <a:t>Kaposi’s sarcoma (KS)</a:t>
            </a:r>
          </a:p>
          <a:p>
            <a:pPr eaLnBrk="1" hangingPunct="1">
              <a:lnSpc>
                <a:spcPct val="80000"/>
              </a:lnSpc>
            </a:pPr>
            <a:r>
              <a:rPr lang="en-US" altLang="en-US" sz="1800"/>
              <a:t>HIV encephalopathy</a:t>
            </a:r>
          </a:p>
          <a:p>
            <a:pPr eaLnBrk="1" hangingPunct="1">
              <a:lnSpc>
                <a:spcPct val="80000"/>
              </a:lnSpc>
            </a:pPr>
            <a:r>
              <a:rPr lang="en-US" altLang="en-US" sz="1800"/>
              <a:t>Extrapulmonary tuberculosis</a:t>
            </a:r>
          </a:p>
          <a:p>
            <a:pPr eaLnBrk="1" hangingPunct="1">
              <a:lnSpc>
                <a:spcPct val="80000"/>
              </a:lnSpc>
            </a:pPr>
            <a:r>
              <a:rPr lang="en-US" altLang="en-US" sz="1800"/>
              <a:t>Cryptosporidiosis, with diarrhea &gt;1 month</a:t>
            </a:r>
          </a:p>
          <a:p>
            <a:pPr eaLnBrk="1" hangingPunct="1">
              <a:lnSpc>
                <a:spcPct val="80000"/>
              </a:lnSpc>
            </a:pPr>
            <a:r>
              <a:rPr lang="en-US" altLang="en-US" sz="1800"/>
              <a:t>Isosporiasis</a:t>
            </a:r>
          </a:p>
        </p:txBody>
      </p:sp>
      <p:sp>
        <p:nvSpPr>
          <p:cNvPr id="62469" name="Rectangle 4"/>
          <p:cNvSpPr>
            <a:spLocks noGrp="1" noChangeArrowheads="1"/>
          </p:cNvSpPr>
          <p:nvPr>
            <p:ph type="body" sz="half" idx="2"/>
          </p:nvPr>
        </p:nvSpPr>
        <p:spPr>
          <a:xfrm>
            <a:off x="6132514" y="1196975"/>
            <a:ext cx="4535487" cy="5545138"/>
          </a:xfrm>
        </p:spPr>
        <p:txBody>
          <a:bodyPr/>
          <a:lstStyle/>
          <a:p>
            <a:pPr eaLnBrk="1" hangingPunct="1">
              <a:lnSpc>
                <a:spcPct val="80000"/>
              </a:lnSpc>
              <a:buFontTx/>
              <a:buNone/>
            </a:pPr>
            <a:r>
              <a:rPr lang="en-GB" altLang="zh-CN" sz="2000" b="1" i="1">
                <a:solidFill>
                  <a:schemeClr val="tx2"/>
                </a:solidFill>
                <a:ea typeface="宋体" panose="02010600030101010101" pitchFamily="2" charset="-122"/>
              </a:rPr>
              <a:t>Conditions where confirmatory diagnostic testing is necessary</a:t>
            </a:r>
            <a:r>
              <a:rPr lang="en-US" altLang="zh-CN" sz="1800">
                <a:solidFill>
                  <a:schemeClr val="tx2"/>
                </a:solidFill>
                <a:ea typeface="宋体" panose="02010600030101010101" pitchFamily="2" charset="-122"/>
              </a:rPr>
              <a:t> </a:t>
            </a:r>
            <a:endParaRPr lang="en-US" altLang="en-US" sz="1400">
              <a:solidFill>
                <a:schemeClr val="tx2"/>
              </a:solidFill>
            </a:endParaRPr>
          </a:p>
          <a:p>
            <a:pPr eaLnBrk="1" hangingPunct="1">
              <a:lnSpc>
                <a:spcPct val="80000"/>
              </a:lnSpc>
            </a:pPr>
            <a:endParaRPr lang="en-US" altLang="en-US" sz="1400">
              <a:solidFill>
                <a:schemeClr val="tx2"/>
              </a:solidFill>
            </a:endParaRPr>
          </a:p>
          <a:p>
            <a:pPr eaLnBrk="1" hangingPunct="1">
              <a:lnSpc>
                <a:spcPct val="80000"/>
              </a:lnSpc>
            </a:pPr>
            <a:r>
              <a:rPr lang="en-US" altLang="en-US" sz="1800"/>
              <a:t>Candidiasis of the esophagus or airways </a:t>
            </a:r>
          </a:p>
          <a:p>
            <a:pPr eaLnBrk="1" hangingPunct="1">
              <a:lnSpc>
                <a:spcPct val="80000"/>
              </a:lnSpc>
            </a:pPr>
            <a:r>
              <a:rPr lang="en-US" altLang="en-US" sz="1800"/>
              <a:t>Cytomegalovirus (CMV) retinitis or disease of organs (other than liver, spleen, or lymph nodes) </a:t>
            </a:r>
          </a:p>
          <a:p>
            <a:pPr eaLnBrk="1" hangingPunct="1">
              <a:lnSpc>
                <a:spcPct val="80000"/>
              </a:lnSpc>
            </a:pPr>
            <a:r>
              <a:rPr lang="en-US" altLang="en-US" sz="1800"/>
              <a:t>Non-typhoid salmonella septicemia (NTS) </a:t>
            </a:r>
          </a:p>
          <a:p>
            <a:pPr eaLnBrk="1" hangingPunct="1">
              <a:lnSpc>
                <a:spcPct val="80000"/>
              </a:lnSpc>
            </a:pPr>
            <a:r>
              <a:rPr lang="en-US" altLang="en-US" sz="1800"/>
              <a:t>Lymphoma cerebral or B cell NHL</a:t>
            </a:r>
          </a:p>
          <a:p>
            <a:pPr eaLnBrk="1" hangingPunct="1">
              <a:lnSpc>
                <a:spcPct val="80000"/>
              </a:lnSpc>
            </a:pPr>
            <a:r>
              <a:rPr lang="en-US" altLang="en-US" sz="1800"/>
              <a:t>Invasive cervical carcinoma</a:t>
            </a:r>
          </a:p>
          <a:p>
            <a:pPr eaLnBrk="1" hangingPunct="1">
              <a:lnSpc>
                <a:spcPct val="80000"/>
              </a:lnSpc>
            </a:pPr>
            <a:r>
              <a:rPr lang="en-US" altLang="en-US" sz="1800"/>
              <a:t>Visceral Leishmaniasis</a:t>
            </a:r>
          </a:p>
          <a:p>
            <a:pPr eaLnBrk="1" hangingPunct="1">
              <a:lnSpc>
                <a:spcPct val="80000"/>
              </a:lnSpc>
            </a:pPr>
            <a:r>
              <a:rPr lang="en-US" altLang="en-US" sz="1800"/>
              <a:t>Cryptococcosis (extrapulmonary)</a:t>
            </a:r>
          </a:p>
          <a:p>
            <a:pPr eaLnBrk="1" hangingPunct="1">
              <a:lnSpc>
                <a:spcPct val="80000"/>
              </a:lnSpc>
            </a:pPr>
            <a:r>
              <a:rPr lang="en-US" altLang="en-US" sz="1800"/>
              <a:t>Disseminated non tuberculous mycobacterial infection</a:t>
            </a:r>
          </a:p>
          <a:p>
            <a:pPr eaLnBrk="1" hangingPunct="1">
              <a:lnSpc>
                <a:spcPct val="80000"/>
              </a:lnSpc>
            </a:pPr>
            <a:r>
              <a:rPr lang="en-US" altLang="en-US" sz="1800"/>
              <a:t>Progressive multifocal leukoencephalopathy </a:t>
            </a:r>
          </a:p>
          <a:p>
            <a:pPr eaLnBrk="1" hangingPunct="1">
              <a:lnSpc>
                <a:spcPct val="80000"/>
              </a:lnSpc>
            </a:pPr>
            <a:r>
              <a:rPr lang="en-US" altLang="en-US" sz="1800"/>
              <a:t>Any disseminated endemic mycosis (e.g. histoplasmosis)</a:t>
            </a:r>
          </a:p>
          <a:p>
            <a:pPr eaLnBrk="1" hangingPunct="1">
              <a:lnSpc>
                <a:spcPct val="80000"/>
              </a:lnSpc>
            </a:pPr>
            <a:endParaRPr lang="en-US" altLang="en-US" sz="1800"/>
          </a:p>
        </p:txBody>
      </p:sp>
    </p:spTree>
    <p:extLst>
      <p:ext uri="{BB962C8B-B14F-4D97-AF65-F5344CB8AC3E}">
        <p14:creationId xmlns:p14="http://schemas.microsoft.com/office/powerpoint/2010/main" val="101486633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FF9825DD-930F-4C23-A70E-C69957E9AC4A}" type="slidenum">
              <a:rPr lang="en-US" altLang="en-US" u="none">
                <a:solidFill>
                  <a:srgbClr val="FFFFFF"/>
                </a:solidFill>
              </a:rPr>
              <a:pPr/>
              <a:t>6</a:t>
            </a:fld>
            <a:endParaRPr lang="en-US" altLang="en-US" u="none">
              <a:solidFill>
                <a:srgbClr val="FFFFFF"/>
              </a:solidFill>
            </a:endParaRPr>
          </a:p>
        </p:txBody>
      </p:sp>
      <p:sp>
        <p:nvSpPr>
          <p:cNvPr id="10243" name="Rectangle 2"/>
          <p:cNvSpPr>
            <a:spLocks noGrp="1" noChangeArrowheads="1"/>
          </p:cNvSpPr>
          <p:nvPr>
            <p:ph type="title"/>
          </p:nvPr>
        </p:nvSpPr>
        <p:spPr>
          <a:xfrm>
            <a:off x="1703388" y="620713"/>
            <a:ext cx="8507412" cy="1930400"/>
          </a:xfrm>
        </p:spPr>
        <p:txBody>
          <a:bodyPr/>
          <a:lstStyle/>
          <a:p>
            <a:pPr eaLnBrk="1" hangingPunct="1"/>
            <a:r>
              <a:rPr lang="en-US" altLang="en-US" sz="4000" b="1"/>
              <a:t>UNIT 1: </a:t>
            </a:r>
            <a:br>
              <a:rPr lang="en-US" altLang="en-US" sz="4000" b="1"/>
            </a:br>
            <a:r>
              <a:rPr lang="en-US" altLang="en-US" sz="4000" b="1"/>
              <a:t/>
            </a:r>
            <a:br>
              <a:rPr lang="en-US" altLang="en-US" sz="4000" b="1"/>
            </a:br>
            <a:r>
              <a:rPr lang="en-US" altLang="en-US" sz="4000" b="1"/>
              <a:t>Overview and Epidemiology of HIV</a:t>
            </a:r>
          </a:p>
        </p:txBody>
      </p:sp>
      <p:sp>
        <p:nvSpPr>
          <p:cNvPr id="10244" name="Rectangle 3"/>
          <p:cNvSpPr>
            <a:spLocks noGrp="1" noChangeArrowheads="1"/>
          </p:cNvSpPr>
          <p:nvPr>
            <p:ph type="body" idx="1"/>
          </p:nvPr>
        </p:nvSpPr>
        <p:spPr>
          <a:xfrm>
            <a:off x="1981200" y="2997201"/>
            <a:ext cx="8229600" cy="3128963"/>
          </a:xfrm>
        </p:spPr>
        <p:txBody>
          <a:bodyPr/>
          <a:lstStyle/>
          <a:p>
            <a:pPr eaLnBrk="1" hangingPunct="1">
              <a:buFontTx/>
              <a:buNone/>
            </a:pPr>
            <a:r>
              <a:rPr lang="en-US" altLang="en-US" b="1" smtClean="0"/>
              <a:t>Objective</a:t>
            </a:r>
          </a:p>
          <a:p>
            <a:pPr eaLnBrk="1" hangingPunct="1">
              <a:buFontTx/>
              <a:buNone/>
            </a:pPr>
            <a:endParaRPr lang="en-US" altLang="en-US" b="1" smtClean="0"/>
          </a:p>
          <a:p>
            <a:pPr eaLnBrk="1" hangingPunct="1"/>
            <a:r>
              <a:rPr lang="en-US" altLang="en-US" b="1" smtClean="0"/>
              <a:t>To be able to describe the Epidemiology of HIV infection on global, regional and country levels.</a:t>
            </a:r>
          </a:p>
        </p:txBody>
      </p:sp>
    </p:spTree>
    <p:extLst>
      <p:ext uri="{BB962C8B-B14F-4D97-AF65-F5344CB8AC3E}">
        <p14:creationId xmlns:p14="http://schemas.microsoft.com/office/powerpoint/2010/main" val="19804419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6"/>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A6D9216F-2D2A-4CE3-92BF-5F8286AC793A}" type="slidenum">
              <a:rPr lang="en-US" altLang="en-US" u="none">
                <a:solidFill>
                  <a:srgbClr val="FFFFFF"/>
                </a:solidFill>
              </a:rPr>
              <a:pPr/>
              <a:t>7</a:t>
            </a:fld>
            <a:endParaRPr lang="en-US" altLang="en-US" u="none">
              <a:solidFill>
                <a:srgbClr val="FFFFFF"/>
              </a:solidFill>
            </a:endParaRPr>
          </a:p>
        </p:txBody>
      </p:sp>
      <p:sp>
        <p:nvSpPr>
          <p:cNvPr id="11267" name="Rectangle 2"/>
          <p:cNvSpPr>
            <a:spLocks noGrp="1" noChangeArrowheads="1"/>
          </p:cNvSpPr>
          <p:nvPr>
            <p:ph type="title"/>
          </p:nvPr>
        </p:nvSpPr>
        <p:spPr/>
        <p:txBody>
          <a:bodyPr/>
          <a:lstStyle/>
          <a:p>
            <a:pPr eaLnBrk="1" hangingPunct="1"/>
            <a:r>
              <a:rPr lang="en-US" altLang="en-US" b="1" smtClean="0"/>
              <a:t>Definitions</a:t>
            </a:r>
          </a:p>
        </p:txBody>
      </p:sp>
      <p:sp>
        <p:nvSpPr>
          <p:cNvPr id="11268" name="Rectangle 3"/>
          <p:cNvSpPr>
            <a:spLocks noGrp="1" noChangeArrowheads="1"/>
          </p:cNvSpPr>
          <p:nvPr>
            <p:ph type="body" sz="half" idx="1"/>
          </p:nvPr>
        </p:nvSpPr>
        <p:spPr>
          <a:xfrm>
            <a:off x="1981201" y="1600201"/>
            <a:ext cx="4035425" cy="4525963"/>
          </a:xfrm>
        </p:spPr>
        <p:txBody>
          <a:bodyPr/>
          <a:lstStyle/>
          <a:p>
            <a:pPr eaLnBrk="1" hangingPunct="1">
              <a:lnSpc>
                <a:spcPct val="90000"/>
              </a:lnSpc>
            </a:pPr>
            <a:r>
              <a:rPr lang="en-US" altLang="en-US" sz="2400" b="1"/>
              <a:t>HIV</a:t>
            </a:r>
            <a:r>
              <a:rPr lang="en-US" altLang="en-US" sz="2400"/>
              <a:t> stands for </a:t>
            </a:r>
            <a:r>
              <a:rPr lang="en-US" altLang="en-US" sz="2400" b="1"/>
              <a:t>H</a:t>
            </a:r>
            <a:r>
              <a:rPr lang="en-US" altLang="en-US" sz="2400"/>
              <a:t>uman </a:t>
            </a:r>
            <a:r>
              <a:rPr lang="en-US" altLang="en-US" sz="2400" b="1"/>
              <a:t>I</a:t>
            </a:r>
            <a:r>
              <a:rPr lang="en-US" altLang="en-US" sz="2400"/>
              <a:t>mmunodeficiency </a:t>
            </a:r>
            <a:r>
              <a:rPr lang="en-US" altLang="en-US" sz="2400" b="1"/>
              <a:t>V</a:t>
            </a:r>
            <a:r>
              <a:rPr lang="en-US" altLang="en-US" sz="2400"/>
              <a:t>irus. It is a Retrovirus.</a:t>
            </a:r>
            <a:endParaRPr lang="en-US" altLang="en-US" sz="2400" b="1"/>
          </a:p>
          <a:p>
            <a:pPr eaLnBrk="1" hangingPunct="1">
              <a:lnSpc>
                <a:spcPct val="90000"/>
              </a:lnSpc>
            </a:pPr>
            <a:r>
              <a:rPr lang="en-US" altLang="en-US" sz="2400" b="1"/>
              <a:t>HIV Infection </a:t>
            </a:r>
            <a:r>
              <a:rPr lang="en-US" altLang="en-US" sz="2400"/>
              <a:t>is the state where the virus is in the body. In most instances this is the asymptomatic state, which is a prelude to AIDS</a:t>
            </a:r>
          </a:p>
          <a:p>
            <a:pPr eaLnBrk="1" hangingPunct="1">
              <a:lnSpc>
                <a:spcPct val="90000"/>
              </a:lnSpc>
              <a:buFontTx/>
              <a:buNone/>
            </a:pPr>
            <a:r>
              <a:rPr lang="en-US" altLang="en-US" sz="2400"/>
              <a:t> </a:t>
            </a:r>
          </a:p>
        </p:txBody>
      </p:sp>
      <p:sp>
        <p:nvSpPr>
          <p:cNvPr id="11269" name="Rectangle 4"/>
          <p:cNvSpPr>
            <a:spLocks noGrp="1" noChangeArrowheads="1"/>
          </p:cNvSpPr>
          <p:nvPr>
            <p:ph type="body" sz="half" idx="2"/>
          </p:nvPr>
        </p:nvSpPr>
        <p:spPr>
          <a:xfrm>
            <a:off x="6175376" y="1600201"/>
            <a:ext cx="4035425" cy="4525963"/>
          </a:xfrm>
        </p:spPr>
        <p:txBody>
          <a:bodyPr/>
          <a:lstStyle/>
          <a:p>
            <a:pPr eaLnBrk="1" hangingPunct="1">
              <a:lnSpc>
                <a:spcPct val="90000"/>
              </a:lnSpc>
            </a:pPr>
            <a:r>
              <a:rPr lang="en-US" altLang="en-US" sz="2400" b="1"/>
              <a:t>AIDS </a:t>
            </a:r>
            <a:r>
              <a:rPr lang="en-US" altLang="en-US" sz="2400"/>
              <a:t>stands for </a:t>
            </a:r>
            <a:r>
              <a:rPr lang="en-US" altLang="en-US" sz="2400" b="1"/>
              <a:t>A</a:t>
            </a:r>
            <a:r>
              <a:rPr lang="en-US" altLang="en-US" sz="2400"/>
              <a:t>cquired </a:t>
            </a:r>
            <a:r>
              <a:rPr lang="en-US" altLang="en-US" sz="2400" b="1"/>
              <a:t>I</a:t>
            </a:r>
            <a:r>
              <a:rPr lang="en-US" altLang="en-US" sz="2400"/>
              <a:t>mmune </a:t>
            </a:r>
            <a:r>
              <a:rPr lang="en-US" altLang="en-US" sz="2400" b="1"/>
              <a:t>D</a:t>
            </a:r>
            <a:r>
              <a:rPr lang="en-US" altLang="en-US" sz="2400"/>
              <a:t>eficiency </a:t>
            </a:r>
            <a:r>
              <a:rPr lang="en-US" altLang="en-US" sz="2400" b="1"/>
              <a:t>S</a:t>
            </a:r>
            <a:r>
              <a:rPr lang="en-US" altLang="en-US" sz="2400"/>
              <a:t>yndrome. </a:t>
            </a:r>
          </a:p>
          <a:p>
            <a:pPr eaLnBrk="1" hangingPunct="1">
              <a:lnSpc>
                <a:spcPct val="90000"/>
              </a:lnSpc>
            </a:pPr>
            <a:r>
              <a:rPr lang="en-US" altLang="en-US" sz="2400"/>
              <a:t>“Acquired” means it is transmissible, and </a:t>
            </a:r>
          </a:p>
          <a:p>
            <a:pPr eaLnBrk="1" hangingPunct="1">
              <a:lnSpc>
                <a:spcPct val="90000"/>
              </a:lnSpc>
            </a:pPr>
            <a:r>
              <a:rPr lang="en-US" altLang="en-US" sz="2400"/>
              <a:t>“Immune-Deficiency” means it damages the body defense system</a:t>
            </a:r>
          </a:p>
          <a:p>
            <a:pPr eaLnBrk="1" hangingPunct="1">
              <a:lnSpc>
                <a:spcPct val="90000"/>
              </a:lnSpc>
            </a:pPr>
            <a:r>
              <a:rPr lang="en-US" altLang="en-US" sz="2400"/>
              <a:t>“Syndrome” refers to a group of illnesses</a:t>
            </a:r>
          </a:p>
          <a:p>
            <a:pPr eaLnBrk="1" hangingPunct="1">
              <a:lnSpc>
                <a:spcPct val="90000"/>
              </a:lnSpc>
            </a:pPr>
            <a:endParaRPr lang="en-US" altLang="en-US" sz="2400"/>
          </a:p>
        </p:txBody>
      </p:sp>
    </p:spTree>
    <p:extLst>
      <p:ext uri="{BB962C8B-B14F-4D97-AF65-F5344CB8AC3E}">
        <p14:creationId xmlns:p14="http://schemas.microsoft.com/office/powerpoint/2010/main" val="33944404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EB6ECC1D-062E-4B9B-8D80-B6865D5CD4CA}" type="slidenum">
              <a:rPr lang="en-US" altLang="en-US" u="none">
                <a:solidFill>
                  <a:srgbClr val="FFFFFF"/>
                </a:solidFill>
              </a:rPr>
              <a:pPr/>
              <a:t>8</a:t>
            </a:fld>
            <a:endParaRPr lang="en-US" altLang="en-US" u="none">
              <a:solidFill>
                <a:srgbClr val="FFFFFF"/>
              </a:solidFill>
            </a:endParaRPr>
          </a:p>
        </p:txBody>
      </p:sp>
      <p:sp>
        <p:nvSpPr>
          <p:cNvPr id="12291" name="Rectangle 2"/>
          <p:cNvSpPr>
            <a:spLocks noGrp="1" noChangeArrowheads="1"/>
          </p:cNvSpPr>
          <p:nvPr>
            <p:ph type="title"/>
          </p:nvPr>
        </p:nvSpPr>
        <p:spPr/>
        <p:txBody>
          <a:bodyPr/>
          <a:lstStyle/>
          <a:p>
            <a:pPr eaLnBrk="1" hangingPunct="1"/>
            <a:r>
              <a:rPr lang="en-US" altLang="en-US" b="1" smtClean="0"/>
              <a:t>Historical Background of HIV</a:t>
            </a:r>
          </a:p>
        </p:txBody>
      </p:sp>
      <p:sp>
        <p:nvSpPr>
          <p:cNvPr id="12292" name="Rectangle 3"/>
          <p:cNvSpPr>
            <a:spLocks noGrp="1" noChangeArrowheads="1"/>
          </p:cNvSpPr>
          <p:nvPr>
            <p:ph type="body" idx="1"/>
          </p:nvPr>
        </p:nvSpPr>
        <p:spPr>
          <a:xfrm>
            <a:off x="1787525" y="1196976"/>
            <a:ext cx="7386638" cy="5400675"/>
          </a:xfrm>
        </p:spPr>
        <p:txBody>
          <a:bodyPr/>
          <a:lstStyle/>
          <a:p>
            <a:pPr eaLnBrk="1" hangingPunct="1">
              <a:lnSpc>
                <a:spcPct val="80000"/>
              </a:lnSpc>
            </a:pPr>
            <a:r>
              <a:rPr lang="en-US" altLang="en-US" sz="2800" b="1"/>
              <a:t>1981</a:t>
            </a:r>
            <a:r>
              <a:rPr lang="en-US" altLang="en-US" sz="2800"/>
              <a:t> </a:t>
            </a:r>
            <a:r>
              <a:rPr lang="en-GB" altLang="en-US" sz="2800"/>
              <a:t>–</a:t>
            </a:r>
            <a:r>
              <a:rPr lang="en-US" altLang="en-US" sz="2800"/>
              <a:t> Doctors in the United States recognized Pneumocystis Carinii (Jirivecii) Pneumonia (PCP) [now referred to as Pneumocystis Jirovecii Pneumonia] in homosexual males, a condition previously unreported in healthy adults. Later they recognized that all these patients were immunosuppressed. </a:t>
            </a:r>
            <a:endParaRPr lang="en-US" altLang="en-US" sz="2800" b="1"/>
          </a:p>
          <a:p>
            <a:pPr eaLnBrk="1" hangingPunct="1">
              <a:lnSpc>
                <a:spcPct val="80000"/>
              </a:lnSpc>
            </a:pPr>
            <a:r>
              <a:rPr lang="en-US" altLang="en-US" sz="2800" b="1"/>
              <a:t>1983/4</a:t>
            </a:r>
            <a:r>
              <a:rPr lang="en-US" altLang="en-US" sz="2800"/>
              <a:t> </a:t>
            </a:r>
            <a:r>
              <a:rPr lang="en-GB" altLang="en-US" sz="2800"/>
              <a:t>–</a:t>
            </a:r>
            <a:r>
              <a:rPr lang="en-US" altLang="en-US" sz="2800"/>
              <a:t> Scientists described the cause of this acquired immunodeficiency syndrome (AIDS) as a retrovirus: </a:t>
            </a:r>
          </a:p>
          <a:p>
            <a:pPr eaLnBrk="1" hangingPunct="1">
              <a:lnSpc>
                <a:spcPct val="80000"/>
              </a:lnSpc>
            </a:pPr>
            <a:r>
              <a:rPr lang="en-GB" altLang="en-US" sz="2800"/>
              <a:t>Lymphadenopathy Associated Virus (LAV).</a:t>
            </a:r>
            <a:endParaRPr lang="en-US" altLang="en-US" sz="2800"/>
          </a:p>
          <a:p>
            <a:pPr eaLnBrk="1" hangingPunct="1">
              <a:lnSpc>
                <a:spcPct val="80000"/>
              </a:lnSpc>
            </a:pPr>
            <a:r>
              <a:rPr lang="en-GB" altLang="en-US" sz="2800"/>
              <a:t>AIDs Associated Retrovirus (ARV).</a:t>
            </a:r>
            <a:endParaRPr lang="en-US" altLang="en-US" sz="2800"/>
          </a:p>
          <a:p>
            <a:pPr eaLnBrk="1" hangingPunct="1">
              <a:lnSpc>
                <a:spcPct val="80000"/>
              </a:lnSpc>
            </a:pPr>
            <a:r>
              <a:rPr lang="en-GB" altLang="en-US" sz="2800"/>
              <a:t>Human T-lymphotrophic Virus (HTLV).</a:t>
            </a:r>
            <a:endParaRPr lang="en-US" altLang="en-US" sz="2800"/>
          </a:p>
          <a:p>
            <a:pPr eaLnBrk="1" hangingPunct="1">
              <a:lnSpc>
                <a:spcPct val="80000"/>
              </a:lnSpc>
            </a:pPr>
            <a:endParaRPr lang="en-US" altLang="en-US" sz="2800"/>
          </a:p>
        </p:txBody>
      </p:sp>
    </p:spTree>
    <p:extLst>
      <p:ext uri="{BB962C8B-B14F-4D97-AF65-F5344CB8AC3E}">
        <p14:creationId xmlns:p14="http://schemas.microsoft.com/office/powerpoint/2010/main" val="145678635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ln>
            <a:miter lim="800000"/>
            <a:headEnd/>
            <a:tailEnd/>
          </a:ln>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CC3F6841-6FD7-408F-B0ED-482944E0E8D0}" type="slidenum">
              <a:rPr lang="en-US" altLang="en-US" u="none">
                <a:solidFill>
                  <a:srgbClr val="FFFFFF"/>
                </a:solidFill>
              </a:rPr>
              <a:pPr/>
              <a:t>9</a:t>
            </a:fld>
            <a:endParaRPr lang="en-US" altLang="en-US" u="none">
              <a:solidFill>
                <a:srgbClr val="FFFFFF"/>
              </a:solidFill>
            </a:endParaRPr>
          </a:p>
        </p:txBody>
      </p:sp>
      <p:sp>
        <p:nvSpPr>
          <p:cNvPr id="13315" name="Rectangle 2"/>
          <p:cNvSpPr>
            <a:spLocks noGrp="1" noChangeArrowheads="1"/>
          </p:cNvSpPr>
          <p:nvPr>
            <p:ph type="title"/>
          </p:nvPr>
        </p:nvSpPr>
        <p:spPr/>
        <p:txBody>
          <a:bodyPr/>
          <a:lstStyle/>
          <a:p>
            <a:pPr eaLnBrk="1" hangingPunct="1"/>
            <a:r>
              <a:rPr lang="en-US" altLang="en-US" sz="3600" b="1"/>
              <a:t>Historical Background of HIV cont…..</a:t>
            </a:r>
          </a:p>
        </p:txBody>
      </p:sp>
      <p:sp>
        <p:nvSpPr>
          <p:cNvPr id="13316" name="Rectangle 3"/>
          <p:cNvSpPr>
            <a:spLocks noGrp="1" noChangeArrowheads="1"/>
          </p:cNvSpPr>
          <p:nvPr>
            <p:ph type="body" idx="1"/>
          </p:nvPr>
        </p:nvSpPr>
        <p:spPr/>
        <p:txBody>
          <a:bodyPr/>
          <a:lstStyle/>
          <a:p>
            <a:pPr eaLnBrk="1" hangingPunct="1">
              <a:lnSpc>
                <a:spcPct val="90000"/>
              </a:lnSpc>
            </a:pPr>
            <a:r>
              <a:rPr lang="en-GB" altLang="en-US" sz="2400" b="1"/>
              <a:t>1984</a:t>
            </a:r>
            <a:r>
              <a:rPr lang="en-GB" altLang="en-US" sz="2400"/>
              <a:t>– The first case in Kenya was described</a:t>
            </a:r>
            <a:endParaRPr lang="en-GB" altLang="en-US" sz="2400" b="1"/>
          </a:p>
          <a:p>
            <a:pPr eaLnBrk="1" hangingPunct="1">
              <a:lnSpc>
                <a:spcPct val="90000"/>
              </a:lnSpc>
            </a:pPr>
            <a:r>
              <a:rPr lang="en-GB" altLang="en-US" sz="2400" b="1"/>
              <a:t>1986</a:t>
            </a:r>
            <a:r>
              <a:rPr lang="en-GB" altLang="en-US" sz="2400"/>
              <a:t> – Human Immunodeficiency Virus (HIV) was accepted as the international designation for the retrovirus in a WHO consultative meeting</a:t>
            </a:r>
            <a:endParaRPr lang="en-US" altLang="en-US" sz="2400" b="1"/>
          </a:p>
          <a:p>
            <a:pPr eaLnBrk="1" hangingPunct="1">
              <a:lnSpc>
                <a:spcPct val="90000"/>
              </a:lnSpc>
            </a:pPr>
            <a:r>
              <a:rPr lang="en-US" altLang="en-US" sz="2400" b="1"/>
              <a:t>1996 </a:t>
            </a:r>
            <a:r>
              <a:rPr lang="en-US" altLang="en-US" sz="2400"/>
              <a:t>–</a:t>
            </a:r>
            <a:r>
              <a:rPr lang="en-US" altLang="en-US" sz="2400" b="1"/>
              <a:t> </a:t>
            </a:r>
            <a:r>
              <a:rPr lang="en-US" altLang="en-US" sz="2400"/>
              <a:t>ARVs became available in the world.</a:t>
            </a:r>
            <a:endParaRPr lang="en-US" altLang="en-US" sz="2400" b="1"/>
          </a:p>
          <a:p>
            <a:pPr eaLnBrk="1" hangingPunct="1">
              <a:lnSpc>
                <a:spcPct val="90000"/>
              </a:lnSpc>
            </a:pPr>
            <a:r>
              <a:rPr lang="en-US" altLang="en-US" sz="2400" b="1"/>
              <a:t>1997</a:t>
            </a:r>
            <a:r>
              <a:rPr lang="en-US" altLang="en-US" sz="2400"/>
              <a:t> – ARVs became available in the private sector in Kenya.</a:t>
            </a:r>
            <a:endParaRPr lang="en-US" altLang="en-US" sz="2400" b="1"/>
          </a:p>
          <a:p>
            <a:pPr eaLnBrk="1" hangingPunct="1">
              <a:lnSpc>
                <a:spcPct val="90000"/>
              </a:lnSpc>
            </a:pPr>
            <a:r>
              <a:rPr lang="en-US" altLang="en-US" sz="2400" b="1"/>
              <a:t>2003</a:t>
            </a:r>
            <a:r>
              <a:rPr lang="en-US" altLang="en-US" sz="2400"/>
              <a:t> – ARVs became available in public sector in Kenya.</a:t>
            </a:r>
            <a:endParaRPr lang="en-US" altLang="en-US" sz="2400" b="1"/>
          </a:p>
          <a:p>
            <a:pPr eaLnBrk="1" hangingPunct="1">
              <a:lnSpc>
                <a:spcPct val="90000"/>
              </a:lnSpc>
            </a:pPr>
            <a:r>
              <a:rPr lang="en-US" altLang="en-US" sz="2400" b="1"/>
              <a:t>2006</a:t>
            </a:r>
            <a:r>
              <a:rPr lang="en-US" altLang="en-US" sz="2400"/>
              <a:t> – Approximately 90,000 Kenyans were on  ARV treatment. </a:t>
            </a:r>
          </a:p>
        </p:txBody>
      </p:sp>
    </p:spTree>
    <p:extLst>
      <p:ext uri="{BB962C8B-B14F-4D97-AF65-F5344CB8AC3E}">
        <p14:creationId xmlns:p14="http://schemas.microsoft.com/office/powerpoint/2010/main" val="370566742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3370</Words>
  <Application>Microsoft Office PowerPoint</Application>
  <PresentationFormat>Widescreen</PresentationFormat>
  <Paragraphs>489</Paragraphs>
  <Slides>59</Slides>
  <Notes>8</Notes>
  <HiddenSlides>0</HiddenSlides>
  <MMClips>2</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9" baseType="lpstr">
      <vt:lpstr>宋体</vt:lpstr>
      <vt:lpstr>Arial</vt:lpstr>
      <vt:lpstr>Arial Black</vt:lpstr>
      <vt:lpstr>Arial Narrow</vt:lpstr>
      <vt:lpstr>Calibri</vt:lpstr>
      <vt:lpstr>Tahoma</vt:lpstr>
      <vt:lpstr>Times New Roman</vt:lpstr>
      <vt:lpstr>Wingdings</vt:lpstr>
      <vt:lpstr>Default Design</vt:lpstr>
      <vt:lpstr>Microsoft Photo Editor 3.0 Photo</vt:lpstr>
      <vt:lpstr>PowerPoint Presentation</vt:lpstr>
      <vt:lpstr>MODULE 1:</vt:lpstr>
      <vt:lpstr>Broad objective</vt:lpstr>
      <vt:lpstr>Enabling objectives:</vt:lpstr>
      <vt:lpstr>Contents</vt:lpstr>
      <vt:lpstr>UNIT 1:   Overview and Epidemiology of HIV</vt:lpstr>
      <vt:lpstr>Definitions</vt:lpstr>
      <vt:lpstr>Historical Background of HIV</vt:lpstr>
      <vt:lpstr>Historical Background of HIV cont…..</vt:lpstr>
      <vt:lpstr>Epidemic update Global update</vt:lpstr>
      <vt:lpstr>Adults And Children Estimated To Be Living  With HIV As Of End 2004</vt:lpstr>
      <vt:lpstr>Children (&lt;15 years) estimated to be living  with HIV as of end 2005</vt:lpstr>
      <vt:lpstr>Epidemic Update: Sub-Saharan Africa</vt:lpstr>
      <vt:lpstr>Epidemic update: Kenya</vt:lpstr>
      <vt:lpstr>PowerPoint Presentation</vt:lpstr>
      <vt:lpstr>Epidemiology/Impact of HIV/AIDS in Kenya</vt:lpstr>
      <vt:lpstr>MODES OF TRANSMISSION</vt:lpstr>
      <vt:lpstr>SUMMARY</vt:lpstr>
      <vt:lpstr>Unit 2:   Human Immunology &amp; Biology Of HIV </vt:lpstr>
      <vt:lpstr>Components of the Immune System</vt:lpstr>
      <vt:lpstr>How HIV affects the Immune System</vt:lpstr>
      <vt:lpstr>HIV effect on Immune System</vt:lpstr>
      <vt:lpstr>The Biology Of The Human Immunodeficiency Virus</vt:lpstr>
      <vt:lpstr>PowerPoint Presentation</vt:lpstr>
      <vt:lpstr>Structure Of Human Immunodeficiency Virus </vt:lpstr>
      <vt:lpstr>PowerPoint Presentation</vt:lpstr>
      <vt:lpstr>PowerPoint Presentation</vt:lpstr>
      <vt:lpstr>PowerPoint Presentation</vt:lpstr>
      <vt:lpstr>HIV Life Cycle</vt:lpstr>
      <vt:lpstr>PowerPoint Presentation</vt:lpstr>
      <vt:lpstr>Binding</vt:lpstr>
      <vt:lpstr>Fusion  </vt:lpstr>
      <vt:lpstr>Entry </vt:lpstr>
      <vt:lpstr>Transcription  </vt:lpstr>
      <vt:lpstr>Integration</vt:lpstr>
      <vt:lpstr>Replication</vt:lpstr>
      <vt:lpstr>Budding</vt:lpstr>
      <vt:lpstr>Maturation </vt:lpstr>
      <vt:lpstr>NB </vt:lpstr>
      <vt:lpstr>REPLICATION PROCESS</vt:lpstr>
      <vt:lpstr>PowerPoint Presentation</vt:lpstr>
      <vt:lpstr>PowerPoint Presentation</vt:lpstr>
      <vt:lpstr>HIV LIFE CYCLE MOVIE CLIP</vt:lpstr>
      <vt:lpstr>Pficer recording of HIV cycle clip</vt:lpstr>
      <vt:lpstr>PowerPoint Presentation</vt:lpstr>
      <vt:lpstr>PowerPoint Presentation</vt:lpstr>
      <vt:lpstr> Acquired Immune Deficiency Syndrome</vt:lpstr>
      <vt:lpstr>SUMMARY</vt:lpstr>
      <vt:lpstr>HIV Replication Cycle summary</vt:lpstr>
      <vt:lpstr>UNIT 3:   Natural progression of HIV</vt:lpstr>
      <vt:lpstr>PowerPoint Presentation</vt:lpstr>
      <vt:lpstr>PowerPoint Presentation</vt:lpstr>
      <vt:lpstr>Host immune response during HIV infection</vt:lpstr>
      <vt:lpstr>PowerPoint Presentation</vt:lpstr>
      <vt:lpstr>Asymptomatic Disease (Latency)</vt:lpstr>
      <vt:lpstr>Symptomatic Disease and AIDS</vt:lpstr>
      <vt:lpstr>Revised WHO Classification Clinical  Stages I &amp; II</vt:lpstr>
      <vt:lpstr>Revised WHO Classification Clinical  Stage III</vt:lpstr>
      <vt:lpstr>Revised WHO Classification Clinical Stage IV Selected Symptoms</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cp:revision>
  <dcterms:created xsi:type="dcterms:W3CDTF">2021-02-03T15:17:17Z</dcterms:created>
  <dcterms:modified xsi:type="dcterms:W3CDTF">2021-02-03T15:21:21Z</dcterms:modified>
</cp:coreProperties>
</file>