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80" r:id="rId10"/>
    <p:sldId id="265" r:id="rId11"/>
    <p:sldId id="266" r:id="rId12"/>
    <p:sldId id="281" r:id="rId13"/>
    <p:sldId id="282" r:id="rId14"/>
    <p:sldId id="278" r:id="rId15"/>
    <p:sldId id="271" r:id="rId16"/>
    <p:sldId id="273" r:id="rId17"/>
    <p:sldId id="275" r:id="rId18"/>
    <p:sldId id="274" r:id="rId19"/>
    <p:sldId id="279" r:id="rId20"/>
    <p:sldId id="26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DC745-EAB8-4F54-AE34-80FE83FC431D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B6B49-6C88-49DB-983F-05C6B956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0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B6B49-6C88-49DB-983F-05C6B9569B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94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D96-0E28-45D8-9874-06757E5E3C29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B8DF-C3F9-48EC-9280-89B496D2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D96-0E28-45D8-9874-06757E5E3C29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B8DF-C3F9-48EC-9280-89B496D2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5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D96-0E28-45D8-9874-06757E5E3C29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B8DF-C3F9-48EC-9280-89B496D2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3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D96-0E28-45D8-9874-06757E5E3C29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B8DF-C3F9-48EC-9280-89B496D2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8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D96-0E28-45D8-9874-06757E5E3C29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B8DF-C3F9-48EC-9280-89B496D2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4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D96-0E28-45D8-9874-06757E5E3C29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B8DF-C3F9-48EC-9280-89B496D2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6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D96-0E28-45D8-9874-06757E5E3C29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B8DF-C3F9-48EC-9280-89B496D2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4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D96-0E28-45D8-9874-06757E5E3C29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B8DF-C3F9-48EC-9280-89B496D2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D96-0E28-45D8-9874-06757E5E3C29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B8DF-C3F9-48EC-9280-89B496D2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D96-0E28-45D8-9874-06757E5E3C29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B8DF-C3F9-48EC-9280-89B496D2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59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D96-0E28-45D8-9874-06757E5E3C29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B8DF-C3F9-48EC-9280-89B496D2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6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99D96-0E28-45D8-9874-06757E5E3C29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4B8DF-C3F9-48EC-9280-89B496D2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8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XML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76256" y="4581128"/>
            <a:ext cx="1872208" cy="1440160"/>
          </a:xfrm>
        </p:spPr>
        <p:txBody>
          <a:bodyPr>
            <a:normAutofit fontScale="55000" lnSpcReduction="20000"/>
          </a:bodyPr>
          <a:lstStyle/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ko-KR" altLang="en-US" smtClean="0"/>
              <a:t>강현철</a:t>
            </a:r>
            <a:endParaRPr lang="en-US" altLang="ko-KR" smtClean="0"/>
          </a:p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ko-KR" altLang="en-US" smtClean="0"/>
              <a:t>이혁진</a:t>
            </a:r>
            <a:endParaRPr lang="en-US" altLang="ko-KR" smtClean="0"/>
          </a:p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ko-KR" altLang="en-US" smtClean="0"/>
              <a:t>박기완</a:t>
            </a:r>
            <a:endParaRPr lang="en-US" altLang="ko-KR" smtClean="0"/>
          </a:p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ko-KR" altLang="en-US" smtClean="0"/>
              <a:t>김준우</a:t>
            </a:r>
            <a:endParaRPr lang="en-US" altLang="ko-KR" smtClean="0"/>
          </a:p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ko-KR" altLang="en-US" smtClean="0"/>
              <a:t>김종완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6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1. DOM(Document Object Model) </a:t>
            </a:r>
            <a:r>
              <a:rPr lang="ko-KR" altLang="en-US" dirty="0"/>
              <a:t>방식</a:t>
            </a:r>
          </a:p>
          <a:p>
            <a:pPr marL="0" indent="0" fontAlgn="base">
              <a:buNone/>
            </a:pPr>
            <a:r>
              <a:rPr lang="en-US" altLang="ko-KR" dirty="0"/>
              <a:t>- XML</a:t>
            </a:r>
            <a:r>
              <a:rPr lang="ko-KR" altLang="en-US" dirty="0"/>
              <a:t>문서 전체를 메모리에 </a:t>
            </a:r>
            <a:r>
              <a:rPr lang="ko-KR" altLang="en-US" dirty="0" err="1"/>
              <a:t>로드하여</a:t>
            </a:r>
            <a:r>
              <a:rPr lang="ko-KR" altLang="en-US" dirty="0"/>
              <a:t> 값을 읽는다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 XML</a:t>
            </a:r>
            <a:r>
              <a:rPr lang="ko-KR" altLang="en-US" dirty="0"/>
              <a:t>문서를 읽으면 모든 </a:t>
            </a:r>
            <a:r>
              <a:rPr lang="en-US" altLang="ko-KR" dirty="0"/>
              <a:t>Element, Text, Attribute </a:t>
            </a:r>
            <a:r>
              <a:rPr lang="ko-KR" altLang="en-US" dirty="0"/>
              <a:t>등에 대한 객체를 생성하고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Document </a:t>
            </a:r>
            <a:r>
              <a:rPr lang="ko-KR" altLang="en-US" dirty="0"/>
              <a:t>객체로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 Document </a:t>
            </a:r>
            <a:r>
              <a:rPr lang="ko-KR" altLang="en-US" dirty="0"/>
              <a:t>객체는 </a:t>
            </a:r>
            <a:r>
              <a:rPr lang="en-US" altLang="ko-KR" dirty="0"/>
              <a:t>DOM API</a:t>
            </a:r>
            <a:r>
              <a:rPr lang="ko-KR" altLang="en-US" dirty="0"/>
              <a:t>에 </a:t>
            </a:r>
            <a:r>
              <a:rPr lang="ko-KR" altLang="en-US" dirty="0" err="1"/>
              <a:t>알맞는</a:t>
            </a:r>
            <a:r>
              <a:rPr lang="ko-KR" altLang="en-US" dirty="0"/>
              <a:t> 트리 구조의 자바 객체로 표현되어 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 XML</a:t>
            </a:r>
            <a:r>
              <a:rPr lang="ko-KR" altLang="en-US" dirty="0"/>
              <a:t>문서가 메모리에 모두 올라가 있어서 </a:t>
            </a:r>
            <a:r>
              <a:rPr lang="ko-KR" altLang="en-US" dirty="0" err="1"/>
              <a:t>노드들의</a:t>
            </a:r>
            <a:r>
              <a:rPr lang="ko-KR" altLang="en-US" dirty="0"/>
              <a:t> 검색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구조변경이 빠르고 용이하다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 SAX </a:t>
            </a:r>
            <a:r>
              <a:rPr lang="ko-KR" altLang="en-US" dirty="0"/>
              <a:t>방식 보다 직관적이며 </a:t>
            </a:r>
            <a:r>
              <a:rPr lang="ko-KR" altLang="en-US" dirty="0" err="1"/>
              <a:t>파싱이</a:t>
            </a:r>
            <a:r>
              <a:rPr lang="ko-KR" altLang="en-US" dirty="0"/>
              <a:t> 단순하기 때문에 일반적으로 </a:t>
            </a:r>
            <a:r>
              <a:rPr lang="en-US" altLang="ko-KR" dirty="0"/>
              <a:t>DOM </a:t>
            </a:r>
            <a:r>
              <a:rPr lang="ko-KR" altLang="en-US" dirty="0"/>
              <a:t>방식을 채택하여 개발하게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상자 2"/>
          <p:cNvSpPr txBox="1">
            <a:spLocks noGrp="1"/>
          </p:cNvSpPr>
          <p:nvPr>
            <p:ph type="title"/>
          </p:nvPr>
        </p:nvSpPr>
        <p:spPr>
          <a:xfrm>
            <a:off x="251520" y="332656"/>
            <a:ext cx="8686800" cy="70609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 b="1" dirty="0">
                <a:solidFill>
                  <a:schemeClr val="tx1"/>
                </a:solidFill>
                <a:latin typeface="+mn-ea"/>
                <a:ea typeface="+mn-ea"/>
              </a:rPr>
              <a:t>DOM(Document Object Model) </a:t>
            </a:r>
            <a:r>
              <a:rPr sz="4000" b="1" dirty="0" err="1">
                <a:solidFill>
                  <a:schemeClr val="tx1"/>
                </a:solidFill>
                <a:latin typeface="+mn-ea"/>
                <a:ea typeface="+mn-ea"/>
              </a:rPr>
              <a:t>방식</a:t>
            </a:r>
            <a:endParaRPr lang="ko-KR" altLang="en-US" sz="4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9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2. SAX(Simple API for XML) </a:t>
            </a:r>
            <a:r>
              <a:rPr lang="ko-KR" altLang="en-US" dirty="0"/>
              <a:t>방식</a:t>
            </a:r>
          </a:p>
          <a:p>
            <a:pPr marL="0" indent="0" fontAlgn="base">
              <a:buNone/>
            </a:pPr>
            <a:r>
              <a:rPr lang="en-US" altLang="ko-KR" dirty="0"/>
              <a:t>- SAX </a:t>
            </a:r>
            <a:r>
              <a:rPr lang="ko-KR" altLang="en-US" dirty="0"/>
              <a:t>방식은 </a:t>
            </a:r>
            <a:r>
              <a:rPr lang="en-US" altLang="ko-KR" dirty="0"/>
              <a:t>XML </a:t>
            </a:r>
            <a:r>
              <a:rPr lang="ko-KR" altLang="en-US" dirty="0"/>
              <a:t>문서를 하나의 긴 문자열로 간주한다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 XML</a:t>
            </a:r>
            <a:r>
              <a:rPr lang="ko-KR" altLang="en-US" dirty="0"/>
              <a:t>문서를 앞에서 부터 순차적으로 읽어가면서 </a:t>
            </a:r>
            <a:r>
              <a:rPr lang="ko-KR" altLang="en-US" dirty="0" err="1"/>
              <a:t>노드가</a:t>
            </a:r>
            <a:r>
              <a:rPr lang="ko-KR" altLang="en-US" dirty="0"/>
              <a:t> 열리고 닫히는 과정에서 이벤트가 발생한다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 </a:t>
            </a:r>
            <a:r>
              <a:rPr lang="ko-KR" altLang="en-US" dirty="0"/>
              <a:t>각각의 이벤트가 발생될 때마다 수행하고자 하는 기능을 이벤트 </a:t>
            </a:r>
            <a:r>
              <a:rPr lang="ko-KR" altLang="en-US" dirty="0" err="1"/>
              <a:t>핸들러</a:t>
            </a:r>
            <a:r>
              <a:rPr lang="ko-KR" altLang="en-US" dirty="0"/>
              <a:t> 기술을 이용하여 구현한다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 XML</a:t>
            </a:r>
            <a:r>
              <a:rPr lang="ko-KR" altLang="en-US" dirty="0"/>
              <a:t>문서를 메모리에 전부 로딩하고 </a:t>
            </a:r>
            <a:r>
              <a:rPr lang="ko-KR" altLang="en-US" dirty="0" err="1"/>
              <a:t>파싱하는</a:t>
            </a:r>
            <a:r>
              <a:rPr lang="ko-KR" altLang="en-US" dirty="0"/>
              <a:t> 것이 아니기 때문에 메모리 사용량이 적고 단순히 읽기만 </a:t>
            </a:r>
            <a:r>
              <a:rPr lang="ko-KR" altLang="en-US" dirty="0" err="1"/>
              <a:t>할때</a:t>
            </a:r>
            <a:r>
              <a:rPr lang="ko-KR" altLang="en-US" dirty="0"/>
              <a:t> 속도가 빠르다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 </a:t>
            </a:r>
            <a:r>
              <a:rPr lang="ko-KR" altLang="en-US" dirty="0"/>
              <a:t>발생한 이벤트를 </a:t>
            </a:r>
            <a:r>
              <a:rPr lang="ko-KR" altLang="en-US" dirty="0" err="1"/>
              <a:t>핸들링하여</a:t>
            </a:r>
            <a:r>
              <a:rPr lang="ko-KR" altLang="en-US" dirty="0"/>
              <a:t> 변수에 저장하고 활용하는 것이기 때문에 복잡하고 </a:t>
            </a:r>
            <a:r>
              <a:rPr lang="ko-KR" altLang="en-US" dirty="0" err="1"/>
              <a:t>노드</a:t>
            </a:r>
            <a:r>
              <a:rPr lang="ko-KR" altLang="en-US" dirty="0"/>
              <a:t> 수정이 어렵다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상자 2"/>
          <p:cNvSpPr txBox="1">
            <a:spLocks/>
          </p:cNvSpPr>
          <p:nvPr/>
        </p:nvSpPr>
        <p:spPr>
          <a:xfrm>
            <a:off x="467544" y="332656"/>
            <a:ext cx="8064895" cy="7696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 b="1" i="0" dirty="0">
                <a:solidFill>
                  <a:srgbClr val="666666"/>
                </a:solidFill>
                <a:latin typeface="+mn-ea"/>
              </a:rPr>
              <a:t> </a:t>
            </a:r>
            <a:r>
              <a:rPr sz="4000" b="1" i="0" dirty="0">
                <a:solidFill>
                  <a:schemeClr val="tx1"/>
                </a:solidFill>
                <a:latin typeface="+mn-ea"/>
              </a:rPr>
              <a:t>SAX(Simple API for XML) </a:t>
            </a:r>
            <a:r>
              <a:rPr sz="4000" b="1" i="0" dirty="0" err="1">
                <a:solidFill>
                  <a:schemeClr val="tx1"/>
                </a:solidFill>
                <a:latin typeface="+mn-ea"/>
              </a:rPr>
              <a:t>방식</a:t>
            </a:r>
            <a:endParaRPr lang="ko-KR" altLang="en-US" sz="4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09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30308" y="1254318"/>
            <a:ext cx="8830151" cy="245935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 i="0" dirty="0">
              <a:solidFill>
                <a:schemeClr val="tx1"/>
              </a:solidFill>
              <a:latin typeface="굴림" charset="0"/>
              <a:ea typeface="굴림" charset="0"/>
            </a:endParaRPr>
          </a:p>
          <a:p>
            <a:pPr marL="9525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 i="0" dirty="0">
                <a:solidFill>
                  <a:schemeClr val="tx1"/>
                </a:solidFill>
                <a:latin typeface="+mn-ea"/>
              </a:rPr>
              <a:t>-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XPath란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XML Path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Language를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의미합니다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000" b="1" i="0" dirty="0">
              <a:solidFill>
                <a:schemeClr val="tx1"/>
              </a:solidFill>
              <a:latin typeface="+mn-ea"/>
            </a:endParaRPr>
          </a:p>
          <a:p>
            <a:pPr marL="9525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 i="0" dirty="0">
                <a:solidFill>
                  <a:schemeClr val="tx1"/>
                </a:solidFill>
                <a:latin typeface="+mn-ea"/>
              </a:rPr>
              <a:t>-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XPath는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XML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문서의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특정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요소나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속성에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접근하기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위한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경로를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지정하는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언어입니다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000" b="1" i="0" dirty="0">
              <a:solidFill>
                <a:schemeClr val="tx1"/>
              </a:solidFill>
              <a:latin typeface="+mn-ea"/>
            </a:endParaRPr>
          </a:p>
          <a:p>
            <a:pPr marL="9525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 i="0" dirty="0">
                <a:solidFill>
                  <a:schemeClr val="tx1"/>
                </a:solidFill>
                <a:latin typeface="+mn-ea"/>
              </a:rPr>
              <a:t>-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XPath는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W3C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표준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권고안으로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,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XSLT와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XPointer에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사용될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목적으로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만들어졌습니다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000" b="1" i="0" dirty="0">
              <a:solidFill>
                <a:schemeClr val="tx1"/>
              </a:solidFill>
              <a:latin typeface="+mn-ea"/>
            </a:endParaRPr>
          </a:p>
          <a:p>
            <a:pPr marL="9525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또한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, XML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DOM에서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노드를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검색할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때에도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사용할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수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있습니다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000" b="1" i="0" dirty="0">
              <a:solidFill>
                <a:schemeClr val="tx1"/>
              </a:solidFill>
              <a:latin typeface="+mn-ea"/>
            </a:endParaRPr>
          </a:p>
          <a:p>
            <a:pPr marL="9525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2000" b="1" i="0" dirty="0">
              <a:solidFill>
                <a:schemeClr val="tx1"/>
              </a:solidFill>
              <a:latin typeface="+mn-ea"/>
            </a:endParaRPr>
          </a:p>
          <a:p>
            <a:pPr marL="9525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 i="0" dirty="0">
                <a:solidFill>
                  <a:schemeClr val="tx1"/>
                </a:solidFill>
                <a:latin typeface="+mn-ea"/>
              </a:rPr>
              <a:t>-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현재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가장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최신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버전의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XPath는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2017년 3월 17일에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발표된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XPath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3.1입니다.</a:t>
            </a:r>
            <a:endParaRPr lang="ko-KR" altLang="en-US" sz="2000" b="1" i="0" dirty="0">
              <a:solidFill>
                <a:schemeClr val="tx1"/>
              </a:solidFill>
              <a:latin typeface="+mn-ea"/>
            </a:endParaRPr>
          </a:p>
          <a:p>
            <a:pPr marL="9525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 i="0" dirty="0">
                <a:solidFill>
                  <a:schemeClr val="tx1"/>
                </a:solidFill>
                <a:latin typeface="+mn-ea"/>
              </a:rPr>
              <a:t>-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XPath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3.1에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대한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더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자세한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정보를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원한다면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, W3C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공식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사이트를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방문하여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확인할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 수 </a:t>
            </a:r>
            <a:r>
              <a:rPr sz="2000" b="1" i="0" dirty="0" err="1">
                <a:solidFill>
                  <a:schemeClr val="tx1"/>
                </a:solidFill>
                <a:latin typeface="+mn-ea"/>
              </a:rPr>
              <a:t>있습니다</a:t>
            </a:r>
            <a:r>
              <a:rPr sz="2000" b="1" i="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3356134" y="502285"/>
            <a:ext cx="2656026" cy="73914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b="1" i="0" dirty="0" err="1">
                <a:solidFill>
                  <a:schemeClr val="tx1"/>
                </a:solidFill>
                <a:latin typeface="+mn-ea"/>
              </a:rPr>
              <a:t>XPath란</a:t>
            </a:r>
            <a:endParaRPr lang="ko-KR" altLang="en-US" sz="5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415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>
            <a:off x="446723" y="3068321"/>
            <a:ext cx="7618095" cy="215201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XPath의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특징</a:t>
            </a:r>
            <a:endParaRPr lang="ko-KR" altLang="en-US" sz="2000" b="1" i="0" dirty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marL="9525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XPath는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XML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문서의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일부분을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선택하고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처리하기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위해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만들어진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언어입니다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.</a:t>
            </a:r>
            <a:endParaRPr lang="ko-KR" altLang="en-US" sz="2000" b="1" i="0" dirty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marL="9525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이러한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XPath는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다음과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같은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특징을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가집니다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.</a:t>
            </a:r>
            <a:endParaRPr lang="ko-KR" altLang="en-US" sz="2000" b="1" i="0" dirty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marL="9525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endParaRPr lang="ko-KR" altLang="en-US" sz="2000" b="1" i="0" dirty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marL="9525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1.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XPath는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XML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문서를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탐색하기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위해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경로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표현식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(path expression)을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사용합니다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.</a:t>
            </a:r>
            <a:endParaRPr lang="ko-KR" altLang="en-US" sz="2000" b="1" i="0" dirty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marL="9525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2.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XPath는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수학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,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문자열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처리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등을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하기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위한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표준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함수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라이브러리를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내장하고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있습니다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.</a:t>
            </a:r>
            <a:endParaRPr lang="ko-KR" altLang="en-US" sz="2000" b="1" i="0" dirty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marL="9525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3.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XPath는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W3C의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표준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권고안인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XSLT에서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가장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중요한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부분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 중 </a:t>
            </a:r>
            <a:r>
              <a:rPr sz="2000" b="1" i="0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하나입니다</a:t>
            </a:r>
            <a:r>
              <a:rPr sz="2000" b="1" i="0" dirty="0">
                <a:solidFill>
                  <a:schemeClr val="tx1"/>
                </a:solidFill>
                <a:latin typeface="+mj-lt"/>
                <a:ea typeface="굴림" pitchFamily="50" charset="-127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2940844" y="600710"/>
            <a:ext cx="3168015" cy="73914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b="1" i="0" dirty="0" err="1">
                <a:solidFill>
                  <a:schemeClr val="tx1"/>
                </a:solidFill>
                <a:latin typeface="+mj-lt"/>
                <a:ea typeface="Noto Sans" charset="0"/>
              </a:rPr>
              <a:t>XPath특징</a:t>
            </a:r>
            <a:endParaRPr lang="ko-KR" altLang="en-US" sz="5000" b="1" dirty="0">
              <a:latin typeface="+mj-lt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7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3654"/>
            <a:ext cx="8229600" cy="4279055"/>
          </a:xfrm>
        </p:spPr>
      </p:pic>
    </p:spTree>
    <p:extLst>
      <p:ext uri="{BB962C8B-B14F-4D97-AF65-F5344CB8AC3E}">
        <p14:creationId xmlns:p14="http://schemas.microsoft.com/office/powerpoint/2010/main" val="22103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위치경로 표현에 사용되는 대표적인 경로 연산자</a:t>
            </a:r>
            <a:endParaRPr lang="ko-KR" altLang="en-US" sz="3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09369"/>
              </p:ext>
            </p:extLst>
          </p:nvPr>
        </p:nvGraphicFramePr>
        <p:xfrm>
          <a:off x="683568" y="1556792"/>
          <a:ext cx="7992888" cy="46085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88232"/>
                <a:gridCol w="5904656"/>
              </a:tblGrid>
              <a:tr h="432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 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47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노드</a:t>
                      </a:r>
                      <a:r>
                        <a:rPr lang="ko-KR" altLang="en-US" dirty="0" smtClean="0"/>
                        <a:t> 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해당 </a:t>
                      </a:r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err="1" smtClean="0"/>
                        <a:t>노드</a:t>
                      </a:r>
                      <a:r>
                        <a:rPr lang="ko-KR" altLang="en-US" dirty="0" smtClean="0"/>
                        <a:t> 이름</a:t>
                      </a:r>
                      <a:r>
                        <a:rPr lang="en-US" altLang="ko-KR" dirty="0" smtClean="0"/>
                        <a:t>’</a:t>
                      </a:r>
                      <a:r>
                        <a:rPr lang="ko-KR" altLang="en-US" dirty="0" smtClean="0"/>
                        <a:t>과 일치하는 모든 </a:t>
                      </a:r>
                      <a:r>
                        <a:rPr lang="ko-KR" altLang="en-US" dirty="0" err="1" smtClean="0"/>
                        <a:t>노드를</a:t>
                      </a:r>
                      <a:r>
                        <a:rPr lang="ko-KR" altLang="en-US" dirty="0" smtClean="0"/>
                        <a:t> 선택함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47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루트 </a:t>
                      </a:r>
                      <a:r>
                        <a:rPr lang="ko-KR" altLang="en-US" dirty="0" err="1" smtClean="0"/>
                        <a:t>노드부터</a:t>
                      </a:r>
                      <a:r>
                        <a:rPr lang="ko-KR" altLang="en-US" dirty="0" smtClean="0"/>
                        <a:t> 순서대로 탐색해 나감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67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</a:t>
                      </a:r>
                      <a:r>
                        <a:rPr lang="ko-KR" altLang="en-US" dirty="0" err="1" smtClean="0"/>
                        <a:t>노드의</a:t>
                      </a:r>
                      <a:r>
                        <a:rPr lang="ko-KR" altLang="en-US" dirty="0" smtClean="0"/>
                        <a:t> 위치와 상관없이 지정된 </a:t>
                      </a:r>
                      <a:r>
                        <a:rPr lang="ko-KR" altLang="en-US" dirty="0" err="1" smtClean="0"/>
                        <a:t>노드에서부터</a:t>
                      </a:r>
                      <a:r>
                        <a:rPr lang="ko-KR" altLang="en-US" dirty="0" smtClean="0"/>
                        <a:t> 순서대로 탐색해 나감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2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</a:t>
                      </a:r>
                      <a:r>
                        <a:rPr lang="ko-KR" altLang="en-US" dirty="0" err="1" smtClean="0"/>
                        <a:t>노드를</a:t>
                      </a:r>
                      <a:r>
                        <a:rPr lang="ko-KR" altLang="en-US" dirty="0" smtClean="0"/>
                        <a:t> 선택함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47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</a:t>
                      </a:r>
                      <a:r>
                        <a:rPr lang="ko-KR" altLang="en-US" dirty="0" err="1" smtClean="0"/>
                        <a:t>노드의</a:t>
                      </a:r>
                      <a:r>
                        <a:rPr lang="ko-KR" altLang="en-US" dirty="0" smtClean="0"/>
                        <a:t> 부모 </a:t>
                      </a:r>
                      <a:r>
                        <a:rPr lang="ko-KR" altLang="en-US" dirty="0" err="1" smtClean="0"/>
                        <a:t>노드를</a:t>
                      </a:r>
                      <a:r>
                        <a:rPr lang="ko-KR" altLang="en-US" dirty="0" smtClean="0"/>
                        <a:t> 선택함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2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@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 </a:t>
                      </a:r>
                      <a:r>
                        <a:rPr lang="ko-KR" altLang="en-US" dirty="0" err="1" smtClean="0"/>
                        <a:t>노드를</a:t>
                      </a:r>
                      <a:r>
                        <a:rPr lang="ko-KR" altLang="en-US" dirty="0" smtClean="0"/>
                        <a:t> 선택함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3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56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4738"/>
            <a:ext cx="8496944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Xpath</a:t>
            </a:r>
            <a:r>
              <a:rPr lang="ko-KR" altLang="en-US" dirty="0" smtClean="0"/>
              <a:t>에서 사용할 수 있는 검색방향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37507"/>
              </p:ext>
            </p:extLst>
          </p:nvPr>
        </p:nvGraphicFramePr>
        <p:xfrm>
          <a:off x="611560" y="1124744"/>
          <a:ext cx="7848872" cy="53285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84922"/>
                <a:gridCol w="6363950"/>
              </a:tblGrid>
              <a:tr h="244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검색방향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316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Self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</a:t>
                      </a:r>
                      <a:r>
                        <a:rPr lang="ko-KR" altLang="en-US" sz="1200" dirty="0" err="1" smtClean="0"/>
                        <a:t>노드를</a:t>
                      </a:r>
                      <a:r>
                        <a:rPr lang="ko-KR" altLang="en-US" sz="1200" dirty="0" smtClean="0"/>
                        <a:t> 선택함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6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Attribute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</a:t>
                      </a:r>
                      <a:r>
                        <a:rPr lang="ko-KR" altLang="en-US" sz="1200" dirty="0" err="1" smtClean="0"/>
                        <a:t>노드의</a:t>
                      </a:r>
                      <a:r>
                        <a:rPr lang="ko-KR" altLang="en-US" sz="1200" dirty="0" smtClean="0"/>
                        <a:t> 속성 </a:t>
                      </a:r>
                      <a:r>
                        <a:rPr lang="ko-KR" altLang="en-US" sz="1200" dirty="0" err="1" smtClean="0"/>
                        <a:t>노드를</a:t>
                      </a:r>
                      <a:r>
                        <a:rPr lang="ko-KR" altLang="en-US" sz="1200" dirty="0" smtClean="0"/>
                        <a:t> 모두 선택함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6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Namespace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</a:t>
                      </a:r>
                      <a:r>
                        <a:rPr lang="ko-KR" altLang="en-US" sz="1200" dirty="0" err="1" smtClean="0"/>
                        <a:t>노드의</a:t>
                      </a:r>
                      <a:r>
                        <a:rPr lang="ko-KR" altLang="en-US" sz="1200" dirty="0" smtClean="0"/>
                        <a:t> 네임스페이스 </a:t>
                      </a:r>
                      <a:r>
                        <a:rPr lang="ko-KR" altLang="en-US" sz="1200" dirty="0" err="1" smtClean="0"/>
                        <a:t>노드를</a:t>
                      </a:r>
                      <a:r>
                        <a:rPr lang="ko-KR" altLang="en-US" sz="1200" dirty="0" smtClean="0"/>
                        <a:t> 모두 선택함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6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Child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</a:t>
                      </a:r>
                      <a:r>
                        <a:rPr lang="ko-KR" altLang="en-US" sz="1200" dirty="0" err="1" smtClean="0"/>
                        <a:t>노드의</a:t>
                      </a:r>
                      <a:r>
                        <a:rPr lang="ko-KR" altLang="en-US" sz="1200" dirty="0" smtClean="0"/>
                        <a:t> 자식 </a:t>
                      </a:r>
                      <a:r>
                        <a:rPr lang="ko-KR" altLang="en-US" sz="1200" dirty="0" err="1" smtClean="0"/>
                        <a:t>노드를</a:t>
                      </a:r>
                      <a:r>
                        <a:rPr lang="ko-KR" altLang="en-US" sz="1200" dirty="0" smtClean="0"/>
                        <a:t> 모두 선택함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6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Descendant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</a:t>
                      </a:r>
                      <a:r>
                        <a:rPr lang="ko-KR" altLang="en-US" sz="1200" dirty="0" err="1" smtClean="0"/>
                        <a:t>노드의</a:t>
                      </a:r>
                      <a:r>
                        <a:rPr lang="ko-KR" altLang="en-US" sz="1200" dirty="0" smtClean="0"/>
                        <a:t> 자손 </a:t>
                      </a:r>
                      <a:r>
                        <a:rPr lang="ko-KR" altLang="en-US" sz="1200" dirty="0" err="1" smtClean="0"/>
                        <a:t>노드를</a:t>
                      </a:r>
                      <a:r>
                        <a:rPr lang="ko-KR" altLang="en-US" sz="1200" dirty="0" smtClean="0"/>
                        <a:t> 모두 선택함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Descendant-or-self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</a:t>
                      </a:r>
                      <a:r>
                        <a:rPr lang="ko-KR" altLang="en-US" sz="1200" dirty="0" err="1" smtClean="0"/>
                        <a:t>노드와</a:t>
                      </a:r>
                      <a:r>
                        <a:rPr lang="ko-KR" altLang="en-US" sz="1200" dirty="0" smtClean="0"/>
                        <a:t> 현재 </a:t>
                      </a:r>
                      <a:r>
                        <a:rPr lang="ko-KR" altLang="en-US" sz="1200" dirty="0" err="1" smtClean="0"/>
                        <a:t>노드의</a:t>
                      </a:r>
                      <a:r>
                        <a:rPr lang="ko-KR" altLang="en-US" sz="1200" dirty="0" smtClean="0"/>
                        <a:t> 자손 </a:t>
                      </a:r>
                      <a:r>
                        <a:rPr lang="ko-KR" altLang="en-US" sz="1200" dirty="0" err="1" smtClean="0"/>
                        <a:t>노드를</a:t>
                      </a:r>
                      <a:r>
                        <a:rPr lang="ko-KR" altLang="en-US" sz="1200" dirty="0" smtClean="0"/>
                        <a:t> 모두 선택함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66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Following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XML</a:t>
                      </a:r>
                      <a:r>
                        <a:rPr lang="ko-KR" altLang="en-US" sz="1200" dirty="0" smtClean="0"/>
                        <a:t>문서에서 현재 </a:t>
                      </a:r>
                      <a:r>
                        <a:rPr lang="ko-KR" altLang="en-US" sz="1200" dirty="0" err="1" smtClean="0"/>
                        <a:t>노드의</a:t>
                      </a:r>
                      <a:r>
                        <a:rPr lang="ko-KR" altLang="en-US" sz="1200" dirty="0" smtClean="0"/>
                        <a:t> 종료 태그 이후에 등장하는 모든 </a:t>
                      </a:r>
                      <a:r>
                        <a:rPr lang="ko-KR" altLang="en-US" sz="1200" dirty="0" err="1" smtClean="0"/>
                        <a:t>노드를</a:t>
                      </a:r>
                      <a:r>
                        <a:rPr lang="ko-KR" altLang="en-US" sz="1200" dirty="0" smtClean="0"/>
                        <a:t> 선택함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6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Following-sibling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</a:t>
                      </a:r>
                      <a:r>
                        <a:rPr lang="ko-KR" altLang="en-US" sz="1200" dirty="0" err="1" smtClean="0"/>
                        <a:t>노드</a:t>
                      </a:r>
                      <a:r>
                        <a:rPr lang="ko-KR" altLang="en-US" sz="1200" dirty="0" smtClean="0"/>
                        <a:t> 이후에 위치하는 형제 </a:t>
                      </a:r>
                      <a:r>
                        <a:rPr lang="ko-KR" altLang="en-US" sz="1200" dirty="0" err="1" smtClean="0"/>
                        <a:t>노드를</a:t>
                      </a:r>
                      <a:r>
                        <a:rPr lang="ko-KR" altLang="en-US" sz="1200" dirty="0" smtClean="0"/>
                        <a:t> 모두 선택함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6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Parent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</a:t>
                      </a:r>
                      <a:r>
                        <a:rPr lang="ko-KR" altLang="en-US" sz="1200" dirty="0" err="1" smtClean="0"/>
                        <a:t>노드의</a:t>
                      </a:r>
                      <a:r>
                        <a:rPr lang="ko-KR" altLang="en-US" sz="1200" dirty="0" smtClean="0"/>
                        <a:t> 부모 </a:t>
                      </a:r>
                      <a:r>
                        <a:rPr lang="ko-KR" altLang="en-US" sz="1200" dirty="0" err="1" smtClean="0"/>
                        <a:t>노드를</a:t>
                      </a:r>
                      <a:r>
                        <a:rPr lang="ko-KR" altLang="en-US" sz="1200" dirty="0" smtClean="0"/>
                        <a:t> 선택함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6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Ancestor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</a:t>
                      </a:r>
                      <a:r>
                        <a:rPr lang="ko-KR" altLang="en-US" sz="1200" dirty="0" err="1" smtClean="0"/>
                        <a:t>노드의</a:t>
                      </a:r>
                      <a:r>
                        <a:rPr lang="ko-KR" altLang="en-US" sz="1200" dirty="0" smtClean="0"/>
                        <a:t> 조상 </a:t>
                      </a:r>
                      <a:r>
                        <a:rPr lang="ko-KR" altLang="en-US" sz="1200" dirty="0" err="1" smtClean="0"/>
                        <a:t>노드를</a:t>
                      </a:r>
                      <a:r>
                        <a:rPr lang="ko-KR" altLang="en-US" sz="1200" dirty="0" smtClean="0"/>
                        <a:t> 모두 선택함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3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Ancestor-or-self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</a:t>
                      </a:r>
                      <a:r>
                        <a:rPr lang="ko-KR" altLang="en-US" sz="1200" dirty="0" err="1" smtClean="0"/>
                        <a:t>노드와</a:t>
                      </a:r>
                      <a:r>
                        <a:rPr lang="ko-KR" altLang="en-US" sz="1200" dirty="0" smtClean="0"/>
                        <a:t> 현재 </a:t>
                      </a:r>
                      <a:r>
                        <a:rPr lang="ko-KR" altLang="en-US" sz="1200" dirty="0" err="1" smtClean="0"/>
                        <a:t>노드의</a:t>
                      </a:r>
                      <a:r>
                        <a:rPr lang="ko-KR" altLang="en-US" sz="1200" dirty="0" smtClean="0"/>
                        <a:t> 조상 </a:t>
                      </a:r>
                      <a:r>
                        <a:rPr lang="ko-KR" altLang="en-US" sz="1200" dirty="0" err="1" smtClean="0"/>
                        <a:t>노드를</a:t>
                      </a:r>
                      <a:r>
                        <a:rPr lang="ko-KR" altLang="en-US" sz="1200" dirty="0" smtClean="0"/>
                        <a:t> 모두 선택함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05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Preceding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XML</a:t>
                      </a:r>
                      <a:r>
                        <a:rPr lang="ko-KR" altLang="en-US" sz="1200" dirty="0" smtClean="0"/>
                        <a:t>문서에서 현재 </a:t>
                      </a:r>
                      <a:r>
                        <a:rPr lang="ko-KR" altLang="en-US" sz="1200" dirty="0" err="1" smtClean="0"/>
                        <a:t>노드</a:t>
                      </a:r>
                      <a:r>
                        <a:rPr lang="ko-KR" altLang="en-US" sz="1200" dirty="0" smtClean="0"/>
                        <a:t> 이전에 등장하는 모든 </a:t>
                      </a:r>
                      <a:r>
                        <a:rPr lang="ko-KR" altLang="en-US" sz="1200" dirty="0" err="1" smtClean="0"/>
                        <a:t>노드를</a:t>
                      </a:r>
                      <a:r>
                        <a:rPr lang="ko-KR" altLang="en-US" sz="1200" dirty="0" smtClean="0"/>
                        <a:t> 선택함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조상 </a:t>
                      </a:r>
                      <a:r>
                        <a:rPr lang="ko-KR" altLang="en-US" sz="1200" dirty="0" err="1" smtClean="0"/>
                        <a:t>노드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속성 </a:t>
                      </a:r>
                      <a:r>
                        <a:rPr lang="ko-KR" altLang="en-US" sz="1200" dirty="0" err="1" smtClean="0"/>
                        <a:t>노드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네임스페이스 </a:t>
                      </a:r>
                      <a:r>
                        <a:rPr lang="ko-KR" altLang="en-US" sz="1200" dirty="0" err="1" smtClean="0"/>
                        <a:t>노드는</a:t>
                      </a:r>
                      <a:r>
                        <a:rPr lang="ko-KR" altLang="en-US" sz="1200" dirty="0" smtClean="0"/>
                        <a:t> 제외함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Preceding-sibling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</a:t>
                      </a:r>
                      <a:r>
                        <a:rPr lang="ko-KR" altLang="en-US" sz="1200" dirty="0" err="1" smtClean="0"/>
                        <a:t>노드</a:t>
                      </a:r>
                      <a:r>
                        <a:rPr lang="ko-KR" altLang="en-US" sz="1200" dirty="0" smtClean="0"/>
                        <a:t> 이전에 위치하는 형제 </a:t>
                      </a:r>
                      <a:r>
                        <a:rPr lang="ko-KR" altLang="en-US" sz="1200" dirty="0" err="1" smtClean="0"/>
                        <a:t>노드를</a:t>
                      </a:r>
                      <a:r>
                        <a:rPr lang="ko-KR" altLang="en-US" sz="1200" dirty="0" smtClean="0"/>
                        <a:t> 모두 선택함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3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7678222" cy="3753374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51304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Xpath</a:t>
            </a:r>
            <a:r>
              <a:rPr lang="ko-KR" altLang="en-US" dirty="0" smtClean="0"/>
              <a:t>에서 사용할 수 있는 검색방향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753"/>
            <a:ext cx="9144000" cy="4656493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ko-KR" smtClean="0"/>
              <a:t>XML </a:t>
            </a:r>
            <a:r>
              <a:rPr lang="ko-KR" altLang="en-US" dirty="0" smtClean="0"/>
              <a:t>임의 문자 기호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4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XML</a:t>
            </a:r>
            <a:r>
              <a:rPr lang="ko-KR" altLang="en-US" smtClean="0"/>
              <a:t>이란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2564904"/>
            <a:ext cx="8507288" cy="1224136"/>
          </a:xfrm>
        </p:spPr>
        <p:txBody>
          <a:bodyPr/>
          <a:lstStyle/>
          <a:p>
            <a:pPr fontAlgn="base"/>
            <a:r>
              <a:rPr lang="en-US" altLang="ko-KR" dirty="0"/>
              <a:t>XML</a:t>
            </a:r>
            <a:r>
              <a:rPr lang="ko-KR" altLang="en-US" dirty="0"/>
              <a:t>은 </a:t>
            </a:r>
            <a:r>
              <a:rPr lang="en-US" altLang="ko-KR" dirty="0"/>
              <a:t>HTML</a:t>
            </a:r>
            <a:r>
              <a:rPr lang="ko-KR" altLang="en-US" dirty="0"/>
              <a:t>과 매우 비슷한 문자 기반의 </a:t>
            </a:r>
            <a:r>
              <a:rPr lang="ko-KR" altLang="en-US" dirty="0" err="1"/>
              <a:t>마크업</a:t>
            </a:r>
            <a:r>
              <a:rPr lang="ko-KR" altLang="en-US" dirty="0"/>
              <a:t> 언어</a:t>
            </a:r>
            <a:r>
              <a:rPr lang="en-US" altLang="ko-KR" dirty="0"/>
              <a:t>(text-based </a:t>
            </a:r>
            <a:r>
              <a:rPr lang="en-US" altLang="ko-KR" dirty="0" smtClean="0"/>
              <a:t>markup language).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5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ko-KR" altLang="en-US" smtClean="0"/>
              <a:t>감사합니다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6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XML</a:t>
            </a:r>
            <a:r>
              <a:rPr lang="ko-KR" altLang="en-US" smtClean="0"/>
              <a:t>의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1. XML</a:t>
            </a:r>
            <a:r>
              <a:rPr lang="ko-KR" altLang="en-US" sz="1800" dirty="0"/>
              <a:t>은 다른 목적의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언어를 만드는 데 사용되는 다목적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언어입니다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2. XML</a:t>
            </a:r>
            <a:r>
              <a:rPr lang="ko-KR" altLang="en-US" sz="1800" dirty="0"/>
              <a:t>은 다른 시스템끼리 다양한 종류의 데이터를 손쉽게 교환할 수 있도록 해줍니다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3. XML</a:t>
            </a:r>
            <a:r>
              <a:rPr lang="ko-KR" altLang="en-US" sz="1800" dirty="0"/>
              <a:t>은 새로운 태그를 만들어 추가해도 계속해서 동작하므로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확장성이</a:t>
            </a:r>
            <a:r>
              <a:rPr lang="ko-KR" altLang="en-US" sz="1800" dirty="0"/>
              <a:t> 좋습니다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4. XML</a:t>
            </a:r>
            <a:r>
              <a:rPr lang="ko-KR" altLang="en-US" sz="1800" dirty="0"/>
              <a:t>은 데이터를 보여주지 않고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데이터를 전달하고 저장하는 것만을 목적으로 합니다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5. XML</a:t>
            </a:r>
            <a:r>
              <a:rPr lang="ko-KR" altLang="en-US" sz="1800" dirty="0"/>
              <a:t>은 텍스트 데이터 형식의 언어로 모든 </a:t>
            </a:r>
            <a:r>
              <a:rPr lang="en-US" altLang="ko-KR" sz="1800" dirty="0"/>
              <a:t>XML </a:t>
            </a:r>
            <a:r>
              <a:rPr lang="ko-KR" altLang="en-US" sz="1800" dirty="0"/>
              <a:t>문서는 유니코드 문자로만 이루어집니다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457200" indent="-457200">
              <a:buFont typeface="+mj-lt"/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07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XML</a:t>
            </a:r>
            <a:r>
              <a:rPr lang="ko-KR" altLang="en-US" smtClean="0"/>
              <a:t>의 장점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smtClean="0"/>
              <a:t> </a:t>
            </a:r>
            <a:r>
              <a:rPr lang="ko-KR" altLang="en-US" sz="1800" dirty="0"/>
              <a:t>표현방식이 자유롭다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XML</a:t>
            </a:r>
            <a:r>
              <a:rPr lang="ko-KR" altLang="en-US" sz="1800" dirty="0"/>
              <a:t>과 </a:t>
            </a:r>
            <a:r>
              <a:rPr lang="en-US" altLang="ko-KR" sz="1800" dirty="0"/>
              <a:t>HTML</a:t>
            </a:r>
            <a:r>
              <a:rPr lang="ko-KR" altLang="en-US" sz="1800" dirty="0"/>
              <a:t>을 함께 사용할 수 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XML</a:t>
            </a:r>
            <a:r>
              <a:rPr lang="ko-KR" altLang="en-US" sz="1800" dirty="0"/>
              <a:t>은 명확해야 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smtClean="0"/>
              <a:t>다른 </a:t>
            </a:r>
            <a:r>
              <a:rPr lang="ko-KR" altLang="en-US" sz="1800" dirty="0"/>
              <a:t>프로그래밍 언어와의 결합이 가능하다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XML</a:t>
            </a:r>
            <a:r>
              <a:rPr lang="ko-KR" altLang="en-US" sz="1800" dirty="0"/>
              <a:t>은 </a:t>
            </a:r>
            <a:r>
              <a:rPr lang="en-US" altLang="ko-KR" sz="1800" dirty="0"/>
              <a:t>SGML</a:t>
            </a:r>
            <a:r>
              <a:rPr lang="ko-KR" altLang="en-US" sz="1800" dirty="0"/>
              <a:t>의 복잡하고 불필요한 기능을 삭제함으로 누구나 쉽게 사용 할 수 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XML</a:t>
            </a:r>
            <a:r>
              <a:rPr lang="ko-KR" altLang="en-US" sz="1800" dirty="0"/>
              <a:t>은 자료가 태그로 구분 되므로 태그만 보아도 정보를 구분할 수 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err="1" smtClean="0"/>
              <a:t>관계형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데이터베이스의 경우 다수의 키가 다수의 키와 연결된 망구조일 경우 복잡하고 부하가 발생되나 </a:t>
            </a:r>
            <a:r>
              <a:rPr lang="en-US" altLang="ko-KR" sz="1800" dirty="0"/>
              <a:t>XML</a:t>
            </a:r>
            <a:r>
              <a:rPr lang="ko-KR" altLang="en-US" sz="1800" dirty="0"/>
              <a:t>은 부하 없이 직접 참조할 수 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XML</a:t>
            </a:r>
            <a:r>
              <a:rPr lang="ko-KR" altLang="en-US" smtClean="0"/>
              <a:t>의 단점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smtClean="0"/>
              <a:t>관계와 </a:t>
            </a:r>
            <a:r>
              <a:rPr lang="ko-KR" altLang="en-US" sz="1800" dirty="0"/>
              <a:t>참조 등의 무분별한 사용은 </a:t>
            </a:r>
            <a:r>
              <a:rPr lang="en-US" altLang="ko-KR" sz="1800" dirty="0"/>
              <a:t>XML</a:t>
            </a:r>
            <a:r>
              <a:rPr lang="ko-KR" altLang="en-US" sz="1800" dirty="0"/>
              <a:t>을 더 어렵고 복잡하게 만든 결과를 초래한다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smtClean="0"/>
              <a:t>구조적으로 </a:t>
            </a:r>
            <a:r>
              <a:rPr lang="ko-KR" altLang="en-US" sz="1800" dirty="0"/>
              <a:t>간단하고 고정적인 데이터까지 </a:t>
            </a:r>
            <a:r>
              <a:rPr lang="en-US" altLang="ko-KR" sz="1800" dirty="0"/>
              <a:t>XML</a:t>
            </a:r>
            <a:r>
              <a:rPr lang="ko-KR" altLang="en-US" sz="1800" dirty="0"/>
              <a:t>로 모두 처리하는 것은 좋은 방법이 아니다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XML</a:t>
            </a:r>
            <a:r>
              <a:rPr lang="ko-KR" altLang="en-US" sz="1800" dirty="0"/>
              <a:t>은 실제 자료보다 자료구조를 정의하는데 더 많은 비중을 차지할 경우가 많아서 자료 이외의 값이 </a:t>
            </a:r>
            <a:r>
              <a:rPr lang="en-US" altLang="ko-KR" sz="1800" dirty="0"/>
              <a:t>XML </a:t>
            </a:r>
            <a:r>
              <a:rPr lang="ko-KR" altLang="en-US" sz="1800" dirty="0"/>
              <a:t>파일크기를 무한히 증가 시킬 수 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XML</a:t>
            </a:r>
            <a:r>
              <a:rPr lang="ko-KR" altLang="en-US" sz="1800" dirty="0"/>
              <a:t>은 텍스트 파일이므로 이진 데이터 형식보다 더 많은 용량을 차지하므로 처리 시 오버헤드</a:t>
            </a:r>
            <a:r>
              <a:rPr lang="en-US" altLang="ko-KR" sz="1800" dirty="0"/>
              <a:t>(</a:t>
            </a:r>
            <a:r>
              <a:rPr lang="ko-KR" altLang="en-US" sz="1800" dirty="0"/>
              <a:t>부담</a:t>
            </a:r>
            <a:r>
              <a:rPr lang="en-US" altLang="ko-KR" sz="1800" dirty="0"/>
              <a:t>) </a:t>
            </a:r>
            <a:r>
              <a:rPr lang="ko-KR" altLang="en-US" sz="1800" dirty="0"/>
              <a:t>역시 무시할 수가 없다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83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XML </a:t>
            </a:r>
            <a:r>
              <a:rPr lang="ko-KR" altLang="en-US" smtClean="0"/>
              <a:t>기반 언어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3000" dirty="0"/>
              <a:t>1. XHTML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3000" dirty="0"/>
              <a:t>2. SVG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3000" dirty="0"/>
              <a:t>3. RDF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3000" dirty="0"/>
              <a:t>4. RSS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3000" dirty="0"/>
              <a:t>5. Atom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3000" dirty="0"/>
              <a:t>6. </a:t>
            </a:r>
            <a:r>
              <a:rPr lang="en-US" altLang="ko-KR" sz="3000" dirty="0" err="1"/>
              <a:t>MathML</a:t>
            </a:r>
            <a:endParaRPr lang="en-US" altLang="ko-KR" sz="3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0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2664296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ko-KR" altLang="en-US" sz="2400" dirty="0" err="1"/>
              <a:t>파싱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: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XML</a:t>
            </a:r>
            <a:r>
              <a:rPr lang="ko-KR" altLang="en-US" sz="2400" dirty="0"/>
              <a:t>문서 등을 읽어 들여서 다른 프로그램이나 서브루틴이 사용할 수 있는 내부의 표현방식으로 변환해 주는 것을 </a:t>
            </a:r>
            <a:r>
              <a:rPr lang="ko-KR" altLang="en-US" sz="2400" dirty="0" err="1"/>
              <a:t>파싱</a:t>
            </a:r>
            <a:r>
              <a:rPr lang="en-US" altLang="ko-KR" sz="2400" dirty="0"/>
              <a:t>(Parsing)</a:t>
            </a:r>
            <a:r>
              <a:rPr lang="ko-KR" altLang="en-US" sz="2400" dirty="0"/>
              <a:t>이라고 한다</a:t>
            </a:r>
            <a:r>
              <a:rPr lang="en-US" altLang="ko-KR" sz="2400" dirty="0"/>
              <a:t>. </a:t>
            </a: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문서를 구성하는 태그를 컴퓨터가 알아 볼 수 있도록 바꿔주는 과정이다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8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XPath</a:t>
            </a:r>
            <a:r>
              <a:rPr lang="en-US" altLang="ko-KR" sz="3600" dirty="0"/>
              <a:t> : XML </a:t>
            </a:r>
            <a:r>
              <a:rPr lang="ko-KR" altLang="en-US" sz="3600" dirty="0" err="1"/>
              <a:t>파싱</a:t>
            </a:r>
            <a:r>
              <a:rPr lang="ko-KR" altLang="en-US" sz="3600" dirty="0"/>
              <a:t> 라이브러리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2492896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XPath</a:t>
            </a:r>
            <a:r>
              <a:rPr lang="en-US" altLang="ko-KR" sz="2400" dirty="0"/>
              <a:t> : </a:t>
            </a:r>
            <a:r>
              <a:rPr lang="ko-KR" altLang="en-US" sz="2400" dirty="0"/>
              <a:t>자바에서 내장 패키지</a:t>
            </a:r>
            <a:r>
              <a:rPr lang="en-US" altLang="ko-KR" sz="2400" dirty="0"/>
              <a:t>(</a:t>
            </a:r>
            <a:r>
              <a:rPr lang="en-US" altLang="ko-KR" sz="2400" dirty="0" err="1"/>
              <a:t>javax.xml.xpath</a:t>
            </a:r>
            <a:r>
              <a:rPr lang="en-US" altLang="ko-KR" sz="2400" dirty="0"/>
              <a:t>)</a:t>
            </a:r>
            <a:r>
              <a:rPr lang="ko-KR" altLang="en-US" sz="2400" dirty="0"/>
              <a:t>로 제공하는 라이브러리로 </a:t>
            </a:r>
            <a:r>
              <a:rPr lang="en-US" altLang="ko-KR" sz="2400" dirty="0"/>
              <a:t>XML</a:t>
            </a:r>
            <a:r>
              <a:rPr lang="ko-KR" altLang="en-US" sz="2400" dirty="0"/>
              <a:t>형식의 </a:t>
            </a:r>
            <a:r>
              <a:rPr lang="ko-KR" altLang="en-US" sz="2400" dirty="0" err="1"/>
              <a:t>웹문서</a:t>
            </a:r>
            <a:r>
              <a:rPr lang="en-US" altLang="ko-KR" sz="2400" dirty="0"/>
              <a:t>, </a:t>
            </a:r>
            <a:r>
              <a:rPr lang="ko-KR" altLang="en-US" sz="2400" dirty="0"/>
              <a:t>파일</a:t>
            </a:r>
            <a:r>
              <a:rPr lang="en-US" altLang="ko-KR" sz="2400" dirty="0"/>
              <a:t>, </a:t>
            </a:r>
            <a:r>
              <a:rPr lang="ko-KR" altLang="en-US" sz="2400" dirty="0"/>
              <a:t>문자열을 </a:t>
            </a:r>
            <a:r>
              <a:rPr lang="ko-KR" altLang="en-US" sz="2400" dirty="0" err="1"/>
              <a:t>파싱하는데</a:t>
            </a:r>
            <a:r>
              <a:rPr lang="ko-KR" altLang="en-US" sz="2400" dirty="0"/>
              <a:t> 사용한다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75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9512" y="1628800"/>
            <a:ext cx="8866823" cy="295338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DOM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방식과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SAX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방식의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가장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큰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차이로는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문서에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접근하는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endParaRPr lang="ko-KR" altLang="en-US" sz="2800" b="0" i="0" dirty="0">
              <a:solidFill>
                <a:schemeClr val="tx1"/>
              </a:solidFill>
              <a:latin typeface="굴림" charset="0"/>
              <a:ea typeface="굴림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방식이다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. DOM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방식은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문서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전체를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메모리에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로드하여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endParaRPr lang="ko-KR" altLang="en-US" sz="2800" b="0" i="0" dirty="0">
              <a:solidFill>
                <a:schemeClr val="tx1"/>
              </a:solidFill>
              <a:latin typeface="굴림" charset="0"/>
              <a:ea typeface="굴림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원하는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노드에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바로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접근하여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추가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및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수정할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수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있는데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, </a:t>
            </a:r>
            <a:endParaRPr lang="ko-KR" altLang="en-US" sz="2800" b="0" i="0" dirty="0">
              <a:solidFill>
                <a:schemeClr val="tx1"/>
              </a:solidFill>
              <a:latin typeface="굴림" charset="0"/>
              <a:ea typeface="굴림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SAX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방식은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문서의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일부분만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메모리에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올려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처음에서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끝까지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순차적으로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endParaRPr lang="ko-KR" altLang="en-US" sz="2800" b="0" i="0" dirty="0">
              <a:solidFill>
                <a:schemeClr val="tx1"/>
              </a:solidFill>
              <a:latin typeface="굴림" charset="0"/>
              <a:ea typeface="굴림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처리하기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때문에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읽는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기능으로만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처리할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 수 </a:t>
            </a:r>
            <a:r>
              <a:rPr sz="2800" b="0" i="0" dirty="0" err="1">
                <a:solidFill>
                  <a:schemeClr val="tx1"/>
                </a:solidFill>
                <a:latin typeface="굴림" charset="0"/>
                <a:ea typeface="굴림" charset="0"/>
              </a:rPr>
              <a:t>있다</a:t>
            </a:r>
            <a:r>
              <a:rPr sz="2800" b="0" i="0" dirty="0">
                <a:solidFill>
                  <a:schemeClr val="tx1"/>
                </a:solidFill>
                <a:latin typeface="굴림" charset="0"/>
                <a:ea typeface="굴림" charset="0"/>
              </a:rPr>
              <a:t>.</a:t>
            </a:r>
            <a:endParaRPr lang="ko-KR" altLang="en-US" sz="2800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1163002" y="508635"/>
            <a:ext cx="7153414" cy="73914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 b="0" i="0" dirty="0">
                <a:solidFill>
                  <a:schemeClr val="tx1"/>
                </a:solidFill>
                <a:latin typeface="Noto Sans" charset="0"/>
                <a:ea typeface="Noto Sans" charset="0"/>
              </a:rPr>
              <a:t>DOM </a:t>
            </a:r>
            <a:r>
              <a:rPr sz="4000" b="0" i="0" dirty="0" err="1">
                <a:solidFill>
                  <a:schemeClr val="tx1"/>
                </a:solidFill>
                <a:latin typeface="Noto Sans" charset="0"/>
                <a:ea typeface="Noto Sans" charset="0"/>
              </a:rPr>
              <a:t>방식과</a:t>
            </a:r>
            <a:r>
              <a:rPr sz="4000" b="0" i="0" dirty="0">
                <a:solidFill>
                  <a:schemeClr val="tx1"/>
                </a:solidFill>
                <a:latin typeface="Noto Sans" charset="0"/>
                <a:ea typeface="Noto Sans" charset="0"/>
              </a:rPr>
              <a:t> SAX </a:t>
            </a:r>
            <a:r>
              <a:rPr sz="4000" b="0" i="0" dirty="0" err="1">
                <a:solidFill>
                  <a:schemeClr val="tx1"/>
                </a:solidFill>
                <a:latin typeface="Noto Sans" charset="0"/>
                <a:ea typeface="Noto Sans" charset="0"/>
              </a:rPr>
              <a:t>방식의</a:t>
            </a:r>
            <a:r>
              <a:rPr sz="4000" b="0" i="0" dirty="0">
                <a:solidFill>
                  <a:schemeClr val="tx1"/>
                </a:solidFill>
                <a:latin typeface="Noto Sans" charset="0"/>
                <a:ea typeface="Noto Sans" charset="0"/>
              </a:rPr>
              <a:t> </a:t>
            </a:r>
            <a:r>
              <a:rPr lang="ko-KR" altLang="en-US" sz="4000" dirty="0" err="1">
                <a:latin typeface="Noto Sans" charset="0"/>
                <a:ea typeface="Noto Sans" charset="0"/>
              </a:rPr>
              <a:t>차</a:t>
            </a:r>
            <a:r>
              <a:rPr sz="4000" b="0" i="0" dirty="0" smtClean="0">
                <a:solidFill>
                  <a:schemeClr val="tx1"/>
                </a:solidFill>
                <a:latin typeface="Noto Sans" charset="0"/>
                <a:ea typeface="Noto Sans" charset="0"/>
              </a:rPr>
              <a:t>이</a:t>
            </a:r>
            <a:endParaRPr lang="ko-KR" altLang="en-US" sz="40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92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932</Words>
  <Application>Microsoft Office PowerPoint</Application>
  <PresentationFormat>화면 슬라이드 쇼(4:3)</PresentationFormat>
  <Paragraphs>126</Paragraphs>
  <Slides>20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XML</vt:lpstr>
      <vt:lpstr>XML이란</vt:lpstr>
      <vt:lpstr>XML의 특징</vt:lpstr>
      <vt:lpstr>XML의 장점</vt:lpstr>
      <vt:lpstr>XML의 단점</vt:lpstr>
      <vt:lpstr>XML 기반 언어</vt:lpstr>
      <vt:lpstr>파싱</vt:lpstr>
      <vt:lpstr>XPath : XML 파싱 라이브러리 </vt:lpstr>
      <vt:lpstr>PowerPoint 프레젠테이션</vt:lpstr>
      <vt:lpstr>DOM(Document Object Model) 방식</vt:lpstr>
      <vt:lpstr>PowerPoint 프레젠테이션</vt:lpstr>
      <vt:lpstr>PowerPoint 프레젠테이션</vt:lpstr>
      <vt:lpstr>PowerPoint 프레젠테이션</vt:lpstr>
      <vt:lpstr>XML 연산자</vt:lpstr>
      <vt:lpstr>위치경로 표현에 사용되는 대표적인 경로 연산자</vt:lpstr>
      <vt:lpstr>PowerPoint 프레젠테이션</vt:lpstr>
      <vt:lpstr>Xpath에서 사용할 수 있는 검색방향</vt:lpstr>
      <vt:lpstr>Xpath에서 사용할 수 있는 검색방향</vt:lpstr>
      <vt:lpstr>XML 임의 문자 기호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박기완</dc:creator>
  <cp:lastModifiedBy>PC-11</cp:lastModifiedBy>
  <cp:revision>11</cp:revision>
  <dcterms:created xsi:type="dcterms:W3CDTF">2020-02-25T14:56:29Z</dcterms:created>
  <dcterms:modified xsi:type="dcterms:W3CDTF">2020-02-26T09:56:29Z</dcterms:modified>
</cp:coreProperties>
</file>