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85" r:id="rId2"/>
    <p:sldId id="258" r:id="rId3"/>
    <p:sldId id="259" r:id="rId4"/>
    <p:sldId id="261" r:id="rId5"/>
    <p:sldId id="269" r:id="rId6"/>
    <p:sldId id="265" r:id="rId7"/>
    <p:sldId id="286" r:id="rId8"/>
    <p:sldId id="287" r:id="rId9"/>
    <p:sldId id="273" r:id="rId10"/>
    <p:sldId id="275" r:id="rId11"/>
    <p:sldId id="276" r:id="rId12"/>
    <p:sldId id="277" r:id="rId13"/>
    <p:sldId id="278" r:id="rId14"/>
    <p:sldId id="274" r:id="rId15"/>
    <p:sldId id="280" r:id="rId16"/>
    <p:sldId id="281" r:id="rId17"/>
    <p:sldId id="282" r:id="rId18"/>
    <p:sldId id="264" r:id="rId19"/>
    <p:sldId id="270" r:id="rId20"/>
    <p:sldId id="271" r:id="rId21"/>
    <p:sldId id="283" r:id="rId22"/>
    <p:sldId id="284" r:id="rId23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A7D"/>
    <a:srgbClr val="82A5D0"/>
    <a:srgbClr val="F9B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24" autoAdjust="0"/>
  </p:normalViewPr>
  <p:slideViewPr>
    <p:cSldViewPr>
      <p:cViewPr varScale="1">
        <p:scale>
          <a:sx n="89" d="100"/>
          <a:sy n="89" d="100"/>
        </p:scale>
        <p:origin x="13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64E09-9CB0-4919-805F-F71B9E0CA860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B85C9-8006-4938-B65F-F9224A117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4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B85C9-8006-4938-B65F-F9224A1175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06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B85C9-8006-4938-B65F-F9224A1175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519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B85C9-8006-4938-B65F-F9224A11754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312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자바 객체 </a:t>
            </a:r>
            <a:r>
              <a:rPr lang="en-US" altLang="ko-KR" dirty="0"/>
              <a:t>Object -&gt; Json </a:t>
            </a:r>
            <a:r>
              <a:rPr lang="ko-KR" altLang="en-US" dirty="0"/>
              <a:t>형식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B85C9-8006-4938-B65F-F9224A11754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229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B85C9-8006-4938-B65F-F9224A11754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62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026B-D808-46D7-AB10-BBA15F0AD56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4801-D127-4821-BB35-EC4EF3951B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026B-D808-46D7-AB10-BBA15F0AD56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4801-D127-4821-BB35-EC4EF3951B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026B-D808-46D7-AB10-BBA15F0AD56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4801-D127-4821-BB35-EC4EF3951B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026B-D808-46D7-AB10-BBA15F0AD56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4801-D127-4821-BB35-EC4EF3951B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026B-D808-46D7-AB10-BBA15F0AD56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4801-D127-4821-BB35-EC4EF3951B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026B-D808-46D7-AB10-BBA15F0AD56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4801-D127-4821-BB35-EC4EF3951B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026B-D808-46D7-AB10-BBA15F0AD56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4801-D127-4821-BB35-EC4EF3951B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026B-D808-46D7-AB10-BBA15F0AD56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4801-D127-4821-BB35-EC4EF3951B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026B-D808-46D7-AB10-BBA15F0AD56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4801-D127-4821-BB35-EC4EF3951B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026B-D808-46D7-AB10-BBA15F0AD56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4801-D127-4821-BB35-EC4EF3951B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026B-D808-46D7-AB10-BBA15F0AD56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4801-D127-4821-BB35-EC4EF3951B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1026B-D808-46D7-AB10-BBA15F0AD56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E4801-D127-4821-BB35-EC4EF3951B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vnrepository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rchbox-io/Jes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A5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2838C6B-A59B-4FDF-97BF-5EFDD89163E7}"/>
              </a:ext>
            </a:extLst>
          </p:cNvPr>
          <p:cNvSpPr txBox="1"/>
          <p:nvPr/>
        </p:nvSpPr>
        <p:spPr>
          <a:xfrm>
            <a:off x="1187624" y="1571308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79D827-178A-44BE-91B9-A2ECB6284500}"/>
              </a:ext>
            </a:extLst>
          </p:cNvPr>
          <p:cNvSpPr txBox="1"/>
          <p:nvPr/>
        </p:nvSpPr>
        <p:spPr>
          <a:xfrm rot="10800000">
            <a:off x="7317307" y="3212976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3E3DB3-E4FE-4A9C-9A45-C9A5D9BCB7B7}"/>
              </a:ext>
            </a:extLst>
          </p:cNvPr>
          <p:cNvSpPr/>
          <p:nvPr/>
        </p:nvSpPr>
        <p:spPr>
          <a:xfrm>
            <a:off x="1979712" y="2012647"/>
            <a:ext cx="529423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&lt;Json&gt;</a:t>
            </a:r>
          </a:p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Jackson Json</a:t>
            </a:r>
          </a:p>
          <a:p>
            <a:pPr algn="ctr"/>
            <a:r>
              <a:rPr lang="en-US" altLang="ko-KR" sz="4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Gson</a:t>
            </a:r>
            <a:endParaRPr lang="en-US" altLang="ko-KR" sz="4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098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EE8CA18-C5AC-404A-9FC1-D64BDB3869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877"/>
          <a:stretch/>
        </p:blipFill>
        <p:spPr>
          <a:xfrm>
            <a:off x="4788024" y="1694833"/>
            <a:ext cx="3997077" cy="46005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E8FB80CE-5E90-44B8-9D3B-9186F7FD10A0}"/>
              </a:ext>
            </a:extLst>
          </p:cNvPr>
          <p:cNvSpPr txBox="1">
            <a:spLocks/>
          </p:cNvSpPr>
          <p:nvPr/>
        </p:nvSpPr>
        <p:spPr>
          <a:xfrm>
            <a:off x="347434" y="84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설치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EEEE29-24DC-4A7C-A2B6-3A6E23D23A4F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C1D943-25CC-4D77-99AA-B26CCC6C0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94833"/>
            <a:ext cx="2808312" cy="480972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A096795-0222-49AE-AF73-1375C0313A2E}"/>
              </a:ext>
            </a:extLst>
          </p:cNvPr>
          <p:cNvSpPr/>
          <p:nvPr/>
        </p:nvSpPr>
        <p:spPr>
          <a:xfrm>
            <a:off x="3969162" y="3789040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799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8CC83C-4941-4306-8A47-0949DADA1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52" y="1484784"/>
            <a:ext cx="4600675" cy="45643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1FB95F4-766A-4BC6-A6C5-E553748C1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553" y="2996952"/>
            <a:ext cx="4679243" cy="360040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6B50247-417A-48B6-802C-B9E912E192ED}"/>
              </a:ext>
            </a:extLst>
          </p:cNvPr>
          <p:cNvSpPr txBox="1">
            <a:spLocks/>
          </p:cNvSpPr>
          <p:nvPr/>
        </p:nvSpPr>
        <p:spPr>
          <a:xfrm>
            <a:off x="347434" y="84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설치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750B56-6DBE-4351-8292-D2BCED90BE56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588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427474D-18DB-4798-B8C6-816585DFEE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4" t="6112" r="1232" b="1182"/>
          <a:stretch/>
        </p:blipFill>
        <p:spPr>
          <a:xfrm>
            <a:off x="611560" y="1484784"/>
            <a:ext cx="7313394" cy="410445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45763C4F-01B0-4D37-A156-7DFC6AFA6196}"/>
              </a:ext>
            </a:extLst>
          </p:cNvPr>
          <p:cNvSpPr txBox="1">
            <a:spLocks/>
          </p:cNvSpPr>
          <p:nvPr/>
        </p:nvSpPr>
        <p:spPr>
          <a:xfrm>
            <a:off x="347434" y="84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설치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F3BB70-324F-4A79-8617-B445D3729225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433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2E70DA7-1649-4299-9845-B5407F70C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56792"/>
            <a:ext cx="5608315" cy="4320480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C6F828B9-B42C-476A-A26C-7D3658252FC7}"/>
              </a:ext>
            </a:extLst>
          </p:cNvPr>
          <p:cNvSpPr txBox="1">
            <a:spLocks/>
          </p:cNvSpPr>
          <p:nvPr/>
        </p:nvSpPr>
        <p:spPr>
          <a:xfrm>
            <a:off x="347434" y="84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설치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863D89-105D-4344-BA17-336D6C1485D4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059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D83DF7C-574A-4BA1-9CB4-CE91E1E46FDE}"/>
              </a:ext>
            </a:extLst>
          </p:cNvPr>
          <p:cNvSpPr txBox="1">
            <a:spLocks/>
          </p:cNvSpPr>
          <p:nvPr/>
        </p:nvSpPr>
        <p:spPr>
          <a:xfrm>
            <a:off x="347434" y="84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설치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8E6DED-642D-45BA-9DF1-31F8E1D00D1A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4ABACB-ABDB-4237-9A44-68CDC3816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34" y="1110267"/>
            <a:ext cx="8296220" cy="49685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6D1E55-5289-435C-942D-0CE06BA85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314" y="5452748"/>
            <a:ext cx="5068190" cy="125214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BFB8BDC-E58F-44D8-967E-98F6C7EC2051}"/>
              </a:ext>
            </a:extLst>
          </p:cNvPr>
          <p:cNvSpPr/>
          <p:nvPr/>
        </p:nvSpPr>
        <p:spPr>
          <a:xfrm>
            <a:off x="1712457" y="446817"/>
            <a:ext cx="3030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https://mvnrepository.com/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203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78E23C2-5232-41DC-A489-48C113F1E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72816"/>
            <a:ext cx="7686675" cy="440055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EE51ED87-85EC-4B08-845E-F22F6F742775}"/>
              </a:ext>
            </a:extLst>
          </p:cNvPr>
          <p:cNvSpPr txBox="1">
            <a:spLocks/>
          </p:cNvSpPr>
          <p:nvPr/>
        </p:nvSpPr>
        <p:spPr>
          <a:xfrm>
            <a:off x="347434" y="84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설치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02A49E-9E12-4A53-B5EB-59D7B29CF3AE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569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30C3C3D-83F1-4DA1-AFE0-BE6C3FE8B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17647"/>
            <a:ext cx="7041604" cy="517994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D546C84-34CA-43DC-8485-710C0E01E450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0F946C5-4A49-4B93-8953-8C301F8B89F2}"/>
              </a:ext>
            </a:extLst>
          </p:cNvPr>
          <p:cNvSpPr txBox="1">
            <a:spLocks/>
          </p:cNvSpPr>
          <p:nvPr/>
        </p:nvSpPr>
        <p:spPr>
          <a:xfrm>
            <a:off x="347434" y="84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303428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2DE3E91-A7CC-4087-8184-3DD4F3012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72816"/>
            <a:ext cx="7060588" cy="4608512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2CF09B0D-58BC-45A3-A4C1-048FC521F1B4}"/>
              </a:ext>
            </a:extLst>
          </p:cNvPr>
          <p:cNvSpPr txBox="1">
            <a:spLocks/>
          </p:cNvSpPr>
          <p:nvPr/>
        </p:nvSpPr>
        <p:spPr>
          <a:xfrm>
            <a:off x="347434" y="84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설치완료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826173-A49F-4C9F-BF4F-2CE1D1756368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266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62080A-A86B-4B54-B3E2-E1C2550F6C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170"/>
          <a:stretch/>
        </p:blipFill>
        <p:spPr>
          <a:xfrm>
            <a:off x="251520" y="1700808"/>
            <a:ext cx="5682947" cy="506231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14F63C6-AFA6-4442-BC19-5E900E2DCFED}"/>
              </a:ext>
            </a:extLst>
          </p:cNvPr>
          <p:cNvSpPr/>
          <p:nvPr/>
        </p:nvSpPr>
        <p:spPr>
          <a:xfrm>
            <a:off x="251520" y="1259468"/>
            <a:ext cx="3373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자바 객체 </a:t>
            </a:r>
            <a:r>
              <a:rPr lang="en-US" altLang="ko-KR" dirty="0"/>
              <a:t>Object -&gt; Json </a:t>
            </a:r>
            <a:r>
              <a:rPr lang="ko-KR" altLang="en-US" dirty="0"/>
              <a:t>형식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A18E51-7794-4647-AB4E-03215C99C150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222B933-9E42-434B-AF50-FC4A90858AD0}"/>
              </a:ext>
            </a:extLst>
          </p:cNvPr>
          <p:cNvSpPr txBox="1">
            <a:spLocks/>
          </p:cNvSpPr>
          <p:nvPr/>
        </p:nvSpPr>
        <p:spPr>
          <a:xfrm>
            <a:off x="347434" y="84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예제</a:t>
            </a:r>
            <a:r>
              <a:rPr lang="en-US" altLang="ko-KR" dirty="0"/>
              <a:t>1: </a:t>
            </a:r>
            <a:r>
              <a:rPr lang="en-US" altLang="ko-KR" dirty="0" err="1"/>
              <a:t>Gson.toJson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8661976-EDF6-4D7C-8269-13E965E49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9058"/>
            <a:ext cx="5879854" cy="529815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302DC2-30DD-4785-A4F2-8DE689B6C9D2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B06F0583-D9B6-4769-B101-37E4DD300591}"/>
              </a:ext>
            </a:extLst>
          </p:cNvPr>
          <p:cNvSpPr txBox="1">
            <a:spLocks/>
          </p:cNvSpPr>
          <p:nvPr/>
        </p:nvSpPr>
        <p:spPr>
          <a:xfrm>
            <a:off x="347434" y="84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예제</a:t>
            </a:r>
            <a:r>
              <a:rPr lang="en-US" altLang="ko-KR" dirty="0"/>
              <a:t>1: </a:t>
            </a:r>
            <a:r>
              <a:rPr lang="en-US" altLang="ko-KR" dirty="0" err="1"/>
              <a:t>Gson.toJson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243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827584" y="1137518"/>
            <a:ext cx="72693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JSON</a:t>
            </a:r>
            <a:r>
              <a:rPr lang="ko-KR" altLang="en-US" b="1" dirty="0"/>
              <a:t>이란</a:t>
            </a:r>
            <a:r>
              <a:rPr lang="en-US" altLang="ko-KR" b="1" dirty="0"/>
              <a:t>?  </a:t>
            </a:r>
            <a:r>
              <a:rPr lang="en-US" altLang="ko-KR" dirty="0"/>
              <a:t>JavaScript Object Notation </a:t>
            </a:r>
            <a:r>
              <a:rPr lang="ko-KR" altLang="en-US" dirty="0"/>
              <a:t>의 줄임말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JSON </a:t>
            </a:r>
            <a:r>
              <a:rPr lang="ko-KR" altLang="en-US" dirty="0" err="1"/>
              <a:t>그자체는</a:t>
            </a:r>
            <a:r>
              <a:rPr lang="ko-KR" altLang="en-US" dirty="0"/>
              <a:t> 단순 데이터 포맷</a:t>
            </a:r>
            <a:r>
              <a:rPr lang="en-US" altLang="ko-KR" dirty="0"/>
              <a:t>. (</a:t>
            </a:r>
            <a:r>
              <a:rPr lang="ko-KR" altLang="en-US" dirty="0"/>
              <a:t>통신방법</a:t>
            </a:r>
            <a:r>
              <a:rPr lang="en-US" altLang="ko-KR" dirty="0"/>
              <a:t>x, </a:t>
            </a:r>
            <a:r>
              <a:rPr lang="ko-KR" altLang="en-US" dirty="0"/>
              <a:t>프로그래밍문법</a:t>
            </a:r>
            <a:r>
              <a:rPr lang="en-US" altLang="ko-KR" dirty="0"/>
              <a:t>x)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 데이터를 주고 받기위해 사용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9F57A1-E042-4FDA-8654-CD9DB014F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273012"/>
            <a:ext cx="3600400" cy="200217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D90EC1D-58FD-4652-BB65-EA4EF84A7C0A}"/>
              </a:ext>
            </a:extLst>
          </p:cNvPr>
          <p:cNvSpPr/>
          <p:nvPr/>
        </p:nvSpPr>
        <p:spPr>
          <a:xfrm>
            <a:off x="792188" y="4487351"/>
            <a:ext cx="72111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문법 및 사용 형식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-&gt; name(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이름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은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jjy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이며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age(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나이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는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26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인 데이터를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표현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-&gt; </a:t>
            </a:r>
            <a:r>
              <a:rPr lang="ko-K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{}(중괄호)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를 통해 하나의 객체를 표현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-&gt; </a:t>
            </a:r>
            <a:r>
              <a:rPr lang="ko-KR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내부에는 </a:t>
            </a:r>
            <a:r>
              <a:rPr lang="ko-KR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key:value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쌍으로 각 속성값을 정의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-&gt;</a:t>
            </a:r>
            <a:r>
              <a:rPr lang="ko-KR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Unicode MS"/>
                <a:ea typeface="var(--monospace)"/>
              </a:rPr>
              <a:t>key와</a:t>
            </a:r>
            <a:r>
              <a:rPr lang="ko-KR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/>
                <a:ea typeface="var(--monospace)"/>
              </a:rPr>
              <a:t> </a:t>
            </a:r>
            <a:r>
              <a:rPr lang="ko-KR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Unicode MS"/>
                <a:ea typeface="var(--monospace)"/>
              </a:rPr>
              <a:t>value</a:t>
            </a:r>
            <a:r>
              <a:rPr lang="ko-KR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Open Sans"/>
              </a:rPr>
              <a:t>는</a:t>
            </a:r>
            <a:r>
              <a:rPr lang="ko-KR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/>
                <a:ea typeface="var(--monospace)"/>
              </a:rPr>
              <a:t>:(콜론)</a:t>
            </a:r>
            <a:r>
              <a:rPr lang="ko-KR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ea typeface="Open Sans"/>
              </a:rPr>
              <a:t>에 의해 구분</a:t>
            </a:r>
            <a:r>
              <a:rPr lang="ko-KR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-&gt;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ko-KR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</a:rPr>
              <a:t>각각의 속성은 </a:t>
            </a:r>
            <a:r>
              <a:rPr lang="ko-KR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/>
                <a:ea typeface="var(--monospace)"/>
              </a:rPr>
              <a:t>,(쉼표)</a:t>
            </a:r>
            <a:r>
              <a:rPr lang="ko-KR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ea typeface="Open Sans"/>
              </a:rPr>
              <a:t>로 구분</a:t>
            </a:r>
            <a:r>
              <a:rPr lang="ko-KR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</a:p>
          <a:p>
            <a:endParaRPr lang="ko-KR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E211496-54C4-4843-AB07-61D75D9AE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EE885B3-E332-4D98-95AB-CE70221CA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2EE2253-3BC7-4FFC-AF3D-0FD162E47D41}"/>
              </a:ext>
            </a:extLst>
          </p:cNvPr>
          <p:cNvSpPr txBox="1">
            <a:spLocks/>
          </p:cNvSpPr>
          <p:nvPr/>
        </p:nvSpPr>
        <p:spPr>
          <a:xfrm>
            <a:off x="347434" y="84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Json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66B541-A85E-4835-AB8E-BCD72579A6FB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A77E2D-FA93-4BC0-9421-7272CA83F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95" y="2161644"/>
            <a:ext cx="8100392" cy="11953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2130E2-BEA9-405E-B968-605804EEDB68}"/>
              </a:ext>
            </a:extLst>
          </p:cNvPr>
          <p:cNvSpPr txBox="1"/>
          <p:nvPr/>
        </p:nvSpPr>
        <p:spPr>
          <a:xfrm>
            <a:off x="454995" y="1619508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Json</a:t>
            </a:r>
            <a:r>
              <a:rPr lang="ko-KR" altLang="en-US" dirty="0"/>
              <a:t>사용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B62D61-C620-49FB-B036-15490A4FA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95" y="4482162"/>
            <a:ext cx="8100392" cy="11790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55A841-E1BC-407E-8853-E80417A9F07A}"/>
              </a:ext>
            </a:extLst>
          </p:cNvPr>
          <p:cNvSpPr txBox="1"/>
          <p:nvPr/>
        </p:nvSpPr>
        <p:spPr>
          <a:xfrm>
            <a:off x="460201" y="4003568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Json </a:t>
            </a:r>
            <a:r>
              <a:rPr lang="ko-KR" altLang="en-US" dirty="0"/>
              <a:t>사용 </a:t>
            </a:r>
            <a:r>
              <a:rPr lang="en-US" altLang="ko-KR" dirty="0"/>
              <a:t>X 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F415FD-AFED-46AE-B849-5C149FEB7903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12E87198-5194-4E0D-ADDC-6982C4825EC8}"/>
              </a:ext>
            </a:extLst>
          </p:cNvPr>
          <p:cNvSpPr txBox="1">
            <a:spLocks/>
          </p:cNvSpPr>
          <p:nvPr/>
        </p:nvSpPr>
        <p:spPr>
          <a:xfrm>
            <a:off x="347434" y="84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예제</a:t>
            </a:r>
            <a:r>
              <a:rPr lang="en-US" altLang="ko-KR" dirty="0"/>
              <a:t>1: </a:t>
            </a:r>
            <a:r>
              <a:rPr lang="en-US" altLang="ko-KR" dirty="0" err="1"/>
              <a:t>Gson.toJson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877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499C704-9870-4195-80B8-75A8DFB1C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772816"/>
            <a:ext cx="7488832" cy="467404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1488482-6577-4713-A557-F36E07A9F2DA}"/>
              </a:ext>
            </a:extLst>
          </p:cNvPr>
          <p:cNvSpPr/>
          <p:nvPr/>
        </p:nvSpPr>
        <p:spPr>
          <a:xfrm>
            <a:off x="838921" y="1331476"/>
            <a:ext cx="3373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Json </a:t>
            </a:r>
            <a:r>
              <a:rPr lang="ko-KR" altLang="en-US" dirty="0"/>
              <a:t>형식 </a:t>
            </a:r>
            <a:r>
              <a:rPr lang="en-US" altLang="ko-KR" dirty="0"/>
              <a:t>-&gt;</a:t>
            </a:r>
            <a:r>
              <a:rPr lang="ko-KR" altLang="en-US" dirty="0"/>
              <a:t> 자바 객체 </a:t>
            </a:r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21E6C-C7B4-495A-9DD5-6E5C095C2346}"/>
              </a:ext>
            </a:extLst>
          </p:cNvPr>
          <p:cNvSpPr txBox="1"/>
          <p:nvPr/>
        </p:nvSpPr>
        <p:spPr>
          <a:xfrm>
            <a:off x="5292080" y="4974612"/>
            <a:ext cx="230425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Json</a:t>
            </a:r>
            <a:r>
              <a:rPr lang="ko-KR" altLang="en-US" sz="1000" dirty="0"/>
              <a:t>형식의 객체 생성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6437B5-3E27-4997-B0C5-2E7177EC554B}"/>
              </a:ext>
            </a:extLst>
          </p:cNvPr>
          <p:cNvSpPr txBox="1"/>
          <p:nvPr/>
        </p:nvSpPr>
        <p:spPr>
          <a:xfrm>
            <a:off x="5652120" y="5232892"/>
            <a:ext cx="230425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생성자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88C992-EFDD-4A53-AA12-FC315578CA63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92D6C532-1A38-40A8-9E75-90F90F2CD0F9}"/>
              </a:ext>
            </a:extLst>
          </p:cNvPr>
          <p:cNvSpPr txBox="1">
            <a:spLocks/>
          </p:cNvSpPr>
          <p:nvPr/>
        </p:nvSpPr>
        <p:spPr>
          <a:xfrm>
            <a:off x="347434" y="84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예제</a:t>
            </a:r>
            <a:r>
              <a:rPr lang="en-US" altLang="ko-KR" dirty="0"/>
              <a:t>2:Gson.fromJson()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106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E1E9EE-4F13-4B29-B871-E0D3D41B6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146761"/>
            <a:ext cx="7734300" cy="21431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61299B6-60CF-4963-B665-731A07911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415964"/>
            <a:ext cx="4933950" cy="295275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5824ADB-DDFE-40C2-AB59-D0073C559DC6}"/>
              </a:ext>
            </a:extLst>
          </p:cNvPr>
          <p:cNvSpPr/>
          <p:nvPr/>
        </p:nvSpPr>
        <p:spPr>
          <a:xfrm>
            <a:off x="4334694" y="3212976"/>
            <a:ext cx="28803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D3918C-4515-482D-A4EC-BD412D1B457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D7A234C-120E-4650-BAFA-33EA514CFDBE}"/>
              </a:ext>
            </a:extLst>
          </p:cNvPr>
          <p:cNvSpPr txBox="1">
            <a:spLocks/>
          </p:cNvSpPr>
          <p:nvPr/>
        </p:nvSpPr>
        <p:spPr>
          <a:xfrm>
            <a:off x="347434" y="84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예제</a:t>
            </a:r>
            <a:r>
              <a:rPr lang="en-US" altLang="ko-KR" dirty="0"/>
              <a:t>2:Gson.fromJson()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57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1665A2-999E-43D6-A335-DDFABB07F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783" y="1219896"/>
            <a:ext cx="5762625" cy="3686175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741975C-F087-441D-82B7-597BAB84B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16" y="4933037"/>
            <a:ext cx="7532831" cy="160043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Lato"/>
              </a:rPr>
              <a:t>평소에 우리는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Lato"/>
              </a:rPr>
              <a:t>Data를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Lato"/>
              </a:rPr>
              <a:t> 저장하고, 저장한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Lato"/>
              </a:rPr>
              <a:t>Data를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Lato"/>
              </a:rPr>
              <a:t> 읽어 사용자에게 전달하는 작업을 합니다.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Lato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Lato"/>
              </a:rPr>
              <a:t>그리고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Lato"/>
              </a:rPr>
              <a:t>Data를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Lato"/>
              </a:rPr>
              <a:t> 저장하는 형태는 JSON, XML, CSV,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Lato"/>
              </a:rPr>
              <a:t>Byte등등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Lato"/>
              </a:rPr>
              <a:t> 여러가지 있습니다.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Lato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Lato"/>
              </a:rPr>
              <a:t>Object를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Lato"/>
              </a:rPr>
              <a:t> 우리가 원하는 형태로 저장하기 위해서는 아래와 같은 변환하는 과정이 필요합니다.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ea typeface="Lato"/>
                <a:cs typeface="Consolas" panose="020B0609020204030204" pitchFamily="49" charset="0"/>
              </a:rPr>
              <a:t>Object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Lato"/>
              </a:rPr>
              <a:t>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Lato"/>
              </a:rPr>
              <a:t>-&gt;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ea typeface="Lato"/>
                <a:cs typeface="Consolas" panose="020B0609020204030204" pitchFamily="49" charset="0"/>
              </a:rPr>
              <a:t>JSON, XML, CSV,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ea typeface="Lato"/>
                <a:cs typeface="Consolas" panose="020B0609020204030204" pitchFamily="49" charset="0"/>
              </a:rPr>
              <a:t>Byte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ea typeface="Lato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ea typeface="Lato"/>
                <a:cs typeface="Consolas" panose="020B0609020204030204" pitchFamily="49" charset="0"/>
              </a:rPr>
              <a:t>JSON, XML, CSV,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ea typeface="Lato"/>
                <a:cs typeface="Consolas" panose="020B0609020204030204" pitchFamily="49" charset="0"/>
              </a:rPr>
              <a:t>Byte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Lato"/>
              </a:rPr>
              <a:t>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Lato"/>
              </a:rPr>
              <a:t>-&gt;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ea typeface="Lato"/>
                <a:cs typeface="Consolas" panose="020B0609020204030204" pitchFamily="49" charset="0"/>
              </a:rPr>
              <a:t>Object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ea typeface="Lato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Lato"/>
              </a:rPr>
              <a:t>이러한 변환과정을 직접 프로그래밍할 수 있지만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Lato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Lato"/>
              </a:rPr>
              <a:t>조금 더 편하게 사용하기 위해 라이브러리로 많이 존재합니다.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EAE7C5-07D5-4B03-AC12-9CE6B4BE65A6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59F9BED-1C0A-4FD7-BCA0-7B2EEBD97EF3}"/>
              </a:ext>
            </a:extLst>
          </p:cNvPr>
          <p:cNvSpPr txBox="1">
            <a:spLocks/>
          </p:cNvSpPr>
          <p:nvPr/>
        </p:nvSpPr>
        <p:spPr>
          <a:xfrm>
            <a:off x="347434" y="53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Json </a:t>
            </a:r>
            <a:r>
              <a:rPr lang="en-US" altLang="ko-KR" sz="2400" b="1" dirty="0"/>
              <a:t>-</a:t>
            </a:r>
            <a:r>
              <a:rPr lang="ko-KR" altLang="en-US" sz="1800" b="1" dirty="0"/>
              <a:t>많은 형태중 </a:t>
            </a:r>
            <a:r>
              <a:rPr lang="en-US" altLang="ko-KR" sz="1800" b="1" dirty="0"/>
              <a:t>Json</a:t>
            </a:r>
            <a:r>
              <a:rPr lang="ko-KR" altLang="en-US" sz="1800" b="1" dirty="0"/>
              <a:t>을 사용하는 이유</a:t>
            </a:r>
            <a:r>
              <a:rPr lang="en-US" altLang="ko-KR" sz="1800" b="1" dirty="0"/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034CDF-7CB9-4EAA-BB11-2483B1F37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06" y="1587147"/>
            <a:ext cx="6876256" cy="38894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044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가독성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Open Sans"/>
              </a:rPr>
              <a:t>앞서 살펴본 예제처럼 객체의 구조를 파악하기 쉬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Open Sans"/>
              </a:rPr>
              <a:t>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Open Sans"/>
              </a:rPr>
              <a:t>.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Open Sans"/>
              </a:rPr>
              <a:t> 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rgbClr val="333333"/>
                </a:solidFill>
                <a:ea typeface="Open Sans"/>
              </a:rPr>
              <a:t>가벼움</a:t>
            </a:r>
            <a:endParaRPr kumimoji="0" lang="ko-KR" altLang="ko-KR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Open Sans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  <a:ea typeface="var(--monospace)"/>
              </a:rPr>
              <a:t>xml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ea typeface="Open Sans"/>
              </a:rPr>
              <a:t>의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ea typeface="Open Sans"/>
              </a:rPr>
              <a:t> 경우 데이터 마다 태그를 이용해 설명을 부여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ea typeface="Open Sans"/>
              </a:rPr>
              <a:t>해서 무겁다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ea typeface="Open Sans"/>
              </a:rPr>
              <a:t>.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ea typeface="Open Sans"/>
              </a:rPr>
              <a:t>그에 반해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Open Sans"/>
              </a:rPr>
              <a:t> 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Open Sans"/>
              </a:rPr>
              <a:t>그 이후 개발된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  <a:ea typeface="var(--monospace)"/>
              </a:rPr>
              <a:t>json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ea typeface="Open Sans"/>
              </a:rPr>
              <a:t>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ea typeface="Open Sans"/>
              </a:rPr>
              <a:t> 태그를 사용하지 않고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Open Sans"/>
              </a:rPr>
              <a:t> 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  <a:ea typeface="var(--monospace)"/>
              </a:rPr>
              <a:t>N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  <a:ea typeface="var(--monospace)"/>
              </a:rPr>
              <a:t>ame:value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ea typeface="Open Sans"/>
              </a:rPr>
              <a:t>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Open Sans"/>
              </a:rPr>
              <a:t>쌍으로 데이터를 표현하여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Open Sans"/>
              </a:rPr>
              <a:t>xml에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Open Sans"/>
              </a:rPr>
              <a:t> 비해 가볍다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Open Sans"/>
              </a:rPr>
              <a:t>.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Open Sans"/>
              </a:rPr>
              <a:t> 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플랫폼 독립적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Open Sans"/>
              </a:rPr>
              <a:t>특정 언어나 플랫폼에 독립적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Open Sans"/>
              </a:rPr>
              <a:t>JSON 형식만을 지킨다면 어떤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Open Sans"/>
              </a:rPr>
              <a:t>시스템간이든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Open Sans"/>
              </a:rPr>
              <a:t> 데이터 교환이 가능.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Open Sans"/>
              </a:rPr>
              <a:t>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Open Sans"/>
              </a:rPr>
              <a:t>부분의 언어에서 JSON 라이브러리를</a:t>
            </a:r>
            <a:r>
              <a:rPr lang="ko-KR" altLang="en-US" dirty="0">
                <a:solidFill>
                  <a:srgbClr val="666666"/>
                </a:solidFill>
                <a:ea typeface="Open Sans"/>
              </a:rPr>
              <a:t> 제공해서 편리함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Open Sans"/>
              </a:rPr>
              <a:t>.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1179BC-EF0A-40CF-BC7F-36461B51A468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D1EC6E9-3601-4A95-9E34-708D5AD2AB14}"/>
              </a:ext>
            </a:extLst>
          </p:cNvPr>
          <p:cNvSpPr txBox="1">
            <a:spLocks/>
          </p:cNvSpPr>
          <p:nvPr/>
        </p:nvSpPr>
        <p:spPr>
          <a:xfrm>
            <a:off x="347434" y="53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Json </a:t>
            </a:r>
            <a:r>
              <a:rPr lang="en-US" altLang="ko-KR" sz="2400" b="1" dirty="0"/>
              <a:t>-</a:t>
            </a:r>
            <a:r>
              <a:rPr lang="ko-KR" altLang="en-US" sz="1800" b="1" dirty="0"/>
              <a:t>많은 형태중 </a:t>
            </a:r>
            <a:r>
              <a:rPr lang="en-US" altLang="ko-KR" sz="1800" b="1" dirty="0"/>
              <a:t>Json</a:t>
            </a:r>
            <a:r>
              <a:rPr lang="ko-KR" altLang="en-US" sz="1800" b="1" dirty="0"/>
              <a:t>을 사용하는 이유</a:t>
            </a:r>
            <a:r>
              <a:rPr lang="en-US" altLang="ko-KR" sz="1800" b="1" dirty="0"/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62517"/>
          <a:stretch/>
        </p:blipFill>
        <p:spPr bwMode="auto">
          <a:xfrm>
            <a:off x="347530" y="5937120"/>
            <a:ext cx="8520947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7961D2-5A82-4F05-8B86-029B54FBE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32" y="4293096"/>
            <a:ext cx="7886700" cy="14954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6C7740C-CC16-4472-9A84-8F8773C72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46" y="1702851"/>
            <a:ext cx="8077200" cy="16287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3760788-790B-4F6F-B960-BB52C30A0884}"/>
              </a:ext>
            </a:extLst>
          </p:cNvPr>
          <p:cNvSpPr/>
          <p:nvPr/>
        </p:nvSpPr>
        <p:spPr>
          <a:xfrm>
            <a:off x="703226" y="1122304"/>
            <a:ext cx="7560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공식 데이터 형식 </a:t>
            </a:r>
            <a:r>
              <a:rPr lang="ko-KR" altLang="en-US" sz="1400" b="1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미사용</a:t>
            </a:r>
            <a:endParaRPr lang="en-US" altLang="ko-KR" sz="1400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latin typeface="Arial" panose="020B0604020202020204" pitchFamily="34" charset="0"/>
              </a:rPr>
              <a:t>타 개발자와 공동개발시 자신이 정의한 데이터 형식을 알려서 형식에 맞춰 사용하도록 해야함 </a:t>
            </a:r>
            <a:endParaRPr lang="ko-KR" altLang="ko-KR" sz="1400" dirty="0"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4D5D04-9730-4C9E-A6F5-AA4DDBE20199}"/>
              </a:ext>
            </a:extLst>
          </p:cNvPr>
          <p:cNvSpPr/>
          <p:nvPr/>
        </p:nvSpPr>
        <p:spPr>
          <a:xfrm>
            <a:off x="681814" y="3689757"/>
            <a:ext cx="7560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공식 데이터 형식 미사</a:t>
            </a:r>
            <a:endParaRPr lang="en-US" altLang="ko-KR" sz="1400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ea typeface="Open Sans"/>
              </a:rPr>
              <a:t>Json</a:t>
            </a:r>
            <a:r>
              <a:rPr lang="en-US" altLang="ko-KR" sz="1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, XML</a:t>
            </a:r>
            <a:r>
              <a:rPr lang="ko-KR" altLang="en-US" sz="1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과 같은 공식 데이터 형식을 사용하면 형식을 일일이 알려줄 필요가 없다</a:t>
            </a:r>
            <a:r>
              <a:rPr lang="en-US" altLang="ko-KR" sz="1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6B1F-EB71-4E3A-B4F5-725449279574}"/>
              </a:ext>
            </a:extLst>
          </p:cNvPr>
          <p:cNvSpPr/>
          <p:nvPr/>
        </p:nvSpPr>
        <p:spPr>
          <a:xfrm>
            <a:off x="467544" y="1064977"/>
            <a:ext cx="8229600" cy="23319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76865A-B4B0-401C-8B34-67C90BA6FE9D}"/>
              </a:ext>
            </a:extLst>
          </p:cNvPr>
          <p:cNvSpPr/>
          <p:nvPr/>
        </p:nvSpPr>
        <p:spPr>
          <a:xfrm>
            <a:off x="457200" y="3605135"/>
            <a:ext cx="8229600" cy="23319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C74BEC-E603-4504-BC7B-6573965F7902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5B91AE91-A850-4C97-A793-E0619D00D478}"/>
              </a:ext>
            </a:extLst>
          </p:cNvPr>
          <p:cNvSpPr txBox="1">
            <a:spLocks/>
          </p:cNvSpPr>
          <p:nvPr/>
        </p:nvSpPr>
        <p:spPr>
          <a:xfrm>
            <a:off x="347434" y="-993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Json </a:t>
            </a:r>
            <a:r>
              <a:rPr lang="en-US" altLang="ko-KR" sz="2400" b="1" dirty="0"/>
              <a:t>-</a:t>
            </a:r>
            <a:r>
              <a:rPr lang="ko-KR" altLang="en-US" sz="1800" b="1" dirty="0"/>
              <a:t>많은 형태중 </a:t>
            </a:r>
            <a:r>
              <a:rPr lang="en-US" altLang="ko-KR" sz="1800" b="1" dirty="0"/>
              <a:t>Json</a:t>
            </a:r>
            <a:r>
              <a:rPr lang="ko-KR" altLang="en-US" sz="1800" b="1" dirty="0"/>
              <a:t>을 사용하는 이유</a:t>
            </a:r>
            <a:r>
              <a:rPr lang="en-US" altLang="ko-KR" sz="18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0323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C014CAF-80C9-4AA2-9E18-A26A08382CF9}"/>
              </a:ext>
            </a:extLst>
          </p:cNvPr>
          <p:cNvSpPr/>
          <p:nvPr/>
        </p:nvSpPr>
        <p:spPr>
          <a:xfrm>
            <a:off x="805287" y="2132856"/>
            <a:ext cx="753342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505050"/>
                </a:solidFill>
                <a:latin typeface="Noto Sans KR"/>
              </a:rPr>
              <a:t>Jackson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505050"/>
                </a:solidFill>
                <a:latin typeface="Noto Sans KR"/>
              </a:rPr>
              <a:t>다목적으로 사용 가능한 </a:t>
            </a:r>
            <a:r>
              <a:rPr lang="en-US" altLang="ko-KR" sz="2000" dirty="0">
                <a:solidFill>
                  <a:srgbClr val="505050"/>
                </a:solidFill>
                <a:latin typeface="Noto Sans KR"/>
              </a:rPr>
              <a:t>JSON </a:t>
            </a:r>
            <a:r>
              <a:rPr lang="ko-KR" altLang="en-US" sz="2000" dirty="0">
                <a:solidFill>
                  <a:srgbClr val="505050"/>
                </a:solidFill>
                <a:latin typeface="Noto Sans KR"/>
              </a:rPr>
              <a:t>처리 라이브러리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505050"/>
                </a:solidFill>
                <a:latin typeface="Noto Sans KR"/>
              </a:rPr>
              <a:t>Java </a:t>
            </a:r>
            <a:r>
              <a:rPr lang="ko-KR" altLang="en-US" sz="2000" dirty="0">
                <a:solidFill>
                  <a:srgbClr val="505050"/>
                </a:solidFill>
                <a:latin typeface="Noto Sans KR"/>
              </a:rPr>
              <a:t>세상의 최고 갑인 </a:t>
            </a:r>
            <a:r>
              <a:rPr lang="en-US" altLang="ko-KR" sz="2000" dirty="0">
                <a:solidFill>
                  <a:srgbClr val="505050"/>
                </a:solidFill>
                <a:latin typeface="Noto Sans KR"/>
              </a:rPr>
              <a:t>Spring</a:t>
            </a:r>
            <a:r>
              <a:rPr lang="ko-KR" altLang="en-US" sz="2000" dirty="0">
                <a:solidFill>
                  <a:srgbClr val="505050"/>
                </a:solidFill>
                <a:latin typeface="Noto Sans KR"/>
              </a:rPr>
              <a:t>에서 사용하는 </a:t>
            </a:r>
            <a:r>
              <a:rPr lang="en-US" altLang="ko-KR" sz="2000" dirty="0">
                <a:solidFill>
                  <a:srgbClr val="505050"/>
                </a:solidFill>
                <a:latin typeface="Noto Sans KR"/>
              </a:rPr>
              <a:t>JSON </a:t>
            </a:r>
            <a:r>
              <a:rPr lang="ko-KR" altLang="en-US" sz="2000" dirty="0">
                <a:solidFill>
                  <a:srgbClr val="505050"/>
                </a:solidFill>
                <a:latin typeface="Noto Sans KR"/>
              </a:rPr>
              <a:t>라이브러리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505050"/>
                </a:solidFill>
                <a:latin typeface="Noto Sans KR"/>
              </a:rPr>
              <a:t>Mapper </a:t>
            </a:r>
            <a:r>
              <a:rPr lang="ko-KR" altLang="en-US" sz="2000" dirty="0">
                <a:solidFill>
                  <a:srgbClr val="505050"/>
                </a:solidFill>
                <a:latin typeface="Noto Sans KR"/>
              </a:rPr>
              <a:t>패턴으로 </a:t>
            </a:r>
            <a:r>
              <a:rPr lang="en-US" altLang="ko-KR" sz="2000" dirty="0">
                <a:solidFill>
                  <a:srgbClr val="505050"/>
                </a:solidFill>
                <a:latin typeface="Noto Sans KR"/>
              </a:rPr>
              <a:t>CSV </a:t>
            </a:r>
            <a:r>
              <a:rPr lang="ko-KR" altLang="en-US" sz="2000" dirty="0">
                <a:solidFill>
                  <a:srgbClr val="505050"/>
                </a:solidFill>
                <a:latin typeface="Noto Sans KR"/>
              </a:rPr>
              <a:t>등 다른 포맷으로도 변환이 용이</a:t>
            </a:r>
            <a:br>
              <a:rPr lang="ko-KR" altLang="en-US" sz="2000" dirty="0">
                <a:solidFill>
                  <a:srgbClr val="505050"/>
                </a:solidFill>
                <a:latin typeface="Noto Sans KR"/>
              </a:rPr>
            </a:br>
            <a:endParaRPr lang="en-US" altLang="ko-KR" sz="2000" dirty="0">
              <a:solidFill>
                <a:srgbClr val="505050"/>
              </a:solidFill>
              <a:latin typeface="Noto Sans KR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rgbClr val="505050"/>
              </a:solidFill>
              <a:latin typeface="Noto Sans K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505050"/>
                </a:solidFill>
                <a:latin typeface="Noto Sans KR"/>
              </a:rPr>
              <a:t>GSON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505050"/>
                </a:solidFill>
                <a:latin typeface="Noto Sans KR"/>
              </a:rPr>
              <a:t>Guava</a:t>
            </a:r>
            <a:r>
              <a:rPr lang="ko-KR" altLang="en-US" sz="2000" dirty="0">
                <a:solidFill>
                  <a:srgbClr val="505050"/>
                </a:solidFill>
                <a:latin typeface="Noto Sans KR"/>
              </a:rPr>
              <a:t>를 만든 구글</a:t>
            </a:r>
            <a:r>
              <a:rPr lang="en-US" altLang="ko-KR" sz="2000" dirty="0">
                <a:solidFill>
                  <a:srgbClr val="505050"/>
                </a:solidFill>
                <a:latin typeface="Noto Sans KR"/>
              </a:rPr>
              <a:t>, </a:t>
            </a:r>
            <a:r>
              <a:rPr lang="ko-KR" altLang="en-US" sz="2000" dirty="0">
                <a:solidFill>
                  <a:srgbClr val="505050"/>
                </a:solidFill>
                <a:latin typeface="Noto Sans KR"/>
              </a:rPr>
              <a:t>그 이름을 믿고 사용하는 </a:t>
            </a:r>
            <a:r>
              <a:rPr lang="en-US" altLang="ko-KR" sz="2000" dirty="0">
                <a:solidFill>
                  <a:srgbClr val="505050"/>
                </a:solidFill>
                <a:latin typeface="Noto Sans KR"/>
              </a:rPr>
              <a:t>GSON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505050"/>
                </a:solidFill>
                <a:latin typeface="Noto Sans KR"/>
              </a:rPr>
              <a:t>구글에서 만든 라이브러리는 다 </a:t>
            </a:r>
            <a:r>
              <a:rPr lang="en-US" altLang="ko-KR" sz="2000" dirty="0">
                <a:solidFill>
                  <a:srgbClr val="505050"/>
                </a:solidFill>
                <a:latin typeface="Noto Sans KR"/>
              </a:rPr>
              <a:t>GSON</a:t>
            </a:r>
            <a:r>
              <a:rPr lang="ko-KR" altLang="en-US" sz="2000" dirty="0">
                <a:solidFill>
                  <a:srgbClr val="505050"/>
                </a:solidFill>
                <a:latin typeface="Noto Sans KR"/>
              </a:rPr>
              <a:t>을 사용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505050"/>
                </a:solidFill>
                <a:latin typeface="Noto Sans KR"/>
                <a:hlinkClick r:id="rId3"/>
              </a:rPr>
              <a:t>JEST</a:t>
            </a:r>
            <a:r>
              <a:rPr lang="ko-KR" altLang="en-US" sz="2000" dirty="0">
                <a:solidFill>
                  <a:srgbClr val="505050"/>
                </a:solidFill>
                <a:latin typeface="Noto Sans KR"/>
              </a:rPr>
              <a:t> 의존 라이브러리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771EBA9-5360-4195-845A-73FDE435E004}"/>
              </a:ext>
            </a:extLst>
          </p:cNvPr>
          <p:cNvSpPr txBox="1">
            <a:spLocks/>
          </p:cNvSpPr>
          <p:nvPr/>
        </p:nvSpPr>
        <p:spPr>
          <a:xfrm>
            <a:off x="347434" y="84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Jackson</a:t>
            </a:r>
            <a:r>
              <a:rPr lang="ko-KR" altLang="en-US" dirty="0"/>
              <a:t> </a:t>
            </a:r>
            <a:r>
              <a:rPr lang="en-US" altLang="ko-KR" dirty="0"/>
              <a:t>Json vs </a:t>
            </a:r>
            <a:r>
              <a:rPr lang="en-US" altLang="ko-KR" dirty="0" err="1"/>
              <a:t>Gson</a:t>
            </a:r>
            <a:r>
              <a:rPr lang="en-US" altLang="ko-KR" dirty="0"/>
              <a:t> </a:t>
            </a:r>
            <a:r>
              <a:rPr lang="ko-KR" altLang="en-US" dirty="0"/>
              <a:t>비교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509D21-A043-4803-ABFC-141002837B32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73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688F9415-0537-4A16-AF7C-8BC0BF66C09A}"/>
              </a:ext>
            </a:extLst>
          </p:cNvPr>
          <p:cNvSpPr/>
          <p:nvPr/>
        </p:nvSpPr>
        <p:spPr>
          <a:xfrm>
            <a:off x="5371990" y="2512440"/>
            <a:ext cx="2593400" cy="2519810"/>
          </a:xfrm>
          <a:custGeom>
            <a:avLst/>
            <a:gdLst>
              <a:gd name="connsiteX0" fmla="*/ 0 w 3572042"/>
              <a:gd name="connsiteY0" fmla="*/ 1786021 h 3572042"/>
              <a:gd name="connsiteX1" fmla="*/ 1786021 w 3572042"/>
              <a:gd name="connsiteY1" fmla="*/ 0 h 3572042"/>
              <a:gd name="connsiteX2" fmla="*/ 3572042 w 3572042"/>
              <a:gd name="connsiteY2" fmla="*/ 1786021 h 3572042"/>
              <a:gd name="connsiteX3" fmla="*/ 1786021 w 3572042"/>
              <a:gd name="connsiteY3" fmla="*/ 3572042 h 3572042"/>
              <a:gd name="connsiteX4" fmla="*/ 0 w 3572042"/>
              <a:gd name="connsiteY4" fmla="*/ 1786021 h 3572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2042" h="3572042">
                <a:moveTo>
                  <a:pt x="0" y="1786021"/>
                </a:moveTo>
                <a:cubicBezTo>
                  <a:pt x="0" y="799629"/>
                  <a:pt x="799629" y="0"/>
                  <a:pt x="1786021" y="0"/>
                </a:cubicBezTo>
                <a:cubicBezTo>
                  <a:pt x="2772413" y="0"/>
                  <a:pt x="3572042" y="799629"/>
                  <a:pt x="3572042" y="1786021"/>
                </a:cubicBezTo>
                <a:cubicBezTo>
                  <a:pt x="3572042" y="2772413"/>
                  <a:pt x="2772413" y="3572042"/>
                  <a:pt x="1786021" y="3572042"/>
                </a:cubicBezTo>
                <a:cubicBezTo>
                  <a:pt x="799629" y="3572042"/>
                  <a:pt x="0" y="2772413"/>
                  <a:pt x="0" y="1786021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9823" tIns="342339" rIns="1289823" bIns="2842768" numCol="1" spcCol="1270" anchor="ctr" anchorCtr="0">
            <a:noAutofit/>
          </a:bodyPr>
          <a:lstStyle/>
          <a:p>
            <a:pPr marL="0" lvl="0" indent="0" algn="ctr" defTabSz="800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800" kern="1200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FFEA503C-54C7-4191-AB86-688AF244A8B1}"/>
              </a:ext>
            </a:extLst>
          </p:cNvPr>
          <p:cNvSpPr/>
          <p:nvPr/>
        </p:nvSpPr>
        <p:spPr>
          <a:xfrm>
            <a:off x="1178610" y="2461643"/>
            <a:ext cx="2593400" cy="2519810"/>
          </a:xfrm>
          <a:custGeom>
            <a:avLst/>
            <a:gdLst>
              <a:gd name="connsiteX0" fmla="*/ 0 w 3572042"/>
              <a:gd name="connsiteY0" fmla="*/ 1786021 h 3572042"/>
              <a:gd name="connsiteX1" fmla="*/ 1786021 w 3572042"/>
              <a:gd name="connsiteY1" fmla="*/ 0 h 3572042"/>
              <a:gd name="connsiteX2" fmla="*/ 3572042 w 3572042"/>
              <a:gd name="connsiteY2" fmla="*/ 1786021 h 3572042"/>
              <a:gd name="connsiteX3" fmla="*/ 1786021 w 3572042"/>
              <a:gd name="connsiteY3" fmla="*/ 3572042 h 3572042"/>
              <a:gd name="connsiteX4" fmla="*/ 0 w 3572042"/>
              <a:gd name="connsiteY4" fmla="*/ 1786021 h 3572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2042" h="3572042">
                <a:moveTo>
                  <a:pt x="0" y="1786021"/>
                </a:moveTo>
                <a:cubicBezTo>
                  <a:pt x="0" y="799629"/>
                  <a:pt x="799629" y="0"/>
                  <a:pt x="1786021" y="0"/>
                </a:cubicBezTo>
                <a:cubicBezTo>
                  <a:pt x="2772413" y="0"/>
                  <a:pt x="3572042" y="799629"/>
                  <a:pt x="3572042" y="1786021"/>
                </a:cubicBezTo>
                <a:cubicBezTo>
                  <a:pt x="3572042" y="2772413"/>
                  <a:pt x="2772413" y="3572042"/>
                  <a:pt x="1786021" y="3572042"/>
                </a:cubicBezTo>
                <a:cubicBezTo>
                  <a:pt x="799629" y="3572042"/>
                  <a:pt x="0" y="2772413"/>
                  <a:pt x="0" y="1786021"/>
                </a:cubicBez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9823" tIns="342339" rIns="1289823" bIns="2842768" numCol="1" spcCol="1270" anchor="ctr" anchorCtr="0">
            <a:noAutofit/>
          </a:bodyPr>
          <a:lstStyle/>
          <a:p>
            <a:pPr marL="0" lvl="0" indent="0" algn="ctr" defTabSz="800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800" kern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C28882-9BEF-46D4-AF6E-526072DCD5E2}"/>
              </a:ext>
            </a:extLst>
          </p:cNvPr>
          <p:cNvSpPr/>
          <p:nvPr/>
        </p:nvSpPr>
        <p:spPr>
          <a:xfrm>
            <a:off x="377993" y="1742036"/>
            <a:ext cx="4387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JSON</a:t>
            </a:r>
            <a:r>
              <a:rPr lang="ko-KR" altLang="en-US" dirty="0"/>
              <a:t>객체 한번만 생성해서 사용 할 경우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6736BC-EBD4-48AE-8123-9920161FF8F1}"/>
              </a:ext>
            </a:extLst>
          </p:cNvPr>
          <p:cNvSpPr/>
          <p:nvPr/>
        </p:nvSpPr>
        <p:spPr>
          <a:xfrm>
            <a:off x="1967438" y="5232151"/>
            <a:ext cx="46217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br>
              <a:rPr lang="ko-KR" altLang="en-US" dirty="0"/>
            </a:br>
            <a:r>
              <a:rPr lang="en-US" altLang="ko-KR" dirty="0"/>
              <a:t>10</a:t>
            </a:r>
            <a:r>
              <a:rPr lang="ko-KR" altLang="en-US" dirty="0" err="1"/>
              <a:t>만번</a:t>
            </a:r>
            <a:r>
              <a:rPr lang="ko-KR" altLang="en-US" dirty="0"/>
              <a:t> 부터 성능 차이가 눈에 띄게 벌어짐</a:t>
            </a:r>
          </a:p>
          <a:p>
            <a:pPr algn="ctr"/>
            <a:r>
              <a:rPr lang="en-US" altLang="ko-KR" b="1" dirty="0"/>
              <a:t> 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5ED2C-222C-4582-ADB2-E2ECCFD3D3F1}"/>
              </a:ext>
            </a:extLst>
          </p:cNvPr>
          <p:cNvSpPr/>
          <p:nvPr/>
        </p:nvSpPr>
        <p:spPr>
          <a:xfrm>
            <a:off x="1573044" y="3440764"/>
            <a:ext cx="1804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/>
              <a:t>JACKSON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3FAD9-9F4F-4FC5-A5D1-A63A7F4FAF0E}"/>
              </a:ext>
            </a:extLst>
          </p:cNvPr>
          <p:cNvSpPr/>
          <p:nvPr/>
        </p:nvSpPr>
        <p:spPr>
          <a:xfrm>
            <a:off x="6114000" y="3481844"/>
            <a:ext cx="10502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err="1"/>
              <a:t>Gson</a:t>
            </a:r>
            <a:endParaRPr lang="en-US" altLang="ko-KR" sz="2800" b="1" dirty="0"/>
          </a:p>
        </p:txBody>
      </p:sp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164E6C33-FF99-46E4-91E7-6F1216C33B59}"/>
              </a:ext>
            </a:extLst>
          </p:cNvPr>
          <p:cNvSpPr/>
          <p:nvPr/>
        </p:nvSpPr>
        <p:spPr>
          <a:xfrm>
            <a:off x="1704752" y="5276278"/>
            <a:ext cx="5243512" cy="88902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512359F2-61FF-4E92-B8CA-695C129C87FC}"/>
              </a:ext>
            </a:extLst>
          </p:cNvPr>
          <p:cNvSpPr txBox="1">
            <a:spLocks/>
          </p:cNvSpPr>
          <p:nvPr/>
        </p:nvSpPr>
        <p:spPr>
          <a:xfrm>
            <a:off x="347434" y="84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Jackson</a:t>
            </a:r>
            <a:r>
              <a:rPr lang="ko-KR" altLang="en-US" dirty="0"/>
              <a:t> </a:t>
            </a:r>
            <a:r>
              <a:rPr lang="en-US" altLang="ko-KR" dirty="0"/>
              <a:t>Json vs </a:t>
            </a:r>
            <a:r>
              <a:rPr lang="en-US" altLang="ko-KR" dirty="0" err="1"/>
              <a:t>Gson</a:t>
            </a:r>
            <a:r>
              <a:rPr lang="en-US" altLang="ko-KR" dirty="0"/>
              <a:t> </a:t>
            </a:r>
            <a:r>
              <a:rPr lang="ko-KR" altLang="en-US" dirty="0"/>
              <a:t>비교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7C4B01-F031-415E-BC69-8AE928C0F476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1E6786-2031-4D5D-90FA-950ADE6A8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688" y="3386582"/>
            <a:ext cx="8477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5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688F9415-0537-4A16-AF7C-8BC0BF66C09A}"/>
              </a:ext>
            </a:extLst>
          </p:cNvPr>
          <p:cNvSpPr/>
          <p:nvPr/>
        </p:nvSpPr>
        <p:spPr>
          <a:xfrm>
            <a:off x="5371990" y="2512440"/>
            <a:ext cx="2593400" cy="2519810"/>
          </a:xfrm>
          <a:custGeom>
            <a:avLst/>
            <a:gdLst>
              <a:gd name="connsiteX0" fmla="*/ 0 w 3572042"/>
              <a:gd name="connsiteY0" fmla="*/ 1786021 h 3572042"/>
              <a:gd name="connsiteX1" fmla="*/ 1786021 w 3572042"/>
              <a:gd name="connsiteY1" fmla="*/ 0 h 3572042"/>
              <a:gd name="connsiteX2" fmla="*/ 3572042 w 3572042"/>
              <a:gd name="connsiteY2" fmla="*/ 1786021 h 3572042"/>
              <a:gd name="connsiteX3" fmla="*/ 1786021 w 3572042"/>
              <a:gd name="connsiteY3" fmla="*/ 3572042 h 3572042"/>
              <a:gd name="connsiteX4" fmla="*/ 0 w 3572042"/>
              <a:gd name="connsiteY4" fmla="*/ 1786021 h 3572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2042" h="3572042">
                <a:moveTo>
                  <a:pt x="0" y="1786021"/>
                </a:moveTo>
                <a:cubicBezTo>
                  <a:pt x="0" y="799629"/>
                  <a:pt x="799629" y="0"/>
                  <a:pt x="1786021" y="0"/>
                </a:cubicBezTo>
                <a:cubicBezTo>
                  <a:pt x="2772413" y="0"/>
                  <a:pt x="3572042" y="799629"/>
                  <a:pt x="3572042" y="1786021"/>
                </a:cubicBezTo>
                <a:cubicBezTo>
                  <a:pt x="3572042" y="2772413"/>
                  <a:pt x="2772413" y="3572042"/>
                  <a:pt x="1786021" y="3572042"/>
                </a:cubicBezTo>
                <a:cubicBezTo>
                  <a:pt x="799629" y="3572042"/>
                  <a:pt x="0" y="2772413"/>
                  <a:pt x="0" y="1786021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9823" tIns="342339" rIns="1289823" bIns="2842768" numCol="1" spcCol="1270" anchor="ctr" anchorCtr="0">
            <a:noAutofit/>
          </a:bodyPr>
          <a:lstStyle/>
          <a:p>
            <a:pPr marL="0" lvl="0" indent="0" algn="ctr" defTabSz="800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800" kern="1200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FFEA503C-54C7-4191-AB86-688AF244A8B1}"/>
              </a:ext>
            </a:extLst>
          </p:cNvPr>
          <p:cNvSpPr/>
          <p:nvPr/>
        </p:nvSpPr>
        <p:spPr>
          <a:xfrm>
            <a:off x="1178610" y="2461643"/>
            <a:ext cx="2593400" cy="2519810"/>
          </a:xfrm>
          <a:custGeom>
            <a:avLst/>
            <a:gdLst>
              <a:gd name="connsiteX0" fmla="*/ 0 w 3572042"/>
              <a:gd name="connsiteY0" fmla="*/ 1786021 h 3572042"/>
              <a:gd name="connsiteX1" fmla="*/ 1786021 w 3572042"/>
              <a:gd name="connsiteY1" fmla="*/ 0 h 3572042"/>
              <a:gd name="connsiteX2" fmla="*/ 3572042 w 3572042"/>
              <a:gd name="connsiteY2" fmla="*/ 1786021 h 3572042"/>
              <a:gd name="connsiteX3" fmla="*/ 1786021 w 3572042"/>
              <a:gd name="connsiteY3" fmla="*/ 3572042 h 3572042"/>
              <a:gd name="connsiteX4" fmla="*/ 0 w 3572042"/>
              <a:gd name="connsiteY4" fmla="*/ 1786021 h 3572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2042" h="3572042">
                <a:moveTo>
                  <a:pt x="0" y="1786021"/>
                </a:moveTo>
                <a:cubicBezTo>
                  <a:pt x="0" y="799629"/>
                  <a:pt x="799629" y="0"/>
                  <a:pt x="1786021" y="0"/>
                </a:cubicBezTo>
                <a:cubicBezTo>
                  <a:pt x="2772413" y="0"/>
                  <a:pt x="3572042" y="799629"/>
                  <a:pt x="3572042" y="1786021"/>
                </a:cubicBezTo>
                <a:cubicBezTo>
                  <a:pt x="3572042" y="2772413"/>
                  <a:pt x="2772413" y="3572042"/>
                  <a:pt x="1786021" y="3572042"/>
                </a:cubicBezTo>
                <a:cubicBezTo>
                  <a:pt x="799629" y="3572042"/>
                  <a:pt x="0" y="2772413"/>
                  <a:pt x="0" y="1786021"/>
                </a:cubicBez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9823" tIns="342339" rIns="1289823" bIns="2842768" numCol="1" spcCol="1270" anchor="ctr" anchorCtr="0">
            <a:noAutofit/>
          </a:bodyPr>
          <a:lstStyle/>
          <a:p>
            <a:pPr marL="0" lvl="0" indent="0" algn="ctr" defTabSz="800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800" kern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C28882-9BEF-46D4-AF6E-526072DCD5E2}"/>
              </a:ext>
            </a:extLst>
          </p:cNvPr>
          <p:cNvSpPr/>
          <p:nvPr/>
        </p:nvSpPr>
        <p:spPr>
          <a:xfrm>
            <a:off x="377993" y="1742036"/>
            <a:ext cx="4916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루프안에서 </a:t>
            </a:r>
            <a:r>
              <a:rPr lang="en-US" altLang="ko-KR" dirty="0"/>
              <a:t>JSON</a:t>
            </a:r>
            <a:r>
              <a:rPr lang="ko-KR" altLang="en-US" dirty="0"/>
              <a:t>라이브러리 인스턴스 생성시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6736BC-EBD4-48AE-8123-9920161FF8F1}"/>
              </a:ext>
            </a:extLst>
          </p:cNvPr>
          <p:cNvSpPr/>
          <p:nvPr/>
        </p:nvSpPr>
        <p:spPr>
          <a:xfrm>
            <a:off x="1967438" y="5232151"/>
            <a:ext cx="46217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br>
              <a:rPr lang="ko-KR" altLang="en-US" dirty="0"/>
            </a:br>
            <a:r>
              <a:rPr lang="en-US" altLang="ko-KR" dirty="0"/>
              <a:t>10</a:t>
            </a:r>
            <a:r>
              <a:rPr lang="ko-KR" altLang="en-US" dirty="0" err="1"/>
              <a:t>만번</a:t>
            </a:r>
            <a:r>
              <a:rPr lang="ko-KR" altLang="en-US" dirty="0"/>
              <a:t> 부터 성능 차이가 눈에 띄게 벌어짐</a:t>
            </a:r>
          </a:p>
          <a:p>
            <a:pPr algn="ctr"/>
            <a:r>
              <a:rPr lang="en-US" altLang="ko-KR" b="1" dirty="0"/>
              <a:t> 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5ED2C-222C-4582-ADB2-E2ECCFD3D3F1}"/>
              </a:ext>
            </a:extLst>
          </p:cNvPr>
          <p:cNvSpPr/>
          <p:nvPr/>
        </p:nvSpPr>
        <p:spPr>
          <a:xfrm>
            <a:off x="1573044" y="3440764"/>
            <a:ext cx="1804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/>
              <a:t>JACKSON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3FAD9-9F4F-4FC5-A5D1-A63A7F4FAF0E}"/>
              </a:ext>
            </a:extLst>
          </p:cNvPr>
          <p:cNvSpPr/>
          <p:nvPr/>
        </p:nvSpPr>
        <p:spPr>
          <a:xfrm>
            <a:off x="6114000" y="3481844"/>
            <a:ext cx="10502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err="1"/>
              <a:t>Gson</a:t>
            </a:r>
            <a:endParaRPr lang="en-US" altLang="ko-KR" sz="2800" b="1" dirty="0"/>
          </a:p>
        </p:txBody>
      </p:sp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164E6C33-FF99-46E4-91E7-6F1216C33B59}"/>
              </a:ext>
            </a:extLst>
          </p:cNvPr>
          <p:cNvSpPr/>
          <p:nvPr/>
        </p:nvSpPr>
        <p:spPr>
          <a:xfrm>
            <a:off x="1704752" y="5276278"/>
            <a:ext cx="5243512" cy="88902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B08676A-DB5D-403B-94E3-E4D9B87B866C}"/>
              </a:ext>
            </a:extLst>
          </p:cNvPr>
          <p:cNvSpPr txBox="1">
            <a:spLocks/>
          </p:cNvSpPr>
          <p:nvPr/>
        </p:nvSpPr>
        <p:spPr>
          <a:xfrm>
            <a:off x="347434" y="84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Jackson</a:t>
            </a:r>
            <a:r>
              <a:rPr lang="ko-KR" altLang="en-US" dirty="0"/>
              <a:t> </a:t>
            </a:r>
            <a:r>
              <a:rPr lang="en-US" altLang="ko-KR" dirty="0"/>
              <a:t>Json vs </a:t>
            </a:r>
            <a:r>
              <a:rPr lang="en-US" altLang="ko-KR" dirty="0" err="1"/>
              <a:t>Gson</a:t>
            </a:r>
            <a:r>
              <a:rPr lang="en-US" altLang="ko-KR" dirty="0"/>
              <a:t> </a:t>
            </a:r>
            <a:r>
              <a:rPr lang="ko-KR" altLang="en-US" dirty="0"/>
              <a:t>비교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1F2F12-4CB8-47A1-AC7D-C21196E9CC1C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18C3A9B-EEED-400D-BD20-E32D31C0E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835" y="3405632"/>
            <a:ext cx="8191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11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6BA3C7A-1FAB-412B-A72D-50DBF64FA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5186"/>
            <a:ext cx="9144000" cy="4047628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DFC32519-6F58-4544-A867-19542B8CEF72}"/>
              </a:ext>
            </a:extLst>
          </p:cNvPr>
          <p:cNvSpPr txBox="1">
            <a:spLocks/>
          </p:cNvSpPr>
          <p:nvPr/>
        </p:nvSpPr>
        <p:spPr>
          <a:xfrm>
            <a:off x="347434" y="84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설치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90CE0E-9637-40B7-B1C2-887B56C7E6F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56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484</Words>
  <Application>Microsoft Office PowerPoint</Application>
  <PresentationFormat>화면 슬라이드 쇼(4:3)</PresentationFormat>
  <Paragraphs>91</Paragraphs>
  <Slides>22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Noto Sans KR</vt:lpstr>
      <vt:lpstr>Consolas</vt:lpstr>
      <vt:lpstr>Arial Unicode MS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PC-02</dc:creator>
  <cp:lastModifiedBy>PC-02</cp:lastModifiedBy>
  <cp:revision>13</cp:revision>
  <dcterms:created xsi:type="dcterms:W3CDTF">2020-02-26T09:23:01Z</dcterms:created>
  <dcterms:modified xsi:type="dcterms:W3CDTF">2020-02-27T04:46:56Z</dcterms:modified>
</cp:coreProperties>
</file>