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8910625" cx="11879250"/>
  <p:notesSz cx="7104050" cy="10234600"/>
  <p:embeddedFontLst>
    <p:embeddedFont>
      <p:font typeface="Century Schoolbook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8" roundtripDataSignature="AMtx7mjUb49GE4pzqI90FgCxsBN6ysG+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8345B2-94B2-4853-8946-B52023C1EF4A}">
  <a:tblStyle styleId="{428345B2-94B2-4853-8946-B52023C1EF4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enturySchoolbook-bold.fntdata"/><Relationship Id="rId10" Type="http://schemas.openxmlformats.org/officeDocument/2006/relationships/slide" Target="slides/slide4.xml"/><Relationship Id="rId54" Type="http://schemas.openxmlformats.org/officeDocument/2006/relationships/font" Target="fonts/CenturySchoolbook-regular.fntdata"/><Relationship Id="rId13" Type="http://schemas.openxmlformats.org/officeDocument/2006/relationships/slide" Target="slides/slide7.xml"/><Relationship Id="rId57" Type="http://schemas.openxmlformats.org/officeDocument/2006/relationships/font" Target="fonts/CenturySchoolbook-boldItalic.fntdata"/><Relationship Id="rId12" Type="http://schemas.openxmlformats.org/officeDocument/2006/relationships/slide" Target="slides/slide6.xml"/><Relationship Id="rId56" Type="http://schemas.openxmlformats.org/officeDocument/2006/relationships/font" Target="fonts/CenturySchoolbook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 BOM과 DOM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315185" y="1514928"/>
            <a:ext cx="11261530" cy="50700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openPopup()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open(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"http://www.google.co.kr"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"_blank"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"width=200,height=200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"구글창 열기"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"openPopup();"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31"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78" y="7012256"/>
            <a:ext cx="4852804" cy="124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32" id="102" name="Google Shape;102;p10"/>
          <p:cNvPicPr preferRelativeResize="0"/>
          <p:nvPr/>
        </p:nvPicPr>
        <p:blipFill rotWithShape="1">
          <a:blip r:embed="rId4">
            <a:alphaModFix/>
          </a:blip>
          <a:srcRect b="27954" l="0" r="0" t="0"/>
          <a:stretch/>
        </p:blipFill>
        <p:spPr>
          <a:xfrm>
            <a:off x="6735902" y="5972635"/>
            <a:ext cx="2877673" cy="2289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/>
          <p:nvPr/>
        </p:nvSpPr>
        <p:spPr>
          <a:xfrm flipH="1" rot="10800000">
            <a:off x="2274263" y="7538913"/>
            <a:ext cx="4360524" cy="254735"/>
          </a:xfrm>
          <a:custGeom>
            <a:rect b="b" l="l" r="r" t="t"/>
            <a:pathLst>
              <a:path extrusionOk="0" h="745801" w="2857500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setTimeout</a:t>
            </a:r>
            <a:r>
              <a:rPr b="1" i="1" lang="en-US"/>
              <a:t>()</a:t>
            </a: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27" y="2328249"/>
            <a:ext cx="11200177" cy="226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576397" y="1551112"/>
            <a:ext cx="10670077" cy="5696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showAlert()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setTimeout(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 alert(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"setTimeout()을 사용하여 표시됩니다."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},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누르면 3초 후에 경고 박스가 화면에 표시됩니다.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"showAlert()"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3b"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484" y="6670179"/>
            <a:ext cx="3945845" cy="200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3c"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623" y="6642110"/>
            <a:ext cx="2942349" cy="1591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/>
          <p:nvPr/>
        </p:nvSpPr>
        <p:spPr>
          <a:xfrm>
            <a:off x="3018922" y="6940809"/>
            <a:ext cx="3650886" cy="1153023"/>
          </a:xfrm>
          <a:custGeom>
            <a:rect b="b" l="l" r="r" t="t"/>
            <a:pathLst>
              <a:path extrusionOk="0" h="887415" w="280987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setInterval()</a:t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65" y="2289672"/>
            <a:ext cx="10073512" cy="385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576397" y="1596405"/>
            <a:ext cx="10670077" cy="33521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onload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"changeColor();"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Text.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"stopTextColor();"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중지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test_setInterval2</a:t>
            </a:r>
            <a:endParaRPr b="0" i="0" sz="2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c3c0643"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8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44"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12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15191" y="1504062"/>
            <a:ext cx="11274167" cy="67240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changeColor()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id = setInterval(flashText, 500);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flashText()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elem.style.color = (elem.style.color ==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?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"blue"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elem.style.backgroundColor = 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(elem.style.backgroundColor ==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?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"yellow"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stopTextColor()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clearInterval(id);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test_setInterVal, 1초마다 브라우저 배경색이 랜덤으로 바뀌는 프로그램을 작성하시오. --  test_back_interval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참고 : HTML에서 색 지정 방법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색 이름을 영문으로 지정(black, pink, orange, yellow, blue, red…)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 #RRGGBB : 16진수로 표현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10진수를 16진수로 표현하는 방법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a = 230;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a.toString(16);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만약에 파랑을 만들고 싶으면 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var red = 0, green = 0, blue = 255;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"#" + red.toString(16) + green.toString(16) + blue.toString(16);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객체 </a:t>
            </a:r>
            <a:endParaRPr/>
          </a:p>
        </p:txBody>
      </p:sp>
      <p:graphicFrame>
        <p:nvGraphicFramePr>
          <p:cNvPr id="157" name="Google Shape;157;p17"/>
          <p:cNvGraphicFramePr/>
          <p:nvPr/>
        </p:nvGraphicFramePr>
        <p:xfrm>
          <a:off x="656445" y="1998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147300"/>
                <a:gridCol w="8396400"/>
              </a:tblGrid>
              <a:tr h="76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availHeight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높이를 반환(윈도우에서 태스크바를 제외한 영역)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width크기보다 작다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availWidth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너비를 반환(윈도우에서 태스크바를 제외한 영역)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colorDepth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컬러 팔레트의 비트 깊이를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전체 높이를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pixelDepth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컬러 해상도(bits per pixel)를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화면의 전체 너비를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14315" y="1551112"/>
            <a:ext cx="10670077" cy="37699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maxopen(url, winattributes)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var maxwindow = window.open(url,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winattributes)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maxwindow.moveTo(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maxwindow.resizeTo(screen.availWidth, screen.availHeight)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"maxopen('http://www.google.com', 'resize=1, scrollbars=1, status=1'); return false;"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화면 보기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pic>
        <p:nvPicPr>
          <p:cNvPr descr="EMB00001c3c064a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3782" y="5532022"/>
            <a:ext cx="5187559" cy="20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객체 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296228" y="1732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066500"/>
                <a:gridCol w="919760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hash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앵커 부분을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hostname과 port를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URL을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경로(path)를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port를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protocol 부분을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쿼리(query) 부분을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graphicFrame>
        <p:nvGraphicFramePr>
          <p:cNvPr id="173" name="Google Shape;173;p19"/>
          <p:cNvGraphicFramePr/>
          <p:nvPr/>
        </p:nvGraphicFramePr>
        <p:xfrm>
          <a:off x="292015" y="6366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066500"/>
                <a:gridCol w="9197600"/>
              </a:tblGrid>
              <a:tr h="47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문서를 로드한다.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reload()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다시 로드한다.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새로운 문서로 대체한다.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DOM과 BOM</a:t>
            </a:r>
            <a:endParaRPr/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HTML 문서를 객체로 표현한 것을 DOM(Document Object Model)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웹브라우저를 객체로 표현한 것을 BOM(Browser Object Model)</a:t>
            </a:r>
            <a:endParaRPr sz="2800"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795" y="3109370"/>
            <a:ext cx="8821271" cy="471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Location객체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493" lvl="0" marL="445549" rtl="0" algn="l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36" y="2323645"/>
            <a:ext cx="5377135" cy="465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0537" y="2323645"/>
            <a:ext cx="5408023" cy="510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601676" y="1688391"/>
            <a:ext cx="10670077" cy="23940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location.replace(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"http://www.google.com"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"replace()"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이동하기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pic>
        <p:nvPicPr>
          <p:cNvPr descr="EMB00001c3c064f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6" y="4216052"/>
            <a:ext cx="4558517" cy="1338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50"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950" y="4216053"/>
            <a:ext cx="5631803" cy="2683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navigator 객체 </a:t>
            </a:r>
            <a:endParaRPr/>
          </a:p>
        </p:txBody>
      </p:sp>
      <p:graphicFrame>
        <p:nvGraphicFramePr>
          <p:cNvPr id="198" name="Google Shape;198;p22"/>
          <p:cNvGraphicFramePr/>
          <p:nvPr/>
        </p:nvGraphicFramePr>
        <p:xfrm>
          <a:off x="296228" y="1732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786950"/>
                <a:gridCol w="8477175"/>
              </a:tblGrid>
              <a:tr h="52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appCodeName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브라우저의 코드 네임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appName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브라우저의 이름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appVersion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브라우저의 버전 정보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cookieEnabled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브라우저에서 쿠키가 활성화되어 있는지 여부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online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브라우저가 인터넷에 연결되어 있으면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platform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브라우저가 컴파일 된 플랫폼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userAgent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브라우저에서 서버로 가는 user-agent 헤더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graphicFrame>
        <p:nvGraphicFramePr>
          <p:cNvPr id="199" name="Google Shape;199;p22"/>
          <p:cNvGraphicFramePr/>
          <p:nvPr/>
        </p:nvGraphicFramePr>
        <p:xfrm>
          <a:off x="292016" y="6341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786950"/>
                <a:gridCol w="8477175"/>
              </a:tblGrid>
              <a:tr h="59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9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JavaEnabled()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자바가 사용 가능한지 여부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9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taintEnabled()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브라우저에서 data tainting이 가능한지 여부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IE,</a:t>
                      </a:r>
                      <a:r>
                        <a:rPr b="0" i="0" lang="en-US" sz="2339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Opera.에서만 지원, 제거된 메소드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639593" y="1598159"/>
            <a:ext cx="10670077" cy="23705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navigator)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value = navigator[key];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document.write(key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": 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value +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descr="EMB00001c3c0654"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133" y="3831455"/>
            <a:ext cx="5407955" cy="544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찾기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동적인 웹페이지를 작성하려면 원하는 요소를 찾아야 한다.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id로 찾기</a:t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name으로 찾기</a:t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태그 이름으로 찾기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956275" y="2811433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document.getElementById("");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946687" y="4753657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document.getElementsByName(“comImg")[0].src;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956275" y="6696229"/>
            <a:ext cx="9963202" cy="1233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document.getElementsByTagName(“input")[0];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id로 HTML 요소 찾기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601676" y="1636075"/>
            <a:ext cx="10670077" cy="56820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alert(obj.value);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"process()"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5f8"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425" y="3835019"/>
            <a:ext cx="1499546" cy="166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5f9" id="226" name="Google Shape;2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360" y="1836302"/>
            <a:ext cx="4336696" cy="13667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img와 입력양식찾기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이름을 지정한 경우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이름이 없는 경우 배열 형태로 찾을 수 있음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296228" y="2406978"/>
            <a:ext cx="11264119" cy="6264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"pome.png"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"강아지 그림"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"myImg"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document.myImg</a:t>
            </a:r>
            <a:endParaRPr b="0" i="0" sz="2339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96228" y="3142247"/>
            <a:ext cx="11264119" cy="18777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document.myform</a:t>
            </a:r>
            <a:endParaRPr b="0" i="0" sz="2339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document.myform.text1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"text2"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document.myform.text2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/>
          </a:p>
        </p:txBody>
      </p:sp>
      <p:cxnSp>
        <p:nvCxnSpPr>
          <p:cNvPr id="236" name="Google Shape;236;p26"/>
          <p:cNvCxnSpPr/>
          <p:nvPr/>
        </p:nvCxnSpPr>
        <p:spPr>
          <a:xfrm rot="10800000">
            <a:off x="8189411" y="2730066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6"/>
          <p:cNvCxnSpPr/>
          <p:nvPr/>
        </p:nvCxnSpPr>
        <p:spPr>
          <a:xfrm rot="10800000">
            <a:off x="3571888" y="3446289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26"/>
          <p:cNvCxnSpPr/>
          <p:nvPr/>
        </p:nvCxnSpPr>
        <p:spPr>
          <a:xfrm rot="10800000">
            <a:off x="5969123" y="3808615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26"/>
          <p:cNvCxnSpPr/>
          <p:nvPr/>
        </p:nvCxnSpPr>
        <p:spPr>
          <a:xfrm rot="10800000">
            <a:off x="5969123" y="4158300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321508" y="5730036"/>
            <a:ext cx="11264119" cy="6264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&lt;img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"pome.png"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"강아지 그림"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document.images[0]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324423" y="6459421"/>
            <a:ext cx="11264119" cy="187771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document.forms[0]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document.forms[0].elements[0]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33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document.forms[0].elements[1]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 rot="10800000">
            <a:off x="6293531" y="6138440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26"/>
          <p:cNvCxnSpPr/>
          <p:nvPr/>
        </p:nvCxnSpPr>
        <p:spPr>
          <a:xfrm rot="10800000">
            <a:off x="1536977" y="6879940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 rot="10800000">
            <a:off x="4064817" y="7216986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26"/>
          <p:cNvCxnSpPr/>
          <p:nvPr/>
        </p:nvCxnSpPr>
        <p:spPr>
          <a:xfrm rot="10800000">
            <a:off x="4064817" y="7566671"/>
            <a:ext cx="49292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입력 양식 찾기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472584" y="1688394"/>
            <a:ext cx="10788153" cy="57940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 = document.myform.text1;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alert(obj.value);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"process()"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5f8"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9653" y="3759183"/>
            <a:ext cx="1499546" cy="166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5f9" id="254" name="Google Shape;2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269" y="1937418"/>
            <a:ext cx="4336696" cy="1366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트리 순회</a:t>
            </a:r>
            <a:endParaRPr/>
          </a:p>
        </p:txBody>
      </p:sp>
      <p:graphicFrame>
        <p:nvGraphicFramePr>
          <p:cNvPr id="261" name="Google Shape;261;p28"/>
          <p:cNvGraphicFramePr/>
          <p:nvPr/>
        </p:nvGraphicFramePr>
        <p:xfrm>
          <a:off x="296930" y="1845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{428345B2-94B2-4853-8946-B52023C1EF4A}</a:tableStyleId>
              </a:tblPr>
              <a:tblGrid>
                <a:gridCol w="2394425"/>
                <a:gridCol w="8869700"/>
              </a:tblGrid>
              <a:tr h="69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childNodes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요소의 모든 자식 요소에 접근할 수 있다. 배열이 반환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19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firstChild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첫번째 자식 노드가 반환된다. "childNodes[0]"와 같다.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19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lastChild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마지막 자식 노드가 반환된다. "childNodes[childNodes.length – 1]"와 같다.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parentNode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부모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nextSibling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다음 형제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previousSibling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이전 형제 노드를 반환한다.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- firstChild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72585" y="1551112"/>
            <a:ext cx="10670077" cy="6695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&lt;ul&gt;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1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2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3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4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5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= document.getElementsByTagName(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'ul'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)[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allItems = list.getElementsByTagName(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'li'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length = allItems.length; i &lt; length; i++)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alert(allItems[i].firstChild.data);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5ff"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052" y="2386177"/>
            <a:ext cx="4177756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문서 객체 모델(DOM)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W3C (World Wide Web Consortium)의 표준입니다.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문서를 액세스하기위한 표준을 정의한다 :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i="1" lang="en-US" sz="2400"/>
              <a:t>"W3C 문서 객체 모델 (DOM)은 프로그램 및 스크립트를 동적으로 액세스하여 문서의 콘텐트, 구조 및 스타일을 갱신 할 수 있도록 플랫폼 및 언어 중립 인터페이스이다.“</a:t>
            </a:r>
            <a:endParaRPr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The HTML DOM is a standard for how to get, change, add, or delete HTML elements.</a:t>
            </a:r>
            <a:endParaRPr sz="2400"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HTML 문서의 계층적인 구조를 트리(tree)로 표현</a:t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47" y="5045336"/>
            <a:ext cx="10406562" cy="353944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 요소 생성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텍스트 노드를 갖는 요소와 갖지 않는 요소로 구분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요소노드와 텍스트 노드를 생성한 후에 텍스트 노드를 요소 노드에 붙임.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createElement(tagName)  : 태그요소 생성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createTextNode(text)  : 텍스트 노드 생성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appendChild(node) : 새로운 노드를 붙임.</a:t>
            </a:r>
            <a:endParaRPr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새로운 HTML 요소 생성</a:t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29346" y="1551112"/>
            <a:ext cx="10670077" cy="4301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요소 div태그에 텍스트노드를 생성해서 추가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addtext(t)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= document.createTextNode(t);  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).appendChild(node);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"addtext(＇무궁화 꽃이 피었습니다.')"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"font: 20px bold;"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여기를 클릭하세요.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 요소 생성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새로운 이미지 태그 만들어 추가하기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-createElement()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firstChild.data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-appendChild()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HTML요소생성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실행결과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li요소들을 가져온다 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 요소만큼 반복문 – </a:t>
            </a:r>
            <a:endParaRPr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li의 data 값을 가져온다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img엘리먼트  생성  해서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 변수에 대입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 img의 src, width, heigh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속성을 설정 </a:t>
            </a:r>
            <a:endParaRPr sz="2800"/>
          </a:p>
          <a:p>
            <a:pPr indent="-445549" lvl="0" marL="445549" rtl="0" algn="l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li요소에 자식요소로 img를  추가 </a:t>
            </a:r>
            <a:endParaRPr sz="2800"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 리스트 요소를 클릭하면 해당  이미지 표시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삭제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692257" y="1551112"/>
            <a:ext cx="10670077" cy="69509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removeNode() {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child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parent.removeChild(child);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첫번째 단락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"p2"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두번째 단락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"removeNode()"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누르세요!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추가/삭제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추가삭제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908" y="1905364"/>
            <a:ext cx="5355772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실행결과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요소의 내용 변경</a:t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472586" y="1650476"/>
            <a:ext cx="10854601" cy="65270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&lt;title&gt;&lt;/title&gt;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=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alert(val);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set(v)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v;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t/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&gt;무궁화 꽃이 피었습니다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"get()"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내용 가져오기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&lt;/a&gt;&lt;br&gt;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"set(＇장미꽃이 피었습니다')"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</a:t>
            </a:r>
            <a:endParaRPr b="1" i="0" sz="23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내용 변경하기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속성 변경하기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601676" y="1533211"/>
            <a:ext cx="10670077" cy="37499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&lt;img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"pome.png"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changeImage()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).src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"poodle.png"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"changeImage()"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12"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525" y="5280692"/>
            <a:ext cx="3489999" cy="2253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13" id="348" name="Google Shape;34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928" y="5280692"/>
            <a:ext cx="3489999" cy="225331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/>
          <p:nvPr/>
        </p:nvSpPr>
        <p:spPr>
          <a:xfrm>
            <a:off x="4491656" y="6682982"/>
            <a:ext cx="1571737" cy="1299467"/>
          </a:xfrm>
          <a:custGeom>
            <a:rect b="b" l="l" r="r" t="t"/>
            <a:pathLst>
              <a:path extrusionOk="0" h="1000125" w="120967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브라우저 객체 모델(BOM)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브라우저 객체 모델(BOM: Browser Object Model):  웹 브라우저가 가지고 있는 모든 객체를 의미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최상위 객체는 window이고 그 아래로 navigator, location, history, screen, document, frames 객체가 있다.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150" y="4682279"/>
            <a:ext cx="10197730" cy="237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스타일 변경하기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289907" y="1545850"/>
            <a:ext cx="11210972" cy="4483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paragraph.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9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changeStyle() {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).style.color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).style.fontFamily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"Century Schoolbook"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).style.fontStyle = </a:t>
            </a:r>
            <a:r>
              <a:rPr b="1" i="0" lang="en-US" sz="2339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"italic"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&lt;input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"changeStyle()"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i="0" lang="en-US" sz="233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127000" marR="0" rtl="0" algn="l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c3c061a" id="358" name="Google Shape;3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219" y="6134316"/>
            <a:ext cx="3394672" cy="1724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1b" id="359" name="Google Shape;35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9660" y="6159068"/>
            <a:ext cx="3454756" cy="1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3031299" y="6670604"/>
            <a:ext cx="2499929" cy="829185"/>
          </a:xfrm>
          <a:custGeom>
            <a:rect b="b" l="l" r="r" t="t"/>
            <a:pathLst>
              <a:path extrusionOk="0" h="638175" w="1924050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1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화면과 같이 이미지를 클릭하면 이미지가 스위치가 켜지고 다시 클릭하면 스위치가 꺼지는 프로그램을 작성하시오.</a:t>
            </a:r>
            <a:endParaRPr/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69" y="3355446"/>
            <a:ext cx="4170673" cy="472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2484" y="3355446"/>
            <a:ext cx="4183049" cy="472758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소스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올빼미/스크립트/test_sw_image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function switch_image()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element = document.getElementById('image')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if (element.src.match("sw_on"))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element.src = "sw_off.jpg";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else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element.src = "sw_on.jpg";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}&lt;/script&gt;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&lt;body&gt;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&lt;img id="image" onclick="switch_image()"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src="sw_off.jpg" width="100" height="100"&gt;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&lt;p&gt;스위치를 클릭하여 보세요!&lt;/p&gt;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&lt;/body&gt;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77" name="Google Shape;377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22" y="4036493"/>
            <a:ext cx="5486301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2</a:t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이미지를 이용하여 가위 바위 보 게임을 다음과 같이 완성하시오.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(게임 시작 버튼을 누르면 프롬프트 창이 열리고 가위바위보 중 하나를 입력하면 그 결과를 출력하는 프로그램)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138" y="6234038"/>
            <a:ext cx="4388667" cy="115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7385" y="4036493"/>
            <a:ext cx="5493114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문제1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프로그램을 작성하시오. 36_textarea구구단</a:t>
            </a: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119" y="2545517"/>
            <a:ext cx="8464338" cy="5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문제2</a:t>
            </a:r>
            <a:endParaRPr/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입력 양식을 만들고 결과를 출력하는 프로그램을 작성하시오.(취미가 없을 경우는 "취미가 없군요"를 출력)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38_checked_radio</a:t>
            </a:r>
            <a:endParaRPr/>
          </a:p>
        </p:txBody>
      </p:sp>
      <p:pic>
        <p:nvPicPr>
          <p:cNvPr id="402" name="Google Shape;4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70" y="3985838"/>
            <a:ext cx="8178749" cy="480908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 3</a:t>
            </a:r>
            <a:endParaRPr/>
          </a:p>
        </p:txBody>
      </p:sp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같이 데이터를 교환하는 프로그램을 만드시오.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Select객체_문제</a:t>
            </a:r>
            <a:endParaRPr/>
          </a:p>
        </p:txBody>
      </p:sp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562" y="2904565"/>
            <a:ext cx="8469450" cy="528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innerHTML 문제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&lt;select&gt;와 innerHTML을 이용하여 다음과 같이 만드시오.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40_1_select구구단</a:t>
            </a:r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665" y="3022899"/>
            <a:ext cx="8602292" cy="508501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객체의 하위 객체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 – 웹 브라우저 최상위 객체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navigator – 브라우저에 대한 정보(버전 번호와 같은 정보들)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screen – 사용자 화면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history – 사용자가 방문한 URL 기록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location – 현재 URL에 대한 정보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frames – 브라우저 윈도우를 차지하고 있는 프레임들(현재는 잘 사용하지 않음)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document – 메인 브라우저에 표시된 HTML 문서</a:t>
            </a:r>
            <a:endParaRPr/>
          </a:p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객체</a:t>
            </a:r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브라우저 모델 객체(BOM)에서 최상위 객체로서 웹 브라우저 윈도우를 나타낸다.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전역 자바스크립트 객체, 함수, 변수는 자동적으로 window 객체의 멤버(속성)가 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전역 변수는 윈도우 객체의 속성이고 모든 함수는 윈도우 객체의 메서드이다.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 객체는 최상위 객체로서 생략이 가능하다.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 객체 속성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opener : open()을 통해 새로운 창을 열었을 때 그 창을 자식창이라 한다면 자식창에서 부모창을 가리킬 때 opener라 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객체 함수</a:t>
            </a:r>
            <a:endParaRPr/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open() : 새로운 창을 연다.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close() : 열려진 창을 닫는다.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alert(내용) : 내용을 나타내는 경고 창이 뜬다.(확인버튼)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confirm(내용) : 내용을 나타내는 확인 창이 뜬다(확인,취소버튼)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prompt(메시지, 초기값) : 메시지와 초기값을 나타내고 새로운 값을 입력할 수 있는 창이 뜬다.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확인 버튼은 입력 값, 취소버튼은 null 또는 "null"을 반환한다.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입력 값은 문자열(String)로 반환된다.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setTimeout(function, millisecond) : 주어진 시간이 경과하면 지정된 함수가 호출되어 실행된다.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setInterval(function, millisecond) : 주어진 시간이 경과할 때마다 지정된 함수가 호출되어 실행된다.</a:t>
            </a:r>
            <a:endParaRPr/>
          </a:p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객체 함수</a:t>
            </a:r>
            <a:endParaRPr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clearInterval(시간변수) : setInterval() 메소드를 종료시킨다.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moveTo(x, y) : 절대적인 위치 x와 y로 이동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moveBy(dx, dy) : 상대적인 위치로 x와 y값 만큼 이동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resizeTo(x, y) : x와 y값으로 창의 크기를 재조정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resizeBy(dx, dy) : 현재 크기에서 x와 y값 만큼 크기를 재조정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scrollTo(x, y) : 스크롤을 x와 y로 이동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scrollBy(dx, dy) : 스크롤을 x와 y값 만큼 이동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focus() : 특정 윈도우로 키보드 포커스를 이동</a:t>
            </a:r>
            <a:endParaRPr/>
          </a:p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493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URL : 오픈할 페이지의 URL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name : 타겟(target)을 지정하거나 윈도우의 이름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specs : 여러가지 속성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replace : 히스토리 리스트에서 새로운 엔트리인지 아니면 현재 엔트리를 대체하는지 여부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298818" y="1676758"/>
            <a:ext cx="11261530" cy="6614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b="1" i="0" lang="en-US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window.open(URL, name, specs, replace);</a:t>
            </a:r>
            <a:endParaRPr/>
          </a:p>
        </p:txBody>
      </p:sp>
      <p:pic>
        <p:nvPicPr>
          <p:cNvPr descr="EMB00001c3c0631"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64" y="6228624"/>
            <a:ext cx="4852804" cy="124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c3c0632" id="92" name="Google Shape;92;p9"/>
          <p:cNvPicPr preferRelativeResize="0"/>
          <p:nvPr/>
        </p:nvPicPr>
        <p:blipFill rotWithShape="1">
          <a:blip r:embed="rId4">
            <a:alphaModFix/>
          </a:blip>
          <a:srcRect b="27954" l="0" r="0" t="0"/>
          <a:stretch/>
        </p:blipFill>
        <p:spPr>
          <a:xfrm>
            <a:off x="7342586" y="5189004"/>
            <a:ext cx="2877673" cy="228958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/>
          <p:nvPr/>
        </p:nvSpPr>
        <p:spPr>
          <a:xfrm flipH="1" rot="10800000">
            <a:off x="2880947" y="6755282"/>
            <a:ext cx="4360524" cy="254735"/>
          </a:xfrm>
          <a:custGeom>
            <a:rect b="b" l="l" r="r" t="t"/>
            <a:pathLst>
              <a:path extrusionOk="0" h="745801" w="2857500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