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3"/>
  </p:notesMasterIdLst>
  <p:handoutMasterIdLst>
    <p:handoutMasterId r:id="rId54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471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472" r:id="rId27"/>
    <p:sldId id="384" r:id="rId28"/>
    <p:sldId id="385" r:id="rId29"/>
    <p:sldId id="387" r:id="rId30"/>
    <p:sldId id="388" r:id="rId31"/>
    <p:sldId id="491" r:id="rId32"/>
    <p:sldId id="389" r:id="rId33"/>
    <p:sldId id="390" r:id="rId34"/>
    <p:sldId id="496" r:id="rId35"/>
    <p:sldId id="392" r:id="rId36"/>
    <p:sldId id="393" r:id="rId37"/>
    <p:sldId id="394" r:id="rId38"/>
    <p:sldId id="395" r:id="rId39"/>
    <p:sldId id="473" r:id="rId40"/>
    <p:sldId id="396" r:id="rId41"/>
    <p:sldId id="397" r:id="rId42"/>
    <p:sldId id="398" r:id="rId43"/>
    <p:sldId id="399" r:id="rId44"/>
    <p:sldId id="474" r:id="rId45"/>
    <p:sldId id="477" r:id="rId46"/>
    <p:sldId id="400" r:id="rId47"/>
    <p:sldId id="401" r:id="rId48"/>
    <p:sldId id="478" r:id="rId49"/>
    <p:sldId id="479" r:id="rId50"/>
    <p:sldId id="481" r:id="rId51"/>
    <p:sldId id="470" r:id="rId5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02. </a:t>
            </a:r>
            <a:r>
              <a:rPr lang="en-US" altLang="ko-KR" b="1" dirty="0"/>
              <a:t>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67117443"/>
              </p:ext>
            </p:extLst>
          </p:nvPr>
        </p:nvGraphicFramePr>
        <p:xfrm>
          <a:off x="504775" y="1732623"/>
          <a:ext cx="10958188" cy="586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/>
                <a:gridCol w="7755100"/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&lt;code&gt;…&lt;/code&gt;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텍스트가 코드임을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49037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bold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&lt;p&gt;&lt;strong&gt;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strong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italic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emphasized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&lt;p&gt;&lt;code&gt;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&lt;/code&gt;&lt;/p&gt;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&lt;p&gt;&lt;sub&gt;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&lt;sup&gt;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err="1" smtClean="0"/>
              <a:t>스펙에</a:t>
            </a:r>
            <a:r>
              <a:rPr lang="ko-KR" altLang="en-US" dirty="0" smtClean="0"/>
              <a:t> 따르면 </a:t>
            </a:r>
            <a:r>
              <a:rPr lang="en-US" altLang="ko-KR" dirty="0" smtClean="0"/>
              <a:t>&lt;b&gt;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다른 모든 태그가 적절하지 않는 경우에만 사용되어야 함</a:t>
            </a:r>
            <a:endParaRPr lang="en-US" altLang="ko-KR" dirty="0" smtClean="0"/>
          </a:p>
          <a:p>
            <a:r>
              <a:rPr lang="ko-KR" altLang="en-US" dirty="0" smtClean="0"/>
              <a:t>강조해야 하는 텍스트는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사용하는 편이 좋음</a:t>
            </a:r>
            <a:endParaRPr lang="en-US" altLang="ko-KR" dirty="0" smtClean="0"/>
          </a:p>
          <a:p>
            <a:r>
              <a:rPr lang="ko-KR" altLang="en-US" dirty="0" smtClean="0"/>
              <a:t>중요한 텍스트는 </a:t>
            </a:r>
            <a:r>
              <a:rPr lang="en-US" altLang="ko-KR" dirty="0" smtClean="0"/>
              <a:t>&lt;strong&gt;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err="1" smtClean="0"/>
              <a:t>하이라이트된</a:t>
            </a:r>
            <a:r>
              <a:rPr lang="ko-KR" altLang="en-US" dirty="0" smtClean="0"/>
              <a:t> 텍스트는 </a:t>
            </a:r>
            <a:r>
              <a:rPr lang="en-US" altLang="ko-KR" dirty="0" smtClean="0"/>
              <a:t>&lt;mark&gt;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smtClean="0"/>
              <a:t>모든 텍스트 스타일은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이용하는 것이 원칙</a:t>
            </a:r>
            <a:endParaRPr lang="en-US" altLang="ko-KR" dirty="0" smtClean="0"/>
          </a:p>
          <a:p>
            <a:r>
              <a:rPr lang="ko-KR" altLang="en-US" dirty="0" smtClean="0"/>
              <a:t>볼드 텍스트를 만들려면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font-weight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r>
              <a:rPr lang="en-US" altLang="ko-KR" dirty="0" smtClean="0"/>
              <a:t>&lt;style&gt;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span{ font-weight : bold;  }</a:t>
            </a:r>
          </a:p>
          <a:p>
            <a:r>
              <a:rPr lang="en-US" altLang="ko-KR" dirty="0" smtClean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</a:t>
            </a:r>
            <a:r>
              <a:rPr lang="ko-KR" altLang="en-US" dirty="0" smtClean="0"/>
              <a:t>수평선을 </a:t>
            </a:r>
            <a:r>
              <a:rPr lang="ko-KR" altLang="en-US" dirty="0"/>
              <a:t>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HTML</a:t>
            </a:r>
            <a:r>
              <a:rPr lang="ko-KR" altLang="en-US" dirty="0" smtClean="0"/>
              <a:t>은 여러 개의 공백이 이웃해 있더라도 하나의 공백으로 간주한다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불가피하게 여러 개의 공백을 나타내고자 할 때는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4217576"/>
              </p:ext>
            </p:extLst>
          </p:nvPr>
        </p:nvGraphicFramePr>
        <p:xfrm>
          <a:off x="669084" y="3895361"/>
          <a:ext cx="10465261" cy="394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/>
                <a:gridCol w="7048585"/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quot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7741" y="1551111"/>
            <a:ext cx="11031038" cy="65758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Coffee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추가한 것입니다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카페오레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우유를 넣은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위에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우유거품을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얹은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(unordered list)</a:t>
            </a:r>
            <a:r>
              <a:rPr lang="ko-KR" altLang="en-US" dirty="0" smtClean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(ordered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&lt;dl&gt;</a:t>
            </a:r>
          </a:p>
          <a:p>
            <a:pPr lvl="1"/>
            <a:r>
              <a:rPr lang="ko-KR" altLang="en-US" dirty="0" smtClean="0"/>
              <a:t>리스트 항목 안에도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리스트를 넣을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0" y="4587137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9" y="4462878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</a:t>
            </a:r>
            <a:r>
              <a:rPr lang="ko-KR" altLang="en-US" dirty="0" smtClean="0"/>
              <a:t>리스트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85" y="5033992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/>
                <a:gridCol w="7951354"/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76275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링크는 메일을 보내는 응용프로그램을 실행시켜준다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실행하는 컴퓨터에 메일을 보내는 응용프로그램이 없다면 응용프로그램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아웃룩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3394" y="3456123"/>
            <a:ext cx="11126953" cy="84120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"mailto:hong@gmail.com?subject=Feedback"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hong@gmail.com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7324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95432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52" y="3760513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4522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JPEG(JPG) </a:t>
            </a:r>
            <a:endParaRPr lang="ko-KR" altLang="en-US" dirty="0"/>
          </a:p>
          <a:p>
            <a:pPr lvl="1"/>
            <a:r>
              <a:rPr lang="ko-KR" altLang="en-US" dirty="0" err="1" smtClean="0"/>
              <a:t>실사사진과</a:t>
            </a:r>
            <a:r>
              <a:rPr lang="ko-KR" altLang="en-US" dirty="0" smtClean="0"/>
              <a:t> </a:t>
            </a:r>
            <a:r>
              <a:rPr lang="ko-KR" altLang="en-US" dirty="0"/>
              <a:t>같이 복잡하고 </a:t>
            </a:r>
            <a:r>
              <a:rPr lang="ko-KR" altLang="en-US"/>
              <a:t>많은 </a:t>
            </a:r>
            <a:r>
              <a:rPr lang="ko-KR" altLang="en-US" smtClean="0"/>
              <a:t>색상으로 이루어진 </a:t>
            </a:r>
            <a:r>
              <a:rPr lang="ko-KR" altLang="en-US" dirty="0"/>
              <a:t>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smtClean="0"/>
              <a:t>1600</a:t>
            </a:r>
            <a:r>
              <a:rPr lang="ko-KR" altLang="en-US" smtClean="0"/>
              <a:t>만개의 색상을 사용</a:t>
            </a:r>
            <a:endParaRPr lang="en-US" altLang="ko-KR" smtClean="0"/>
          </a:p>
          <a:p>
            <a:pPr lvl="1"/>
            <a:r>
              <a:rPr lang="ko-KR" altLang="en-US" smtClean="0"/>
              <a:t> </a:t>
            </a:r>
            <a:r>
              <a:rPr lang="ko-KR" altLang="en-US"/>
              <a:t>손실 </a:t>
            </a:r>
            <a:r>
              <a:rPr lang="ko-KR" altLang="en-US" dirty="0"/>
              <a:t>압축 방식을 </a:t>
            </a:r>
            <a:r>
              <a:rPr lang="ko-KR" altLang="en-US"/>
              <a:t>사용한다</a:t>
            </a:r>
            <a:r>
              <a:rPr lang="en-US" altLang="ko-KR" smtClean="0"/>
              <a:t>.- </a:t>
            </a:r>
            <a:r>
              <a:rPr lang="ko-KR" altLang="en-US" smtClean="0"/>
              <a:t>압축과정에서 약간의 데이터는 영구히 사라진다 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클립 </a:t>
            </a:r>
            <a:r>
              <a:rPr lang="ko-KR" altLang="en-US" dirty="0"/>
              <a:t>아트와 같이 적은 수의 색상을 가진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r>
              <a:rPr lang="ko-KR" altLang="en-US"/>
              <a:t>압축 </a:t>
            </a:r>
            <a:r>
              <a:rPr lang="ko-KR" altLang="en-US" smtClean="0"/>
              <a:t>방식</a:t>
            </a:r>
            <a:r>
              <a:rPr lang="en-US" altLang="ko-KR" smtClean="0"/>
              <a:t>, </a:t>
            </a:r>
            <a:r>
              <a:rPr lang="ko-KR" altLang="en-US" smtClean="0"/>
              <a:t>투명배경을 지원 </a:t>
            </a:r>
            <a:endParaRPr lang="en-US" altLang="ko-KR" dirty="0" smtClean="0"/>
          </a:p>
          <a:p>
            <a:r>
              <a:rPr lang="en-US" altLang="ko-KR" dirty="0" smtClean="0"/>
              <a:t>GIF</a:t>
            </a:r>
            <a:endParaRPr lang="ko-KR" altLang="en-US" dirty="0"/>
          </a:p>
          <a:p>
            <a:pPr lvl="1"/>
            <a:r>
              <a:rPr lang="ko-KR" altLang="en-US" dirty="0" smtClean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 </a:t>
            </a:r>
            <a:r>
              <a:rPr lang="ko-KR" altLang="en-US" dirty="0"/>
              <a:t>색상만을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238" y="1485109"/>
            <a:ext cx="11154798" cy="6780931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Programming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Welcome to Web Coffee!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coffee.gif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하우스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로스팅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원두의 신선한 커피를 맛보고 싶다면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바리스타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최고급 원두만을 직접 엄선하여 사용합니다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카페모카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02605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thumnail.html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5744" y="1551112"/>
            <a:ext cx="11079007" cy="6740206"/>
          </a:xfrm>
          <a:noFill/>
          <a:ln>
            <a:solidFill>
              <a:schemeClr val="tx1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 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제공하는 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미국의 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우주에 대한 고해상도 이미지들을 제공하고 있다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허블 망원경으로 촬영한 이미지로서 우주의 초기의 은하 모습을 보여준다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photo1.html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PIA12110_hithumb.jpg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photo2.html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    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18593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photo1.html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54755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PIA03542_ip.jpg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521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photo2.html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4085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8008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 형태의 데이터를 표시하는 데 사용됨</a:t>
            </a:r>
            <a:endParaRPr lang="en-US" altLang="ko-KR" dirty="0" smtClean="0"/>
          </a:p>
          <a:p>
            <a:r>
              <a:rPr lang="ko-KR" altLang="en-US" dirty="0" smtClean="0"/>
              <a:t>초기의 웹 페이지에서는 전체 페이지의 레이아웃에 사용하였음</a:t>
            </a:r>
            <a:endParaRPr lang="en-US" altLang="ko-KR" dirty="0" smtClean="0"/>
          </a:p>
          <a:p>
            <a:r>
              <a:rPr lang="ko-KR" altLang="en-US" dirty="0" smtClean="0"/>
              <a:t>하나의 행을 </a:t>
            </a:r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 … &lt;/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row)</a:t>
            </a:r>
          </a:p>
          <a:p>
            <a:r>
              <a:rPr lang="ko-KR" altLang="en-US" dirty="0" smtClean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data)</a:t>
            </a:r>
          </a:p>
          <a:p>
            <a:r>
              <a:rPr lang="ko-KR" altLang="en-US" dirty="0" smtClean="0"/>
              <a:t>각 열의 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열의 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를 사용하여 생성</a:t>
            </a:r>
            <a:r>
              <a:rPr lang="en-US" altLang="ko-KR" dirty="0" smtClean="0"/>
              <a:t>(table header)</a:t>
            </a:r>
          </a:p>
          <a:p>
            <a:r>
              <a:rPr lang="ko-KR" altLang="en-US" dirty="0" smtClean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/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15" y="3120424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김철수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&lt;td&gt;80&lt;/td&gt;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pic>
        <p:nvPicPr>
          <p:cNvPr id="21505" name="_x470519600" descr="EMB00000700b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05" y="3735279"/>
            <a:ext cx="6150688" cy="1621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96396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4" y="1551111"/>
            <a:ext cx="5294603" cy="690100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라이프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오브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8.68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9457" name="_x470519520" descr="EMB00000700b2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13" y="3170480"/>
            <a:ext cx="5652113" cy="196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예제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492136" y="1433496"/>
            <a:ext cx="3665368" cy="7262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900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4817" name="_x437727504" descr="EMB00001a1c11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23" y="2120250"/>
            <a:ext cx="7319048" cy="1951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061954" y="1867705"/>
            <a:ext cx="2741653" cy="215156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13047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93249" y="1534609"/>
            <a:ext cx="4537474" cy="66050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&lt;td&gt;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김철수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5841" name="_x269965024" descr="EMB00001a1c11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81" y="3223918"/>
            <a:ext cx="5950714" cy="198633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1133227" y="2941114"/>
            <a:ext cx="3024279" cy="4082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5" name="직선 화살표 연결선 4"/>
          <p:cNvCxnSpPr>
            <a:stCxn id="7" idx="3"/>
          </p:cNvCxnSpPr>
          <p:nvPr/>
        </p:nvCxnSpPr>
        <p:spPr bwMode="auto">
          <a:xfrm>
            <a:off x="4157504" y="3145253"/>
            <a:ext cx="1428231" cy="1404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HTML 4.01</a:t>
            </a:r>
            <a:r>
              <a:rPr lang="ko-KR" altLang="en-US" dirty="0" smtClean="0"/>
              <a:t>의 경우 테이블의 속성으로 </a:t>
            </a:r>
            <a:r>
              <a:rPr lang="en-US" altLang="ko-KR" dirty="0" smtClean="0"/>
              <a:t>border </a:t>
            </a:r>
            <a:r>
              <a:rPr lang="ko-KR" altLang="en-US" dirty="0" smtClean="0"/>
              <a:t>이외에도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align,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frame, rules, </a:t>
            </a:r>
            <a:r>
              <a:rPr lang="en-US" altLang="ko-KR" dirty="0" err="1" smtClean="0"/>
              <a:t>cellpadding</a:t>
            </a:r>
            <a:r>
              <a:rPr lang="ko-KR" altLang="en-US" dirty="0" smtClean="0"/>
              <a:t>과 같은 많은 속성이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모두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에서는 권장하지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권장하는 단 하나의 속성은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도 값이 </a:t>
            </a:r>
            <a:r>
              <a:rPr lang="en-US" altLang="ko-KR" dirty="0" smtClean="0"/>
              <a:t>"1"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""</a:t>
            </a:r>
            <a:r>
              <a:rPr lang="ko-KR" altLang="en-US" dirty="0" smtClean="0"/>
              <a:t>만 사용하도록 권장하고 있다</a:t>
            </a:r>
            <a:r>
              <a:rPr lang="en-US" altLang="ko-KR" dirty="0" smtClean="0"/>
              <a:t>. border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이면 경계선이 있는 것이고 </a:t>
            </a:r>
            <a:r>
              <a:rPr lang="en-US" altLang="ko-KR" dirty="0" smtClean="0"/>
              <a:t>""</a:t>
            </a:r>
            <a:r>
              <a:rPr lang="ko-KR" altLang="en-US" dirty="0" smtClean="0"/>
              <a:t>이면 경계선이 없다는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테이블의 스타일을 지정하는 작업은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에서 요소의 스타일을 지정하려면 반드시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사용해야 한다는 것을 잊지 말자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34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행병합</a:t>
            </a:r>
            <a:r>
              <a:rPr lang="en-US" altLang="ko-KR" dirty="0" smtClean="0"/>
              <a:t>(row span) : </a:t>
            </a:r>
            <a:r>
              <a:rPr lang="ko-KR" altLang="en-US" dirty="0" smtClean="0"/>
              <a:t>행이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rowspan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열병합</a:t>
            </a:r>
            <a:r>
              <a:rPr lang="en-US" altLang="ko-KR" dirty="0" smtClean="0"/>
              <a:t>(column span) : </a:t>
            </a:r>
            <a:r>
              <a:rPr lang="ko-KR" altLang="en-US" dirty="0" smtClean="0"/>
              <a:t>열이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colspan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rowspan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지정하면 현재 셀 위치에서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행을 병합하겠다는 의미</a:t>
            </a:r>
            <a:endParaRPr lang="en-US" altLang="ko-KR" dirty="0" smtClean="0"/>
          </a:p>
          <a:p>
            <a:r>
              <a:rPr lang="en-US" altLang="ko-KR" dirty="0" err="1" smtClean="0"/>
              <a:t>colspan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이라고 지정하면 현재 셀 위치에서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열을 병합하겠다는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0402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6865" name="_x437726544" descr="EMB00001a1c11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9" y="2018926"/>
            <a:ext cx="6902492" cy="2149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최근에 본 영화들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7889" name="_x437726064" descr="EMB00001a1c11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83" y="3246363"/>
            <a:ext cx="6524154" cy="2130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4021756" y="3138336"/>
            <a:ext cx="1848438" cy="835108"/>
          </a:xfrm>
          <a:custGeom>
            <a:avLst/>
            <a:gdLst>
              <a:gd name="connsiteX0" fmla="*/ 0 w 2190750"/>
              <a:gd name="connsiteY0" fmla="*/ 0 h 1367429"/>
              <a:gd name="connsiteX1" fmla="*/ 66675 w 2190750"/>
              <a:gd name="connsiteY1" fmla="*/ 47625 h 1367429"/>
              <a:gd name="connsiteX2" fmla="*/ 114300 w 2190750"/>
              <a:gd name="connsiteY2" fmla="*/ 66675 h 1367429"/>
              <a:gd name="connsiteX3" fmla="*/ 161925 w 2190750"/>
              <a:gd name="connsiteY3" fmla="*/ 95250 h 1367429"/>
              <a:gd name="connsiteX4" fmla="*/ 276225 w 2190750"/>
              <a:gd name="connsiteY4" fmla="*/ 152400 h 1367429"/>
              <a:gd name="connsiteX5" fmla="*/ 457200 w 2190750"/>
              <a:gd name="connsiteY5" fmla="*/ 247650 h 1367429"/>
              <a:gd name="connsiteX6" fmla="*/ 581025 w 2190750"/>
              <a:gd name="connsiteY6" fmla="*/ 304800 h 1367429"/>
              <a:gd name="connsiteX7" fmla="*/ 638175 w 2190750"/>
              <a:gd name="connsiteY7" fmla="*/ 333375 h 1367429"/>
              <a:gd name="connsiteX8" fmla="*/ 666750 w 2190750"/>
              <a:gd name="connsiteY8" fmla="*/ 361950 h 1367429"/>
              <a:gd name="connsiteX9" fmla="*/ 742950 w 2190750"/>
              <a:gd name="connsiteY9" fmla="*/ 409575 h 1367429"/>
              <a:gd name="connsiteX10" fmla="*/ 771525 w 2190750"/>
              <a:gd name="connsiteY10" fmla="*/ 438150 h 1367429"/>
              <a:gd name="connsiteX11" fmla="*/ 809625 w 2190750"/>
              <a:gd name="connsiteY11" fmla="*/ 504825 h 1367429"/>
              <a:gd name="connsiteX12" fmla="*/ 819150 w 2190750"/>
              <a:gd name="connsiteY12" fmla="*/ 542925 h 1367429"/>
              <a:gd name="connsiteX13" fmla="*/ 857250 w 2190750"/>
              <a:gd name="connsiteY13" fmla="*/ 609600 h 1367429"/>
              <a:gd name="connsiteX14" fmla="*/ 885825 w 2190750"/>
              <a:gd name="connsiteY14" fmla="*/ 666750 h 1367429"/>
              <a:gd name="connsiteX15" fmla="*/ 914400 w 2190750"/>
              <a:gd name="connsiteY15" fmla="*/ 733425 h 1367429"/>
              <a:gd name="connsiteX16" fmla="*/ 923925 w 2190750"/>
              <a:gd name="connsiteY16" fmla="*/ 762000 h 1367429"/>
              <a:gd name="connsiteX17" fmla="*/ 942975 w 2190750"/>
              <a:gd name="connsiteY17" fmla="*/ 790575 h 1367429"/>
              <a:gd name="connsiteX18" fmla="*/ 952500 w 2190750"/>
              <a:gd name="connsiteY18" fmla="*/ 819150 h 1367429"/>
              <a:gd name="connsiteX19" fmla="*/ 981075 w 2190750"/>
              <a:gd name="connsiteY19" fmla="*/ 876300 h 1367429"/>
              <a:gd name="connsiteX20" fmla="*/ 1000125 w 2190750"/>
              <a:gd name="connsiteY20" fmla="*/ 942975 h 1367429"/>
              <a:gd name="connsiteX21" fmla="*/ 1057275 w 2190750"/>
              <a:gd name="connsiteY21" fmla="*/ 1009650 h 1367429"/>
              <a:gd name="connsiteX22" fmla="*/ 1066800 w 2190750"/>
              <a:gd name="connsiteY22" fmla="*/ 1038225 h 1367429"/>
              <a:gd name="connsiteX23" fmla="*/ 1162050 w 2190750"/>
              <a:gd name="connsiteY23" fmla="*/ 1123950 h 1367429"/>
              <a:gd name="connsiteX24" fmla="*/ 1219200 w 2190750"/>
              <a:gd name="connsiteY24" fmla="*/ 1181100 h 1367429"/>
              <a:gd name="connsiteX25" fmla="*/ 1276350 w 2190750"/>
              <a:gd name="connsiteY25" fmla="*/ 1209675 h 1367429"/>
              <a:gd name="connsiteX26" fmla="*/ 1343025 w 2190750"/>
              <a:gd name="connsiteY26" fmla="*/ 1228725 h 1367429"/>
              <a:gd name="connsiteX27" fmla="*/ 1400175 w 2190750"/>
              <a:gd name="connsiteY27" fmla="*/ 1247775 h 1367429"/>
              <a:gd name="connsiteX28" fmla="*/ 1428750 w 2190750"/>
              <a:gd name="connsiteY28" fmla="*/ 1257300 h 1367429"/>
              <a:gd name="connsiteX29" fmla="*/ 1495425 w 2190750"/>
              <a:gd name="connsiteY29" fmla="*/ 1266825 h 1367429"/>
              <a:gd name="connsiteX30" fmla="*/ 1552575 w 2190750"/>
              <a:gd name="connsiteY30" fmla="*/ 1285875 h 1367429"/>
              <a:gd name="connsiteX31" fmla="*/ 1628775 w 2190750"/>
              <a:gd name="connsiteY31" fmla="*/ 1295400 h 1367429"/>
              <a:gd name="connsiteX32" fmla="*/ 1657350 w 2190750"/>
              <a:gd name="connsiteY32" fmla="*/ 1314450 h 1367429"/>
              <a:gd name="connsiteX33" fmla="*/ 1857375 w 2190750"/>
              <a:gd name="connsiteY33" fmla="*/ 1323975 h 1367429"/>
              <a:gd name="connsiteX34" fmla="*/ 1905000 w 2190750"/>
              <a:gd name="connsiteY34" fmla="*/ 1333500 h 1367429"/>
              <a:gd name="connsiteX35" fmla="*/ 2019300 w 2190750"/>
              <a:gd name="connsiteY35" fmla="*/ 1343025 h 1367429"/>
              <a:gd name="connsiteX36" fmla="*/ 2076450 w 2190750"/>
              <a:gd name="connsiteY36" fmla="*/ 1362075 h 1367429"/>
              <a:gd name="connsiteX37" fmla="*/ 2190750 w 2190750"/>
              <a:gd name="connsiteY37" fmla="*/ 1362075 h 13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90750" h="1367429">
                <a:moveTo>
                  <a:pt x="0" y="0"/>
                </a:moveTo>
                <a:cubicBezTo>
                  <a:pt x="22225" y="15875"/>
                  <a:pt x="43083" y="33863"/>
                  <a:pt x="66675" y="47625"/>
                </a:cubicBezTo>
                <a:cubicBezTo>
                  <a:pt x="81444" y="56240"/>
                  <a:pt x="99007" y="59029"/>
                  <a:pt x="114300" y="66675"/>
                </a:cubicBezTo>
                <a:cubicBezTo>
                  <a:pt x="130859" y="74954"/>
                  <a:pt x="145563" y="86588"/>
                  <a:pt x="161925" y="95250"/>
                </a:cubicBezTo>
                <a:cubicBezTo>
                  <a:pt x="199572" y="115181"/>
                  <a:pt x="239240" y="131266"/>
                  <a:pt x="276225" y="152400"/>
                </a:cubicBezTo>
                <a:cubicBezTo>
                  <a:pt x="327420" y="181654"/>
                  <a:pt x="407311" y="228942"/>
                  <a:pt x="457200" y="247650"/>
                </a:cubicBezTo>
                <a:cubicBezTo>
                  <a:pt x="583973" y="295190"/>
                  <a:pt x="487455" y="253762"/>
                  <a:pt x="581025" y="304800"/>
                </a:cubicBezTo>
                <a:cubicBezTo>
                  <a:pt x="599723" y="314999"/>
                  <a:pt x="620454" y="321561"/>
                  <a:pt x="638175" y="333375"/>
                </a:cubicBezTo>
                <a:cubicBezTo>
                  <a:pt x="649383" y="340847"/>
                  <a:pt x="655974" y="353868"/>
                  <a:pt x="666750" y="361950"/>
                </a:cubicBezTo>
                <a:cubicBezTo>
                  <a:pt x="685339" y="375891"/>
                  <a:pt x="722995" y="392946"/>
                  <a:pt x="742950" y="409575"/>
                </a:cubicBezTo>
                <a:cubicBezTo>
                  <a:pt x="753298" y="418199"/>
                  <a:pt x="762000" y="428625"/>
                  <a:pt x="771525" y="438150"/>
                </a:cubicBezTo>
                <a:cubicBezTo>
                  <a:pt x="800658" y="525550"/>
                  <a:pt x="751960" y="389495"/>
                  <a:pt x="809625" y="504825"/>
                </a:cubicBezTo>
                <a:cubicBezTo>
                  <a:pt x="815479" y="516534"/>
                  <a:pt x="814553" y="530668"/>
                  <a:pt x="819150" y="542925"/>
                </a:cubicBezTo>
                <a:cubicBezTo>
                  <a:pt x="844198" y="609721"/>
                  <a:pt x="829615" y="554330"/>
                  <a:pt x="857250" y="609600"/>
                </a:cubicBezTo>
                <a:cubicBezTo>
                  <a:pt x="896685" y="688470"/>
                  <a:pt x="831230" y="584858"/>
                  <a:pt x="885825" y="666750"/>
                </a:cubicBezTo>
                <a:cubicBezTo>
                  <a:pt x="905649" y="746044"/>
                  <a:pt x="881511" y="667646"/>
                  <a:pt x="914400" y="733425"/>
                </a:cubicBezTo>
                <a:cubicBezTo>
                  <a:pt x="918890" y="742405"/>
                  <a:pt x="919435" y="753020"/>
                  <a:pt x="923925" y="762000"/>
                </a:cubicBezTo>
                <a:cubicBezTo>
                  <a:pt x="929045" y="772239"/>
                  <a:pt x="937855" y="780336"/>
                  <a:pt x="942975" y="790575"/>
                </a:cubicBezTo>
                <a:cubicBezTo>
                  <a:pt x="947465" y="799555"/>
                  <a:pt x="948422" y="809975"/>
                  <a:pt x="952500" y="819150"/>
                </a:cubicBezTo>
                <a:cubicBezTo>
                  <a:pt x="961150" y="838613"/>
                  <a:pt x="973165" y="856525"/>
                  <a:pt x="981075" y="876300"/>
                </a:cubicBezTo>
                <a:cubicBezTo>
                  <a:pt x="987261" y="891765"/>
                  <a:pt x="990889" y="926812"/>
                  <a:pt x="1000125" y="942975"/>
                </a:cubicBezTo>
                <a:cubicBezTo>
                  <a:pt x="1016417" y="971486"/>
                  <a:pt x="1034755" y="987130"/>
                  <a:pt x="1057275" y="1009650"/>
                </a:cubicBezTo>
                <a:cubicBezTo>
                  <a:pt x="1060450" y="1019175"/>
                  <a:pt x="1060528" y="1030385"/>
                  <a:pt x="1066800" y="1038225"/>
                </a:cubicBezTo>
                <a:cubicBezTo>
                  <a:pt x="1182274" y="1182567"/>
                  <a:pt x="1092498" y="1062126"/>
                  <a:pt x="1162050" y="1123950"/>
                </a:cubicBezTo>
                <a:cubicBezTo>
                  <a:pt x="1182186" y="1141848"/>
                  <a:pt x="1193642" y="1172581"/>
                  <a:pt x="1219200" y="1181100"/>
                </a:cubicBezTo>
                <a:cubicBezTo>
                  <a:pt x="1291024" y="1205041"/>
                  <a:pt x="1202492" y="1172746"/>
                  <a:pt x="1276350" y="1209675"/>
                </a:cubicBezTo>
                <a:cubicBezTo>
                  <a:pt x="1292355" y="1217678"/>
                  <a:pt x="1327766" y="1224147"/>
                  <a:pt x="1343025" y="1228725"/>
                </a:cubicBezTo>
                <a:cubicBezTo>
                  <a:pt x="1362259" y="1234495"/>
                  <a:pt x="1381125" y="1241425"/>
                  <a:pt x="1400175" y="1247775"/>
                </a:cubicBezTo>
                <a:cubicBezTo>
                  <a:pt x="1409700" y="1250950"/>
                  <a:pt x="1418811" y="1255880"/>
                  <a:pt x="1428750" y="1257300"/>
                </a:cubicBezTo>
                <a:lnTo>
                  <a:pt x="1495425" y="1266825"/>
                </a:lnTo>
                <a:cubicBezTo>
                  <a:pt x="1514475" y="1273175"/>
                  <a:pt x="1532940" y="1281668"/>
                  <a:pt x="1552575" y="1285875"/>
                </a:cubicBezTo>
                <a:cubicBezTo>
                  <a:pt x="1577604" y="1291238"/>
                  <a:pt x="1604079" y="1288665"/>
                  <a:pt x="1628775" y="1295400"/>
                </a:cubicBezTo>
                <a:cubicBezTo>
                  <a:pt x="1639819" y="1298412"/>
                  <a:pt x="1645991" y="1313030"/>
                  <a:pt x="1657350" y="1314450"/>
                </a:cubicBezTo>
                <a:cubicBezTo>
                  <a:pt x="1723585" y="1322729"/>
                  <a:pt x="1790700" y="1320800"/>
                  <a:pt x="1857375" y="1323975"/>
                </a:cubicBezTo>
                <a:cubicBezTo>
                  <a:pt x="1873250" y="1327150"/>
                  <a:pt x="1888922" y="1331608"/>
                  <a:pt x="1905000" y="1333500"/>
                </a:cubicBezTo>
                <a:cubicBezTo>
                  <a:pt x="1942970" y="1337967"/>
                  <a:pt x="1981588" y="1336740"/>
                  <a:pt x="2019300" y="1343025"/>
                </a:cubicBezTo>
                <a:cubicBezTo>
                  <a:pt x="2039107" y="1346326"/>
                  <a:pt x="2057400" y="1355725"/>
                  <a:pt x="2076450" y="1362075"/>
                </a:cubicBezTo>
                <a:cubicBezTo>
                  <a:pt x="2112595" y="1374123"/>
                  <a:pt x="2152650" y="1362075"/>
                  <a:pt x="2190750" y="13620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841821" y="2697682"/>
            <a:ext cx="3201931" cy="134686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987" y="2111792"/>
            <a:ext cx="10949454" cy="52908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1998" y="1899664"/>
            <a:ext cx="7187275" cy="487902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35" y="2532674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3568" y="1602290"/>
            <a:ext cx="9969227" cy="704562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97443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이전에 사용되던 많은 태그가 더 이상 지원되지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대표적인 것이 </a:t>
            </a:r>
            <a:r>
              <a:rPr lang="en-US" altLang="ko-KR" dirty="0" smtClean="0"/>
              <a:t>&lt;font&gt;, &lt;big&gt;, &lt;</a:t>
            </a:r>
            <a:r>
              <a:rPr lang="en-US" altLang="ko-KR" dirty="0" err="1" smtClean="0"/>
              <a:t>basefont</a:t>
            </a:r>
            <a:r>
              <a:rPr lang="en-US" altLang="ko-KR" dirty="0" smtClean="0"/>
              <a:t>&gt;, &lt;center&gt;, &lt;frame&gt;,&lt;frameset&gt;, &lt;</a:t>
            </a:r>
            <a:r>
              <a:rPr lang="en-US" altLang="ko-KR" dirty="0" err="1" smtClean="0"/>
              <a:t>noframes</a:t>
            </a:r>
            <a:r>
              <a:rPr lang="en-US" altLang="ko-KR" dirty="0" smtClean="0"/>
              <a:t>&gt;, &lt;strike&gt;,&lt;</a:t>
            </a:r>
            <a:r>
              <a:rPr lang="en-US" altLang="ko-KR" dirty="0" err="1" smtClean="0"/>
              <a:t>tt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이들은 물론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브라우저에서 사용할 수는 있겠으나 가급적이면 사용하지 않는 것이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태그로 요소의 스타일을 지정하면 안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로 스타일을 지정해야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885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줄 바꿈</a:t>
            </a:r>
            <a:r>
              <a:rPr lang="en-US" altLang="ko-KR" dirty="0" smtClean="0"/>
              <a:t>(line break)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985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en-US" altLang="ko-KR" dirty="0" smtClean="0"/>
          </a:p>
          <a:p>
            <a:r>
              <a:rPr lang="en-US" altLang="ko-KR" dirty="0" smtClean="0"/>
              <a:t>previously formatted text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65" y="2777108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10" y="2427395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2967</Words>
  <Application>Microsoft Office PowerPoint</Application>
  <PresentationFormat>사용자 지정</PresentationFormat>
  <Paragraphs>526</Paragraphs>
  <Slides>51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1_Crayons</vt:lpstr>
      <vt:lpstr>02.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텍스트 서식</vt:lpstr>
      <vt:lpstr>참고</vt:lpstr>
      <vt:lpstr>&lt;hr&gt;</vt:lpstr>
      <vt:lpstr>특수문자</vt:lpstr>
      <vt:lpstr>커피 전문점 웹 페이지</vt:lpstr>
      <vt:lpstr>HTML 소스 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이메일 링크</vt:lpstr>
      <vt:lpstr>&lt;img&gt;</vt:lpstr>
      <vt:lpstr>예제</vt:lpstr>
      <vt:lpstr>width와 height 속성</vt:lpstr>
      <vt:lpstr>alt 속성 </vt:lpstr>
      <vt:lpstr>이미지 처리 방법</vt:lpstr>
      <vt:lpstr>이미지의 종류</vt:lpstr>
      <vt:lpstr>연습</vt:lpstr>
      <vt:lpstr>HTML 소스 </vt:lpstr>
      <vt:lpstr>썸네일 예제</vt:lpstr>
      <vt:lpstr>thumnail.html</vt:lpstr>
      <vt:lpstr>photo1.html</vt:lpstr>
      <vt:lpstr>photo2.html</vt:lpstr>
      <vt:lpstr>&lt;table&gt;</vt:lpstr>
      <vt:lpstr>&lt;table&gt; </vt:lpstr>
      <vt:lpstr>테이블 헤더</vt:lpstr>
      <vt:lpstr>테이블 예제</vt:lpstr>
      <vt:lpstr>테이블 경계</vt:lpstr>
      <vt:lpstr>참고</vt:lpstr>
      <vt:lpstr>열과 행의 병합</vt:lpstr>
      <vt:lpstr>테이블 행 열 병합</vt:lpstr>
      <vt:lpstr>테이블 캡션</vt:lpstr>
      <vt:lpstr>테이블 연습 1</vt:lpstr>
      <vt:lpstr>테이블 연습 2</vt:lpstr>
      <vt:lpstr>연습</vt:lpstr>
      <vt:lpstr>참고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