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9"/>
  </p:notesMasterIdLst>
  <p:handoutMasterIdLst>
    <p:handoutMasterId r:id="rId60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97" r:id="rId11"/>
    <p:sldId id="419" r:id="rId12"/>
    <p:sldId id="420" r:id="rId13"/>
    <p:sldId id="482" r:id="rId14"/>
    <p:sldId id="421" r:id="rId15"/>
    <p:sldId id="422" r:id="rId16"/>
    <p:sldId id="425" r:id="rId17"/>
    <p:sldId id="426" r:id="rId18"/>
    <p:sldId id="427" r:id="rId19"/>
    <p:sldId id="483" r:id="rId20"/>
    <p:sldId id="484" r:id="rId21"/>
    <p:sldId id="429" r:id="rId22"/>
    <p:sldId id="430" r:id="rId23"/>
    <p:sldId id="431" r:id="rId24"/>
    <p:sldId id="930" r:id="rId25"/>
    <p:sldId id="432" r:id="rId26"/>
    <p:sldId id="931" r:id="rId27"/>
    <p:sldId id="9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4" r:id="rId39"/>
    <p:sldId id="449" r:id="rId40"/>
    <p:sldId id="485" r:id="rId41"/>
    <p:sldId id="443" r:id="rId42"/>
    <p:sldId id="445" r:id="rId43"/>
    <p:sldId id="446" r:id="rId44"/>
    <p:sldId id="447" r:id="rId45"/>
    <p:sldId id="448" r:id="rId46"/>
    <p:sldId id="450" r:id="rId47"/>
    <p:sldId id="451" r:id="rId48"/>
    <p:sldId id="452" r:id="rId49"/>
    <p:sldId id="464" r:id="rId50"/>
    <p:sldId id="455" r:id="rId51"/>
    <p:sldId id="486" r:id="rId52"/>
    <p:sldId id="456" r:id="rId53"/>
    <p:sldId id="457" r:id="rId54"/>
    <p:sldId id="458" r:id="rId55"/>
    <p:sldId id="459" r:id="rId56"/>
    <p:sldId id="460" r:id="rId57"/>
    <p:sldId id="462" r:id="rId5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03. </a:t>
            </a:r>
            <a:r>
              <a:rPr lang="ko-KR" altLang="en-US" b="1" dirty="0" smtClean="0"/>
              <a:t>멀티미디어와 입력</a:t>
            </a:r>
            <a:r>
              <a:rPr lang="ko-KR" altLang="en-US" dirty="0" smtClean="0"/>
              <a:t>양식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928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비디오 </a:t>
            </a:r>
            <a:r>
              <a:rPr lang="ko-KR" altLang="en-US" dirty="0"/>
              <a:t>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400" dirty="0" smtClean="0"/>
              <a:t>MPEG4 </a:t>
            </a:r>
            <a:r>
              <a:rPr lang="en-US" altLang="ko-KR" sz="2400" dirty="0"/>
              <a:t>– </a:t>
            </a:r>
            <a:r>
              <a:rPr lang="en-US" altLang="ko-KR" sz="2400" dirty="0" smtClean="0"/>
              <a:t>'MPEG-4' </a:t>
            </a:r>
            <a:r>
              <a:rPr lang="ko-KR" altLang="en-US" sz="2400" dirty="0" smtClean="0"/>
              <a:t>기술을 사용한다</a:t>
            </a:r>
            <a:r>
              <a:rPr lang="en-US" altLang="ko-KR" sz="2400" dirty="0" smtClean="0"/>
              <a:t>. MPEG-1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MPEG-2</a:t>
            </a:r>
            <a:r>
              <a:rPr lang="ko-KR" altLang="en-US" sz="2400" dirty="0" smtClean="0"/>
              <a:t>에 비해 적은 용량으로도 고품질의 영상 및 음성을 구현할 수 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코덱은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H.264</a:t>
            </a:r>
            <a:r>
              <a:rPr lang="ko-KR" altLang="en-US" sz="2400" dirty="0" smtClean="0"/>
              <a:t>를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lvl="0"/>
            <a:r>
              <a:rPr lang="en-US" altLang="ko-KR" sz="2400" dirty="0" err="1" smtClean="0"/>
              <a:t>WebM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무료로 제공되는 개방형 고화질 압축 형식의 영상 포맷이다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구글이</a:t>
            </a:r>
            <a:r>
              <a:rPr lang="ko-KR" altLang="en-US" sz="2400" dirty="0" smtClean="0"/>
              <a:t> 지원하고 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코덱은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VP8</a:t>
            </a:r>
            <a:r>
              <a:rPr lang="ko-KR" altLang="en-US" sz="2400" dirty="0" smtClean="0"/>
              <a:t>이라고 불린다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 err="1" smtClean="0"/>
              <a:t>Ogg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역시 무료이고 비디오 압축 형식이다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Ogg</a:t>
            </a:r>
            <a:r>
              <a:rPr lang="en-US" altLang="ko-KR" sz="2400" dirty="0" smtClean="0"/>
              <a:t> Theora </a:t>
            </a:r>
            <a:r>
              <a:rPr lang="ko-KR" altLang="en-US" sz="2400" dirty="0" smtClean="0"/>
              <a:t>비디오 압축 기술이라 불린다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 smtClean="0"/>
              <a:t>ogv</a:t>
            </a:r>
            <a:r>
              <a:rPr lang="ko-KR" altLang="en-US" sz="2400" dirty="0" smtClean="0"/>
              <a:t>인 파일에 주로 </a:t>
            </a:r>
            <a:r>
              <a:rPr lang="ko-KR" altLang="en-US" sz="2400" smtClean="0"/>
              <a:t>사용된다</a:t>
            </a:r>
            <a:r>
              <a:rPr lang="en-US" altLang="ko-KR" sz="2400" smtClean="0"/>
              <a:t>.</a:t>
            </a:r>
          </a:p>
          <a:p>
            <a:pPr lvl="0"/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7266438"/>
              </p:ext>
            </p:extLst>
          </p:nvPr>
        </p:nvGraphicFramePr>
        <p:xfrm>
          <a:off x="1377449" y="4429591"/>
          <a:ext cx="7919508" cy="26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699"/>
                <a:gridCol w="1678193"/>
                <a:gridCol w="1561739"/>
                <a:gridCol w="19798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브라우저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MP4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WebM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Ogg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IE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Chrome 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Firefox 3.6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Safari 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Opera 10.6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2122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156" y="1460357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&lt;video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movie.ogv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Your user agent does not support the HTML5 Video element.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&lt;/video&gt;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193" name="_x277184512" descr="EMB00001a1c1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34" y="3168226"/>
            <a:ext cx="6992376" cy="4611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28272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&lt;video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"640"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"480"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trailer.mp4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'video/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mp4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trailer.ogv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'video/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ogg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Your user agent does not support 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HTML5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60" y="4832252"/>
            <a:ext cx="4582879" cy="3522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8732893" y="3273550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8960399" y="3172435"/>
            <a:ext cx="209810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620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 안에서 다른 웹 페이지를 표시하고자 할 때 사용</a:t>
            </a:r>
            <a:endParaRPr lang="en-US" altLang="ko-KR" dirty="0" smtClean="0"/>
          </a:p>
          <a:p>
            <a:r>
              <a:rPr lang="en-US" altLang="ko-KR" dirty="0" smtClean="0"/>
              <a:t>inline frame</a:t>
            </a:r>
          </a:p>
          <a:p>
            <a:r>
              <a:rPr lang="ko-KR" altLang="en-US" dirty="0" err="1" smtClean="0"/>
              <a:t>익스플로러가</a:t>
            </a:r>
            <a:r>
              <a:rPr lang="ko-KR" altLang="en-US" dirty="0" smtClean="0"/>
              <a:t> 페이지 안에 프레임을 놓기 위해 사용하던 태그였고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부터 도입하여 현재는 거의 모든 </a:t>
            </a:r>
            <a:r>
              <a:rPr lang="ko-KR" altLang="en-US" dirty="0" err="1" smtClean="0"/>
              <a:t>부라우저가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  <a:p>
            <a:r>
              <a:rPr lang="en-US" altLang="ko-KR" dirty="0" smtClean="0"/>
              <a:t>seamless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경계선이 없이 문서의 일부인 것처럼 화면에 그려짐</a:t>
            </a:r>
            <a:endParaRPr lang="en-US" altLang="ko-KR" dirty="0" smtClean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프레임으로 사용될 수 있음</a:t>
            </a:r>
            <a:endParaRPr lang="en-US" altLang="ko-KR" dirty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속성은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에서 지정된 이름을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" y="1986332"/>
            <a:ext cx="11732340" cy="50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07366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21" y="1662590"/>
            <a:ext cx="11134989" cy="278616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iframe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inner.html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"120"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iframe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0920" y="4763217"/>
            <a:ext cx="11134988" cy="36501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웹페이지는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iframe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442755616" descr="EMB00001a1c11f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38" y="4246524"/>
            <a:ext cx="5866171" cy="2203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89995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en-US" altLang="ko-KR" dirty="0" smtClean="0"/>
              <a:t>divide"</a:t>
            </a:r>
            <a:r>
              <a:rPr lang="ko-KR" altLang="en-US" dirty="0" smtClean="0"/>
              <a:t>의 </a:t>
            </a:r>
            <a:r>
              <a:rPr lang="ko-KR" altLang="en-US" dirty="0"/>
              <a:t>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145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0" y="188105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1682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19" y="1571737"/>
            <a:ext cx="11134986" cy="36746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"height:20px;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background-color:yellow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"height:20px;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background-color:green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"height:20px;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background-color:purple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6385" name="_x277186512" descr="EMB00001a1c12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71" y="5581527"/>
            <a:ext cx="7425534" cy="23715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55685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요소는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r>
              <a:rPr lang="ko-KR" altLang="en-US" dirty="0" smtClean="0"/>
              <a:t>을 이용해 묶을 수 있음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자체적으로 특별한 의미가 없으며 블록 수준의 요소로서 모든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묶는데 사용함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블록 수준의 요소이기 때문에 하나의 줄을 전부 차지함</a:t>
            </a:r>
            <a:endParaRPr lang="en-US" altLang="ko-KR" dirty="0" smtClean="0"/>
          </a:p>
          <a:p>
            <a:r>
              <a:rPr lang="ko-KR" altLang="en-US" dirty="0" smtClean="0"/>
              <a:t>주로 웹 페이지의 레이아웃을 작성하는데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&lt;span&gt;</a:t>
            </a:r>
            <a:r>
              <a:rPr lang="ko-KR" altLang="en-US" dirty="0" smtClean="0"/>
              <a:t>은 자체적으로 특별한 의미가 없으며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요소로서 텍스트를 묶어 스타일을 적용할 때 사용함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자신이 필요한 크기만 차지하는 요소임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크기를 지정할 수 없다</a:t>
            </a:r>
            <a:r>
              <a:rPr lang="en-US" altLang="ko-KR" dirty="0" smtClean="0"/>
              <a:t>(width, height</a:t>
            </a:r>
            <a:r>
              <a:rPr lang="ko-KR" altLang="en-US" dirty="0" smtClean="0"/>
              <a:t>가 적용되지 않는다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웹브라우저와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예전 방법</a:t>
            </a:r>
            <a:r>
              <a:rPr lang="en-US" altLang="ko-KR" dirty="0" smtClean="0"/>
              <a:t>: HTML </a:t>
            </a:r>
            <a:r>
              <a:rPr lang="ko-KR" altLang="en-US" dirty="0"/>
              <a:t>안에서는 </a:t>
            </a:r>
            <a:r>
              <a:rPr lang="en-US" altLang="ko-KR" dirty="0"/>
              <a:t>&lt;embed&gt;</a:t>
            </a:r>
            <a:r>
              <a:rPr lang="ko-KR" altLang="en-US" dirty="0"/>
              <a:t>나 </a:t>
            </a:r>
            <a:r>
              <a:rPr lang="en-US" altLang="ko-KR" dirty="0"/>
              <a:t>&lt;object&gt; </a:t>
            </a:r>
            <a:r>
              <a:rPr lang="ko-KR" altLang="en-US" dirty="0"/>
              <a:t>태그를 사용하여야 했고 </a:t>
            </a:r>
            <a:r>
              <a:rPr lang="ko-KR" altLang="en-US" dirty="0" err="1"/>
              <a:t>웹브라우저에는</a:t>
            </a:r>
            <a:r>
              <a:rPr lang="ko-KR" altLang="en-US" dirty="0"/>
              <a:t> 플래시나 </a:t>
            </a:r>
            <a:r>
              <a:rPr lang="en-US" altLang="ko-KR" dirty="0"/>
              <a:t>ActiveX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: &lt;</a:t>
            </a:r>
            <a:r>
              <a:rPr lang="en-US" altLang="ko-KR" dirty="0"/>
              <a:t>audio&gt;</a:t>
            </a:r>
            <a:r>
              <a:rPr lang="ko-KR" altLang="en-US" dirty="0"/>
              <a:t>와 </a:t>
            </a:r>
            <a:r>
              <a:rPr lang="en-US" altLang="ko-KR" dirty="0"/>
              <a:t>&lt;video&gt; </a:t>
            </a:r>
            <a:r>
              <a:rPr lang="ko-KR" altLang="en-US" dirty="0"/>
              <a:t>태그가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8" y="4917353"/>
            <a:ext cx="6227792" cy="240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46391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입력양식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문서는 방식에 따라 서버에서 사용자에게 일방적으로 보여주는 방식과 사용자가 서버에 데이터를 보내는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방식으로 분류할 수 있음</a:t>
            </a:r>
            <a:endParaRPr lang="en-US" altLang="ko-KR" dirty="0" smtClean="0"/>
          </a:p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을 이용하여 서버로 데이터를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15" y="4414205"/>
            <a:ext cx="3378616" cy="19925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8" y="4414205"/>
            <a:ext cx="4162336" cy="3388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64527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678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52" y="3601617"/>
            <a:ext cx="5204042" cy="1460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6157" y="2917868"/>
            <a:ext cx="1114675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input.jsp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159" y="1840050"/>
            <a:ext cx="381524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양식은 항상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&lt;form&gt;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시작한다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9" y="5346844"/>
            <a:ext cx="507526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입력을 처리하는 서버스크립트의 주소를 적어준다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3630" y="1840050"/>
            <a:ext cx="670751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데이터가 서버로 보내지는 방법을 기술한다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2527052" y="3538979"/>
            <a:ext cx="356740" cy="180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 flipH="1">
            <a:off x="5648935" y="2486380"/>
            <a:ext cx="2068454" cy="723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 bwMode="auto">
          <a:xfrm flipH="1">
            <a:off x="956278" y="2486381"/>
            <a:ext cx="1297503" cy="72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86284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/>
              <a:t>&lt;body&gt;</a:t>
            </a:r>
          </a:p>
          <a:p>
            <a:pPr marL="0" indent="0">
              <a:buNone/>
            </a:pPr>
            <a:r>
              <a:rPr lang="en-US" altLang="ko-KR" sz="2800" dirty="0"/>
              <a:t> &lt;form action=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aaa.jsp</a:t>
            </a:r>
            <a:r>
              <a:rPr lang="en-US" altLang="ko-KR" sz="2800" i="1" dirty="0"/>
              <a:t>" method="get"&gt;</a:t>
            </a:r>
          </a:p>
          <a:p>
            <a:pPr marL="0" indent="0">
              <a:buNone/>
            </a:pPr>
            <a:r>
              <a:rPr lang="ko-KR" altLang="en-US" sz="2800" dirty="0"/>
              <a:t>    이름</a:t>
            </a:r>
            <a:r>
              <a:rPr lang="en-US" altLang="ko-KR" sz="2800" dirty="0"/>
              <a:t>: &lt;input type=</a:t>
            </a:r>
            <a:r>
              <a:rPr lang="en-US" altLang="ko-KR" sz="2800" i="1" dirty="0"/>
              <a:t>"text" name="name"&gt;&lt;</a:t>
            </a:r>
            <a:r>
              <a:rPr lang="en-US" altLang="ko-KR" sz="2800" i="1" dirty="0" err="1"/>
              <a:t>br</a:t>
            </a:r>
            <a:r>
              <a:rPr lang="en-US" altLang="ko-KR" sz="2800" i="1" dirty="0"/>
              <a:t>&gt;</a:t>
            </a:r>
          </a:p>
          <a:p>
            <a:pPr marL="0" indent="0">
              <a:buNone/>
            </a:pPr>
            <a:r>
              <a:rPr lang="ko-KR" altLang="en-US" sz="2800" dirty="0"/>
              <a:t>    학번</a:t>
            </a:r>
            <a:r>
              <a:rPr lang="en-US" altLang="ko-KR" sz="2800" dirty="0"/>
              <a:t>: &lt;input type=</a:t>
            </a:r>
            <a:r>
              <a:rPr lang="en-US" altLang="ko-KR" sz="2800" i="1" dirty="0"/>
              <a:t>"text" name="number" size="10"&gt;</a:t>
            </a:r>
          </a:p>
          <a:p>
            <a:pPr marL="0" indent="0">
              <a:buNone/>
            </a:pPr>
            <a:r>
              <a:rPr lang="en-US" altLang="ko-KR" sz="2800" dirty="0"/>
              <a:t>   &lt;input type=</a:t>
            </a:r>
            <a:r>
              <a:rPr lang="en-US" altLang="ko-KR" sz="2800" i="1" dirty="0"/>
              <a:t>"submit" value="</a:t>
            </a:r>
            <a:r>
              <a:rPr lang="ko-KR" altLang="en-US" sz="2800" i="1" dirty="0"/>
              <a:t>전송</a:t>
            </a:r>
            <a:r>
              <a:rPr lang="en-US" altLang="ko-KR" sz="2800" i="1" dirty="0"/>
              <a:t>"&gt;</a:t>
            </a:r>
          </a:p>
          <a:p>
            <a:pPr marL="0" indent="0">
              <a:buNone/>
            </a:pPr>
            <a:r>
              <a:rPr lang="en-US" altLang="ko-KR" sz="2800" dirty="0"/>
              <a:t>&lt;/form&gt;</a:t>
            </a:r>
          </a:p>
          <a:p>
            <a:pPr marL="0" indent="0">
              <a:buNone/>
            </a:pPr>
            <a:r>
              <a:rPr lang="en-US" altLang="ko-KR" sz="2800" dirty="0"/>
              <a:t>&lt;/body&gt;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88390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4" y="4487476"/>
            <a:ext cx="51570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8648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POST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사용자가 입력한 데이터를 </a:t>
            </a:r>
            <a:r>
              <a:rPr lang="en-US" altLang="ko-KR" dirty="0"/>
              <a:t>URL </a:t>
            </a:r>
            <a:r>
              <a:rPr lang="ko-KR" altLang="en-US" dirty="0"/>
              <a:t>주소에 붙이지 않고 </a:t>
            </a:r>
            <a:r>
              <a:rPr lang="en-US" altLang="ko-KR" dirty="0"/>
              <a:t>HTTP Request </a:t>
            </a:r>
            <a:r>
              <a:rPr lang="ko-KR" altLang="en-US" dirty="0"/>
              <a:t>헤더에 포함시켜서 전송하는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5936" y="3781509"/>
            <a:ext cx="5940425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POST /test/</a:t>
            </a:r>
            <a:r>
              <a:rPr lang="en-US" altLang="ko-KR" dirty="0" err="1"/>
              <a:t>input.jsp</a:t>
            </a:r>
            <a:r>
              <a:rPr lang="en-US" altLang="ko-KR" dirty="0"/>
              <a:t>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www.naver.com</a:t>
            </a:r>
            <a:endParaRPr lang="en-US" altLang="ko-KR" dirty="0"/>
          </a:p>
          <a:p>
            <a:r>
              <a:rPr lang="en-US" altLang="ko-KR" dirty="0" err="1"/>
              <a:t>name1</a:t>
            </a:r>
            <a:r>
              <a:rPr lang="en-US" altLang="ko-KR" dirty="0"/>
              <a:t>=</a:t>
            </a:r>
            <a:r>
              <a:rPr lang="en-US" altLang="ko-KR" dirty="0" err="1"/>
              <a:t>value1&amp;name2</a:t>
            </a:r>
            <a:r>
              <a:rPr lang="en-US" altLang="ko-KR" dirty="0"/>
              <a:t>=</a:t>
            </a:r>
            <a:r>
              <a:rPr lang="en-US" altLang="ko-KR" dirty="0" err="1"/>
              <a:t>value2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2784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 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&lt;form action=</a:t>
            </a:r>
            <a:r>
              <a:rPr lang="en-US" altLang="ko-KR" sz="2400" i="1" dirty="0"/>
              <a:t>"</a:t>
            </a:r>
            <a:r>
              <a:rPr lang="en-US" altLang="ko-KR" sz="2400" i="1" dirty="0" err="1"/>
              <a:t>aaa.jsp</a:t>
            </a:r>
            <a:r>
              <a:rPr lang="en-US" altLang="ko-KR" sz="2400" i="1" dirty="0"/>
              <a:t>" method</a:t>
            </a:r>
            <a:r>
              <a:rPr lang="en-US" altLang="ko-KR" sz="2400" i="1" dirty="0" smtClean="0"/>
              <a:t>=“post"&gt;</a:t>
            </a:r>
            <a:endParaRPr lang="en-US" altLang="ko-KR" sz="2400" i="1" dirty="0"/>
          </a:p>
          <a:p>
            <a:pPr marL="0" indent="0">
              <a:buNone/>
            </a:pPr>
            <a:r>
              <a:rPr lang="ko-KR" altLang="en-US" sz="2400" dirty="0"/>
              <a:t>    이름</a:t>
            </a:r>
            <a:r>
              <a:rPr lang="en-US" altLang="ko-KR" sz="2400" dirty="0"/>
              <a:t>: &lt;input type=</a:t>
            </a:r>
            <a:r>
              <a:rPr lang="en-US" altLang="ko-KR" sz="2400" i="1" dirty="0"/>
              <a:t>"text" name="name"&gt;&lt;</a:t>
            </a:r>
            <a:r>
              <a:rPr lang="en-US" altLang="ko-KR" sz="2400" i="1" dirty="0" err="1"/>
              <a:t>br</a:t>
            </a:r>
            <a:r>
              <a:rPr lang="en-US" altLang="ko-KR" sz="2400" i="1" dirty="0"/>
              <a:t>&gt;</a:t>
            </a:r>
          </a:p>
          <a:p>
            <a:pPr marL="0" indent="0">
              <a:buNone/>
            </a:pPr>
            <a:r>
              <a:rPr lang="ko-KR" altLang="en-US" sz="2400" dirty="0"/>
              <a:t>    학번</a:t>
            </a:r>
            <a:r>
              <a:rPr lang="en-US" altLang="ko-KR" sz="2400" dirty="0"/>
              <a:t>: &lt;input type=</a:t>
            </a:r>
            <a:r>
              <a:rPr lang="en-US" altLang="ko-KR" sz="2400" i="1" dirty="0"/>
              <a:t>"text" name="number" size="10"&gt;</a:t>
            </a:r>
          </a:p>
          <a:p>
            <a:pPr marL="0" indent="0">
              <a:buNone/>
            </a:pPr>
            <a:r>
              <a:rPr lang="en-US" altLang="ko-KR" sz="2400" dirty="0"/>
              <a:t>   &lt;input type=</a:t>
            </a:r>
            <a:r>
              <a:rPr lang="en-US" altLang="ko-KR" sz="2400" i="1" dirty="0"/>
              <a:t>"submit" value="</a:t>
            </a:r>
            <a:r>
              <a:rPr lang="ko-KR" altLang="en-US" sz="2400" i="1" dirty="0"/>
              <a:t>전송</a:t>
            </a:r>
            <a:r>
              <a:rPr lang="en-US" altLang="ko-KR" sz="2400" i="1" dirty="0"/>
              <a:t>"&gt;</a:t>
            </a:r>
          </a:p>
          <a:p>
            <a:pPr marL="0" indent="0">
              <a:buNone/>
            </a:pPr>
            <a:r>
              <a:rPr lang="en-US" altLang="ko-KR" sz="2400" dirty="0"/>
              <a:t>&lt;/form&gt;</a:t>
            </a:r>
          </a:p>
          <a:p>
            <a:pPr marL="0" indent="0">
              <a:buNone/>
            </a:pPr>
            <a:r>
              <a:rPr lang="en-US" altLang="ko-KR" sz="2400" dirty="0"/>
              <a:t>&lt;/body&gt;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956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Post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3076687" y="6325496"/>
            <a:ext cx="3754419" cy="1828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967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8351" y="1551112"/>
            <a:ext cx="11351504" cy="7062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URL 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전화번호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색상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날짜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주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시간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지역 시간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숫자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범위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9754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실행결과</a:t>
            </a:r>
            <a:endParaRPr lang="ko-KR" altLang="en-US" dirty="0"/>
          </a:p>
        </p:txBody>
      </p:sp>
      <p:pic>
        <p:nvPicPr>
          <p:cNvPr id="21505" name="_x442754576" descr="EMB00001a1c12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39" y="1551113"/>
            <a:ext cx="7920428" cy="670189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8311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&lt;audio&gt;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5" y="5055770"/>
            <a:ext cx="2813731" cy="28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&lt;audio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"old_pop.mp3"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controls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3" y="1691288"/>
            <a:ext cx="286340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 삽입 태그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11" y="4284252"/>
            <a:ext cx="43471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 소스 파일 경로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(URL)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682269"/>
            <a:ext cx="19765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9414" y="4310370"/>
            <a:ext cx="377280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제어기를 보일 것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화살표 연결선 3"/>
          <p:cNvCxnSpPr>
            <a:stCxn id="7" idx="0"/>
          </p:cNvCxnSpPr>
          <p:nvPr/>
        </p:nvCxnSpPr>
        <p:spPr bwMode="auto">
          <a:xfrm flipH="1" flipV="1">
            <a:off x="2779833" y="2869104"/>
            <a:ext cx="253153" cy="1415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9" idx="0"/>
          </p:cNvCxnSpPr>
          <p:nvPr/>
        </p:nvCxnSpPr>
        <p:spPr bwMode="auto">
          <a:xfrm flipH="1" flipV="1">
            <a:off x="6382005" y="2869104"/>
            <a:ext cx="1083810" cy="1441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8" idx="2"/>
          </p:cNvCxnSpPr>
          <p:nvPr/>
        </p:nvCxnSpPr>
        <p:spPr bwMode="auto">
          <a:xfrm flipH="1">
            <a:off x="4847082" y="2051601"/>
            <a:ext cx="255943" cy="602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6" idx="2"/>
          </p:cNvCxnSpPr>
          <p:nvPr/>
        </p:nvCxnSpPr>
        <p:spPr bwMode="auto">
          <a:xfrm flipH="1">
            <a:off x="1250490" y="2060620"/>
            <a:ext cx="603206" cy="53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슬라이드 번호 개체 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60935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&lt;input&gt;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6157" y="4004248"/>
            <a:ext cx="11146752" cy="765784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"button1"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입력 필드의 종류를 결정한다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3726" y="5738843"/>
            <a:ext cx="368953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value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버튼에 나타내는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서버로 전달되는 이름이다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중요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 bwMode="auto">
          <a:xfrm flipH="1" flipV="1">
            <a:off x="4526678" y="4527362"/>
            <a:ext cx="351816" cy="1211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>
            <a:stCxn id="7" idx="2"/>
          </p:cNvCxnSpPr>
          <p:nvPr/>
        </p:nvCxnSpPr>
        <p:spPr bwMode="auto">
          <a:xfrm flipH="1">
            <a:off x="7051886" y="3232095"/>
            <a:ext cx="1514409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5" idx="2"/>
          </p:cNvCxnSpPr>
          <p:nvPr/>
        </p:nvCxnSpPr>
        <p:spPr bwMode="auto">
          <a:xfrm flipH="1">
            <a:off x="2119119" y="3232095"/>
            <a:ext cx="221186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9131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속성값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6044758"/>
              </p:ext>
            </p:extLst>
          </p:nvPr>
        </p:nvGraphicFramePr>
        <p:xfrm>
          <a:off x="530054" y="1840410"/>
          <a:ext cx="10793879" cy="58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/>
                <a:gridCol w="8771605"/>
              </a:tblGrid>
              <a:tr h="58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</a:t>
                      </a:r>
                      <a:r>
                        <a:rPr lang="en-US" altLang="ko-KR" sz="23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텍스트를 입력할 수 있는 한 줄짜리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password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입력할 수 있는 한 줄짜리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radio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라디오 버튼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checkbox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박스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이름을 입력하는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 버튼 생성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누르면 모든 입력 필드가 초기화된다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전송 버튼으로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hidden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사용자에게는 보이지 않지만 서버로 전송된다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submit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 버튼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9908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필드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9638" y="1930638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학번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0" y="4482134"/>
            <a:ext cx="4390344" cy="1877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5037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9" y="1930639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패스워드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"password"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25" y="4071669"/>
            <a:ext cx="4644332" cy="1782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69372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라디오 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9" y="1930639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성별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male“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05" y="4518817"/>
            <a:ext cx="5943785" cy="1792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85765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체크박스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5" y="1930638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과일 선택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Orange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87" y="5131864"/>
            <a:ext cx="5588538" cy="1410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16941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버튼과 초기화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930636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사용자 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86" y="5568408"/>
            <a:ext cx="5505705" cy="1678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31468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342" y="1930637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물품가격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수량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12" y="5519647"/>
            <a:ext cx="3933592" cy="1720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84" y="5447425"/>
            <a:ext cx="2031708" cy="1697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75532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이미지 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9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name“ /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submit.png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77" y="5300727"/>
            <a:ext cx="5644587" cy="218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281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687" y="1782129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"multipart/form-data"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accept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jpg,image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/gif"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4" y="4200933"/>
            <a:ext cx="4444237" cy="1175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18" y="4200933"/>
            <a:ext cx="5513244" cy="3440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4225575" y="5190987"/>
            <a:ext cx="1831631" cy="1460387"/>
          </a:xfrm>
          <a:custGeom>
            <a:avLst/>
            <a:gdLst>
              <a:gd name="connsiteX0" fmla="*/ 0 w 1409700"/>
              <a:gd name="connsiteY0" fmla="*/ 0 h 1123975"/>
              <a:gd name="connsiteX1" fmla="*/ 57150 w 1409700"/>
              <a:gd name="connsiteY1" fmla="*/ 47625 h 1123975"/>
              <a:gd name="connsiteX2" fmla="*/ 95250 w 1409700"/>
              <a:gd name="connsiteY2" fmla="*/ 114300 h 1123975"/>
              <a:gd name="connsiteX3" fmla="*/ 123825 w 1409700"/>
              <a:gd name="connsiteY3" fmla="*/ 142875 h 1123975"/>
              <a:gd name="connsiteX4" fmla="*/ 161925 w 1409700"/>
              <a:gd name="connsiteY4" fmla="*/ 209550 h 1123975"/>
              <a:gd name="connsiteX5" fmla="*/ 190500 w 1409700"/>
              <a:gd name="connsiteY5" fmla="*/ 238125 h 1123975"/>
              <a:gd name="connsiteX6" fmla="*/ 247650 w 1409700"/>
              <a:gd name="connsiteY6" fmla="*/ 333375 h 1123975"/>
              <a:gd name="connsiteX7" fmla="*/ 390525 w 1409700"/>
              <a:gd name="connsiteY7" fmla="*/ 495300 h 1123975"/>
              <a:gd name="connsiteX8" fmla="*/ 419100 w 1409700"/>
              <a:gd name="connsiteY8" fmla="*/ 533400 h 1123975"/>
              <a:gd name="connsiteX9" fmla="*/ 447675 w 1409700"/>
              <a:gd name="connsiteY9" fmla="*/ 581025 h 1123975"/>
              <a:gd name="connsiteX10" fmla="*/ 495300 w 1409700"/>
              <a:gd name="connsiteY10" fmla="*/ 619125 h 1123975"/>
              <a:gd name="connsiteX11" fmla="*/ 533400 w 1409700"/>
              <a:gd name="connsiteY11" fmla="*/ 666750 h 1123975"/>
              <a:gd name="connsiteX12" fmla="*/ 609600 w 1409700"/>
              <a:gd name="connsiteY12" fmla="*/ 723900 h 1123975"/>
              <a:gd name="connsiteX13" fmla="*/ 638175 w 1409700"/>
              <a:gd name="connsiteY13" fmla="*/ 771525 h 1123975"/>
              <a:gd name="connsiteX14" fmla="*/ 723900 w 1409700"/>
              <a:gd name="connsiteY14" fmla="*/ 838200 h 1123975"/>
              <a:gd name="connsiteX15" fmla="*/ 790575 w 1409700"/>
              <a:gd name="connsiteY15" fmla="*/ 876300 h 1123975"/>
              <a:gd name="connsiteX16" fmla="*/ 819150 w 1409700"/>
              <a:gd name="connsiteY16" fmla="*/ 904875 h 1123975"/>
              <a:gd name="connsiteX17" fmla="*/ 895350 w 1409700"/>
              <a:gd name="connsiteY17" fmla="*/ 952500 h 1123975"/>
              <a:gd name="connsiteX18" fmla="*/ 923925 w 1409700"/>
              <a:gd name="connsiteY18" fmla="*/ 971550 h 1123975"/>
              <a:gd name="connsiteX19" fmla="*/ 962025 w 1409700"/>
              <a:gd name="connsiteY19" fmla="*/ 981075 h 1123975"/>
              <a:gd name="connsiteX20" fmla="*/ 1000125 w 1409700"/>
              <a:gd name="connsiteY20" fmla="*/ 1000125 h 1123975"/>
              <a:gd name="connsiteX21" fmla="*/ 1123950 w 1409700"/>
              <a:gd name="connsiteY21" fmla="*/ 1047750 h 1123975"/>
              <a:gd name="connsiteX22" fmla="*/ 1209675 w 1409700"/>
              <a:gd name="connsiteY22" fmla="*/ 1057275 h 1123975"/>
              <a:gd name="connsiteX23" fmla="*/ 1295400 w 1409700"/>
              <a:gd name="connsiteY23" fmla="*/ 1085850 h 1123975"/>
              <a:gd name="connsiteX24" fmla="*/ 1371600 w 1409700"/>
              <a:gd name="connsiteY24" fmla="*/ 1114425 h 1123975"/>
              <a:gd name="connsiteX25" fmla="*/ 1409700 w 1409700"/>
              <a:gd name="connsiteY25" fmla="*/ 1123950 h 11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09700" h="1123975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80517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&lt;audio&gt; </a:t>
            </a:r>
            <a:r>
              <a:rPr lang="ko-KR" altLang="en-US" dirty="0"/>
              <a:t>요소의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6621038"/>
              </p:ext>
            </p:extLst>
          </p:nvPr>
        </p:nvGraphicFramePr>
        <p:xfrm>
          <a:off x="441579" y="2028019"/>
          <a:ext cx="11059301" cy="522419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/>
                <a:gridCol w="9530779"/>
              </a:tblGrid>
              <a:tr h="734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autoplay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음악을 자동적으로 재생한다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controls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오디오 재생을 제어하는 제어기를 표시한다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loop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오디오를 반복하여 재생한다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preload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사용할 생각이 없더라도 오디오를 미리 다운로드 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재생할 오디오가 존재하는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지정한다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volume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오디오의 재생 볼륨을 설정한다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.(0.0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까지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83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&lt;input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type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"hidden"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"" </a:t>
            </a:r>
            <a:r>
              <a:rPr lang="en-US" altLang="ko-KR" dirty="0" smtClean="0">
                <a:solidFill>
                  <a:srgbClr val="FF0000"/>
                </a:solidFill>
              </a:rPr>
              <a:t>value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""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ko-KR" altLang="en-US" dirty="0" smtClean="0"/>
              <a:t>사용자가 직접 입력하는 데이터는 아니지만 클라이언트 컴퓨터가 서버 컴퓨터로 특정한 데이터를 전송하고 싶은 경우 많이 사용</a:t>
            </a:r>
            <a:endParaRPr lang="en-US" altLang="ko-KR" dirty="0" smtClean="0"/>
          </a:p>
          <a:p>
            <a:r>
              <a:rPr lang="ko-KR" altLang="en-US" dirty="0" smtClean="0"/>
              <a:t>화면에는 아무것도 나타나지 않고 사용자가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누를 때 서버로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전송됨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60277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&lt;button&gt; </a:t>
            </a:r>
            <a:r>
              <a:rPr lang="ko-KR" altLang="en-US" dirty="0"/>
              <a:t>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930636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 smtClean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submit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34" y="3639874"/>
            <a:ext cx="5012234" cy="2852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8003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여러줄의 문자 입력받기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7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의견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"feedback"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57" y="4178889"/>
            <a:ext cx="6194194" cy="2087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10953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콤보박스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드롭다운리스트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6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68" y="5494141"/>
            <a:ext cx="8157290" cy="14727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80" y="7012977"/>
            <a:ext cx="1741014" cy="1237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2078" y="7004753"/>
            <a:ext cx="948818" cy="756091"/>
          </a:xfrm>
          <a:custGeom>
            <a:avLst/>
            <a:gdLst>
              <a:gd name="connsiteX0" fmla="*/ 0 w 800100"/>
              <a:gd name="connsiteY0" fmla="*/ 0 h 581919"/>
              <a:gd name="connsiteX1" fmla="*/ 47625 w 800100"/>
              <a:gd name="connsiteY1" fmla="*/ 104775 h 581919"/>
              <a:gd name="connsiteX2" fmla="*/ 76200 w 800100"/>
              <a:gd name="connsiteY2" fmla="*/ 171450 h 581919"/>
              <a:gd name="connsiteX3" fmla="*/ 104775 w 800100"/>
              <a:gd name="connsiteY3" fmla="*/ 200025 h 581919"/>
              <a:gd name="connsiteX4" fmla="*/ 123825 w 800100"/>
              <a:gd name="connsiteY4" fmla="*/ 228600 h 581919"/>
              <a:gd name="connsiteX5" fmla="*/ 133350 w 800100"/>
              <a:gd name="connsiteY5" fmla="*/ 257175 h 581919"/>
              <a:gd name="connsiteX6" fmla="*/ 190500 w 800100"/>
              <a:gd name="connsiteY6" fmla="*/ 314325 h 581919"/>
              <a:gd name="connsiteX7" fmla="*/ 257175 w 800100"/>
              <a:gd name="connsiteY7" fmla="*/ 390525 h 581919"/>
              <a:gd name="connsiteX8" fmla="*/ 285750 w 800100"/>
              <a:gd name="connsiteY8" fmla="*/ 400050 h 581919"/>
              <a:gd name="connsiteX9" fmla="*/ 361950 w 800100"/>
              <a:gd name="connsiteY9" fmla="*/ 447675 h 581919"/>
              <a:gd name="connsiteX10" fmla="*/ 400050 w 800100"/>
              <a:gd name="connsiteY10" fmla="*/ 476250 h 581919"/>
              <a:gd name="connsiteX11" fmla="*/ 485775 w 800100"/>
              <a:gd name="connsiteY11" fmla="*/ 504825 h 581919"/>
              <a:gd name="connsiteX12" fmla="*/ 542925 w 800100"/>
              <a:gd name="connsiteY12" fmla="*/ 523875 h 581919"/>
              <a:gd name="connsiteX13" fmla="*/ 581025 w 800100"/>
              <a:gd name="connsiteY13" fmla="*/ 542925 h 581919"/>
              <a:gd name="connsiteX14" fmla="*/ 657225 w 800100"/>
              <a:gd name="connsiteY14" fmla="*/ 552450 h 581919"/>
              <a:gd name="connsiteX15" fmla="*/ 733425 w 800100"/>
              <a:gd name="connsiteY15" fmla="*/ 581025 h 581919"/>
              <a:gd name="connsiteX16" fmla="*/ 800100 w 800100"/>
              <a:gd name="connsiteY16" fmla="*/ 581025 h 58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581919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8489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fieldset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요소를 </a:t>
            </a:r>
            <a:r>
              <a:rPr lang="ko-KR" altLang="en-US" dirty="0" err="1" smtClean="0"/>
              <a:t>그룹핑하는</a:t>
            </a:r>
            <a:r>
              <a:rPr lang="ko-KR" altLang="en-US" dirty="0" smtClean="0"/>
              <a:t> 데 사용되는 태그</a:t>
            </a:r>
            <a:endParaRPr lang="en-US" altLang="ko-KR" dirty="0" smtClean="0"/>
          </a:p>
          <a:p>
            <a:r>
              <a:rPr lang="ko-KR" altLang="en-US" dirty="0" smtClean="0"/>
              <a:t>그룹의 경계에 선을 그려준다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&lt;legend&gt;</a:t>
            </a:r>
            <a:r>
              <a:rPr lang="ko-KR" altLang="en-US" dirty="0" smtClean="0"/>
              <a:t>를 사용하면 그룹에 제목을 붙일 수 있음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0778" y="3599326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&lt;legend&gt;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2" y="5536595"/>
            <a:ext cx="6430913" cy="28074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52105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&lt;label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&lt;input&gt;</a:t>
            </a:r>
            <a:r>
              <a:rPr lang="ko-KR" altLang="en-US" dirty="0" smtClean="0"/>
              <a:t>요소를 위한 레이블</a:t>
            </a:r>
            <a:r>
              <a:rPr lang="en-US" altLang="ko-KR" dirty="0" smtClean="0"/>
              <a:t>(label)</a:t>
            </a:r>
            <a:r>
              <a:rPr lang="ko-KR" altLang="en-US" dirty="0" smtClean="0"/>
              <a:t>을 정의함</a:t>
            </a:r>
            <a:endParaRPr lang="en-US" altLang="ko-KR" dirty="0" smtClean="0"/>
          </a:p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태그의 속성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를 사용하면 레이블과 </a:t>
            </a:r>
            <a:r>
              <a:rPr lang="en-US" altLang="ko-KR" dirty="0" smtClean="0"/>
              <a:t>&lt;input&gt;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통해 서로 연결할 수 있음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&lt;label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&lt;label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03" y="6143588"/>
            <a:ext cx="3791147" cy="2332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420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요소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5790956"/>
              </p:ext>
            </p:extLst>
          </p:nvPr>
        </p:nvGraphicFramePr>
        <p:xfrm>
          <a:off x="382461" y="1677341"/>
          <a:ext cx="11242096" cy="6570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/>
                <a:gridCol w="8115231"/>
              </a:tblGrid>
              <a:tr h="38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추가된 </a:t>
                      </a:r>
                      <a:r>
                        <a:rPr lang="en-US" altLang="ko-KR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&lt;input&gt; type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날짜를 입력할 수 있는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UTC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 형식을 이용한 날짜와 시각 표시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-local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현지 날짜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month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주와 연도를 선택할 수 있는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코드를 입력할 수 있는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주소를 입력 받아서 검증하는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 받아서 검증하는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양식을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range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 사이의 숫자를 선택할 수 있는 슬라이더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숫자만 입력 받는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입력 받는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03069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추가된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autocomplete – </a:t>
            </a:r>
            <a:r>
              <a:rPr lang="ko-KR" altLang="en-US" dirty="0"/>
              <a:t>자동으로 입력을 완성한다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autofocus – </a:t>
            </a:r>
            <a:r>
              <a:rPr lang="ko-KR" altLang="en-US" dirty="0"/>
              <a:t>페이지가 </a:t>
            </a:r>
            <a:r>
              <a:rPr lang="ko-KR" altLang="en-US" dirty="0" smtClean="0"/>
              <a:t>로드 되면 </a:t>
            </a:r>
            <a:r>
              <a:rPr lang="ko-KR" altLang="en-US" dirty="0"/>
              <a:t>자동으로 입력 포커스를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/>
              <a:t>placeholder – </a:t>
            </a:r>
            <a:r>
              <a:rPr lang="ko-KR" altLang="en-US" dirty="0"/>
              <a:t>입력 힌트를 희미하게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 err="1"/>
              <a:t>readonly</a:t>
            </a:r>
            <a:r>
              <a:rPr lang="en-US" altLang="ko-KR" dirty="0"/>
              <a:t> – </a:t>
            </a:r>
            <a:r>
              <a:rPr lang="ko-KR" altLang="en-US" dirty="0"/>
              <a:t>읽기 전용 필드</a:t>
            </a:r>
          </a:p>
          <a:p>
            <a:pPr lvl="0"/>
            <a:r>
              <a:rPr lang="en-US" altLang="ko-KR" dirty="0"/>
              <a:t>required – </a:t>
            </a:r>
            <a:r>
              <a:rPr lang="ko-KR" altLang="en-US" dirty="0"/>
              <a:t>입력 양식을 제출하기 전에 반</a:t>
            </a:r>
            <a:r>
              <a:rPr lang="ko-KR" altLang="en-US" dirty="0" smtClean="0"/>
              <a:t>드시 </a:t>
            </a:r>
            <a:r>
              <a:rPr lang="ko-KR" altLang="en-US" dirty="0"/>
              <a:t>채워져 있어야 함을 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pattern – </a:t>
            </a:r>
            <a:r>
              <a:rPr lang="ko-KR" altLang="en-US" dirty="0"/>
              <a:t>허용하는 입력의 형태를 </a:t>
            </a:r>
            <a:r>
              <a:rPr lang="ko-KR" altLang="en-US" dirty="0" err="1"/>
              <a:t>정규식으로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68968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2617" y="1551111"/>
            <a:ext cx="10989789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&lt;form&gt;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date: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month: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time: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week: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color: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email: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nb-NO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tel: </a:t>
            </a:r>
            <a:r>
              <a:rPr lang="nb-NO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nb-NO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nb-NO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nb-NO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nb-NO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nb-NO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search: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"search"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range: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number: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url: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29417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08" y="921953"/>
            <a:ext cx="7205471" cy="69324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3687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 dirty="0"/>
              <a:t>MP3 – 'MPEG-1 Audio Layer-3'</a:t>
            </a:r>
            <a:r>
              <a:rPr lang="ko-KR" altLang="en-US" sz="2800" dirty="0"/>
              <a:t>의 약자로 </a:t>
            </a:r>
            <a:r>
              <a:rPr lang="en-US" altLang="ko-KR" sz="2800" dirty="0"/>
              <a:t>MPEG</a:t>
            </a:r>
            <a:r>
              <a:rPr lang="ko-KR" altLang="en-US" sz="2800" dirty="0"/>
              <a:t>기술의 음성 압축 기술</a:t>
            </a:r>
          </a:p>
          <a:p>
            <a:pPr lvl="0"/>
            <a:r>
              <a:rPr lang="en-US" altLang="ko-KR" sz="2800" dirty="0"/>
              <a:t>Wav - </a:t>
            </a:r>
            <a:r>
              <a:rPr lang="ko-KR" altLang="en-US" sz="2800" dirty="0"/>
              <a:t>윈도우에서 사용되는 표준 </a:t>
            </a:r>
            <a:r>
              <a:rPr lang="ko-KR" altLang="en-US" sz="2800"/>
              <a:t>사운드 </a:t>
            </a:r>
            <a:r>
              <a:rPr lang="ko-KR" altLang="en-US" sz="2800" smtClean="0"/>
              <a:t>포맷</a:t>
            </a:r>
            <a:endParaRPr lang="en-US" altLang="ko-KR" sz="2800" smtClean="0"/>
          </a:p>
          <a:p>
            <a:pPr marL="0" lv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</a:t>
            </a:r>
            <a:r>
              <a:rPr lang="ko-KR" altLang="en-US" sz="2800" smtClean="0"/>
              <a:t>마이크로소프트사와 </a:t>
            </a:r>
            <a:r>
              <a:rPr lang="en-US" altLang="ko-KR" sz="2800" smtClean="0"/>
              <a:t>IBM</a:t>
            </a:r>
            <a:r>
              <a:rPr lang="ko-KR" altLang="en-US" sz="2800" smtClean="0"/>
              <a:t>사가 만듬 </a:t>
            </a:r>
            <a:r>
              <a:rPr lang="en-US" altLang="ko-KR" sz="2800" smtClean="0"/>
              <a:t>. </a:t>
            </a:r>
            <a:r>
              <a:rPr lang="ko-KR" altLang="en-US" sz="2800" smtClean="0"/>
              <a:t>파일으ㅢ 크기가 크다</a:t>
            </a:r>
            <a:endParaRPr lang="ko-KR" altLang="en-US" sz="2800" dirty="0"/>
          </a:p>
          <a:p>
            <a:pPr lvl="0"/>
            <a:r>
              <a:rPr lang="en-US" altLang="ko-KR" sz="2800" err="1"/>
              <a:t>Ogg</a:t>
            </a:r>
            <a:r>
              <a:rPr lang="en-US" altLang="ko-KR" sz="2800"/>
              <a:t> </a:t>
            </a:r>
            <a:r>
              <a:rPr lang="en-US" altLang="ko-KR" sz="2800" smtClean="0"/>
              <a:t>– MP3</a:t>
            </a:r>
            <a:r>
              <a:rPr lang="ko-KR" altLang="en-US" sz="2800" smtClean="0"/>
              <a:t>의</a:t>
            </a:r>
            <a:r>
              <a:rPr lang="en-US" altLang="ko-KR" sz="2800" smtClean="0"/>
              <a:t> </a:t>
            </a:r>
            <a:r>
              <a:rPr lang="ko-KR" altLang="en-US" sz="2800" smtClean="0"/>
              <a:t>대한으로</a:t>
            </a:r>
            <a:r>
              <a:rPr lang="en-US" altLang="ko-KR" sz="2800" smtClean="0"/>
              <a:t> </a:t>
            </a:r>
            <a:r>
              <a:rPr lang="ko-KR" altLang="en-US" sz="2800" smtClean="0"/>
              <a:t>특허권을 </a:t>
            </a:r>
            <a:r>
              <a:rPr lang="ko-KR" altLang="en-US" sz="2800" dirty="0"/>
              <a:t>반대하고 보다 좋은 음질을 위하여 </a:t>
            </a:r>
            <a:r>
              <a:rPr lang="ko-KR" altLang="en-US" sz="2800" dirty="0" err="1"/>
              <a:t>오픈소스로</a:t>
            </a:r>
            <a:r>
              <a:rPr lang="ko-KR" altLang="en-US" sz="2800" dirty="0"/>
              <a:t> 개발되었음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3858907"/>
              </p:ext>
            </p:extLst>
          </p:nvPr>
        </p:nvGraphicFramePr>
        <p:xfrm>
          <a:off x="1237600" y="4784594"/>
          <a:ext cx="7919508" cy="26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45"/>
                <a:gridCol w="1775011"/>
                <a:gridCol w="1861073"/>
                <a:gridCol w="15191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브라우저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MP3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Wav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Ogg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IE 9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Chrom 6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Firefox 3.6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Safari 5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Opera 10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3492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9100" y="1784097"/>
            <a:ext cx="10581382" cy="15017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required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46" y="4368691"/>
            <a:ext cx="5746219" cy="20750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7312297" y="2762562"/>
            <a:ext cx="597513" cy="2079149"/>
          </a:xfrm>
          <a:custGeom>
            <a:avLst/>
            <a:gdLst>
              <a:gd name="connsiteX0" fmla="*/ 202395 w 459871"/>
              <a:gd name="connsiteY0" fmla="*/ 0 h 1600200"/>
              <a:gd name="connsiteX1" fmla="*/ 145245 w 459871"/>
              <a:gd name="connsiteY1" fmla="*/ 114300 h 1600200"/>
              <a:gd name="connsiteX2" fmla="*/ 126195 w 459871"/>
              <a:gd name="connsiteY2" fmla="*/ 161925 h 1600200"/>
              <a:gd name="connsiteX3" fmla="*/ 88095 w 459871"/>
              <a:gd name="connsiteY3" fmla="*/ 238125 h 1600200"/>
              <a:gd name="connsiteX4" fmla="*/ 30945 w 459871"/>
              <a:gd name="connsiteY4" fmla="*/ 419100 h 1600200"/>
              <a:gd name="connsiteX5" fmla="*/ 11895 w 459871"/>
              <a:gd name="connsiteY5" fmla="*/ 657225 h 1600200"/>
              <a:gd name="connsiteX6" fmla="*/ 21420 w 459871"/>
              <a:gd name="connsiteY6" fmla="*/ 685800 h 1600200"/>
              <a:gd name="connsiteX7" fmla="*/ 78570 w 459871"/>
              <a:gd name="connsiteY7" fmla="*/ 742950 h 1600200"/>
              <a:gd name="connsiteX8" fmla="*/ 116670 w 459871"/>
              <a:gd name="connsiteY8" fmla="*/ 790575 h 1600200"/>
              <a:gd name="connsiteX9" fmla="*/ 145245 w 459871"/>
              <a:gd name="connsiteY9" fmla="*/ 809625 h 1600200"/>
              <a:gd name="connsiteX10" fmla="*/ 183345 w 459871"/>
              <a:gd name="connsiteY10" fmla="*/ 838200 h 1600200"/>
              <a:gd name="connsiteX11" fmla="*/ 211920 w 459871"/>
              <a:gd name="connsiteY11" fmla="*/ 847725 h 1600200"/>
              <a:gd name="connsiteX12" fmla="*/ 269070 w 459871"/>
              <a:gd name="connsiteY12" fmla="*/ 876300 h 1600200"/>
              <a:gd name="connsiteX13" fmla="*/ 335745 w 459871"/>
              <a:gd name="connsiteY13" fmla="*/ 942975 h 1600200"/>
              <a:gd name="connsiteX14" fmla="*/ 354795 w 459871"/>
              <a:gd name="connsiteY14" fmla="*/ 990600 h 1600200"/>
              <a:gd name="connsiteX15" fmla="*/ 392895 w 459871"/>
              <a:gd name="connsiteY15" fmla="*/ 1047750 h 1600200"/>
              <a:gd name="connsiteX16" fmla="*/ 411945 w 459871"/>
              <a:gd name="connsiteY16" fmla="*/ 1085850 h 1600200"/>
              <a:gd name="connsiteX17" fmla="*/ 430995 w 459871"/>
              <a:gd name="connsiteY17" fmla="*/ 1314450 h 1600200"/>
              <a:gd name="connsiteX18" fmla="*/ 459570 w 459871"/>
              <a:gd name="connsiteY18" fmla="*/ 1571625 h 1600200"/>
              <a:gd name="connsiteX19" fmla="*/ 459570 w 459871"/>
              <a:gd name="connsiteY1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871" h="1600200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1447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전화번호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7" y="1756849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전화번호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pattern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title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5931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6" y="1756850"/>
            <a:ext cx="11375281" cy="19423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신발사이즈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"290"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"260"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1" y="4529575"/>
            <a:ext cx="4663033" cy="752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12" y="4529576"/>
            <a:ext cx="5575844" cy="713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3242" y="5833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250913" y="5160302"/>
            <a:ext cx="260601" cy="916259"/>
          </a:xfrm>
          <a:custGeom>
            <a:avLst/>
            <a:gdLst>
              <a:gd name="connsiteX0" fmla="*/ 38644 w 200569"/>
              <a:gd name="connsiteY0" fmla="*/ 705192 h 705192"/>
              <a:gd name="connsiteX1" fmla="*/ 10069 w 200569"/>
              <a:gd name="connsiteY1" fmla="*/ 600417 h 705192"/>
              <a:gd name="connsiteX2" fmla="*/ 544 w 200569"/>
              <a:gd name="connsiteY2" fmla="*/ 533742 h 705192"/>
              <a:gd name="connsiteX3" fmla="*/ 29119 w 200569"/>
              <a:gd name="connsiteY3" fmla="*/ 209892 h 705192"/>
              <a:gd name="connsiteX4" fmla="*/ 57694 w 200569"/>
              <a:gd name="connsiteY4" fmla="*/ 143217 h 705192"/>
              <a:gd name="connsiteX5" fmla="*/ 95794 w 200569"/>
              <a:gd name="connsiteY5" fmla="*/ 86067 h 705192"/>
              <a:gd name="connsiteX6" fmla="*/ 105319 w 200569"/>
              <a:gd name="connsiteY6" fmla="*/ 57492 h 705192"/>
              <a:gd name="connsiteX7" fmla="*/ 133894 w 200569"/>
              <a:gd name="connsiteY7" fmla="*/ 38442 h 705192"/>
              <a:gd name="connsiteX8" fmla="*/ 191044 w 200569"/>
              <a:gd name="connsiteY8" fmla="*/ 342 h 705192"/>
              <a:gd name="connsiteX9" fmla="*/ 200569 w 200569"/>
              <a:gd name="connsiteY9" fmla="*/ 342 h 70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69" h="705192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2" name="자유형 11"/>
          <p:cNvSpPr/>
          <p:nvPr/>
        </p:nvSpPr>
        <p:spPr bwMode="auto">
          <a:xfrm>
            <a:off x="8451590" y="5098865"/>
            <a:ext cx="569638" cy="841560"/>
          </a:xfrm>
          <a:custGeom>
            <a:avLst/>
            <a:gdLst>
              <a:gd name="connsiteX0" fmla="*/ 438417 w 438417"/>
              <a:gd name="connsiteY0" fmla="*/ 647700 h 647700"/>
              <a:gd name="connsiteX1" fmla="*/ 381267 w 438417"/>
              <a:gd name="connsiteY1" fmla="*/ 552450 h 647700"/>
              <a:gd name="connsiteX2" fmla="*/ 324117 w 438417"/>
              <a:gd name="connsiteY2" fmla="*/ 523875 h 647700"/>
              <a:gd name="connsiteX3" fmla="*/ 209817 w 438417"/>
              <a:gd name="connsiteY3" fmla="*/ 447675 h 647700"/>
              <a:gd name="connsiteX4" fmla="*/ 181242 w 438417"/>
              <a:gd name="connsiteY4" fmla="*/ 428625 h 647700"/>
              <a:gd name="connsiteX5" fmla="*/ 152667 w 438417"/>
              <a:gd name="connsiteY5" fmla="*/ 400050 h 647700"/>
              <a:gd name="connsiteX6" fmla="*/ 114567 w 438417"/>
              <a:gd name="connsiteY6" fmla="*/ 371475 h 647700"/>
              <a:gd name="connsiteX7" fmla="*/ 95517 w 438417"/>
              <a:gd name="connsiteY7" fmla="*/ 342900 h 647700"/>
              <a:gd name="connsiteX8" fmla="*/ 66942 w 438417"/>
              <a:gd name="connsiteY8" fmla="*/ 304800 h 647700"/>
              <a:gd name="connsiteX9" fmla="*/ 47892 w 438417"/>
              <a:gd name="connsiteY9" fmla="*/ 247650 h 647700"/>
              <a:gd name="connsiteX10" fmla="*/ 38367 w 438417"/>
              <a:gd name="connsiteY10" fmla="*/ 180975 h 647700"/>
              <a:gd name="connsiteX11" fmla="*/ 28842 w 438417"/>
              <a:gd name="connsiteY11" fmla="*/ 152400 h 647700"/>
              <a:gd name="connsiteX12" fmla="*/ 19317 w 438417"/>
              <a:gd name="connsiteY12" fmla="*/ 95250 h 647700"/>
              <a:gd name="connsiteX13" fmla="*/ 267 w 438417"/>
              <a:gd name="connsiteY1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417" h="647700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4324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433" y="1782128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테니스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스킬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7865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지역 표준 시간대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924" y="6314093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"dob"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02" y="5642001"/>
            <a:ext cx="3243268" cy="28811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4607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색상선택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25" y="3714334"/>
            <a:ext cx="2809327" cy="1197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_x126639264" descr="EMB0000166cab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66" y="5123618"/>
            <a:ext cx="6552878" cy="2928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4219384" y="4715214"/>
            <a:ext cx="4282819" cy="1188085"/>
          </a:xfrm>
          <a:custGeom>
            <a:avLst/>
            <a:gdLst>
              <a:gd name="connsiteX0" fmla="*/ 0 w 3296237"/>
              <a:gd name="connsiteY0" fmla="*/ 57150 h 914400"/>
              <a:gd name="connsiteX1" fmla="*/ 161925 w 3296237"/>
              <a:gd name="connsiteY1" fmla="*/ 38100 h 914400"/>
              <a:gd name="connsiteX2" fmla="*/ 657225 w 3296237"/>
              <a:gd name="connsiteY2" fmla="*/ 28575 h 914400"/>
              <a:gd name="connsiteX3" fmla="*/ 781050 w 3296237"/>
              <a:gd name="connsiteY3" fmla="*/ 19050 h 914400"/>
              <a:gd name="connsiteX4" fmla="*/ 914400 w 3296237"/>
              <a:gd name="connsiteY4" fmla="*/ 0 h 914400"/>
              <a:gd name="connsiteX5" fmla="*/ 2200275 w 3296237"/>
              <a:gd name="connsiteY5" fmla="*/ 19050 h 914400"/>
              <a:gd name="connsiteX6" fmla="*/ 2381250 w 3296237"/>
              <a:gd name="connsiteY6" fmla="*/ 38100 h 914400"/>
              <a:gd name="connsiteX7" fmla="*/ 2476500 w 3296237"/>
              <a:gd name="connsiteY7" fmla="*/ 57150 h 914400"/>
              <a:gd name="connsiteX8" fmla="*/ 2562225 w 3296237"/>
              <a:gd name="connsiteY8" fmla="*/ 66675 h 914400"/>
              <a:gd name="connsiteX9" fmla="*/ 2638425 w 3296237"/>
              <a:gd name="connsiteY9" fmla="*/ 76200 h 914400"/>
              <a:gd name="connsiteX10" fmla="*/ 2705100 w 3296237"/>
              <a:gd name="connsiteY10" fmla="*/ 85725 h 914400"/>
              <a:gd name="connsiteX11" fmla="*/ 2771775 w 3296237"/>
              <a:gd name="connsiteY11" fmla="*/ 104775 h 914400"/>
              <a:gd name="connsiteX12" fmla="*/ 2886075 w 3296237"/>
              <a:gd name="connsiteY12" fmla="*/ 123825 h 914400"/>
              <a:gd name="connsiteX13" fmla="*/ 2924175 w 3296237"/>
              <a:gd name="connsiteY13" fmla="*/ 142875 h 914400"/>
              <a:gd name="connsiteX14" fmla="*/ 2962275 w 3296237"/>
              <a:gd name="connsiteY14" fmla="*/ 152400 h 914400"/>
              <a:gd name="connsiteX15" fmla="*/ 3028950 w 3296237"/>
              <a:gd name="connsiteY15" fmla="*/ 190500 h 914400"/>
              <a:gd name="connsiteX16" fmla="*/ 3086100 w 3296237"/>
              <a:gd name="connsiteY16" fmla="*/ 257175 h 914400"/>
              <a:gd name="connsiteX17" fmla="*/ 3114675 w 3296237"/>
              <a:gd name="connsiteY17" fmla="*/ 304800 h 914400"/>
              <a:gd name="connsiteX18" fmla="*/ 3152775 w 3296237"/>
              <a:gd name="connsiteY18" fmla="*/ 361950 h 914400"/>
              <a:gd name="connsiteX19" fmla="*/ 3171825 w 3296237"/>
              <a:gd name="connsiteY19" fmla="*/ 390525 h 914400"/>
              <a:gd name="connsiteX20" fmla="*/ 3219450 w 3296237"/>
              <a:gd name="connsiteY20" fmla="*/ 476250 h 914400"/>
              <a:gd name="connsiteX21" fmla="*/ 3228975 w 3296237"/>
              <a:gd name="connsiteY21" fmla="*/ 504825 h 914400"/>
              <a:gd name="connsiteX22" fmla="*/ 3248025 w 3296237"/>
              <a:gd name="connsiteY22" fmla="*/ 542925 h 914400"/>
              <a:gd name="connsiteX23" fmla="*/ 3276600 w 3296237"/>
              <a:gd name="connsiteY23" fmla="*/ 609600 h 914400"/>
              <a:gd name="connsiteX24" fmla="*/ 3295650 w 3296237"/>
              <a:gd name="connsiteY24" fmla="*/ 819150 h 914400"/>
              <a:gd name="connsiteX25" fmla="*/ 3295650 w 3296237"/>
              <a:gd name="connsiteY2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96237" h="914400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자유형 8"/>
          <p:cNvSpPr/>
          <p:nvPr/>
        </p:nvSpPr>
        <p:spPr bwMode="auto">
          <a:xfrm>
            <a:off x="5778746" y="6051809"/>
            <a:ext cx="618795" cy="917252"/>
          </a:xfrm>
          <a:custGeom>
            <a:avLst/>
            <a:gdLst>
              <a:gd name="connsiteX0" fmla="*/ 142875 w 476250"/>
              <a:gd name="connsiteY0" fmla="*/ 0 h 705955"/>
              <a:gd name="connsiteX1" fmla="*/ 104775 w 476250"/>
              <a:gd name="connsiteY1" fmla="*/ 95250 h 705955"/>
              <a:gd name="connsiteX2" fmla="*/ 76200 w 476250"/>
              <a:gd name="connsiteY2" fmla="*/ 142875 h 705955"/>
              <a:gd name="connsiteX3" fmla="*/ 57150 w 476250"/>
              <a:gd name="connsiteY3" fmla="*/ 190500 h 705955"/>
              <a:gd name="connsiteX4" fmla="*/ 38100 w 476250"/>
              <a:gd name="connsiteY4" fmla="*/ 228600 h 705955"/>
              <a:gd name="connsiteX5" fmla="*/ 28575 w 476250"/>
              <a:gd name="connsiteY5" fmla="*/ 257175 h 705955"/>
              <a:gd name="connsiteX6" fmla="*/ 9525 w 476250"/>
              <a:gd name="connsiteY6" fmla="*/ 285750 h 705955"/>
              <a:gd name="connsiteX7" fmla="*/ 0 w 476250"/>
              <a:gd name="connsiteY7" fmla="*/ 323850 h 705955"/>
              <a:gd name="connsiteX8" fmla="*/ 28575 w 476250"/>
              <a:gd name="connsiteY8" fmla="*/ 504825 h 705955"/>
              <a:gd name="connsiteX9" fmla="*/ 38100 w 476250"/>
              <a:gd name="connsiteY9" fmla="*/ 533400 h 705955"/>
              <a:gd name="connsiteX10" fmla="*/ 95250 w 476250"/>
              <a:gd name="connsiteY10" fmla="*/ 581025 h 705955"/>
              <a:gd name="connsiteX11" fmla="*/ 123825 w 476250"/>
              <a:gd name="connsiteY11" fmla="*/ 600075 h 705955"/>
              <a:gd name="connsiteX12" fmla="*/ 161925 w 476250"/>
              <a:gd name="connsiteY12" fmla="*/ 628650 h 705955"/>
              <a:gd name="connsiteX13" fmla="*/ 228600 w 476250"/>
              <a:gd name="connsiteY13" fmla="*/ 657225 h 705955"/>
              <a:gd name="connsiteX14" fmla="*/ 266700 w 476250"/>
              <a:gd name="connsiteY14" fmla="*/ 676275 h 705955"/>
              <a:gd name="connsiteX15" fmla="*/ 342900 w 476250"/>
              <a:gd name="connsiteY15" fmla="*/ 695325 h 705955"/>
              <a:gd name="connsiteX16" fmla="*/ 371475 w 476250"/>
              <a:gd name="connsiteY16" fmla="*/ 704850 h 705955"/>
              <a:gd name="connsiteX17" fmla="*/ 476250 w 476250"/>
              <a:gd name="connsiteY17" fmla="*/ 704850 h 70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250" h="705955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0" name="TextBox 9"/>
          <p:cNvSpPr txBox="1"/>
          <p:nvPr/>
        </p:nvSpPr>
        <p:spPr>
          <a:xfrm>
            <a:off x="1310491" y="4643745"/>
            <a:ext cx="98296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80">
                <a:solidFill>
                  <a:srgbClr val="FF0000"/>
                </a:solidFill>
              </a:rPr>
              <a:t>오페라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3186" y="7572705"/>
            <a:ext cx="71686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80" dirty="0" err="1">
                <a:solidFill>
                  <a:srgbClr val="FF0000"/>
                </a:solidFill>
              </a:rPr>
              <a:t>구글</a:t>
            </a:r>
            <a:endParaRPr lang="ko-KR" altLang="en-US" sz="208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61376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736" y="1592541"/>
            <a:ext cx="10913795" cy="67240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3754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159" y="1556770"/>
            <a:ext cx="9074947" cy="693463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21582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오디오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461171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&lt;audio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"old_pop.mp3"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51" y="3896678"/>
            <a:ext cx="8534515" cy="1890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50" y="6078497"/>
            <a:ext cx="8534515" cy="21394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4415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&lt;source&gt;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브라우저가 지원하는 오디오 형식은 아직까지 없다</a:t>
            </a:r>
            <a:r>
              <a:rPr lang="en-US" altLang="ko-KR" dirty="0"/>
              <a:t>! </a:t>
            </a:r>
            <a:endParaRPr lang="en-US" altLang="ko-KR" dirty="0" smtClean="0"/>
          </a:p>
          <a:p>
            <a:r>
              <a:rPr lang="ko-KR" altLang="en-US" dirty="0" smtClean="0"/>
              <a:t>호환성을 높이기 위하여 다음과 같이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4446" y="2964333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&lt;audio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old_pop.ogg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old_pop.mp3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audio/</a:t>
            </a:r>
            <a:r>
              <a:rPr lang="en-US" altLang="ko-KR" sz="2339" b="1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mp3</a:t>
            </a:r>
            <a:r>
              <a:rPr lang="en-US" altLang="ko-KR" sz="2339" b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&lt;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old_pop.wav"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audio/wav"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9225824" y="4689145"/>
            <a:ext cx="209810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55241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&lt;video&gt; </a:t>
            </a:r>
            <a:endParaRPr lang="ko-KR" altLang="en-US" dirty="0"/>
          </a:p>
        </p:txBody>
      </p:sp>
      <p:pic>
        <p:nvPicPr>
          <p:cNvPr id="5123" name="_x447398208" descr="EMB00001a1c1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27" y="4922338"/>
            <a:ext cx="5249819" cy="3513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&lt;video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"movie.mp4"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controls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&lt;/video&gt;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4" y="1691288"/>
            <a:ext cx="314146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비디오 삽입 태그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12" y="4284252"/>
            <a:ext cx="432186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디오 소스 파일 경로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(URL)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682269"/>
            <a:ext cx="220418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49" y="4284252"/>
            <a:ext cx="397503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제어기를 보일 것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2779832" y="2869104"/>
            <a:ext cx="240514" cy="1415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 bwMode="auto">
          <a:xfrm flipH="1" flipV="1">
            <a:off x="6457840" y="2842982"/>
            <a:ext cx="1184924" cy="144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 flipH="1">
            <a:off x="4847082" y="2051601"/>
            <a:ext cx="369754" cy="602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 bwMode="auto">
          <a:xfrm flipH="1">
            <a:off x="1250490" y="2060620"/>
            <a:ext cx="742238" cy="53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94308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2118719"/>
              </p:ext>
            </p:extLst>
          </p:nvPr>
        </p:nvGraphicFramePr>
        <p:xfrm>
          <a:off x="542693" y="1785152"/>
          <a:ext cx="10761746" cy="564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943"/>
                <a:gridCol w="8587803"/>
              </a:tblGrid>
              <a:tr h="57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autoplay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비디오를 자동으로 재생한다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013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controls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비디오 재생을 제어하는 컨트롤을 표시한다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loop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비디오를 반복하여 재생한다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poster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비디오를 다운로드 하는 중일 때 표시하는 이미지이다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preload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사용할 생각이 없더라도 전체 오디오를 다운로드 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muted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비디오의 오디오 출력을 중지한다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재생할 오디오가 존재하는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width, height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 재생기의 너비와 높이를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91880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2955</Words>
  <Application>Microsoft Office PowerPoint</Application>
  <PresentationFormat>사용자 지정</PresentationFormat>
  <Paragraphs>548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1_Crayons</vt:lpstr>
      <vt:lpstr>03. 멀티미디어와 입력양식 </vt:lpstr>
      <vt:lpstr>웹브라우저와 멀티미디어</vt:lpstr>
      <vt:lpstr>&lt;audio&gt;</vt:lpstr>
      <vt:lpstr>&lt;audio&gt; 요소의 속성</vt:lpstr>
      <vt:lpstr>오디오 파일 형식</vt:lpstr>
      <vt:lpstr>오디오 예제</vt:lpstr>
      <vt:lpstr>&lt;source&gt; 사용</vt:lpstr>
      <vt:lpstr>&lt;video&gt; </vt:lpstr>
      <vt:lpstr>&lt;video&gt; 요소의 속성</vt:lpstr>
      <vt:lpstr>비디오 파일 형식</vt:lpstr>
      <vt:lpstr>비디오 예제</vt:lpstr>
      <vt:lpstr>비디오 예제</vt:lpstr>
      <vt:lpstr>&lt;iframe&gt;</vt:lpstr>
      <vt:lpstr>&lt;iframe&gt;</vt:lpstr>
      <vt:lpstr>예제</vt:lpstr>
      <vt:lpstr>&lt;div&gt;와 &lt;span&gt;</vt:lpstr>
      <vt:lpstr>예제</vt:lpstr>
      <vt:lpstr>예제</vt:lpstr>
      <vt:lpstr>&lt;div&gt;와 &lt;span&gt;</vt:lpstr>
      <vt:lpstr>HTML 입력양식</vt:lpstr>
      <vt:lpstr>입력 양식의 작동 방식</vt:lpstr>
      <vt:lpstr>&lt;form&gt;</vt:lpstr>
      <vt:lpstr>GET 방식과 POST 방식 </vt:lpstr>
      <vt:lpstr>GET 방식과 POST 방식 </vt:lpstr>
      <vt:lpstr>GET 방식과 POST 방식 </vt:lpstr>
      <vt:lpstr>GET 방식과 POST 방식 </vt:lpstr>
      <vt:lpstr>GET 방식과 POST 방식 </vt:lpstr>
      <vt:lpstr>입력 태그</vt:lpstr>
      <vt:lpstr>실행결과</vt:lpstr>
      <vt:lpstr>&lt;input&gt; 형식</vt:lpstr>
      <vt:lpstr>type 속성값 </vt:lpstr>
      <vt:lpstr>텍스트 필드</vt:lpstr>
      <vt:lpstr>패스워드</vt:lpstr>
      <vt:lpstr>라디오 버튼</vt:lpstr>
      <vt:lpstr>체크박스</vt:lpstr>
      <vt:lpstr>제출 버튼과 초기화 버튼</vt:lpstr>
      <vt:lpstr>&lt;input&gt; 버튼</vt:lpstr>
      <vt:lpstr>이미지 버튼</vt:lpstr>
      <vt:lpstr>파일 업로드 버튼</vt:lpstr>
      <vt:lpstr>hidden</vt:lpstr>
      <vt:lpstr>&lt;button&gt; 버튼</vt:lpstr>
      <vt:lpstr>여러줄의 문자 입력받기</vt:lpstr>
      <vt:lpstr>콤보박스(드롭다운리스트)</vt:lpstr>
      <vt:lpstr>&lt;fieldset&gt;</vt:lpstr>
      <vt:lpstr>&lt;label&gt; </vt:lpstr>
      <vt:lpstr>HTML 입력 요소</vt:lpstr>
      <vt:lpstr>추가된 &lt;input&gt; 의 속성</vt:lpstr>
      <vt:lpstr>예제</vt:lpstr>
      <vt:lpstr>슬라이드 49</vt:lpstr>
      <vt:lpstr>이메일 입력</vt:lpstr>
      <vt:lpstr>전화번호 입력 </vt:lpstr>
      <vt:lpstr>숫자 입력 </vt:lpstr>
      <vt:lpstr>range 입력 </vt:lpstr>
      <vt:lpstr>날짜 입력 </vt:lpstr>
      <vt:lpstr>색상 입력 </vt:lpstr>
      <vt:lpstr>연습 1</vt:lpstr>
      <vt:lpstr>연습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