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498" r:id="rId2"/>
    <p:sldId id="499" r:id="rId3"/>
    <p:sldId id="500" r:id="rId4"/>
    <p:sldId id="501" r:id="rId5"/>
    <p:sldId id="502" r:id="rId6"/>
    <p:sldId id="504" r:id="rId7"/>
    <p:sldId id="505" r:id="rId8"/>
    <p:sldId id="503" r:id="rId9"/>
    <p:sldId id="506" r:id="rId10"/>
    <p:sldId id="524" r:id="rId11"/>
    <p:sldId id="525" r:id="rId12"/>
    <p:sldId id="526" r:id="rId13"/>
    <p:sldId id="527" r:id="rId14"/>
    <p:sldId id="507" r:id="rId15"/>
    <p:sldId id="528" r:id="rId16"/>
    <p:sldId id="530" r:id="rId17"/>
    <p:sldId id="531" r:id="rId18"/>
    <p:sldId id="532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1" r:id="rId43"/>
    <p:sldId id="540" r:id="rId44"/>
    <p:sldId id="543" r:id="rId45"/>
    <p:sldId id="545" r:id="rId46"/>
    <p:sldId id="544" r:id="rId47"/>
    <p:sldId id="546" r:id="rId48"/>
    <p:sldId id="542" r:id="rId49"/>
    <p:sldId id="547" r:id="rId50"/>
    <p:sldId id="548" r:id="rId51"/>
    <p:sldId id="549" r:id="rId52"/>
    <p:sldId id="550" r:id="rId53"/>
    <p:sldId id="551" r:id="rId54"/>
    <p:sldId id="552" r:id="rId55"/>
    <p:sldId id="553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205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04. </a:t>
            </a:r>
            <a:r>
              <a:rPr lang="en-US" altLang="ko-KR" b="1" dirty="0"/>
              <a:t>CSS </a:t>
            </a:r>
            <a:r>
              <a:rPr lang="ko-KR" altLang="en-US" b="1" dirty="0" smtClean="0"/>
              <a:t>기초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외부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</a:t>
            </a:r>
            <a:r>
              <a:rPr lang="ko-KR" altLang="en-US" dirty="0" smtClean="0"/>
              <a:t>스타일 </a:t>
            </a:r>
            <a:r>
              <a:rPr lang="ko-KR" altLang="en-US" dirty="0"/>
              <a:t>시트를 외부에 파일로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페이지에 동일한 스타일을 적용하려고 할 때 좋은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4109" y="3945498"/>
            <a:ext cx="10187197" cy="4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&lt;link type="text/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stylesheet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mystyle.css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21244"/>
            <a:ext cx="10670077" cy="90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 { color: red; }</a:t>
            </a:r>
          </a:p>
          <a:p>
            <a:r>
              <a:rPr lang="es-ES" altLang="ko-KR" sz="2339" dirty="0"/>
              <a:t>p { color:#0026ff; }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0629" y="2744331"/>
            <a:ext cx="10670077" cy="45193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&lt;link type="text/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rel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stylesheet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mystyle.css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75" y="5876439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582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내부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48" y="2509670"/>
            <a:ext cx="10728820" cy="58098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 color: red; }</a:t>
            </a:r>
          </a:p>
          <a:p>
            <a:r>
              <a:rPr lang="en-US" altLang="ko-KR" sz="2339" dirty="0"/>
              <a:t>        p { color: #0026ff;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74592" y="3922106"/>
            <a:ext cx="7026344" cy="16770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67" y="5994662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8284" y="677922"/>
            <a:ext cx="9702694" cy="990071"/>
          </a:xfrm>
        </p:spPr>
        <p:txBody>
          <a:bodyPr/>
          <a:lstStyle/>
          <a:p>
            <a:r>
              <a:rPr lang="ko-KR" altLang="en-US" smtClean="0"/>
              <a:t>내부 </a:t>
            </a:r>
            <a:r>
              <a:rPr lang="en-US" altLang="ko-KR" smtClean="0"/>
              <a:t>CSS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7414" y="1856385"/>
            <a:ext cx="10755960" cy="53121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75" y="5485294"/>
            <a:ext cx="5473128" cy="1670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1182391" y="3652352"/>
            <a:ext cx="6427618" cy="132349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1467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948099"/>
            <a:ext cx="10670077" cy="39655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style="color: red"&gt;This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style="color: #</a:t>
            </a:r>
            <a:r>
              <a:rPr lang="en-US" altLang="ko-KR" sz="2339" dirty="0" err="1"/>
              <a:t>0026ff</a:t>
            </a:r>
            <a:r>
              <a:rPr lang="en-US" altLang="ko-KR" sz="2339" dirty="0"/>
              <a:t>"&gt;This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62" y="3022218"/>
            <a:ext cx="4226409" cy="1936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226263" y="5127741"/>
            <a:ext cx="7620387" cy="9390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다중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393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70077" cy="653550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h1, p {    </a:t>
            </a:r>
          </a:p>
          <a:p>
            <a:r>
              <a:rPr lang="es-ES" altLang="ko-KR" sz="2339" dirty="0"/>
              <a:t>     font-family: serif;</a:t>
            </a:r>
          </a:p>
          <a:p>
            <a:r>
              <a:rPr lang="es-ES" altLang="ko-KR" sz="2339" dirty="0"/>
              <a:t>     color:       black;</a:t>
            </a:r>
          </a:p>
          <a:p>
            <a:r>
              <a:rPr lang="es-ES" altLang="ko-KR" sz="2339" dirty="0" smtClean="0"/>
              <a:t>}</a:t>
            </a:r>
          </a:p>
          <a:p>
            <a:r>
              <a:rPr lang="es-ES" altLang="ko-KR" sz="2339" dirty="0" smtClean="0"/>
              <a:t>span </a:t>
            </a:r>
            <a:r>
              <a:rPr lang="es-ES" altLang="ko-KR" sz="2339" dirty="0"/>
              <a:t>{ font-size :2.0em; </a:t>
            </a:r>
            <a:r>
              <a:rPr lang="es-ES" altLang="ko-KR" sz="2339" dirty="0" smtClean="0"/>
              <a:t>    color </a:t>
            </a:r>
            <a:r>
              <a:rPr lang="es-ES" altLang="ko-KR" sz="2339" dirty="0"/>
              <a:t>: red</a:t>
            </a:r>
            <a:r>
              <a:rPr lang="es-ES" altLang="ko-KR" sz="2339" dirty="0" smtClean="0"/>
              <a:t>; }</a:t>
            </a:r>
            <a:endParaRPr lang="es-ES" altLang="ko-KR" sz="2339" dirty="0"/>
          </a:p>
          <a:p>
            <a:r>
              <a:rPr lang="es-ES" altLang="ko-KR" sz="2339" dirty="0" smtClean="0"/>
              <a:t>} </a:t>
            </a:r>
          </a:p>
          <a:p>
            <a:r>
              <a:rPr lang="es-ES" altLang="ko-KR" sz="2339" dirty="0" smtClean="0"/>
              <a:t>em { font-size :1.5em</a:t>
            </a:r>
            <a:r>
              <a:rPr lang="es-ES" altLang="ko-KR" sz="2339" dirty="0"/>
              <a:t>;     color : </a:t>
            </a:r>
            <a:r>
              <a:rPr lang="es-ES" altLang="ko-KR" sz="2339" dirty="0" smtClean="0"/>
              <a:t>blue; </a:t>
            </a:r>
            <a:r>
              <a:rPr lang="es-ES" altLang="ko-KR" sz="2339" dirty="0"/>
              <a:t>}</a:t>
            </a:r>
          </a:p>
          <a:p>
            <a:r>
              <a:rPr lang="es-ES" altLang="ko-KR" sz="2339" dirty="0"/>
              <a:t>h1 {    </a:t>
            </a:r>
          </a:p>
          <a:p>
            <a:r>
              <a:rPr lang="es-ES" altLang="ko-KR" sz="2339" dirty="0"/>
              <a:t>     border-bottom: 1px solid gray;</a:t>
            </a:r>
          </a:p>
          <a:p>
            <a:r>
              <a:rPr lang="es-ES" altLang="ko-KR" sz="2339" dirty="0"/>
              <a:t>     color:       red;</a:t>
            </a:r>
          </a:p>
          <a:p>
            <a:r>
              <a:rPr lang="es-ES" altLang="ko-KR" sz="2339" dirty="0"/>
              <a:t>}</a:t>
            </a:r>
          </a:p>
          <a:p>
            <a:r>
              <a:rPr lang="es-ES" altLang="ko-KR" sz="2339" dirty="0"/>
              <a:t>body </a:t>
            </a:r>
            <a:r>
              <a:rPr lang="es-ES" altLang="ko-KR" sz="2339" dirty="0" smtClean="0"/>
              <a:t>{</a:t>
            </a:r>
          </a:p>
          <a:p>
            <a:r>
              <a:rPr lang="es-ES" altLang="ko-KR" sz="2339" dirty="0"/>
              <a:t> </a:t>
            </a:r>
            <a:r>
              <a:rPr lang="es-ES" altLang="ko-KR" sz="2339" dirty="0" smtClean="0"/>
              <a:t>    font-size : large;</a:t>
            </a:r>
            <a:endParaRPr lang="es-ES" altLang="ko-KR" sz="2339" dirty="0"/>
          </a:p>
          <a:p>
            <a:r>
              <a:rPr lang="es-ES" altLang="ko-KR" sz="2339" dirty="0"/>
              <a:t>     background-color: yellow;</a:t>
            </a:r>
          </a:p>
          <a:p>
            <a:r>
              <a:rPr lang="es-ES" altLang="ko-KR" sz="2339" dirty="0" smtClean="0"/>
              <a:t>} 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95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7990" y="694106"/>
            <a:ext cx="10670077" cy="756166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&lt;!DOCTYPE html&gt;</a:t>
            </a:r>
          </a:p>
          <a:p>
            <a:r>
              <a:rPr lang="es-ES" altLang="ko-KR" sz="2339" dirty="0"/>
              <a:t>&lt;html&gt;</a:t>
            </a:r>
          </a:p>
          <a:p>
            <a:r>
              <a:rPr lang="es-ES" altLang="ko-KR" sz="2339" dirty="0"/>
              <a:t>&lt;head&gt;</a:t>
            </a:r>
          </a:p>
          <a:p>
            <a:r>
              <a:rPr lang="es-ES" altLang="ko-KR" sz="2339" dirty="0"/>
              <a:t>    &lt;title&gt;Web Programming&lt;/title&gt;</a:t>
            </a:r>
          </a:p>
          <a:p>
            <a:r>
              <a:rPr lang="es-ES" altLang="ko-KR" sz="2339" dirty="0"/>
              <a:t>    &lt;link type="text/css" rel="stylesheet" href="coffee.css"&gt;</a:t>
            </a:r>
          </a:p>
          <a:p>
            <a:r>
              <a:rPr lang="es-ES" altLang="ko-KR" sz="2339" dirty="0"/>
              <a:t>&lt;/head&gt;</a:t>
            </a:r>
          </a:p>
          <a:p>
            <a:r>
              <a:rPr lang="es-ES" altLang="ko-KR" sz="2339" dirty="0"/>
              <a:t>&lt;body&gt;</a:t>
            </a:r>
          </a:p>
          <a:p>
            <a:r>
              <a:rPr lang="es-ES" altLang="ko-KR" sz="2339" dirty="0"/>
              <a:t>    &lt;h1&gt;Welcome to Web Coffee!&lt;/h1&gt;</a:t>
            </a:r>
          </a:p>
          <a:p>
            <a:r>
              <a:rPr lang="es-ES" altLang="ko-KR" sz="2339" dirty="0"/>
              <a:t>    &lt;img src="coffee.gif" width="100" height="100"&gt;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/>
              <a:t>하우스 </a:t>
            </a:r>
            <a:r>
              <a:rPr lang="ko-KR" altLang="en-US" sz="2339" dirty="0" err="1"/>
              <a:t>로스팅</a:t>
            </a:r>
            <a:r>
              <a:rPr lang="ko-KR" altLang="en-US" sz="2339" dirty="0"/>
              <a:t> 원두의 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신선한 커피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를 </a:t>
            </a:r>
            <a:r>
              <a:rPr lang="ko-KR" altLang="en-US" sz="2339" dirty="0"/>
              <a:t>맛보세요</a:t>
            </a:r>
            <a:r>
              <a:rPr lang="en-US" altLang="ko-KR" sz="2339" dirty="0"/>
              <a:t>! </a:t>
            </a:r>
          </a:p>
          <a:p>
            <a:r>
              <a:rPr lang="en-US" altLang="ko-KR" sz="2339" dirty="0"/>
              <a:t>        &lt;</a:t>
            </a:r>
            <a:r>
              <a:rPr lang="es-ES" altLang="ko-KR" sz="2339" dirty="0"/>
              <a:t>em&gt;</a:t>
            </a:r>
            <a:r>
              <a:rPr lang="ko-KR" altLang="en-US" sz="2339" dirty="0"/>
              <a:t>공인 </a:t>
            </a:r>
            <a:r>
              <a:rPr lang="en-US" altLang="ko-KR" sz="2339" dirty="0"/>
              <a:t>1</a:t>
            </a:r>
            <a:r>
              <a:rPr lang="ko-KR" altLang="en-US" sz="2339" dirty="0"/>
              <a:t>급 </a:t>
            </a:r>
            <a:r>
              <a:rPr lang="es-ES" altLang="ko-KR" sz="2339" dirty="0"/>
              <a:t>Barista&lt;/em&gt;</a:t>
            </a:r>
            <a:r>
              <a:rPr lang="ko-KR" altLang="en-US" sz="2339" dirty="0"/>
              <a:t>가 </a:t>
            </a:r>
          </a:p>
          <a:p>
            <a:r>
              <a:rPr lang="ko-KR" altLang="en-US" sz="2339" dirty="0"/>
              <a:t>        최고급 원두만을 직접 엄선하여 사용합니다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    &lt;h2&gt;</a:t>
            </a:r>
            <a:r>
              <a:rPr lang="ko-KR" altLang="en-US" sz="2339" dirty="0"/>
              <a:t>메뉴</a:t>
            </a:r>
            <a:r>
              <a:rPr lang="en-US" altLang="ko-KR" sz="2339" dirty="0"/>
              <a:t>&lt;/</a:t>
            </a:r>
            <a:r>
              <a:rPr lang="es-ES" altLang="ko-KR" sz="2339" dirty="0"/>
              <a:t>h2&gt;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 err="1"/>
              <a:t>아메리카노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카페라떼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카푸치노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카페모카</a:t>
            </a:r>
            <a:r>
              <a:rPr lang="en-US" altLang="ko-KR" sz="2339" dirty="0"/>
              <a:t>, ...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&lt;/body&gt;</a:t>
            </a:r>
          </a:p>
          <a:p>
            <a:r>
              <a:rPr lang="es-ES" altLang="ko-KR" sz="2339" dirty="0"/>
              <a:t>&lt;/html&gt;</a:t>
            </a:r>
            <a:endParaRPr lang="en-US" altLang="ko-KR" sz="2339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84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border: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2px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heading.&lt;/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5" y="6369457"/>
            <a:ext cx="5259752" cy="19074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33396" y="3458403"/>
            <a:ext cx="5270547" cy="263369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705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(selector): HTML </a:t>
            </a:r>
            <a:r>
              <a:rPr lang="ko-KR" altLang="en-US" dirty="0"/>
              <a:t>요소를 선택하는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</a:t>
            </a:r>
            <a:r>
              <a:rPr lang="en-US" altLang="ko-KR" dirty="0" smtClean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91164" y="2644812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2531797" y="3147164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132967" y="3147162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169233" y="3147162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요소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224443" y="3867599"/>
            <a:ext cx="363772" cy="1275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98052" y="3817040"/>
            <a:ext cx="452249" cy="1326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79091" y="3880237"/>
            <a:ext cx="1066038" cy="377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id="target"&gt;Hello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</a:t>
            </a:r>
            <a:r>
              <a:rPr lang="ko-KR" altLang="en-US" i="1" dirty="0" smtClean="0">
                <a:solidFill>
                  <a:schemeClr val="tx2"/>
                </a:solidFill>
              </a:rPr>
              <a:t>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0" y="1551111"/>
            <a:ext cx="10813847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#special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id="special"&gt;id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special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8278" y="3256175"/>
            <a:ext cx="5354283" cy="268425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38" y="4833639"/>
            <a:ext cx="5808321" cy="1689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540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3056588" y="3870162"/>
            <a:ext cx="1043538" cy="609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class="target"&gt;Hello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ko-KR" altLang="en-US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 bwMode="auto">
          <a:xfrm flipH="1" flipV="1">
            <a:off x="4297680" y="6439989"/>
            <a:ext cx="1032011" cy="596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5801" y="1443534"/>
            <a:ext cx="11041353" cy="70334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text-align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 : 1px solid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blue;</a:t>
            </a:r>
            <a:endParaRPr lang="en-US" altLang="ko-KR" sz="2339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p.type1{  border : 1px solid red;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헤딩입니다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4693" y="3125610"/>
            <a:ext cx="6232130" cy="241457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1" y="5540188"/>
            <a:ext cx="5952034" cy="1691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235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i="1" dirty="0" smtClean="0">
                <a:solidFill>
                  <a:schemeClr val="tx2"/>
                </a:solidFill>
              </a:rPr>
              <a:t>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i="1" dirty="0" smtClean="0">
                <a:solidFill>
                  <a:schemeClr val="tx2"/>
                </a:solidFill>
              </a:rPr>
              <a:t>&gt;</a:t>
            </a:r>
            <a:r>
              <a:rPr lang="ko-KR" altLang="en-US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4"/>
          </p:cNvCxnSpPr>
          <p:nvPr/>
        </p:nvCxnSpPr>
        <p:spPr bwMode="auto">
          <a:xfrm flipH="1" flipV="1">
            <a:off x="2371166" y="3905515"/>
            <a:ext cx="2966579" cy="721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0054" y="1551114"/>
            <a:ext cx="10927601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selector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font-family:  sans-serif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65" y="4823834"/>
            <a:ext cx="5988329" cy="17016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1254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자손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자식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형제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결합자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15553802"/>
              </p:ext>
            </p:extLst>
          </p:nvPr>
        </p:nvGraphicFramePr>
        <p:xfrm>
          <a:off x="890270" y="2178156"/>
          <a:ext cx="10669247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3885"/>
                <a:gridCol w="8285362"/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포함된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후손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직계 자식 요소인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599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ody </a:t>
            </a:r>
            <a:r>
              <a:rPr lang="en-US" altLang="ko-KR" sz="2599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 &gt; h1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blue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H1,h2,h3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&gt; span </a:t>
            </a:r>
            <a:endParaRPr lang="ko-KR" altLang="en-US" sz="2599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84440"/>
            <a:ext cx="10670077" cy="53303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{ color: red;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    body &gt;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color: blue;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headline is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&gt;very&lt;/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 important&lt;/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7" y="6356993"/>
            <a:ext cx="7646449" cy="17078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057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의사 클래스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(pseudo-class)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013649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클래스가 </a:t>
            </a:r>
            <a:r>
              <a:rPr lang="ko-KR" altLang="en-US" dirty="0"/>
              <a:t>정의된 것처럼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pPr lvl="1" latinLnBrk="0"/>
            <a:r>
              <a:rPr lang="en-US" altLang="ko-KR" b="1" dirty="0" smtClean="0"/>
              <a:t>a:link </a:t>
            </a:r>
            <a:r>
              <a:rPr lang="en-US" altLang="ko-KR" b="1" dirty="0"/>
              <a:t>{ color:</a:t>
            </a:r>
            <a:r>
              <a:rPr lang="ko-KR" altLang="en-US" b="1" dirty="0"/>
              <a:t> </a:t>
            </a:r>
            <a:r>
              <a:rPr lang="en-US" altLang="ko-KR" b="1" dirty="0"/>
              <a:t>blue;</a:t>
            </a:r>
            <a:r>
              <a:rPr lang="ko-KR" altLang="en-US" b="1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 smtClean="0"/>
              <a:t>a:visited</a:t>
            </a:r>
            <a:r>
              <a:rPr lang="en-US" altLang="ko-KR" dirty="0" smtClean="0"/>
              <a:t> </a:t>
            </a:r>
            <a:r>
              <a:rPr lang="en-US" altLang="ko-KR" dirty="0"/>
              <a:t>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/>
              <a:t>a:hover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 smtClean="0"/>
              <a:t>red; }  //link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visited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와야한다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a:active {color : pink; } //hover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와야한다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(2n) -&gt; 0 2 4 6 8 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(2n+1) </a:t>
            </a:r>
            <a:r>
              <a:rPr lang="ko-KR" altLang="en-US" dirty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1 3 5 7 9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 +2) -&gt; 2 4 6 8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1189" y="1520125"/>
            <a:ext cx="10670077" cy="6796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err="1"/>
              <a:t>a:link</a:t>
            </a:r>
            <a:r>
              <a:rPr lang="en-US" altLang="ko-KR" sz="2339" dirty="0"/>
              <a:t> { </a:t>
            </a:r>
          </a:p>
          <a:p>
            <a:r>
              <a:rPr lang="en-US" altLang="ko-KR" sz="2339" dirty="0"/>
              <a:t>    text-decoration: none; </a:t>
            </a:r>
          </a:p>
          <a:p>
            <a:r>
              <a:rPr lang="en-US" altLang="ko-KR" sz="2339" dirty="0"/>
              <a:t>    color: blue;</a:t>
            </a:r>
          </a:p>
          <a:p>
            <a:r>
              <a:rPr lang="en-US" altLang="ko-KR" sz="2339" dirty="0"/>
              <a:t>    background-color: white;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 err="1"/>
              <a:t>a:visited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green;</a:t>
            </a:r>
          </a:p>
          <a:p>
            <a:r>
              <a:rPr lang="en-US" altLang="ko-KR" sz="2339" dirty="0"/>
              <a:t>    background-color: silver;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a:hover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white;</a:t>
            </a:r>
          </a:p>
          <a:p>
            <a:r>
              <a:rPr lang="en-US" altLang="ko-KR" sz="2339" dirty="0"/>
              <a:t>    background-color: blue;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61189" y="1520126"/>
            <a:ext cx="4595929" cy="20932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1" name="직사각형 10"/>
          <p:cNvSpPr/>
          <p:nvPr/>
        </p:nvSpPr>
        <p:spPr bwMode="auto">
          <a:xfrm>
            <a:off x="719646" y="3711715"/>
            <a:ext cx="4537472" cy="2039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직사각형 11"/>
          <p:cNvSpPr/>
          <p:nvPr/>
        </p:nvSpPr>
        <p:spPr bwMode="auto">
          <a:xfrm>
            <a:off x="703058" y="5849192"/>
            <a:ext cx="4111690" cy="21135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 bwMode="auto">
          <a:xfrm>
            <a:off x="5257119" y="2566744"/>
            <a:ext cx="985859" cy="114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3"/>
          </p:cNvCxnSpPr>
          <p:nvPr/>
        </p:nvCxnSpPr>
        <p:spPr bwMode="auto">
          <a:xfrm flipV="1">
            <a:off x="5257119" y="4259410"/>
            <a:ext cx="947941" cy="471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2" idx="3"/>
          </p:cNvCxnSpPr>
          <p:nvPr/>
        </p:nvCxnSpPr>
        <p:spPr bwMode="auto">
          <a:xfrm flipV="1">
            <a:off x="4814746" y="5308462"/>
            <a:ext cx="1291832" cy="1597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 </a:t>
            </a:r>
            <a:r>
              <a:rPr lang="en-US" altLang="ko-KR" dirty="0"/>
              <a:t>attribute</a:t>
            </a:r>
            <a:r>
              <a:rPr lang="ko-KR" altLang="en-US" dirty="0" smtClean="0"/>
              <a:t> </a:t>
            </a:r>
            <a:r>
              <a:rPr lang="en-US" altLang="ko-KR" dirty="0"/>
              <a:t>)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smtClean="0"/>
              <a:t>h1[title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</a:t>
            </a:r>
            <a:r>
              <a:rPr lang="en-US" altLang="ko-KR" dirty="0" smtClean="0"/>
              <a:t>}</a:t>
            </a:r>
          </a:p>
          <a:p>
            <a:pPr lvl="1" latinLnBrk="0"/>
            <a:r>
              <a:rPr lang="en-US" altLang="ko-KR" dirty="0" err="1"/>
              <a:t>p</a:t>
            </a:r>
            <a:r>
              <a:rPr lang="en-US" altLang="ko-KR" dirty="0" err="1" smtClean="0"/>
              <a:t>.example</a:t>
            </a:r>
            <a:r>
              <a:rPr lang="en-US" altLang="ko-KR" dirty="0"/>
              <a:t> {color: blue;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8118" y="1643100"/>
          <a:ext cx="10106622" cy="6177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62697"/>
                <a:gridCol w="7643925"/>
              </a:tblGrid>
              <a:tr h="561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1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색상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가장자리와 내용간의 간격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backgroud-color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감싸는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509065" y="1831634"/>
          <a:ext cx="8177697" cy="3507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998"/>
                <a:gridCol w="6074699"/>
              </a:tblGrid>
              <a:tr h="7014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5732099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진수로 색상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4594" y="5134940"/>
            <a:ext cx="10670077" cy="18039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#</a:t>
            </a:r>
            <a:r>
              <a:rPr lang="en-US" altLang="ko-KR" sz="2339" dirty="0" err="1"/>
              <a:t>ffd800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색상의 이름으로 나타내기</a:t>
            </a:r>
            <a:endParaRPr lang="ko-KR" altLang="en-US" dirty="0"/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92" y="1551112"/>
            <a:ext cx="4690461" cy="416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441" y="6225071"/>
            <a:ext cx="10670077" cy="179744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aqua;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8101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8391" y="1806880"/>
            <a:ext cx="10670077" cy="3147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(60%, 40%, 10%);</a:t>
            </a:r>
            <a:endParaRPr lang="ko-KR" altLang="en-US" sz="2339" dirty="0"/>
          </a:p>
          <a:p>
            <a:r>
              <a:rPr lang="en-US" altLang="ko-KR" sz="2339" dirty="0"/>
              <a:t> }</a:t>
            </a:r>
            <a:endParaRPr lang="ko-KR" altLang="en-US" sz="2339" dirty="0"/>
          </a:p>
          <a:p>
            <a:endParaRPr lang="en-US" altLang="ko-KR" sz="2339" dirty="0"/>
          </a:p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(153, 102, 25);</a:t>
            </a:r>
            <a:endParaRPr lang="ko-KR" altLang="en-US" sz="2339" dirty="0"/>
          </a:p>
          <a:p>
            <a:r>
              <a:rPr lang="en-US" altLang="ko-KR" sz="2339" dirty="0"/>
              <a:t>}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9915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6626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9777" y="1551113"/>
            <a:ext cx="10670077" cy="67032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 {background-color: #6495ed;}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p.a</a:t>
            </a:r>
            <a:r>
              <a:rPr lang="en-US" altLang="ko-KR" sz="2339" dirty="0"/>
              <a:t> {background-color: #ff0000;}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p.b</a:t>
            </a:r>
            <a:r>
              <a:rPr lang="en-US" altLang="ko-KR" sz="2339" dirty="0"/>
              <a:t> {background-color: #00ff00;}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p.c</a:t>
            </a:r>
            <a:r>
              <a:rPr lang="en-US" altLang="ko-KR" sz="2339" dirty="0"/>
              <a:t> {background-color: #0000ff;}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p.d</a:t>
            </a:r>
            <a:r>
              <a:rPr lang="en-US" altLang="ko-KR" sz="2339" dirty="0"/>
              <a:t> {background-color: #888888;}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Color Chart&lt;/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class="a"&gt;Color #1&lt;/p&gt;</a:t>
            </a:r>
          </a:p>
          <a:p>
            <a:r>
              <a:rPr lang="en-US" altLang="ko-KR" sz="2339" dirty="0"/>
              <a:t>    &lt;p class="b"&gt;Color #2&lt;/p&gt;</a:t>
            </a:r>
          </a:p>
          <a:p>
            <a:r>
              <a:rPr lang="en-US" altLang="ko-KR" sz="2339" dirty="0"/>
              <a:t>    &lt;p class="c"&gt;Color #3&lt;/p&gt;</a:t>
            </a:r>
          </a:p>
          <a:p>
            <a:r>
              <a:rPr lang="en-US" altLang="ko-KR" sz="2339" dirty="0"/>
              <a:t>    &lt;p class="d"&gt;Color #4&lt;/p&gt;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57" y="2832638"/>
            <a:ext cx="5347438" cy="32672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15746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33618729"/>
              </p:ext>
            </p:extLst>
          </p:nvPr>
        </p:nvGraphicFramePr>
        <p:xfrm>
          <a:off x="1057390" y="2019640"/>
          <a:ext cx="9999714" cy="337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30"/>
                <a:gridCol w="7974684"/>
              </a:tblGrid>
              <a:tr h="56285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폰트 속성을 설정할 때 사용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패밀리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스타일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기울임꼴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여부 설정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패밀리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지정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436489" y="3828845"/>
            <a:ext cx="3545691" cy="4282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0130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폰트의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- 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</a:t>
            </a:r>
            <a:r>
              <a:rPr lang="ko-KR" altLang="en-US" dirty="0"/>
              <a:t>수</a:t>
            </a:r>
            <a:r>
              <a:rPr lang="en-US" altLang="ko-KR" dirty="0" smtClean="0"/>
              <a:t>(scale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factor)</a:t>
            </a:r>
          </a:p>
          <a:p>
            <a:pPr lvl="1"/>
            <a:r>
              <a:rPr lang="ko-KR" altLang="en-US" dirty="0" smtClean="0"/>
              <a:t>키워드</a:t>
            </a:r>
            <a:r>
              <a:rPr lang="en-US" altLang="ko-KR" dirty="0" smtClean="0"/>
              <a:t> – </a:t>
            </a:r>
            <a:r>
              <a:rPr lang="en-US" altLang="ko-KR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925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</a:t>
            </a:r>
            <a:r>
              <a:rPr lang="ko-KR" altLang="en-US" dirty="0"/>
              <a:t>트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font-weight – </a:t>
            </a:r>
            <a:r>
              <a:rPr lang="ko-KR" altLang="en-US" dirty="0" err="1" smtClean="0"/>
              <a:t>볼드체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(normal, bold)</a:t>
            </a:r>
          </a:p>
          <a:p>
            <a:r>
              <a:rPr lang="en-US" altLang="ko-KR" dirty="0" smtClean="0"/>
              <a:t>font-style – </a:t>
            </a:r>
            <a:r>
              <a:rPr lang="ko-KR" altLang="en-US" dirty="0" err="1" smtClean="0"/>
              <a:t>이탤릭체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0500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1" y="1551111"/>
            <a:ext cx="11056099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{font-size: medium;}</a:t>
            </a:r>
          </a:p>
          <a:p>
            <a:r>
              <a:rPr lang="en-US" altLang="ko-KR" sz="2339" dirty="0"/>
              <a:t>        p#t1 {font-size: 1.0em;}</a:t>
            </a:r>
          </a:p>
          <a:p>
            <a:r>
              <a:rPr lang="en-US" altLang="ko-KR" sz="2339" dirty="0"/>
              <a:t>        p#t2 {font-size: 1.5em;}</a:t>
            </a:r>
          </a:p>
          <a:p>
            <a:r>
              <a:rPr lang="en-US" altLang="ko-KR" sz="2339" dirty="0"/>
              <a:t>        p#t3 {font-size: 2.0em;}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t1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t2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t3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83" y="4258607"/>
            <a:ext cx="3483811" cy="3603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93305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 기법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1169" y="1980847"/>
            <a:ext cx="10670077" cy="577962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p.style1 {font: italic 30px </a:t>
            </a:r>
            <a:r>
              <a:rPr lang="en-US" altLang="ko-KR" sz="2339" dirty="0" err="1"/>
              <a:t>arial,sans</a:t>
            </a:r>
            <a:r>
              <a:rPr lang="en-US" altLang="ko-KR" sz="2339" dirty="0"/>
              <a:t>-serif;}</a:t>
            </a:r>
          </a:p>
          <a:p>
            <a:r>
              <a:rPr lang="en-US" altLang="ko-KR" sz="2339" dirty="0"/>
              <a:t>    p.style2 {font: 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class="style1"&gt;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 smtClean="0"/>
              <a:t>: </a:t>
            </a:r>
            <a:r>
              <a:rPr lang="en-US" altLang="ko-KR" sz="2339" dirty="0"/>
              <a:t>italic 30px </a:t>
            </a:r>
            <a:r>
              <a:rPr lang="en-US" altLang="ko-KR" sz="2339" dirty="0" err="1" smtClean="0"/>
              <a:t>arial,sans</a:t>
            </a:r>
            <a:r>
              <a:rPr lang="en-US" altLang="ko-KR" sz="2339" dirty="0" smtClean="0"/>
              <a:t>-serif &lt;/</a:t>
            </a:r>
            <a:r>
              <a:rPr lang="en-US" altLang="ko-KR" sz="2339" dirty="0"/>
              <a:t>p&gt;</a:t>
            </a:r>
          </a:p>
          <a:p>
            <a:r>
              <a:rPr lang="en-US" altLang="ko-KR" sz="2339" dirty="0"/>
              <a:t>    &lt;p class="style2"&gt;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/>
              <a:t>:</a:t>
            </a:r>
            <a:r>
              <a:rPr lang="en-US" altLang="ko-KR" sz="2339" dirty="0" smtClean="0"/>
              <a:t> </a:t>
            </a:r>
            <a:r>
              <a:rPr lang="en-US" altLang="ko-KR" sz="2339" dirty="0"/>
              <a:t>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10" y="1778617"/>
            <a:ext cx="5783107" cy="1794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666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웹폰트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398479"/>
            <a:ext cx="11169852" cy="679172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&lt;title&gt;Web Font Test&lt;/title&gt;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@font-face {</a:t>
            </a:r>
          </a:p>
          <a:p>
            <a:r>
              <a:rPr lang="en-US" altLang="ko-KR" sz="2339" dirty="0"/>
              <a:t>    font-family: "Vera Serif Bold";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("http://developer.mozilla.org/@</a:t>
            </a:r>
            <a:r>
              <a:rPr lang="en-US" altLang="ko-KR" sz="2339" dirty="0" err="1"/>
              <a:t>api</a:t>
            </a:r>
            <a:r>
              <a:rPr lang="en-US" altLang="ko-KR" sz="2339" dirty="0"/>
              <a:t>/</a:t>
            </a:r>
            <a:r>
              <a:rPr lang="en-US" altLang="ko-KR" sz="2339" dirty="0" err="1"/>
              <a:t>deki</a:t>
            </a:r>
            <a:r>
              <a:rPr lang="en-US" altLang="ko-KR" sz="2339" dirty="0"/>
              <a:t>/files/2934/=VeraSeBd.ttf");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body { font-family: "Vera Serif Bold", serif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</a:t>
            </a:r>
            <a:r>
              <a:rPr lang="ko-KR" altLang="en-US" sz="2339" dirty="0"/>
              <a:t>이것이 </a:t>
            </a:r>
            <a:r>
              <a:rPr lang="ko-KR" altLang="en-US" sz="2339" dirty="0" err="1"/>
              <a:t>모질라에서</a:t>
            </a:r>
            <a:r>
              <a:rPr lang="ko-KR" altLang="en-US" sz="2339" dirty="0"/>
              <a:t> 제공하는 </a:t>
            </a:r>
            <a:r>
              <a:rPr lang="en-US" altLang="ko-KR" sz="2339" dirty="0"/>
              <a:t>Vera Serif Bold</a:t>
            </a:r>
            <a:r>
              <a:rPr lang="ko-KR" altLang="en-US" sz="2339" dirty="0"/>
              <a:t>입니다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6138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76430141"/>
              </p:ext>
            </p:extLst>
          </p:nvPr>
        </p:nvGraphicFramePr>
        <p:xfrm>
          <a:off x="788104" y="1743410"/>
          <a:ext cx="10396797" cy="5430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/>
                <a:gridCol w="8155162"/>
              </a:tblGrid>
              <a:tr h="527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방향을 지정한다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rtl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100" kern="0" spc="0" baseline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ltr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왼쪽에서 오른쪽으로 작성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글자간 간격을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높이를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장식을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들여쓰기를 지정하낟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효과를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변환을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/>
              <a:t>에서 어떤 요소의 스타일을 변경하면 관련되는 전체 페이지의 내용이 한꺼번에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318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972" y="1551111"/>
            <a:ext cx="10815955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h1 {text-align: center; color: red;}  // </a:t>
            </a:r>
            <a:r>
              <a:rPr lang="ko-KR" altLang="en-US" sz="2339" dirty="0" err="1"/>
              <a:t>중앙정렬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p.date</a:t>
            </a:r>
            <a:r>
              <a:rPr lang="en-US" altLang="ko-KR" sz="2339" dirty="0"/>
              <a:t> {text-align: right; color: indigo;}  // </a:t>
            </a:r>
            <a:r>
              <a:rPr lang="ko-KR" altLang="en-US" sz="2339" dirty="0" err="1"/>
              <a:t>오른쪽정렬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p.poet</a:t>
            </a:r>
            <a:r>
              <a:rPr lang="en-US" altLang="ko-KR" sz="2339" dirty="0"/>
              <a:t> {text-align: justify; color: blue;}  // </a:t>
            </a:r>
            <a:r>
              <a:rPr lang="ko-KR" altLang="en-US" sz="2339" dirty="0" err="1"/>
              <a:t>양쪽정렬</a:t>
            </a:r>
            <a:endParaRPr lang="ko-KR" altLang="en-US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</a:t>
            </a:r>
            <a:r>
              <a:rPr lang="ko-KR" altLang="en-US" sz="2339" dirty="0"/>
              <a:t>텍스트 정렬 예제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class="date"&gt;2013</a:t>
            </a:r>
            <a:r>
              <a:rPr lang="ko-KR" altLang="en-US" sz="2339" dirty="0"/>
              <a:t>년 </a:t>
            </a:r>
            <a:r>
              <a:rPr lang="en-US" altLang="ko-KR" sz="2339" dirty="0"/>
              <a:t>9</a:t>
            </a:r>
            <a:r>
              <a:rPr lang="ko-KR" altLang="en-US" sz="2339" dirty="0"/>
              <a:t>월 </a:t>
            </a:r>
            <a:r>
              <a:rPr lang="en-US" altLang="ko-KR" sz="2339" dirty="0"/>
              <a:t>1</a:t>
            </a:r>
            <a:r>
              <a:rPr lang="ko-KR" altLang="en-US" sz="2339" dirty="0"/>
              <a:t>일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class="poet"&gt;</a:t>
            </a:r>
            <a:r>
              <a:rPr lang="ko-KR" altLang="en-US" sz="2339" dirty="0"/>
              <a:t>삶이 그대를 속일지라도 슬퍼하거나 노여워하지 말라</a:t>
            </a:r>
          </a:p>
          <a:p>
            <a:r>
              <a:rPr lang="en-US" altLang="ko-KR" sz="2339" dirty="0"/>
              <a:t>...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&lt;p&gt;&lt;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참고 </a:t>
            </a:r>
            <a:r>
              <a:rPr lang="ko-KR" altLang="en-US" sz="2339" dirty="0" err="1"/>
              <a:t>푸시킨의</a:t>
            </a:r>
            <a:r>
              <a:rPr lang="ko-KR" altLang="en-US" sz="2339" dirty="0"/>
              <a:t> 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1474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장식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508719"/>
            <a:ext cx="10863988" cy="65550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text-decoration:overline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text-decoration:line-through</a:t>
            </a:r>
            <a:r>
              <a:rPr lang="en-US" altLang="ko-KR" sz="2339" dirty="0"/>
              <a:t>; }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8980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변환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2" y="1601670"/>
            <a:ext cx="10778037" cy="64242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p.upper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p.lower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text-transform:lowercase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p.capit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text-transform:capitalize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&lt;p class="upper"&gt;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uppercase.&lt;/p&gt;</a:t>
            </a:r>
          </a:p>
          <a:p>
            <a:r>
              <a:rPr lang="en-US" altLang="ko-KR" sz="2339" dirty="0"/>
              <a:t>	&lt;p class="lower"&gt;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lowercase.&lt;/p&gt;</a:t>
            </a:r>
          </a:p>
          <a:p>
            <a:r>
              <a:rPr lang="en-US" altLang="ko-KR" sz="2339" dirty="0"/>
              <a:t>	&lt;p class="</a:t>
            </a:r>
            <a:r>
              <a:rPr lang="en-US" altLang="ko-KR" sz="2339" dirty="0" err="1"/>
              <a:t>capit</a:t>
            </a:r>
            <a:r>
              <a:rPr lang="en-US" altLang="ko-KR" sz="2339" dirty="0"/>
              <a:t>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capitalize.&lt;/p&gt;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3165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86491"/>
            <a:ext cx="10670077" cy="627734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{text-shadow: 5px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#FF0000</a:t>
            </a:r>
            <a:r>
              <a:rPr lang="en-US" altLang="ko-KR" sz="2339" dirty="0" smtClean="0"/>
              <a:t>;}  //</a:t>
            </a:r>
            <a:r>
              <a:rPr lang="ko-KR" altLang="en-US" sz="2339" dirty="0" err="1" smtClean="0"/>
              <a:t>번짐정도</a:t>
            </a:r>
            <a:r>
              <a:rPr lang="ko-KR" altLang="en-US" sz="2339" dirty="0" smtClean="0"/>
              <a:t> </a:t>
            </a:r>
            <a:r>
              <a:rPr lang="en-US" altLang="ko-KR" sz="2339" dirty="0" smtClean="0"/>
              <a:t>,</a:t>
            </a:r>
            <a:r>
              <a:rPr lang="ko-KR" altLang="en-US" sz="2339" dirty="0" smtClean="0"/>
              <a:t>생략가능</a:t>
            </a:r>
            <a:endParaRPr lang="en-US" altLang="ko-KR" sz="2339" dirty="0"/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&gt;Text-shadow </a:t>
            </a:r>
            <a:r>
              <a:rPr lang="ko-KR" altLang="en-US" sz="2339" dirty="0"/>
              <a:t>처리</a:t>
            </a:r>
            <a:r>
              <a:rPr lang="en-US" altLang="ko-KR" sz="2339" dirty="0"/>
              <a:t>!&lt;/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75" y="1586492"/>
            <a:ext cx="8384147" cy="1757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8096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Word Wrapping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1676537"/>
            <a:ext cx="11106656" cy="6472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p.test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11em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#000000;</a:t>
            </a:r>
          </a:p>
          <a:p>
            <a:r>
              <a:rPr lang="en-US" altLang="ko-KR" sz="2339" dirty="0"/>
              <a:t>            word-wrap: break-word;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class="test"&gt;</a:t>
            </a:r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매우 긴 단어가 있는 경우에 자동으로 </a:t>
            </a:r>
            <a:r>
              <a:rPr lang="ko-KR" altLang="en-US" sz="2339" dirty="0" err="1"/>
              <a:t>잘라준다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aaaaaaaaaaaaaaaaaaaaaaaaaaaaaaaaaaaaaaaaaa</a:t>
            </a:r>
            <a:endParaRPr lang="en-US" altLang="ko-KR" sz="2339" dirty="0"/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23" y="2785761"/>
            <a:ext cx="4368688" cy="2279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487915"/>
            <a:ext cx="11131934" cy="706441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 </a:t>
            </a:r>
          </a:p>
          <a:p>
            <a:r>
              <a:rPr lang="en-US" altLang="ko-KR" sz="2339" dirty="0"/>
              <a:t>.newspaper {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webkit</a:t>
            </a:r>
            <a:r>
              <a:rPr lang="en-US" altLang="ko-KR" sz="2339" dirty="0"/>
              <a:t>-column-count: 2;        &lt;!-- /* Chrome, Safari, Opera */ --&gt;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moz</a:t>
            </a:r>
            <a:r>
              <a:rPr lang="en-US" altLang="ko-KR" sz="2339" dirty="0"/>
              <a:t>-column-count: 2;            &lt;!-- /* Firefox */ --&gt;</a:t>
            </a:r>
          </a:p>
          <a:p>
            <a:r>
              <a:rPr lang="en-US" altLang="ko-KR" sz="2339" dirty="0"/>
              <a:t>    column-count: 2;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&lt;/style&gt;&lt;/head&gt;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</a:t>
            </a:r>
            <a:r>
              <a:rPr lang="en-US" altLang="ko-KR" sz="2339" dirty="0" smtClean="0"/>
              <a:t> class</a:t>
            </a:r>
            <a:r>
              <a:rPr lang="en-US" altLang="ko-KR" sz="2339" dirty="0"/>
              <a:t>="</a:t>
            </a:r>
            <a:r>
              <a:rPr lang="en-US" altLang="ko-KR" sz="2339" dirty="0" smtClean="0"/>
              <a:t>newspaper“&gt;</a:t>
            </a:r>
            <a:endParaRPr lang="en-US" altLang="ko-KR" sz="2339" dirty="0"/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한 잔의 술을 마시고</a:t>
            </a:r>
          </a:p>
          <a:p>
            <a:r>
              <a:rPr lang="ko-KR" altLang="en-US" sz="2339" dirty="0"/>
              <a:t>	우리는 버지니아 </a:t>
            </a:r>
            <a:r>
              <a:rPr lang="ko-KR" altLang="en-US" sz="2339" dirty="0" err="1"/>
              <a:t>울프의</a:t>
            </a:r>
            <a:r>
              <a:rPr lang="ko-KR" altLang="en-US" sz="2339" dirty="0"/>
              <a:t> 생애와</a:t>
            </a:r>
          </a:p>
          <a:p>
            <a:r>
              <a:rPr lang="ko-KR" altLang="en-US" sz="2339" dirty="0"/>
              <a:t>	목마를 타고 떠난 숙녀의 옷자락을 이야기한다</a:t>
            </a:r>
          </a:p>
          <a:p>
            <a:r>
              <a:rPr lang="ko-KR" altLang="en-US" sz="2339" dirty="0"/>
              <a:t>	</a:t>
            </a:r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가을바람</a:t>
            </a:r>
            <a:r>
              <a:rPr lang="ko-KR" altLang="en-US" sz="2339" dirty="0"/>
              <a:t> 소리는</a:t>
            </a:r>
          </a:p>
          <a:p>
            <a:r>
              <a:rPr lang="ko-KR" altLang="en-US" sz="2339" dirty="0"/>
              <a:t>	내 쓰러진 술병 속에서 목메어 우는데</a:t>
            </a:r>
          </a:p>
          <a:p>
            <a:r>
              <a:rPr lang="ko-KR" altLang="en-US" sz="2339" dirty="0"/>
              <a:t>       </a:t>
            </a:r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          </a:t>
            </a:r>
            <a:r>
              <a:rPr lang="en-US" altLang="ko-KR" sz="2339" dirty="0" err="1" smtClean="0"/>
              <a:t>test_column_count,html</a:t>
            </a:r>
            <a:endParaRPr lang="ko-KR" altLang="en-US" sz="2339" dirty="0"/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58" y="3855639"/>
            <a:ext cx="6721705" cy="2179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167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cascading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82" y="1845324"/>
            <a:ext cx="6937611" cy="659757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cascading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캐</a:t>
            </a:r>
            <a:r>
              <a:rPr lang="ko-KR" altLang="en-US" dirty="0" err="1" smtClean="0"/>
              <a:t>스케이딩은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폭포같은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계속되는 이라는 뜻</a:t>
            </a:r>
            <a:endParaRPr lang="en-US" altLang="ko-KR" dirty="0" smtClean="0"/>
          </a:p>
          <a:p>
            <a:r>
              <a:rPr lang="ko-KR" altLang="en-US" dirty="0" smtClean="0"/>
              <a:t>연속되는 작은 폭포들처럼 위에서 아래로 순차적으로 적용됨</a:t>
            </a:r>
            <a:endParaRPr lang="en-US" altLang="ko-KR" dirty="0" smtClean="0"/>
          </a:p>
          <a:p>
            <a:r>
              <a:rPr lang="ko-KR" altLang="en-US" dirty="0" smtClean="0"/>
              <a:t>하나의 요소에 여러 개의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충돌할 경우 우선 순위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계산되고 계산 결과에 따라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충돌이 처리된다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38370" y="4734196"/>
            <a:ext cx="2800228" cy="8511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smtClean="0"/>
              <a:t>외부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defTabSz="1188134"/>
            <a:r>
              <a:rPr lang="ko-KR" altLang="en-US" dirty="0" smtClean="0"/>
              <a:t>가중치 가장 낮음</a:t>
            </a:r>
            <a:endParaRPr lang="ko-KR" altLang="en-US" sz="2339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07057" y="5980253"/>
            <a:ext cx="2800228" cy="8511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en-US" altLang="ko-KR" dirty="0" smtClean="0"/>
              <a:t>&lt;style&gt;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중간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258172" y="7278563"/>
            <a:ext cx="2800228" cy="8511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가장 높음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0" name="위로 굽은 화살표 9"/>
          <p:cNvSpPr/>
          <p:nvPr/>
        </p:nvSpPr>
        <p:spPr bwMode="auto">
          <a:xfrm flipV="1">
            <a:off x="1055936" y="4447782"/>
            <a:ext cx="3113736" cy="1115791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3" name="위로 굽은 화살표 22"/>
          <p:cNvSpPr/>
          <p:nvPr/>
        </p:nvSpPr>
        <p:spPr bwMode="auto">
          <a:xfrm flipV="1">
            <a:off x="4224624" y="5693839"/>
            <a:ext cx="3113736" cy="1115791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5" name="위로 굽은 화살표 24"/>
          <p:cNvSpPr/>
          <p:nvPr/>
        </p:nvSpPr>
        <p:spPr bwMode="auto">
          <a:xfrm flipV="1">
            <a:off x="7375739" y="6992149"/>
            <a:ext cx="3113736" cy="1115791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</p:spTree>
    <p:extLst>
      <p:ext uri="{BB962C8B-B14F-4D97-AF65-F5344CB8AC3E}">
        <p14:creationId xmlns="" xmlns:p14="http://schemas.microsoft.com/office/powerpoint/2010/main" val="114728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</a:t>
            </a:r>
            <a:r>
              <a:rPr lang="en-US" altLang="ko-KR" dirty="0" smtClean="0"/>
              <a:t>)-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(*), id(#), Class(.) </a:t>
            </a:r>
            <a:r>
              <a:rPr lang="en-US" altLang="ko-KR" dirty="0"/>
              <a:t>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309" y="3668587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 bwMode="auto">
          <a:xfrm flipV="1">
            <a:off x="2771941" y="4170939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5373111" y="4170937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0"/>
          </p:cNvCxnSpPr>
          <p:nvPr/>
        </p:nvCxnSpPr>
        <p:spPr bwMode="auto">
          <a:xfrm flipH="1" flipV="1">
            <a:off x="6409377" y="4170937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2620</Words>
  <Application>Microsoft Office PowerPoint</Application>
  <PresentationFormat>사용자 지정</PresentationFormat>
  <Paragraphs>656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1_Crayons</vt:lpstr>
      <vt:lpstr>04. CSS 기초 </vt:lpstr>
      <vt:lpstr>CSS의 개념</vt:lpstr>
      <vt:lpstr>CSS의 역할</vt:lpstr>
      <vt:lpstr>CSS</vt:lpstr>
      <vt:lpstr>CSS의 장점</vt:lpstr>
      <vt:lpstr>cascading</vt:lpstr>
      <vt:lpstr>왜 cascading인가요?</vt:lpstr>
      <vt:lpstr>CSS3의 기능</vt:lpstr>
      <vt:lpstr>CSS3의 문법 </vt:lpstr>
      <vt:lpstr>CSS 삽입 위치</vt:lpstr>
      <vt:lpstr>외부 스타일 시트</vt:lpstr>
      <vt:lpstr>예제</vt:lpstr>
      <vt:lpstr>내부 스타일 시트</vt:lpstr>
      <vt:lpstr>내부 CSS의 위치</vt:lpstr>
      <vt:lpstr>인라인 스타일 시트</vt:lpstr>
      <vt:lpstr>다중 스타일 시트</vt:lpstr>
      <vt:lpstr>예제</vt:lpstr>
      <vt:lpstr>슬라이드 18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</vt:lpstr>
      <vt:lpstr>예제</vt:lpstr>
      <vt:lpstr>의사 클래스(pseudo-class)</vt:lpstr>
      <vt:lpstr>예제</vt:lpstr>
      <vt:lpstr>속성 선택자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패밀리</vt:lpstr>
      <vt:lpstr>폰트 지정</vt:lpstr>
      <vt:lpstr>폰트 크기 설정</vt:lpstr>
      <vt:lpstr>폰트 속성</vt:lpstr>
      <vt:lpstr>폰트 크기 예제</vt:lpstr>
      <vt:lpstr>폰트 축약 기법</vt:lpstr>
      <vt:lpstr>웹폰트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