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8" r:id="rId1"/>
  </p:sldMasterIdLst>
  <p:notesMasterIdLst>
    <p:notesMasterId r:id="rId35"/>
  </p:notesMasterIdLst>
  <p:handoutMasterIdLst>
    <p:handoutMasterId r:id="rId36"/>
  </p:handoutMasterIdLst>
  <p:sldIdLst>
    <p:sldId id="593" r:id="rId2"/>
    <p:sldId id="594" r:id="rId3"/>
    <p:sldId id="595" r:id="rId4"/>
    <p:sldId id="596" r:id="rId5"/>
    <p:sldId id="597" r:id="rId6"/>
    <p:sldId id="598" r:id="rId7"/>
    <p:sldId id="599" r:id="rId8"/>
    <p:sldId id="600" r:id="rId9"/>
    <p:sldId id="601" r:id="rId10"/>
    <p:sldId id="602" r:id="rId11"/>
    <p:sldId id="603" r:id="rId12"/>
    <p:sldId id="604" r:id="rId13"/>
    <p:sldId id="605" r:id="rId14"/>
    <p:sldId id="606" r:id="rId15"/>
    <p:sldId id="607" r:id="rId16"/>
    <p:sldId id="608" r:id="rId17"/>
    <p:sldId id="609" r:id="rId18"/>
    <p:sldId id="610" r:id="rId19"/>
    <p:sldId id="611" r:id="rId20"/>
    <p:sldId id="612" r:id="rId21"/>
    <p:sldId id="613" r:id="rId22"/>
    <p:sldId id="614" r:id="rId23"/>
    <p:sldId id="615" r:id="rId24"/>
    <p:sldId id="616" r:id="rId25"/>
    <p:sldId id="617" r:id="rId26"/>
    <p:sldId id="621" r:id="rId27"/>
    <p:sldId id="622" r:id="rId28"/>
    <p:sldId id="623" r:id="rId29"/>
    <p:sldId id="624" r:id="rId30"/>
    <p:sldId id="625" r:id="rId31"/>
    <p:sldId id="626" r:id="rId32"/>
    <p:sldId id="627" r:id="rId33"/>
    <p:sldId id="628" r:id="rId34"/>
  </p:sldIdLst>
  <p:sldSz cx="11879263" cy="8910638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59399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879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78198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37597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969971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563965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157960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751954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HTML5" id="{3BF30400-1CD3-4976-A1DB-0224292285D2}">
          <p14:sldIdLst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935"/>
            <p14:sldId id="338"/>
            <p14:sldId id="339"/>
            <p14:sldId id="341"/>
            <p14:sldId id="342"/>
            <p14:sldId id="492"/>
            <p14:sldId id="343"/>
            <p14:sldId id="466"/>
            <p14:sldId id="467"/>
            <p14:sldId id="344"/>
            <p14:sldId id="469"/>
            <p14:sldId id="345"/>
            <p14:sldId id="346"/>
            <p14:sldId id="347"/>
            <p14:sldId id="348"/>
            <p14:sldId id="349"/>
            <p14:sldId id="356"/>
            <p14:sldId id="357"/>
            <p14:sldId id="358"/>
            <p14:sldId id="359"/>
            <p14:sldId id="487"/>
            <p14:sldId id="354"/>
            <p14:sldId id="488"/>
            <p14:sldId id="489"/>
            <p14:sldId id="490"/>
            <p14:sldId id="493"/>
            <p14:sldId id="355"/>
            <p14:sldId id="929"/>
            <p14:sldId id="360"/>
            <p14:sldId id="361"/>
            <p14:sldId id="362"/>
            <p14:sldId id="363"/>
            <p14:sldId id="365"/>
            <p14:sldId id="364"/>
            <p14:sldId id="366"/>
            <p14:sldId id="367"/>
            <p14:sldId id="368"/>
            <p14:sldId id="369"/>
            <p14:sldId id="370"/>
            <p14:sldId id="471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472"/>
            <p14:sldId id="384"/>
            <p14:sldId id="385"/>
            <p14:sldId id="387"/>
            <p14:sldId id="388"/>
            <p14:sldId id="491"/>
            <p14:sldId id="389"/>
            <p14:sldId id="390"/>
            <p14:sldId id="496"/>
            <p14:sldId id="392"/>
            <p14:sldId id="393"/>
            <p14:sldId id="394"/>
            <p14:sldId id="395"/>
            <p14:sldId id="473"/>
            <p14:sldId id="396"/>
            <p14:sldId id="397"/>
            <p14:sldId id="398"/>
            <p14:sldId id="399"/>
            <p14:sldId id="474"/>
            <p14:sldId id="477"/>
            <p14:sldId id="400"/>
            <p14:sldId id="401"/>
            <p14:sldId id="478"/>
            <p14:sldId id="479"/>
            <p14:sldId id="481"/>
            <p14:sldId id="470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97"/>
            <p14:sldId id="419"/>
            <p14:sldId id="420"/>
            <p14:sldId id="482"/>
            <p14:sldId id="421"/>
            <p14:sldId id="422"/>
            <p14:sldId id="425"/>
            <p14:sldId id="426"/>
            <p14:sldId id="427"/>
            <p14:sldId id="483"/>
            <p14:sldId id="484"/>
            <p14:sldId id="429"/>
            <p14:sldId id="430"/>
            <p14:sldId id="431"/>
            <p14:sldId id="930"/>
            <p14:sldId id="432"/>
            <p14:sldId id="931"/>
            <p14:sldId id="9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4"/>
            <p14:sldId id="449"/>
            <p14:sldId id="485"/>
            <p14:sldId id="443"/>
            <p14:sldId id="445"/>
            <p14:sldId id="446"/>
            <p14:sldId id="447"/>
            <p14:sldId id="448"/>
            <p14:sldId id="450"/>
            <p14:sldId id="451"/>
            <p14:sldId id="452"/>
            <p14:sldId id="464"/>
            <p14:sldId id="455"/>
            <p14:sldId id="486"/>
            <p14:sldId id="456"/>
            <p14:sldId id="457"/>
            <p14:sldId id="458"/>
            <p14:sldId id="459"/>
            <p14:sldId id="460"/>
            <p14:sldId id="462"/>
          </p14:sldIdLst>
        </p14:section>
        <p14:section name="CSS3" id="{D2C78D48-A115-4072-A02C-4ED1383C6250}">
          <p14:sldIdLst>
            <p14:sldId id="498"/>
            <p14:sldId id="499"/>
            <p14:sldId id="500"/>
            <p14:sldId id="501"/>
            <p14:sldId id="502"/>
            <p14:sldId id="504"/>
            <p14:sldId id="505"/>
            <p14:sldId id="503"/>
            <p14:sldId id="506"/>
            <p14:sldId id="524"/>
            <p14:sldId id="525"/>
            <p14:sldId id="526"/>
            <p14:sldId id="527"/>
            <p14:sldId id="507"/>
            <p14:sldId id="528"/>
            <p14:sldId id="530"/>
            <p14:sldId id="531"/>
            <p14:sldId id="532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533"/>
            <p14:sldId id="534"/>
            <p14:sldId id="535"/>
            <p14:sldId id="536"/>
            <p14:sldId id="537"/>
            <p14:sldId id="538"/>
            <p14:sldId id="539"/>
            <p14:sldId id="541"/>
            <p14:sldId id="540"/>
            <p14:sldId id="543"/>
            <p14:sldId id="545"/>
            <p14:sldId id="544"/>
            <p14:sldId id="546"/>
            <p14:sldId id="542"/>
            <p14:sldId id="547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557"/>
            <p14:sldId id="558"/>
            <p14:sldId id="559"/>
            <p14:sldId id="560"/>
            <p14:sldId id="561"/>
            <p14:sldId id="562"/>
            <p14:sldId id="565"/>
            <p14:sldId id="566"/>
            <p14:sldId id="567"/>
            <p14:sldId id="568"/>
            <p14:sldId id="569"/>
            <p14:sldId id="570"/>
            <p14:sldId id="571"/>
            <p14:sldId id="572"/>
            <p14:sldId id="573"/>
            <p14:sldId id="574"/>
            <p14:sldId id="575"/>
            <p14:sldId id="576"/>
            <p14:sldId id="577"/>
            <p14:sldId id="578"/>
            <p14:sldId id="579"/>
            <p14:sldId id="580"/>
            <p14:sldId id="582"/>
            <p14:sldId id="583"/>
            <p14:sldId id="584"/>
            <p14:sldId id="585"/>
            <p14:sldId id="586"/>
            <p14:sldId id="587"/>
            <p14:sldId id="588"/>
            <p14:sldId id="589"/>
            <p14:sldId id="590"/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  <p14:sldId id="603"/>
            <p14:sldId id="604"/>
            <p14:sldId id="605"/>
            <p14:sldId id="606"/>
            <p14:sldId id="607"/>
            <p14:sldId id="608"/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21"/>
            <p14:sldId id="622"/>
            <p14:sldId id="623"/>
            <p14:sldId id="624"/>
            <p14:sldId id="625"/>
            <p14:sldId id="626"/>
            <p14:sldId id="627"/>
            <p14:sldId id="628"/>
            <p14:sldId id="646"/>
            <p14:sldId id="648"/>
            <p14:sldId id="649"/>
            <p14:sldId id="650"/>
            <p14:sldId id="883"/>
            <p14:sldId id="936"/>
            <p14:sldId id="937"/>
            <p14:sldId id="938"/>
            <p14:sldId id="939"/>
            <p14:sldId id="940"/>
            <p14:sldId id="941"/>
            <p14:sldId id="942"/>
          </p14:sldIdLst>
        </p14:section>
        <p14:section name="Javascript" id="{21A0D544-C98B-4767-8E9B-BFA545D479FA}">
          <p14:sldIdLst>
            <p14:sldId id="670"/>
            <p14:sldId id="671"/>
            <p14:sldId id="672"/>
            <p14:sldId id="673"/>
            <p14:sldId id="674"/>
            <p14:sldId id="675"/>
            <p14:sldId id="676"/>
            <p14:sldId id="677"/>
            <p14:sldId id="678"/>
            <p14:sldId id="679"/>
            <p14:sldId id="680"/>
            <p14:sldId id="681"/>
            <p14:sldId id="682"/>
            <p14:sldId id="683"/>
            <p14:sldId id="684"/>
            <p14:sldId id="685"/>
            <p14:sldId id="686"/>
            <p14:sldId id="687"/>
            <p14:sldId id="688"/>
            <p14:sldId id="689"/>
            <p14:sldId id="690"/>
            <p14:sldId id="691"/>
            <p14:sldId id="692"/>
            <p14:sldId id="693"/>
            <p14:sldId id="694"/>
            <p14:sldId id="695"/>
            <p14:sldId id="696"/>
            <p14:sldId id="697"/>
            <p14:sldId id="698"/>
            <p14:sldId id="699"/>
            <p14:sldId id="700"/>
            <p14:sldId id="701"/>
            <p14:sldId id="702"/>
            <p14:sldId id="703"/>
            <p14:sldId id="704"/>
            <p14:sldId id="705"/>
            <p14:sldId id="706"/>
            <p14:sldId id="707"/>
            <p14:sldId id="708"/>
            <p14:sldId id="709"/>
            <p14:sldId id="710"/>
            <p14:sldId id="711"/>
            <p14:sldId id="712"/>
            <p14:sldId id="713"/>
            <p14:sldId id="714"/>
            <p14:sldId id="715"/>
            <p14:sldId id="716"/>
            <p14:sldId id="719"/>
            <p14:sldId id="720"/>
            <p14:sldId id="721"/>
            <p14:sldId id="722"/>
            <p14:sldId id="723"/>
            <p14:sldId id="724"/>
            <p14:sldId id="726"/>
            <p14:sldId id="727"/>
            <p14:sldId id="728"/>
            <p14:sldId id="729"/>
            <p14:sldId id="730"/>
            <p14:sldId id="731"/>
            <p14:sldId id="732"/>
            <p14:sldId id="733"/>
            <p14:sldId id="734"/>
            <p14:sldId id="735"/>
            <p14:sldId id="737"/>
            <p14:sldId id="738"/>
            <p14:sldId id="739"/>
            <p14:sldId id="741"/>
            <p14:sldId id="950"/>
            <p14:sldId id="951"/>
            <p14:sldId id="742"/>
            <p14:sldId id="743"/>
            <p14:sldId id="744"/>
            <p14:sldId id="897"/>
            <p14:sldId id="948"/>
            <p14:sldId id="745"/>
            <p14:sldId id="746"/>
            <p14:sldId id="899"/>
            <p14:sldId id="747"/>
            <p14:sldId id="898"/>
            <p14:sldId id="748"/>
            <p14:sldId id="749"/>
            <p14:sldId id="750"/>
            <p14:sldId id="751"/>
            <p14:sldId id="752"/>
            <p14:sldId id="753"/>
            <p14:sldId id="754"/>
            <p14:sldId id="755"/>
            <p14:sldId id="756"/>
            <p14:sldId id="757"/>
            <p14:sldId id="758"/>
            <p14:sldId id="759"/>
            <p14:sldId id="760"/>
            <p14:sldId id="765"/>
            <p14:sldId id="766"/>
            <p14:sldId id="767"/>
            <p14:sldId id="768"/>
            <p14:sldId id="769"/>
            <p14:sldId id="770"/>
            <p14:sldId id="771"/>
            <p14:sldId id="772"/>
            <p14:sldId id="773"/>
            <p14:sldId id="774"/>
            <p14:sldId id="775"/>
            <p14:sldId id="776"/>
            <p14:sldId id="777"/>
            <p14:sldId id="892"/>
            <p14:sldId id="779"/>
            <p14:sldId id="906"/>
            <p14:sldId id="880"/>
            <p14:sldId id="782"/>
            <p14:sldId id="900"/>
            <p14:sldId id="901"/>
            <p14:sldId id="902"/>
            <p14:sldId id="784"/>
            <p14:sldId id="785"/>
            <p14:sldId id="786"/>
            <p14:sldId id="893"/>
            <p14:sldId id="894"/>
            <p14:sldId id="895"/>
            <p14:sldId id="896"/>
            <p14:sldId id="787"/>
            <p14:sldId id="788"/>
            <p14:sldId id="789"/>
            <p14:sldId id="790"/>
            <p14:sldId id="791"/>
            <p14:sldId id="953"/>
            <p14:sldId id="885"/>
            <p14:sldId id="793"/>
            <p14:sldId id="794"/>
            <p14:sldId id="881"/>
            <p14:sldId id="797"/>
            <p14:sldId id="798"/>
            <p14:sldId id="799"/>
            <p14:sldId id="800"/>
            <p14:sldId id="933"/>
            <p14:sldId id="803"/>
            <p14:sldId id="903"/>
            <p14:sldId id="804"/>
            <p14:sldId id="805"/>
            <p14:sldId id="807"/>
            <p14:sldId id="808"/>
            <p14:sldId id="809"/>
            <p14:sldId id="810"/>
            <p14:sldId id="811"/>
            <p14:sldId id="812"/>
            <p14:sldId id="813"/>
            <p14:sldId id="814"/>
            <p14:sldId id="816"/>
            <p14:sldId id="815"/>
            <p14:sldId id="817"/>
            <p14:sldId id="818"/>
            <p14:sldId id="819"/>
            <p14:sldId id="820"/>
            <p14:sldId id="961"/>
            <p14:sldId id="821"/>
            <p14:sldId id="822"/>
            <p14:sldId id="823"/>
            <p14:sldId id="824"/>
            <p14:sldId id="825"/>
            <p14:sldId id="826"/>
            <p14:sldId id="827"/>
            <p14:sldId id="830"/>
            <p14:sldId id="831"/>
            <p14:sldId id="828"/>
            <p14:sldId id="829"/>
            <p14:sldId id="943"/>
            <p14:sldId id="841"/>
            <p14:sldId id="957"/>
            <p14:sldId id="958"/>
            <p14:sldId id="947"/>
            <p14:sldId id="842"/>
            <p14:sldId id="959"/>
            <p14:sldId id="960"/>
            <p14:sldId id="837"/>
            <p14:sldId id="839"/>
            <p14:sldId id="840"/>
            <p14:sldId id="889"/>
            <p14:sldId id="905"/>
            <p14:sldId id="890"/>
            <p14:sldId id="886"/>
            <p14:sldId id="887"/>
            <p14:sldId id="888"/>
            <p14:sldId id="843"/>
            <p14:sldId id="844"/>
            <p14:sldId id="845"/>
            <p14:sldId id="846"/>
            <p14:sldId id="847"/>
            <p14:sldId id="848"/>
            <p14:sldId id="849"/>
            <p14:sldId id="850"/>
            <p14:sldId id="851"/>
            <p14:sldId id="909"/>
            <p14:sldId id="912"/>
            <p14:sldId id="915"/>
            <p14:sldId id="916"/>
            <p14:sldId id="917"/>
            <p14:sldId id="920"/>
            <p14:sldId id="852"/>
            <p14:sldId id="853"/>
            <p14:sldId id="854"/>
            <p14:sldId id="856"/>
            <p14:sldId id="855"/>
            <p14:sldId id="921"/>
            <p14:sldId id="922"/>
            <p14:sldId id="925"/>
            <p14:sldId id="923"/>
            <p14:sldId id="924"/>
            <p14:sldId id="954"/>
            <p14:sldId id="926"/>
            <p14:sldId id="857"/>
            <p14:sldId id="891"/>
            <p14:sldId id="884"/>
            <p14:sldId id="875"/>
            <p14:sldId id="876"/>
            <p14:sldId id="877"/>
            <p14:sldId id="878"/>
            <p14:sldId id="87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807" userDrawn="1">
          <p15:clr>
            <a:srgbClr val="A4A3A4"/>
          </p15:clr>
        </p15:guide>
        <p15:guide id="2" pos="37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9E00"/>
    <a:srgbClr val="0000FF"/>
    <a:srgbClr val="6600FF"/>
    <a:srgbClr val="CC9900"/>
    <a:srgbClr val="FF9999"/>
    <a:srgbClr val="CCFFCC"/>
    <a:srgbClr val="6699FF"/>
    <a:srgbClr val="FFFFFF"/>
    <a:srgbClr val="CCCCFF"/>
    <a:srgbClr val="FF993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86" autoAdjust="0"/>
    <p:restoredTop sz="99693" autoAdjust="0"/>
  </p:normalViewPr>
  <p:slideViewPr>
    <p:cSldViewPr snapToGrid="0">
      <p:cViewPr>
        <p:scale>
          <a:sx n="73" d="100"/>
          <a:sy n="73" d="100"/>
        </p:scale>
        <p:origin x="-1326" y="-72"/>
      </p:cViewPr>
      <p:guideLst>
        <p:guide orient="horz" pos="2807"/>
        <p:guide pos="37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2136" y="72"/>
      </p:cViewPr>
      <p:guideLst>
        <p:guide orient="horz" pos="3224"/>
        <p:guide pos="223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7618197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b" anchorCtr="0" compatLnSpc="1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b" anchorCtr="0" compatLnSpc="1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5433862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593994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187988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781983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375977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969971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6pPr>
    <a:lvl7pPr marL="3563965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7pPr>
    <a:lvl8pPr marL="4157960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8pPr>
    <a:lvl9pPr marL="4751954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</p:spPr>
        <p:txBody>
          <a:bodyPr/>
          <a:lstStyle>
            <a:lvl1pPr marL="0" indent="0" algn="ctr">
              <a:buNone/>
              <a:defRPr/>
            </a:lvl1pPr>
            <a:lvl2pPr marL="594068" indent="0" algn="ctr">
              <a:buNone/>
              <a:defRPr/>
            </a:lvl2pPr>
            <a:lvl3pPr marL="1188134" indent="0" algn="ctr">
              <a:buNone/>
              <a:defRPr/>
            </a:lvl3pPr>
            <a:lvl4pPr marL="1782203" indent="0" algn="ctr">
              <a:buNone/>
              <a:defRPr/>
            </a:lvl4pPr>
            <a:lvl5pPr marL="2376269" indent="0" algn="ctr">
              <a:buNone/>
              <a:defRPr/>
            </a:lvl5pPr>
            <a:lvl6pPr marL="2970337" indent="0" algn="ctr">
              <a:buNone/>
              <a:defRPr/>
            </a:lvl6pPr>
            <a:lvl7pPr marL="3564404" indent="0" algn="ctr">
              <a:buNone/>
              <a:defRPr/>
            </a:lvl7pPr>
            <a:lvl8pPr marL="4158472" indent="0" algn="ctr">
              <a:buNone/>
              <a:defRPr/>
            </a:lvl8pPr>
            <a:lvl9pPr marL="4752539" indent="0" algn="ctr">
              <a:buNone/>
              <a:defRPr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 anchor="ctr"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82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056D23D7-10E6-485D-80C1-8CCF7E24002C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5717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594068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1188134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782203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2376269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445550" indent="-44555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311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965359" indent="-371292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59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2pPr>
      <a:lvl3pPr marL="1485168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3pPr>
      <a:lvl4pPr marL="2079236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208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4pPr>
      <a:lvl5pPr marL="267330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5pPr>
      <a:lvl6pPr marL="3267371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6pPr>
      <a:lvl7pPr marL="3861437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7pPr>
      <a:lvl8pPr marL="4455505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8pPr>
      <a:lvl9pPr marL="504957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1pPr>
      <a:lvl2pPr marL="594068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2pPr>
      <a:lvl3pPr marL="118813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782203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4pPr>
      <a:lvl5pPr marL="237626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5pPr>
      <a:lvl6pPr marL="2970337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6pPr>
      <a:lvl7pPr marL="356440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7pPr>
      <a:lvl8pPr marL="4158472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8pPr>
      <a:lvl9pPr marL="475253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chap6/block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 smtClean="0"/>
              <a:t>06. </a:t>
            </a:r>
            <a:r>
              <a:rPr lang="en-US" altLang="ko-KR" b="1" dirty="0"/>
              <a:t>CSS </a:t>
            </a:r>
            <a:r>
              <a:rPr lang="ko-KR" altLang="en-US" b="1" dirty="0"/>
              <a:t>레이아웃</a:t>
            </a:r>
            <a:br>
              <a:rPr lang="ko-KR" altLang="en-US" b="1" dirty="0"/>
            </a:b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90592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위치 설정 </a:t>
            </a:r>
            <a:r>
              <a:rPr lang="ko-KR" altLang="en-US" dirty="0" smtClean="0"/>
              <a:t>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정적 위치 설정</a:t>
            </a:r>
            <a:r>
              <a:rPr lang="en-US" altLang="ko-KR" dirty="0"/>
              <a:t>(static positioning) - </a:t>
            </a:r>
            <a:r>
              <a:rPr lang="ko-KR" altLang="en-US" dirty="0"/>
              <a:t>정상적인 흐름에 따른 배치</a:t>
            </a:r>
          </a:p>
          <a:p>
            <a:pPr lvl="0"/>
            <a:r>
              <a:rPr lang="ko-KR" altLang="en-US" dirty="0"/>
              <a:t>상대 위치 설정</a:t>
            </a:r>
            <a:r>
              <a:rPr lang="en-US" altLang="ko-KR" dirty="0"/>
              <a:t>(relative positioning) - </a:t>
            </a:r>
            <a:r>
              <a:rPr lang="ko-KR" altLang="en-US" dirty="0"/>
              <a:t>정상적인 위치가 기준점이 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/>
            <a:r>
              <a:rPr lang="ko-KR" altLang="en-US" dirty="0"/>
              <a:t>절대 위치 설정</a:t>
            </a:r>
            <a:r>
              <a:rPr lang="en-US" altLang="ko-KR" dirty="0"/>
              <a:t>(absolute positioning) - </a:t>
            </a:r>
            <a:r>
              <a:rPr lang="ko-KR" altLang="en-US" dirty="0"/>
              <a:t>컨테이너의 원점이 기준점이 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/>
            <a:r>
              <a:rPr lang="ko-KR" altLang="en-US" dirty="0"/>
              <a:t>고정 위치 설정</a:t>
            </a:r>
            <a:r>
              <a:rPr lang="en-US" altLang="ko-KR" dirty="0"/>
              <a:t>(fixed positioning) - </a:t>
            </a:r>
            <a:r>
              <a:rPr lang="ko-KR" altLang="en-US" dirty="0"/>
              <a:t>윈도우의 원점이 기준점이 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10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7756343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정적 위치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정적 위치 설정</a:t>
            </a:r>
            <a:r>
              <a:rPr lang="en-US" altLang="ko-KR" b="1" dirty="0"/>
              <a:t>(static positioning)</a:t>
            </a:r>
            <a:endParaRPr lang="en-US" altLang="ko-KR" dirty="0"/>
          </a:p>
          <a:p>
            <a:pPr lvl="1"/>
            <a:r>
              <a:rPr lang="ko-KR" altLang="en-US" dirty="0" smtClean="0"/>
              <a:t>블록 </a:t>
            </a:r>
            <a:r>
              <a:rPr lang="ko-KR" altLang="en-US" dirty="0"/>
              <a:t>요소들은 박스처럼 상하로 쌓이게 되고 </a:t>
            </a:r>
            <a:r>
              <a:rPr lang="ko-KR" altLang="en-US" dirty="0" err="1"/>
              <a:t>인라인</a:t>
            </a:r>
            <a:r>
              <a:rPr lang="ko-KR" altLang="en-US" dirty="0"/>
              <a:t> 요소들은 한 줄에 차례대로 </a:t>
            </a:r>
            <a:r>
              <a:rPr lang="ko-KR" altLang="en-US" dirty="0" smtClean="0"/>
              <a:t>배치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20981" y="3416301"/>
            <a:ext cx="11239367" cy="4366324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&lt;style&gt;</a:t>
            </a:r>
          </a:p>
          <a:p>
            <a:r>
              <a:rPr lang="en-US" altLang="ko-KR" sz="2339" dirty="0"/>
              <a:t>#one {background-color: cyan; width: 200px; height: 50px; }</a:t>
            </a:r>
          </a:p>
          <a:p>
            <a:r>
              <a:rPr lang="en-US" altLang="ko-KR" sz="2339" dirty="0"/>
              <a:t>#two {position: static; background-color: yellow; width: 200px;</a:t>
            </a:r>
          </a:p>
          <a:p>
            <a:r>
              <a:rPr lang="en-US" altLang="ko-KR" sz="2339" dirty="0"/>
              <a:t>      height: 50px; }</a:t>
            </a:r>
          </a:p>
          <a:p>
            <a:r>
              <a:rPr lang="en-US" altLang="ko-KR" sz="2339" dirty="0"/>
              <a:t>#three {background-color: </a:t>
            </a:r>
            <a:r>
              <a:rPr lang="en-US" altLang="ko-KR" sz="2339" dirty="0" err="1"/>
              <a:t>lightgreen</a:t>
            </a:r>
            <a:r>
              <a:rPr lang="en-US" altLang="ko-KR" sz="2339" dirty="0"/>
              <a:t>; width: 200px; height: 50px; }</a:t>
            </a:r>
          </a:p>
          <a:p>
            <a:r>
              <a:rPr lang="en-US" altLang="ko-KR" sz="2339" dirty="0"/>
              <a:t>&lt;/style&gt;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11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4148080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12</a:t>
            </a:fld>
            <a:endParaRPr lang="en-US" altLang="ko-KR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39733" y="1435604"/>
            <a:ext cx="11095863" cy="3837359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&lt;p id="one"&gt;block #1&lt;/p&gt;</a:t>
            </a:r>
          </a:p>
          <a:p>
            <a:r>
              <a:rPr lang="en-US" altLang="ko-KR" sz="2339" dirty="0"/>
              <a:t>    &lt;div id="two"&gt;</a:t>
            </a:r>
          </a:p>
          <a:p>
            <a:r>
              <a:rPr lang="en-US" altLang="ko-KR" sz="2339" dirty="0"/>
              <a:t>        block #2&lt;</a:t>
            </a:r>
            <a:r>
              <a:rPr lang="en-US" altLang="ko-KR" sz="2339" dirty="0" err="1"/>
              <a:t>br</a:t>
            </a:r>
            <a:r>
              <a:rPr lang="en-US" altLang="ko-KR" sz="2339" dirty="0"/>
              <a:t> /&gt;</a:t>
            </a:r>
          </a:p>
          <a:p>
            <a:r>
              <a:rPr lang="en-US" altLang="ko-KR" sz="2339" dirty="0"/>
              <a:t>        </a:t>
            </a:r>
            <a:r>
              <a:rPr lang="en-US" altLang="ko-KR" sz="2339" dirty="0" err="1"/>
              <a:t>position:static</a:t>
            </a:r>
            <a:r>
              <a:rPr lang="en-US" altLang="ko-KR" sz="2339" dirty="0"/>
              <a:t>;&lt;</a:t>
            </a:r>
            <a:r>
              <a:rPr lang="en-US" altLang="ko-KR" sz="2339" dirty="0" err="1"/>
              <a:t>br</a:t>
            </a:r>
            <a:r>
              <a:rPr lang="en-US" altLang="ko-KR" sz="2339" dirty="0"/>
              <a:t> /&gt;</a:t>
            </a:r>
          </a:p>
          <a:p>
            <a:r>
              <a:rPr lang="en-US" altLang="ko-KR" sz="2339" dirty="0"/>
              <a:t>    &lt;/div&gt;</a:t>
            </a:r>
          </a:p>
          <a:p>
            <a:r>
              <a:rPr lang="en-US" altLang="ko-KR" sz="2339" dirty="0"/>
              <a:t>    &lt;p id="three"&gt;block #3&lt;/p&gt;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  <a:endParaRPr lang="ko-KR" altLang="en-US" sz="2339" dirty="0"/>
          </a:p>
        </p:txBody>
      </p:sp>
      <p:pic>
        <p:nvPicPr>
          <p:cNvPr id="9217" name="_x182687080" descr="EMB000018ec3db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610" y="4709036"/>
            <a:ext cx="6676124" cy="364676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5890088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상대 위치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상대 위치 설정</a:t>
            </a:r>
            <a:r>
              <a:rPr lang="en-US" altLang="ko-KR" b="1" dirty="0"/>
              <a:t>(relative positioning</a:t>
            </a:r>
            <a:r>
              <a:rPr lang="en-US" altLang="ko-KR" b="1" dirty="0" smtClean="0"/>
              <a:t>)</a:t>
            </a:r>
          </a:p>
          <a:p>
            <a:pPr lvl="1"/>
            <a:r>
              <a:rPr lang="ko-KR" altLang="en-US" dirty="0" smtClean="0"/>
              <a:t>정상적인 </a:t>
            </a:r>
            <a:r>
              <a:rPr lang="ko-KR" altLang="en-US" dirty="0"/>
              <a:t>위치에서 상대적으로 </a:t>
            </a:r>
            <a:r>
              <a:rPr lang="ko-KR" altLang="en-US" dirty="0" smtClean="0"/>
              <a:t>요소가 배치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13</a:t>
            </a:fld>
            <a:endParaRPr lang="en-US" altLang="ko-KR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93250" y="2857800"/>
            <a:ext cx="10670077" cy="2810845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&lt;style&gt;</a:t>
            </a:r>
          </a:p>
          <a:p>
            <a:r>
              <a:rPr lang="en-US" altLang="ko-KR" sz="2339" dirty="0"/>
              <a:t>#one {background-color: cyan; width: 200px; height: 50px; }</a:t>
            </a:r>
          </a:p>
          <a:p>
            <a:r>
              <a:rPr lang="en-US" altLang="ko-KR" sz="2339" dirty="0"/>
              <a:t>#two {position: relative; left: 30px; background-color: yellow;</a:t>
            </a:r>
          </a:p>
          <a:p>
            <a:r>
              <a:rPr lang="en-US" altLang="ko-KR" sz="2339" dirty="0"/>
              <a:t>        width: 200px; height: 50px; }</a:t>
            </a:r>
          </a:p>
          <a:p>
            <a:r>
              <a:rPr lang="en-US" altLang="ko-KR" sz="2339" dirty="0"/>
              <a:t>#three {background-color: </a:t>
            </a:r>
            <a:r>
              <a:rPr lang="en-US" altLang="ko-KR" sz="2339" dirty="0" err="1"/>
              <a:t>lightgreen</a:t>
            </a:r>
            <a:r>
              <a:rPr lang="en-US" altLang="ko-KR" sz="2339" dirty="0"/>
              <a:t>; width: 200px; height: 50px; }</a:t>
            </a:r>
          </a:p>
          <a:p>
            <a:r>
              <a:rPr lang="en-US" altLang="ko-KR" sz="2339" dirty="0"/>
              <a:t>&lt;/style&gt;</a:t>
            </a:r>
          </a:p>
        </p:txBody>
      </p:sp>
      <p:pic>
        <p:nvPicPr>
          <p:cNvPr id="11265" name="_x182521592" descr="EMB000018ec3db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635" y="5422127"/>
            <a:ext cx="5373376" cy="29351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0792701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절대 위치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절대 위치</a:t>
            </a:r>
            <a:r>
              <a:rPr lang="en-US" altLang="ko-KR" b="1" dirty="0"/>
              <a:t>(absolute positioning</a:t>
            </a:r>
            <a:r>
              <a:rPr lang="en-US" altLang="ko-KR" b="1" dirty="0" smtClean="0"/>
              <a:t>)</a:t>
            </a:r>
          </a:p>
          <a:p>
            <a:pPr lvl="1"/>
            <a:r>
              <a:rPr lang="ko-KR" altLang="en-US" dirty="0" smtClean="0"/>
              <a:t>전체 </a:t>
            </a:r>
            <a:r>
              <a:rPr lang="ko-KR" altLang="en-US" dirty="0"/>
              <a:t>페이지를 기준으로 </a:t>
            </a:r>
            <a:r>
              <a:rPr lang="ko-KR" altLang="en-US" dirty="0" smtClean="0"/>
              <a:t>시작 </a:t>
            </a:r>
            <a:r>
              <a:rPr lang="ko-KR" altLang="en-US" dirty="0"/>
              <a:t>위치에서 </a:t>
            </a:r>
            <a:r>
              <a:rPr lang="en-US" altLang="ko-KR" dirty="0"/>
              <a:t>top, left, bottom, right </a:t>
            </a:r>
            <a:r>
              <a:rPr lang="ko-KR" altLang="en-US" dirty="0"/>
              <a:t>만큼 떨어진 위치에 </a:t>
            </a:r>
            <a:r>
              <a:rPr lang="ko-KR" altLang="en-US" dirty="0" smtClean="0"/>
              <a:t>배치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14</a:t>
            </a:fld>
            <a:endParaRPr lang="en-US" altLang="ko-KR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06479" y="3201227"/>
            <a:ext cx="10970774" cy="4501302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...</a:t>
            </a:r>
          </a:p>
          <a:p>
            <a:r>
              <a:rPr lang="en-US" altLang="ko-KR" sz="2339" dirty="0"/>
              <a:t>    #two {</a:t>
            </a:r>
          </a:p>
          <a:p>
            <a:r>
              <a:rPr lang="en-US" altLang="ko-KR" sz="2339" dirty="0"/>
              <a:t>        position: absolute;</a:t>
            </a:r>
          </a:p>
          <a:p>
            <a:r>
              <a:rPr lang="en-US" altLang="ko-KR" sz="2339" dirty="0"/>
              <a:t>        top: 30px;</a:t>
            </a:r>
          </a:p>
          <a:p>
            <a:r>
              <a:rPr lang="en-US" altLang="ko-KR" sz="2339" dirty="0"/>
              <a:t>        left: 30px;</a:t>
            </a:r>
          </a:p>
          <a:p>
            <a:r>
              <a:rPr lang="en-US" altLang="ko-KR" sz="2339" dirty="0"/>
              <a:t>        background-color: yellow;</a:t>
            </a:r>
          </a:p>
          <a:p>
            <a:r>
              <a:rPr lang="en-US" altLang="ko-KR" sz="2339" dirty="0"/>
              <a:t>        width: 200px;</a:t>
            </a:r>
          </a:p>
          <a:p>
            <a:r>
              <a:rPr lang="en-US" altLang="ko-KR" sz="2339" dirty="0"/>
              <a:t>        height: 50px;</a:t>
            </a:r>
          </a:p>
          <a:p>
            <a:r>
              <a:rPr lang="en-US" altLang="ko-KR" sz="2339" dirty="0"/>
              <a:t>    }</a:t>
            </a:r>
          </a:p>
          <a:p>
            <a:r>
              <a:rPr lang="en-US" altLang="ko-KR" sz="2339" dirty="0"/>
              <a:t>...</a:t>
            </a:r>
          </a:p>
        </p:txBody>
      </p:sp>
      <p:pic>
        <p:nvPicPr>
          <p:cNvPr id="12289" name="_x181835208" descr="EMB000018ec3db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251" y="3972026"/>
            <a:ext cx="5426238" cy="29640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199132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고정 위치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고정 </a:t>
            </a:r>
            <a:r>
              <a:rPr lang="ko-KR" altLang="en-US" b="1" dirty="0" smtClean="0"/>
              <a:t>위치 설정</a:t>
            </a:r>
            <a:r>
              <a:rPr lang="en-US" altLang="ko-KR" b="1" dirty="0" smtClean="0"/>
              <a:t>(</a:t>
            </a:r>
            <a:r>
              <a:rPr lang="en-US" altLang="ko-KR" b="1" dirty="0"/>
              <a:t>fixed positioning</a:t>
            </a:r>
            <a:r>
              <a:rPr lang="en-US" altLang="ko-KR" b="1" dirty="0" smtClean="0"/>
              <a:t>)</a:t>
            </a:r>
          </a:p>
          <a:p>
            <a:pPr lvl="1"/>
            <a:r>
              <a:rPr lang="ko-KR" altLang="en-US" dirty="0" smtClean="0"/>
              <a:t>브라우저 </a:t>
            </a:r>
            <a:r>
              <a:rPr lang="ko-KR" altLang="en-US" dirty="0"/>
              <a:t>윈도우에 상대적으로 요소의 위치를 잡는 </a:t>
            </a:r>
            <a:r>
              <a:rPr lang="ko-KR" altLang="en-US" dirty="0" smtClean="0"/>
              <a:t>것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93130" y="2881615"/>
            <a:ext cx="10949021" cy="3726277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&lt;style&gt;</a:t>
            </a:r>
          </a:p>
          <a:p>
            <a:r>
              <a:rPr lang="en-US" altLang="ko-KR" sz="2339" dirty="0"/>
              <a:t>p {background-color: </a:t>
            </a:r>
            <a:r>
              <a:rPr lang="en-US" altLang="ko-KR" sz="2339" dirty="0" err="1"/>
              <a:t>lightgreen</a:t>
            </a:r>
            <a:r>
              <a:rPr lang="en-US" altLang="ko-KR" sz="2339" dirty="0"/>
              <a:t>; width: 200px; height: 50px; }</a:t>
            </a:r>
          </a:p>
          <a:p>
            <a:r>
              <a:rPr lang="en-US" altLang="ko-KR" sz="2339" dirty="0"/>
              <a:t>#two {background-color: yellow; </a:t>
            </a:r>
            <a:r>
              <a:rPr lang="en-US" altLang="ko-KR" sz="2339" dirty="0" err="1"/>
              <a:t>position:fixed</a:t>
            </a:r>
            <a:r>
              <a:rPr lang="en-US" altLang="ko-KR" sz="2339" dirty="0"/>
              <a:t>; top:0px; right:0px; }</a:t>
            </a:r>
          </a:p>
          <a:p>
            <a:r>
              <a:rPr lang="en-US" altLang="ko-KR" sz="2339" dirty="0"/>
              <a:t>&lt;/style&gt;</a:t>
            </a:r>
          </a:p>
          <a:p>
            <a:r>
              <a:rPr lang="en-US" altLang="ko-KR" sz="2339" dirty="0"/>
              <a:t>&lt;/head&gt;</a:t>
            </a:r>
          </a:p>
        </p:txBody>
      </p:sp>
      <p:pic>
        <p:nvPicPr>
          <p:cNvPr id="14337" name="_x182987176" descr="EMB000018ec3db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6835" y="5992814"/>
            <a:ext cx="4167814" cy="220084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15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705428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고정 위치 설정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06480" y="1732627"/>
            <a:ext cx="11029117" cy="6692916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&lt;p&gt;block #1&lt;/p&gt;</a:t>
            </a:r>
          </a:p>
          <a:p>
            <a:r>
              <a:rPr lang="en-US" altLang="ko-KR" sz="2339" dirty="0"/>
              <a:t>    &lt;p id="two"&gt;block #2&lt;</a:t>
            </a:r>
            <a:r>
              <a:rPr lang="en-US" altLang="ko-KR" sz="2339" dirty="0" err="1"/>
              <a:t>br</a:t>
            </a:r>
            <a:r>
              <a:rPr lang="en-US" altLang="ko-KR" sz="2339" dirty="0"/>
              <a:t>&gt;position: fixed;&lt;</a:t>
            </a:r>
            <a:r>
              <a:rPr lang="en-US" altLang="ko-KR" sz="2339" dirty="0" err="1"/>
              <a:t>br</a:t>
            </a:r>
            <a:r>
              <a:rPr lang="en-US" altLang="ko-KR" sz="2339" dirty="0"/>
              <a:t>&gt;top:0px; right:10px;&lt;p&gt;</a:t>
            </a:r>
          </a:p>
          <a:p>
            <a:r>
              <a:rPr lang="en-US" altLang="ko-KR" sz="2339" dirty="0"/>
              <a:t>    &lt;p&gt;block #3&lt;/p&gt;</a:t>
            </a:r>
          </a:p>
          <a:p>
            <a:r>
              <a:rPr lang="en-US" altLang="ko-KR" sz="2339" dirty="0"/>
              <a:t>    &lt;p&gt;block #4&lt;/p&gt;</a:t>
            </a:r>
          </a:p>
          <a:p>
            <a:r>
              <a:rPr lang="en-US" altLang="ko-KR" sz="2339" dirty="0"/>
              <a:t>    &lt;p&gt;block #5&lt;/p&gt;</a:t>
            </a:r>
          </a:p>
          <a:p>
            <a:r>
              <a:rPr lang="en-US" altLang="ko-KR" sz="2339" dirty="0"/>
              <a:t>    &lt;p&gt;block #6&lt;/p&gt;</a:t>
            </a:r>
          </a:p>
          <a:p>
            <a:r>
              <a:rPr lang="en-US" altLang="ko-KR" sz="2339" dirty="0"/>
              <a:t>    &lt;p&gt;block #7&lt;/p&gt;</a:t>
            </a:r>
          </a:p>
          <a:p>
            <a:r>
              <a:rPr lang="en-US" altLang="ko-KR" sz="2339" dirty="0"/>
              <a:t>    &lt;p&gt;block #8&lt;/p&gt;</a:t>
            </a:r>
          </a:p>
          <a:p>
            <a:r>
              <a:rPr lang="en-US" altLang="ko-KR" sz="2339" dirty="0"/>
              <a:t>    &lt;p&gt;block #9&lt;/p&gt;</a:t>
            </a:r>
          </a:p>
          <a:p>
            <a:r>
              <a:rPr lang="en-US" altLang="ko-KR" sz="2339" dirty="0"/>
              <a:t>    &lt;p&gt;block #10&lt;/p&gt;</a:t>
            </a:r>
          </a:p>
          <a:p>
            <a:r>
              <a:rPr lang="en-US" altLang="ko-KR" sz="2339" dirty="0"/>
              <a:t>    &lt;p&gt;block #11&lt;/p&gt;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</a:p>
        </p:txBody>
      </p:sp>
      <p:pic>
        <p:nvPicPr>
          <p:cNvPr id="13313" name="_x182987176" descr="EMB000018ec3db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353" y="3633892"/>
            <a:ext cx="4519059" cy="228373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_x182964016" descr="EMB000018ec3dc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414" y="6023852"/>
            <a:ext cx="4519059" cy="228379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16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0307028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float</a:t>
            </a:r>
            <a:r>
              <a:rPr lang="ko-KR" altLang="en-US" dirty="0" smtClean="0"/>
              <a:t> 속성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하나의 </a:t>
            </a:r>
            <a:r>
              <a:rPr lang="ko-KR" altLang="en-US" dirty="0" err="1"/>
              <a:t>콘텐츠</a:t>
            </a:r>
            <a:r>
              <a:rPr lang="ko-KR" altLang="en-US" dirty="0"/>
              <a:t> 주위로 다른 </a:t>
            </a:r>
            <a:r>
              <a:rPr lang="ko-KR" altLang="en-US" dirty="0" err="1"/>
              <a:t>콘텐츠들이</a:t>
            </a:r>
            <a:r>
              <a:rPr lang="ko-KR" altLang="en-US" dirty="0"/>
              <a:t> 물처럼 흘러가는 </a:t>
            </a:r>
            <a:r>
              <a:rPr lang="ko-KR" altLang="en-US" dirty="0" smtClean="0"/>
              <a:t>스타일 지정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886" y="2939276"/>
            <a:ext cx="4764715" cy="3824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17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3736245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예제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18</a:t>
            </a:fld>
            <a:endParaRPr lang="en-US" altLang="ko-KR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33177" y="1551113"/>
            <a:ext cx="10799560" cy="6901875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    &lt;style&gt;</a:t>
            </a:r>
          </a:p>
          <a:p>
            <a:r>
              <a:rPr lang="en-US" altLang="ko-KR" sz="2339" dirty="0"/>
              <a:t>        </a:t>
            </a:r>
            <a:r>
              <a:rPr lang="en-US" altLang="ko-KR" sz="2339" dirty="0" err="1"/>
              <a:t>img.a</a:t>
            </a:r>
            <a:r>
              <a:rPr lang="en-US" altLang="ko-KR" sz="2339" dirty="0"/>
              <a:t> {float: left;}</a:t>
            </a:r>
          </a:p>
          <a:p>
            <a:r>
              <a:rPr lang="en-US" altLang="ko-KR" sz="2339" dirty="0"/>
              <a:t>    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</a:t>
            </a:r>
            <a:r>
              <a:rPr lang="en-US" altLang="ko-KR" sz="2339" dirty="0" err="1"/>
              <a:t>img</a:t>
            </a:r>
            <a:r>
              <a:rPr lang="en-US" altLang="ko-KR" sz="2339" dirty="0"/>
              <a:t> class="a" </a:t>
            </a:r>
            <a:r>
              <a:rPr lang="en-US" altLang="ko-KR" sz="2339" dirty="0" err="1"/>
              <a:t>src</a:t>
            </a:r>
            <a:r>
              <a:rPr lang="en-US" altLang="ko-KR" sz="2339" dirty="0"/>
              <a:t>="</a:t>
            </a:r>
            <a:r>
              <a:rPr lang="en-US" altLang="ko-KR" sz="2339" dirty="0" err="1"/>
              <a:t>sunshine.jpg</a:t>
            </a:r>
            <a:r>
              <a:rPr lang="en-US" altLang="ko-KR" sz="2339" dirty="0"/>
              <a:t>" width="160" height="120" /&gt;</a:t>
            </a:r>
          </a:p>
          <a:p>
            <a:r>
              <a:rPr lang="en-US" altLang="ko-KR" sz="2339" dirty="0"/>
              <a:t>    &lt;p&gt;</a:t>
            </a:r>
          </a:p>
          <a:p>
            <a:r>
              <a:rPr lang="en-US" altLang="ko-KR" sz="2339" dirty="0"/>
              <a:t>      </a:t>
            </a:r>
            <a:r>
              <a:rPr lang="ko-KR" altLang="en-US" sz="2339" dirty="0"/>
              <a:t>생활이 그대를 속일지라도     </a:t>
            </a:r>
          </a:p>
          <a:p>
            <a:r>
              <a:rPr lang="ko-KR" altLang="en-US" sz="2339" dirty="0"/>
              <a:t>      슬퍼하거나 노여워 말라</a:t>
            </a:r>
            <a:r>
              <a:rPr lang="en-US" altLang="ko-KR" sz="2339" dirty="0"/>
              <a:t>.</a:t>
            </a:r>
          </a:p>
          <a:p>
            <a:r>
              <a:rPr lang="en-US" altLang="ko-KR" sz="2339" dirty="0"/>
              <a:t>	...</a:t>
            </a:r>
          </a:p>
          <a:p>
            <a:r>
              <a:rPr lang="en-US" altLang="ko-KR" sz="2339" dirty="0"/>
              <a:t>    &lt;/p&gt;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</a:p>
        </p:txBody>
      </p:sp>
      <p:pic>
        <p:nvPicPr>
          <p:cNvPr id="16385" name="_x183056816" descr="EMB000018ec3dc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623" y="1774759"/>
            <a:ext cx="5335038" cy="267344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1943123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예제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865520" y="1596492"/>
            <a:ext cx="10670077" cy="6613311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rmAutofit fontScale="92500" lnSpcReduction="10000"/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&lt;style&gt;</a:t>
            </a:r>
          </a:p>
          <a:p>
            <a:r>
              <a:rPr lang="en-US" altLang="ko-KR" sz="2339" dirty="0" err="1"/>
              <a:t>img</a:t>
            </a:r>
            <a:r>
              <a:rPr lang="en-US" altLang="ko-KR" sz="2339" dirty="0"/>
              <a:t> </a:t>
            </a:r>
            <a:r>
              <a:rPr lang="en-US" altLang="ko-KR" sz="2339" dirty="0" smtClean="0"/>
              <a:t>{</a:t>
            </a:r>
            <a:r>
              <a:rPr lang="en-US" altLang="ko-KR" sz="2339" dirty="0" err="1" smtClean="0"/>
              <a:t>float:left</a:t>
            </a:r>
            <a:r>
              <a:rPr lang="en-US" altLang="ko-KR" sz="2339" dirty="0" smtClean="0"/>
              <a:t>; width</a:t>
            </a:r>
            <a:r>
              <a:rPr lang="en-US" altLang="ko-KR" sz="2339" dirty="0"/>
              <a:t>: 110px; height: 90px; margin: 5px; }</a:t>
            </a:r>
          </a:p>
          <a:p>
            <a:r>
              <a:rPr lang="en-US" altLang="ko-KR" sz="2339" dirty="0"/>
              <a:t>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</a:t>
            </a:r>
            <a:r>
              <a:rPr lang="en-US" altLang="ko-KR" sz="2339" dirty="0" err="1"/>
              <a:t>h3</a:t>
            </a:r>
            <a:r>
              <a:rPr lang="en-US" altLang="ko-KR" sz="2339" dirty="0"/>
              <a:t>&gt;</a:t>
            </a:r>
            <a:r>
              <a:rPr lang="ko-KR" altLang="en-US" sz="2339" dirty="0"/>
              <a:t>이미지 갤러리</a:t>
            </a:r>
            <a:r>
              <a:rPr lang="en-US" altLang="ko-KR" sz="2339" dirty="0"/>
              <a:t>&lt;/</a:t>
            </a:r>
            <a:r>
              <a:rPr lang="en-US" altLang="ko-KR" sz="2339" dirty="0" err="1"/>
              <a:t>h3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    &lt;</a:t>
            </a:r>
            <a:r>
              <a:rPr lang="en-US" altLang="ko-KR" sz="2339" dirty="0" err="1"/>
              <a:t>img</a:t>
            </a:r>
            <a:r>
              <a:rPr lang="en-US" altLang="ko-KR" sz="2339" dirty="0"/>
              <a:t> </a:t>
            </a:r>
            <a:r>
              <a:rPr lang="en-US" altLang="ko-KR" sz="2339" dirty="0" err="1"/>
              <a:t>src</a:t>
            </a:r>
            <a:r>
              <a:rPr lang="en-US" altLang="ko-KR" sz="2339" dirty="0"/>
              <a:t>="</a:t>
            </a:r>
            <a:r>
              <a:rPr lang="en-US" altLang="ko-KR" sz="2339" dirty="0" err="1"/>
              <a:t>sunshine.jpg</a:t>
            </a:r>
            <a:r>
              <a:rPr lang="en-US" altLang="ko-KR" sz="2339" dirty="0"/>
              <a:t>" width="100" height="90"&gt;</a:t>
            </a:r>
          </a:p>
          <a:p>
            <a:r>
              <a:rPr lang="en-US" altLang="ko-KR" sz="2339" dirty="0"/>
              <a:t>    &lt;</a:t>
            </a:r>
            <a:r>
              <a:rPr lang="en-US" altLang="ko-KR" sz="2339" dirty="0" err="1"/>
              <a:t>img</a:t>
            </a:r>
            <a:r>
              <a:rPr lang="en-US" altLang="ko-KR" sz="2339" dirty="0"/>
              <a:t> </a:t>
            </a:r>
            <a:r>
              <a:rPr lang="en-US" altLang="ko-KR" sz="2339" dirty="0" err="1"/>
              <a:t>src</a:t>
            </a:r>
            <a:r>
              <a:rPr lang="en-US" altLang="ko-KR" sz="2339" dirty="0"/>
              <a:t>="</a:t>
            </a:r>
            <a:r>
              <a:rPr lang="en-US" altLang="ko-KR" sz="2339" dirty="0" err="1"/>
              <a:t>lion.png</a:t>
            </a:r>
            <a:r>
              <a:rPr lang="en-US" altLang="ko-KR" sz="2339" dirty="0"/>
              <a:t>" width="100" height="90"&gt;</a:t>
            </a:r>
          </a:p>
          <a:p>
            <a:r>
              <a:rPr lang="en-US" altLang="ko-KR" sz="2339" dirty="0"/>
              <a:t>    &lt;</a:t>
            </a:r>
            <a:r>
              <a:rPr lang="en-US" altLang="ko-KR" sz="2339" dirty="0" err="1"/>
              <a:t>img</a:t>
            </a:r>
            <a:r>
              <a:rPr lang="en-US" altLang="ko-KR" sz="2339" dirty="0"/>
              <a:t> </a:t>
            </a:r>
            <a:r>
              <a:rPr lang="en-US" altLang="ko-KR" sz="2339" dirty="0" err="1"/>
              <a:t>src</a:t>
            </a:r>
            <a:r>
              <a:rPr lang="en-US" altLang="ko-KR" sz="2339" dirty="0"/>
              <a:t>="</a:t>
            </a:r>
            <a:r>
              <a:rPr lang="en-US" altLang="ko-KR" sz="2339" dirty="0" err="1"/>
              <a:t>storm.jpg</a:t>
            </a:r>
            <a:r>
              <a:rPr lang="en-US" altLang="ko-KR" sz="2339" dirty="0"/>
              <a:t>" width="100" height="90"&gt;</a:t>
            </a:r>
          </a:p>
          <a:p>
            <a:r>
              <a:rPr lang="en-US" altLang="ko-KR" sz="2339" dirty="0"/>
              <a:t>    &lt;</a:t>
            </a:r>
            <a:r>
              <a:rPr lang="en-US" altLang="ko-KR" sz="2339" dirty="0" err="1"/>
              <a:t>img</a:t>
            </a:r>
            <a:r>
              <a:rPr lang="en-US" altLang="ko-KR" sz="2339" dirty="0"/>
              <a:t> </a:t>
            </a:r>
            <a:r>
              <a:rPr lang="en-US" altLang="ko-KR" sz="2339" dirty="0" err="1"/>
              <a:t>src</a:t>
            </a:r>
            <a:r>
              <a:rPr lang="en-US" altLang="ko-KR" sz="2339" dirty="0"/>
              <a:t>="</a:t>
            </a:r>
            <a:r>
              <a:rPr lang="en-US" altLang="ko-KR" sz="2339" dirty="0" err="1"/>
              <a:t>sunshine.jpg</a:t>
            </a:r>
            <a:r>
              <a:rPr lang="en-US" altLang="ko-KR" sz="2339" dirty="0"/>
              <a:t>" width="100" height="90"&gt;</a:t>
            </a:r>
          </a:p>
          <a:p>
            <a:r>
              <a:rPr lang="en-US" altLang="ko-KR" sz="2339" dirty="0"/>
              <a:t>    &lt;</a:t>
            </a:r>
            <a:r>
              <a:rPr lang="en-US" altLang="ko-KR" sz="2339" dirty="0" err="1"/>
              <a:t>img</a:t>
            </a:r>
            <a:r>
              <a:rPr lang="en-US" altLang="ko-KR" sz="2339" dirty="0"/>
              <a:t> </a:t>
            </a:r>
            <a:r>
              <a:rPr lang="en-US" altLang="ko-KR" sz="2339" dirty="0" err="1"/>
              <a:t>src</a:t>
            </a:r>
            <a:r>
              <a:rPr lang="en-US" altLang="ko-KR" sz="2339" dirty="0"/>
              <a:t>="</a:t>
            </a:r>
            <a:r>
              <a:rPr lang="en-US" altLang="ko-KR" sz="2339" dirty="0" err="1"/>
              <a:t>lion.png</a:t>
            </a:r>
            <a:r>
              <a:rPr lang="en-US" altLang="ko-KR" sz="2339" dirty="0"/>
              <a:t>" width="100" height="90"&gt;</a:t>
            </a:r>
          </a:p>
          <a:p>
            <a:r>
              <a:rPr lang="en-US" altLang="ko-KR" sz="2339" dirty="0"/>
              <a:t>    &lt;</a:t>
            </a:r>
            <a:r>
              <a:rPr lang="en-US" altLang="ko-KR" sz="2339" dirty="0" err="1"/>
              <a:t>img</a:t>
            </a:r>
            <a:r>
              <a:rPr lang="en-US" altLang="ko-KR" sz="2339" dirty="0"/>
              <a:t> </a:t>
            </a:r>
            <a:r>
              <a:rPr lang="en-US" altLang="ko-KR" sz="2339" dirty="0" err="1"/>
              <a:t>src</a:t>
            </a:r>
            <a:r>
              <a:rPr lang="en-US" altLang="ko-KR" sz="2339" dirty="0"/>
              <a:t>="</a:t>
            </a:r>
            <a:r>
              <a:rPr lang="en-US" altLang="ko-KR" sz="2339" dirty="0" err="1"/>
              <a:t>storm.jpg</a:t>
            </a:r>
            <a:r>
              <a:rPr lang="en-US" altLang="ko-KR" sz="2339" dirty="0"/>
              <a:t>" width="100" height="90"&gt;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19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7575549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레이아웃이란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웹페이지에서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HTML </a:t>
            </a:r>
            <a:r>
              <a:rPr lang="ko-KR" altLang="en-US" dirty="0"/>
              <a:t>요소의 위치</a:t>
            </a:r>
            <a:r>
              <a:rPr lang="en-US" altLang="ko-KR" dirty="0"/>
              <a:t>, </a:t>
            </a:r>
            <a:r>
              <a:rPr lang="ko-KR" altLang="en-US" dirty="0"/>
              <a:t>크기 </a:t>
            </a:r>
            <a:r>
              <a:rPr lang="ko-KR" altLang="en-US" dirty="0" smtClean="0"/>
              <a:t>등을 결정하는 것</a:t>
            </a:r>
            <a:r>
              <a:rPr lang="en-US" altLang="ko-KR" dirty="0"/>
              <a:t>	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집안에서의 가구 배치와 비슷하다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5" name="_x182407280" descr="EMB000018ec3da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298" y="3527129"/>
            <a:ext cx="5730034" cy="351165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629390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float</a:t>
            </a:r>
            <a:r>
              <a:rPr lang="ko-KR" altLang="en-US" dirty="0" smtClean="0"/>
              <a:t>의 용도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레이아웃에 많이 사용된다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165" y="2567998"/>
            <a:ext cx="9578935" cy="4838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20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665580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clear</a:t>
            </a:r>
            <a:r>
              <a:rPr lang="ko-KR" altLang="en-US" dirty="0" smtClean="0"/>
              <a:t> 속성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float </a:t>
            </a:r>
            <a:r>
              <a:rPr lang="ko-KR" altLang="en-US" dirty="0" smtClean="0"/>
              <a:t>속성을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중단할 때 사용된다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28" y="2561810"/>
            <a:ext cx="10581382" cy="4752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21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7385309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z-index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요소의 </a:t>
            </a:r>
            <a:r>
              <a:rPr lang="ko-KR" altLang="en-US" dirty="0" err="1"/>
              <a:t>스택</a:t>
            </a:r>
            <a:r>
              <a:rPr lang="ko-KR" altLang="en-US" dirty="0"/>
              <a:t> </a:t>
            </a:r>
            <a:r>
              <a:rPr lang="ko-KR" altLang="en-US" dirty="0" smtClean="0"/>
              <a:t>순서를 </a:t>
            </a:r>
            <a:r>
              <a:rPr lang="ko-KR" altLang="en-US" dirty="0"/>
              <a:t>지정</a:t>
            </a:r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794" y="-1015403"/>
            <a:ext cx="240003" cy="3969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8809" tIns="59404" rIns="118809" bIns="59404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81" name="_x183056736" descr="EMB000018ec3dc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825" y="2499931"/>
            <a:ext cx="5397949" cy="48594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22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1591595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32939" y="1556443"/>
            <a:ext cx="11202657" cy="4036902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...</a:t>
            </a:r>
          </a:p>
          <a:p>
            <a:r>
              <a:rPr lang="en-US" altLang="ko-KR" sz="2339" dirty="0"/>
              <a:t>&lt;style&gt;</a:t>
            </a:r>
          </a:p>
          <a:p>
            <a:r>
              <a:rPr lang="en-US" altLang="ko-KR" sz="2339" dirty="0"/>
              <a:t>#box1 {position: absolute; top: 0px; left: 0px; width: 100px;</a:t>
            </a:r>
          </a:p>
          <a:p>
            <a:r>
              <a:rPr lang="en-US" altLang="ko-KR" sz="2339" dirty="0"/>
              <a:t>        height: 100px; background: blue; z-index: 200; }</a:t>
            </a:r>
          </a:p>
          <a:p>
            <a:r>
              <a:rPr lang="en-US" altLang="ko-KR" sz="2339" dirty="0"/>
              <a:t>#box2 {position: absolute; top: 30px; left: 30px;</a:t>
            </a:r>
          </a:p>
          <a:p>
            <a:r>
              <a:rPr lang="en-US" altLang="ko-KR" sz="2339" dirty="0"/>
              <a:t>        width: 100px; height: 100px; background: yellow; z-index: 100; }</a:t>
            </a:r>
          </a:p>
          <a:p>
            <a:r>
              <a:rPr lang="en-US" altLang="ko-KR" sz="2339" dirty="0"/>
              <a:t>#box3 {position: absolute; top: 60px; left: 60px;</a:t>
            </a:r>
          </a:p>
          <a:p>
            <a:r>
              <a:rPr lang="en-US" altLang="ko-KR" sz="2339" dirty="0"/>
              <a:t>        width: 100px; height: 100px; background: green; z-index: 0; }</a:t>
            </a:r>
          </a:p>
          <a:p>
            <a:r>
              <a:rPr lang="en-US" altLang="ko-KR" sz="2339" dirty="0"/>
              <a:t>&lt;/style&gt;</a:t>
            </a:r>
          </a:p>
        </p:txBody>
      </p:sp>
      <p:pic>
        <p:nvPicPr>
          <p:cNvPr id="22529" name="_x182483064" descr="EMB000018ec3d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394" y="5391507"/>
            <a:ext cx="5609312" cy="28494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23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0236637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19829" y="1596491"/>
            <a:ext cx="11015767" cy="3316042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&lt;div id="</a:t>
            </a:r>
            <a:r>
              <a:rPr lang="en-US" altLang="ko-KR" sz="2339" dirty="0" err="1"/>
              <a:t>box1</a:t>
            </a:r>
            <a:r>
              <a:rPr lang="en-US" altLang="ko-KR" sz="2339" dirty="0"/>
              <a:t>"&gt;box #1 &lt;/div&gt;</a:t>
            </a:r>
          </a:p>
          <a:p>
            <a:r>
              <a:rPr lang="en-US" altLang="ko-KR" sz="2339" dirty="0"/>
              <a:t>    &lt;div id="</a:t>
            </a:r>
            <a:r>
              <a:rPr lang="en-US" altLang="ko-KR" sz="2339" dirty="0" err="1"/>
              <a:t>box2</a:t>
            </a:r>
            <a:r>
              <a:rPr lang="en-US" altLang="ko-KR" sz="2339" dirty="0"/>
              <a:t>"&gt;box #2 &lt;/div&gt;</a:t>
            </a:r>
          </a:p>
          <a:p>
            <a:r>
              <a:rPr lang="en-US" altLang="ko-KR" sz="2339" dirty="0"/>
              <a:t>    &lt;div id="</a:t>
            </a:r>
            <a:r>
              <a:rPr lang="en-US" altLang="ko-KR" sz="2339" dirty="0" err="1"/>
              <a:t>box3</a:t>
            </a:r>
            <a:r>
              <a:rPr lang="en-US" altLang="ko-KR" sz="2339" dirty="0"/>
              <a:t>"&gt;box #3 &lt;/div&gt;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</a:p>
        </p:txBody>
      </p:sp>
      <p:pic>
        <p:nvPicPr>
          <p:cNvPr id="21507" name="_x183046520" descr="EMB000018ec3d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032" y="2377278"/>
            <a:ext cx="5469380" cy="277838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24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0187124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53082" y="1596489"/>
            <a:ext cx="11082514" cy="5238338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&lt;style&gt;</a:t>
            </a:r>
          </a:p>
          <a:p>
            <a:r>
              <a:rPr lang="en-US" altLang="ko-KR" sz="2339" dirty="0" err="1"/>
              <a:t>img</a:t>
            </a:r>
            <a:r>
              <a:rPr lang="en-US" altLang="ko-KR" sz="2339" dirty="0"/>
              <a:t> {position: absolute; left: 0px; top: 0px; z-index: -1; }</a:t>
            </a:r>
          </a:p>
          <a:p>
            <a:r>
              <a:rPr lang="en-US" altLang="ko-KR" sz="2339" dirty="0"/>
              <a:t>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</a:t>
            </a:r>
            <a:r>
              <a:rPr lang="en-US" altLang="ko-KR" sz="2339" dirty="0" err="1"/>
              <a:t>img</a:t>
            </a:r>
            <a:r>
              <a:rPr lang="en-US" altLang="ko-KR" sz="2339" dirty="0"/>
              <a:t> </a:t>
            </a:r>
            <a:r>
              <a:rPr lang="en-US" altLang="ko-KR" sz="2339" dirty="0" err="1"/>
              <a:t>src</a:t>
            </a:r>
            <a:r>
              <a:rPr lang="en-US" altLang="ko-KR" sz="2339" dirty="0"/>
              <a:t>="</a:t>
            </a:r>
            <a:r>
              <a:rPr lang="en-US" altLang="ko-KR" sz="2339" dirty="0" err="1"/>
              <a:t>pome.png</a:t>
            </a:r>
            <a:r>
              <a:rPr lang="en-US" altLang="ko-KR" sz="2339" dirty="0"/>
              <a:t>" width="200" height="200" /&gt;</a:t>
            </a:r>
          </a:p>
          <a:p>
            <a:r>
              <a:rPr lang="en-US" altLang="ko-KR" sz="2339" dirty="0"/>
              <a:t>    &lt;p&gt;</a:t>
            </a:r>
            <a:r>
              <a:rPr lang="en-US" altLang="ko-KR" sz="2339" dirty="0" err="1"/>
              <a:t>img</a:t>
            </a:r>
            <a:r>
              <a:rPr lang="en-US" altLang="ko-KR" sz="2339" dirty="0"/>
              <a:t> </a:t>
            </a:r>
            <a:r>
              <a:rPr lang="ko-KR" altLang="en-US" sz="2339" dirty="0"/>
              <a:t>요소의 </a:t>
            </a:r>
            <a:r>
              <a:rPr lang="en-US" altLang="ko-KR" sz="2339" dirty="0"/>
              <a:t>z-index</a:t>
            </a:r>
            <a:r>
              <a:rPr lang="ko-KR" altLang="en-US" sz="2339" dirty="0"/>
              <a:t>가 </a:t>
            </a:r>
            <a:r>
              <a:rPr lang="en-US" altLang="ko-KR" sz="2339" dirty="0"/>
              <a:t>-1</a:t>
            </a:r>
            <a:r>
              <a:rPr lang="ko-KR" altLang="en-US" sz="2339" dirty="0"/>
              <a:t>이므로 다른 요소의 뒤에 위치한다</a:t>
            </a:r>
            <a:r>
              <a:rPr lang="en-US" altLang="ko-KR" sz="2339" dirty="0"/>
              <a:t>. &lt;/p&gt;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</a:p>
        </p:txBody>
      </p:sp>
      <p:pic>
        <p:nvPicPr>
          <p:cNvPr id="23553" name="_x183126376" descr="EMB000018ec3dc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115" y="6012489"/>
            <a:ext cx="6666359" cy="215340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25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2774034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en-US" altLang="ko-KR" sz="5717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overflow </a:t>
            </a:r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속성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overflow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자식 요소가 부모 요소의 범위를 벗어났을 때</a:t>
            </a:r>
            <a:r>
              <a:rPr lang="en-US" altLang="ko-KR" dirty="0"/>
              <a:t>, </a:t>
            </a:r>
            <a:r>
              <a:rPr lang="ko-KR" altLang="en-US" dirty="0"/>
              <a:t>어떻게 처리할 것인지를 지정</a:t>
            </a:r>
          </a:p>
          <a:p>
            <a:pPr lvl="0"/>
            <a:endParaRPr lang="en-US" altLang="ko-KR" dirty="0" smtClean="0"/>
          </a:p>
          <a:p>
            <a:pPr lvl="1"/>
            <a:r>
              <a:rPr lang="en-US" altLang="ko-KR" dirty="0" smtClean="0"/>
              <a:t>hidden </a:t>
            </a:r>
            <a:r>
              <a:rPr lang="en-US" altLang="ko-KR" dirty="0"/>
              <a:t>– </a:t>
            </a:r>
            <a:r>
              <a:rPr lang="ko-KR" altLang="en-US" dirty="0"/>
              <a:t>부모 영역을 벗어나는 부분을 보이지 않게 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/>
            <a:r>
              <a:rPr lang="en-US" altLang="ko-KR" dirty="0"/>
              <a:t>scroll – </a:t>
            </a:r>
            <a:endParaRPr lang="en-US" altLang="ko-KR" dirty="0" smtClean="0"/>
          </a:p>
          <a:p>
            <a:pPr marL="594067" lvl="1" indent="0">
              <a:buNone/>
            </a:pPr>
            <a:r>
              <a:rPr lang="en-US" altLang="ko-KR" dirty="0" smtClean="0"/>
              <a:t>      </a:t>
            </a:r>
            <a:r>
              <a:rPr lang="ko-KR" altLang="en-US" dirty="0" smtClean="0"/>
              <a:t>부모 </a:t>
            </a:r>
            <a:r>
              <a:rPr lang="ko-KR" altLang="en-US" dirty="0"/>
              <a:t>영역을 벗어나는 부분을 스크롤 할 수 있도록 한다</a:t>
            </a:r>
            <a:r>
              <a:rPr lang="en-US" altLang="ko-KR" dirty="0" smtClean="0"/>
              <a:t>./</a:t>
            </a:r>
            <a:r>
              <a:rPr lang="ko-KR" altLang="en-US" dirty="0" err="1" smtClean="0"/>
              <a:t>안한다</a:t>
            </a:r>
            <a:endParaRPr lang="en-US" altLang="ko-KR" dirty="0" smtClean="0"/>
          </a:p>
          <a:p>
            <a:pPr marL="594067" lvl="1" indent="0">
              <a:buNone/>
            </a:pPr>
            <a:r>
              <a:rPr lang="en-US" altLang="ko-KR" dirty="0" smtClean="0"/>
              <a:t>             </a:t>
            </a:r>
            <a:endParaRPr lang="ko-KR" altLang="en-US" dirty="0"/>
          </a:p>
          <a:p>
            <a:pPr lvl="1"/>
            <a:r>
              <a:rPr lang="en-US" altLang="ko-KR" dirty="0"/>
              <a:t>auto – </a:t>
            </a:r>
            <a:r>
              <a:rPr lang="ko-KR" altLang="en-US" dirty="0"/>
              <a:t>자동으로 </a:t>
            </a:r>
            <a:r>
              <a:rPr lang="ko-KR" altLang="en-US" dirty="0" smtClean="0"/>
              <a:t>스크롤 바가 </a:t>
            </a:r>
            <a:r>
              <a:rPr lang="ko-KR" altLang="en-US" dirty="0"/>
              <a:t>나타난다</a:t>
            </a:r>
            <a:r>
              <a:rPr lang="en-US" altLang="ko-KR" dirty="0" smtClean="0"/>
              <a:t>.</a:t>
            </a:r>
          </a:p>
          <a:p>
            <a:pPr marL="594067" lvl="1" indent="0">
              <a:buNone/>
            </a:pPr>
            <a:r>
              <a:rPr lang="en-US" altLang="ko-KR" dirty="0" smtClean="0"/>
              <a:t>          –</a:t>
            </a:r>
            <a:r>
              <a:rPr lang="ko-KR" altLang="en-US" dirty="0" err="1" smtClean="0"/>
              <a:t>생길수도</a:t>
            </a:r>
            <a:r>
              <a:rPr lang="ko-KR" altLang="en-US" dirty="0" smtClean="0"/>
              <a:t> 있고  </a:t>
            </a:r>
            <a:r>
              <a:rPr lang="ko-KR" altLang="en-US" dirty="0" err="1" smtClean="0"/>
              <a:t>안생길수</a:t>
            </a:r>
            <a:r>
              <a:rPr lang="ko-KR" altLang="en-US" dirty="0" smtClean="0"/>
              <a:t> 도 있다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794" y="-1015403"/>
            <a:ext cx="240003" cy="3969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8809" tIns="59404" rIns="118809" bIns="59404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26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1842547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65724" y="1551112"/>
            <a:ext cx="11004365" cy="6730047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    &lt;style&gt;</a:t>
            </a:r>
          </a:p>
          <a:p>
            <a:r>
              <a:rPr lang="en-US" altLang="ko-KR" sz="2339" dirty="0"/>
              <a:t>        p { background-color: </a:t>
            </a:r>
            <a:r>
              <a:rPr lang="en-US" altLang="ko-KR" sz="2339" dirty="0" err="1"/>
              <a:t>lightgreen</a:t>
            </a:r>
            <a:r>
              <a:rPr lang="en-US" altLang="ko-KR" sz="2339" dirty="0"/>
              <a:t>; width: 200px; height: 50px; }</a:t>
            </a:r>
          </a:p>
          <a:p>
            <a:r>
              <a:rPr lang="en-US" altLang="ko-KR" sz="2339" dirty="0"/>
              <a:t>        #target { border: 1px solid black; width: 300px;</a:t>
            </a:r>
          </a:p>
          <a:p>
            <a:r>
              <a:rPr lang="en-US" altLang="ko-KR" sz="2339" dirty="0"/>
              <a:t>                    height: 100px; overflow: scroll; }</a:t>
            </a:r>
          </a:p>
          <a:p>
            <a:r>
              <a:rPr lang="en-US" altLang="ko-KR" sz="2339" dirty="0"/>
              <a:t>    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&lt;div id=target&gt;</a:t>
            </a:r>
          </a:p>
          <a:p>
            <a:r>
              <a:rPr lang="en-US" altLang="ko-KR" sz="2339" dirty="0"/>
              <a:t>    &lt;p&gt;block #1&lt;/p&gt;</a:t>
            </a:r>
          </a:p>
          <a:p>
            <a:r>
              <a:rPr lang="en-US" altLang="ko-KR" sz="2339" dirty="0"/>
              <a:t>    &lt;p&gt;block #2&lt;/p&gt;</a:t>
            </a:r>
          </a:p>
          <a:p>
            <a:r>
              <a:rPr lang="en-US" altLang="ko-KR" sz="2339" dirty="0"/>
              <a:t>    &lt;p&gt;block #3&lt;/p&gt;</a:t>
            </a:r>
          </a:p>
          <a:p>
            <a:r>
              <a:rPr lang="en-US" altLang="ko-KR" sz="2339" dirty="0"/>
              <a:t>    &lt;p&gt;block #4&lt;/p&gt;</a:t>
            </a:r>
          </a:p>
          <a:p>
            <a:r>
              <a:rPr lang="en-US" altLang="ko-KR" sz="2339" dirty="0"/>
              <a:t>    &lt;p&gt;block #5&lt;/p&gt;</a:t>
            </a:r>
          </a:p>
          <a:p>
            <a:r>
              <a:rPr lang="en-US" altLang="ko-KR" sz="2339" dirty="0"/>
              <a:t>&lt;/div&gt;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</a:p>
        </p:txBody>
      </p:sp>
      <p:pic>
        <p:nvPicPr>
          <p:cNvPr id="26625" name="_x183130552" descr="EMB000018ec3dd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048" y="4846190"/>
            <a:ext cx="5039281" cy="266081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27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8124259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&lt;div&gt;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이용한 레이아웃</a:t>
            </a:r>
            <a:endParaRPr lang="ko-KR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200" y="2631225"/>
            <a:ext cx="5098864" cy="4876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28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061767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38013" y="1551113"/>
            <a:ext cx="10670077" cy="6871777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    &lt;title&gt;My Blog Page&lt;/title&gt;</a:t>
            </a:r>
          </a:p>
          <a:p>
            <a:r>
              <a:rPr lang="en-US" altLang="ko-KR" sz="2339" dirty="0"/>
              <a:t>    &lt;style&gt;</a:t>
            </a:r>
          </a:p>
          <a:p>
            <a:r>
              <a:rPr lang="en-US" altLang="ko-KR" sz="2339" dirty="0"/>
              <a:t>#header {</a:t>
            </a:r>
          </a:p>
          <a:p>
            <a:r>
              <a:rPr lang="en-US" altLang="ko-KR" sz="2339" dirty="0"/>
              <a:t>    background-color: yellow;</a:t>
            </a:r>
          </a:p>
          <a:p>
            <a:r>
              <a:rPr lang="en-US" altLang="ko-KR" sz="2339" dirty="0"/>
              <a:t>    width: 100%;</a:t>
            </a:r>
          </a:p>
          <a:p>
            <a:r>
              <a:rPr lang="en-US" altLang="ko-KR" sz="2339" dirty="0"/>
              <a:t>    height: </a:t>
            </a:r>
            <a:r>
              <a:rPr lang="en-US" altLang="ko-KR" sz="2339" dirty="0" err="1"/>
              <a:t>50px</a:t>
            </a:r>
            <a:r>
              <a:rPr lang="en-US" altLang="ko-KR" sz="2339" dirty="0"/>
              <a:t>;</a:t>
            </a:r>
          </a:p>
          <a:p>
            <a:r>
              <a:rPr lang="en-US" altLang="ko-KR" sz="2339" dirty="0"/>
              <a:t>}</a:t>
            </a:r>
          </a:p>
          <a:p>
            <a:r>
              <a:rPr lang="en-US" altLang="ko-KR" sz="2339" dirty="0"/>
              <a:t>#</a:t>
            </a:r>
            <a:r>
              <a:rPr lang="en-US" altLang="ko-KR" sz="2339" dirty="0" err="1"/>
              <a:t>nav</a:t>
            </a:r>
            <a:r>
              <a:rPr lang="en-US" altLang="ko-KR" sz="2339" dirty="0"/>
              <a:t> {</a:t>
            </a:r>
          </a:p>
          <a:p>
            <a:r>
              <a:rPr lang="en-US" altLang="ko-KR" sz="2339" dirty="0"/>
              <a:t>    width: 30%;</a:t>
            </a:r>
          </a:p>
          <a:p>
            <a:r>
              <a:rPr lang="en-US" altLang="ko-KR" sz="2339" dirty="0"/>
              <a:t>    background-color: red;</a:t>
            </a:r>
          </a:p>
          <a:p>
            <a:r>
              <a:rPr lang="en-US" altLang="ko-KR" sz="2339" dirty="0"/>
              <a:t>    height: </a:t>
            </a:r>
            <a:r>
              <a:rPr lang="en-US" altLang="ko-KR" sz="2339" dirty="0" err="1"/>
              <a:t>100px</a:t>
            </a:r>
            <a:r>
              <a:rPr lang="en-US" altLang="ko-KR" sz="2339" dirty="0"/>
              <a:t>;</a:t>
            </a:r>
          </a:p>
          <a:p>
            <a:r>
              <a:rPr lang="en-US" altLang="ko-KR" sz="2339" dirty="0"/>
              <a:t>    float: left;</a:t>
            </a:r>
          </a:p>
          <a:p>
            <a:r>
              <a:rPr lang="en-US" altLang="ko-KR" sz="2339" dirty="0"/>
              <a:t>}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29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1137551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블록요소와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인라인</a:t>
            </a:r>
            <a:r>
              <a:rPr lang="ko-KR" altLang="en-US" dirty="0" smtClean="0"/>
              <a:t> 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블록</a:t>
            </a:r>
            <a:r>
              <a:rPr lang="en-US" altLang="ko-KR" dirty="0"/>
              <a:t>(block) </a:t>
            </a:r>
            <a:r>
              <a:rPr lang="ko-KR" altLang="en-US" dirty="0"/>
              <a:t>요소 </a:t>
            </a:r>
            <a:r>
              <a:rPr lang="en-US" altLang="ko-KR" dirty="0"/>
              <a:t>- </a:t>
            </a:r>
            <a:r>
              <a:rPr lang="ko-KR" altLang="en-US" dirty="0"/>
              <a:t>화면의 한 줄을 전부 차지한다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/>
            <a:r>
              <a:rPr lang="ko-KR" altLang="en-US" dirty="0" err="1"/>
              <a:t>인라인</a:t>
            </a:r>
            <a:r>
              <a:rPr lang="en-US" altLang="ko-KR" dirty="0"/>
              <a:t>(inline) </a:t>
            </a:r>
            <a:r>
              <a:rPr lang="ko-KR" altLang="en-US" dirty="0"/>
              <a:t>요소 </a:t>
            </a:r>
            <a:r>
              <a:rPr lang="en-US" altLang="ko-KR" dirty="0"/>
              <a:t>- </a:t>
            </a:r>
            <a:r>
              <a:rPr lang="ko-KR" altLang="en-US" dirty="0"/>
              <a:t>한 줄에 차례대로 배치된다</a:t>
            </a:r>
            <a:r>
              <a:rPr lang="en-US" altLang="ko-KR" dirty="0"/>
              <a:t>. </a:t>
            </a:r>
            <a:r>
              <a:rPr lang="ko-KR" altLang="en-US" dirty="0"/>
              <a:t>현재 줄에서 필요한 만큼의 너비만을 차지한다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859" y="4090233"/>
            <a:ext cx="7623546" cy="2883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6097854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0096" y="1551111"/>
            <a:ext cx="10670077" cy="6596348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#content { width: 70%; background-color: blue;</a:t>
            </a:r>
          </a:p>
          <a:p>
            <a:r>
              <a:rPr lang="en-US" altLang="ko-KR" sz="2339" dirty="0"/>
              <a:t>            float: right; height: 100px;}</a:t>
            </a:r>
          </a:p>
          <a:p>
            <a:r>
              <a:rPr lang="en-US" altLang="ko-KR" sz="2339" dirty="0"/>
              <a:t>#footer { background-color: aqua; width: 100%;</a:t>
            </a:r>
          </a:p>
          <a:p>
            <a:r>
              <a:rPr lang="en-US" altLang="ko-KR" sz="2339" dirty="0"/>
              <a:t>            height: 50px; clear: both;}</a:t>
            </a:r>
          </a:p>
          <a:p>
            <a:r>
              <a:rPr lang="en-US" altLang="ko-KR" sz="2339" dirty="0"/>
              <a:t>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&lt;div id="wrapper"&gt;</a:t>
            </a:r>
          </a:p>
          <a:p>
            <a:r>
              <a:rPr lang="en-US" altLang="ko-KR" sz="2339" dirty="0"/>
              <a:t>        &lt;div id="header"&gt; header &lt;/div&gt;</a:t>
            </a:r>
          </a:p>
          <a:p>
            <a:r>
              <a:rPr lang="en-US" altLang="ko-KR" sz="2339" dirty="0"/>
              <a:t>        &lt;div id="</a:t>
            </a:r>
            <a:r>
              <a:rPr lang="en-US" altLang="ko-KR" sz="2339" dirty="0" err="1"/>
              <a:t>nav</a:t>
            </a:r>
            <a:r>
              <a:rPr lang="en-US" altLang="ko-KR" sz="2339" dirty="0"/>
              <a:t>"&gt; </a:t>
            </a:r>
            <a:r>
              <a:rPr lang="en-US" altLang="ko-KR" sz="2339" dirty="0" err="1"/>
              <a:t>nav</a:t>
            </a:r>
            <a:r>
              <a:rPr lang="en-US" altLang="ko-KR" sz="2339" dirty="0"/>
              <a:t> &lt;/div&gt;</a:t>
            </a:r>
          </a:p>
          <a:p>
            <a:r>
              <a:rPr lang="en-US" altLang="ko-KR" sz="2339" dirty="0"/>
              <a:t>        &lt;div id="content"&gt; content &lt;/div&gt;</a:t>
            </a:r>
          </a:p>
          <a:p>
            <a:r>
              <a:rPr lang="en-US" altLang="ko-KR" sz="2339" dirty="0"/>
              <a:t>        &lt;div id="footer"&gt; footer &lt;/div&gt;</a:t>
            </a:r>
          </a:p>
          <a:p>
            <a:r>
              <a:rPr lang="en-US" altLang="ko-KR" sz="2339" dirty="0"/>
              <a:t>    &lt;/div&gt;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</a:p>
        </p:txBody>
      </p:sp>
      <p:pic>
        <p:nvPicPr>
          <p:cNvPr id="29697" name="_x183269832" descr="EMB000018ec3dd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708" y="3056321"/>
            <a:ext cx="4490996" cy="227609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30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2572081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시맨틱</a:t>
            </a:r>
            <a:r>
              <a:rPr lang="en-US" altLang="ko-KR" dirty="0" smtClean="0"/>
              <a:t> </a:t>
            </a:r>
            <a:r>
              <a:rPr lang="ko-KR" altLang="en-US" dirty="0" smtClean="0"/>
              <a:t>요소 레이아웃</a:t>
            </a:r>
            <a:endParaRPr lang="ko-KR" alt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973" y="2869113"/>
            <a:ext cx="9727446" cy="450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31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444260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시맨틱</a:t>
            </a:r>
            <a:r>
              <a:rPr lang="ko-KR" altLang="en-US" dirty="0" smtClean="0"/>
              <a:t> 요소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891503216"/>
              </p:ext>
            </p:extLst>
          </p:nvPr>
        </p:nvGraphicFramePr>
        <p:xfrm>
          <a:off x="542692" y="1745684"/>
          <a:ext cx="10768600" cy="578727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88165"/>
                <a:gridCol w="8580435"/>
              </a:tblGrid>
              <a:tr h="57872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300" b="1" kern="0" spc="0" dirty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태그</a:t>
                      </a:r>
                      <a:endParaRPr lang="ko-KR" altLang="en-US" sz="2300" b="1" i="0" kern="0" spc="0" dirty="0">
                        <a:solidFill>
                          <a:srgbClr val="000000"/>
                        </a:solidFill>
                        <a:effectLst/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300" b="1" kern="0" spc="0" dirty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설명</a:t>
                      </a:r>
                      <a:endParaRPr lang="ko-KR" altLang="en-US" sz="2300" b="1" i="0" kern="0" spc="0" dirty="0">
                        <a:solidFill>
                          <a:srgbClr val="000000"/>
                        </a:solidFill>
                        <a:effectLst/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7872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 dirty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&lt;header&gt;</a:t>
                      </a:r>
                      <a:endParaRPr lang="en-US" sz="2100" i="0" kern="0" spc="0" dirty="0">
                        <a:solidFill>
                          <a:srgbClr val="000000"/>
                        </a:solidFill>
                        <a:effectLst/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문서의 머리말</a:t>
                      </a:r>
                      <a:r>
                        <a:rPr lang="en-US" altLang="ko-KR" sz="2100" kern="0" spc="0" dirty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(header)</a:t>
                      </a:r>
                      <a:endParaRPr lang="ko-KR" altLang="en-US" sz="2100" i="0" kern="0" spc="0" dirty="0">
                        <a:solidFill>
                          <a:srgbClr val="000000"/>
                        </a:solidFill>
                        <a:effectLst/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</a:tr>
              <a:tr h="57872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 dirty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</a:t>
                      </a:r>
                      <a:r>
                        <a:rPr lang="en-US" sz="2100" kern="0" spc="0" dirty="0" err="1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hgroup</a:t>
                      </a:r>
                      <a:r>
                        <a:rPr lang="en-US" sz="2100" kern="0" spc="0" dirty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&gt;</a:t>
                      </a:r>
                      <a:endParaRPr lang="en-US" sz="2100" i="0" kern="0" spc="0" dirty="0">
                        <a:solidFill>
                          <a:srgbClr val="000000"/>
                        </a:solidFill>
                        <a:effectLst/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100" kern="0" spc="0" dirty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&lt;h1&gt;</a:t>
                      </a:r>
                      <a:r>
                        <a:rPr lang="ko-KR" altLang="en-US" sz="2100" kern="0" spc="0" dirty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에서 </a:t>
                      </a:r>
                      <a:r>
                        <a:rPr lang="en-US" altLang="ko-KR" sz="2100" kern="0" spc="0" dirty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&lt;h6&gt;</a:t>
                      </a:r>
                      <a:r>
                        <a:rPr lang="ko-KR" altLang="en-US" sz="2100" kern="0" spc="0" dirty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요소들의 그룹</a:t>
                      </a:r>
                      <a:endParaRPr lang="ko-KR" altLang="en-US" sz="2100" i="0" kern="0" spc="0" dirty="0">
                        <a:solidFill>
                          <a:srgbClr val="000000"/>
                        </a:solidFill>
                        <a:effectLst/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</a:tr>
              <a:tr h="57872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&lt;nav&gt;</a:t>
                      </a:r>
                      <a:endParaRPr lang="en-US" sz="2100" i="0" kern="0" spc="0">
                        <a:solidFill>
                          <a:srgbClr val="000000"/>
                        </a:solidFill>
                        <a:effectLst/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 err="1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내비게이션</a:t>
                      </a:r>
                      <a:r>
                        <a:rPr lang="ko-KR" altLang="en-US" sz="2100" kern="0" spc="0" dirty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링크</a:t>
                      </a:r>
                      <a:endParaRPr lang="ko-KR" altLang="en-US" sz="2100" i="0" kern="0" spc="0" dirty="0">
                        <a:solidFill>
                          <a:srgbClr val="000000"/>
                        </a:solidFill>
                        <a:effectLst/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</a:tr>
              <a:tr h="57872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&lt;article&gt;</a:t>
                      </a:r>
                      <a:endParaRPr lang="en-US" sz="2100" i="0" kern="0" spc="0">
                        <a:solidFill>
                          <a:srgbClr val="000000"/>
                        </a:solidFill>
                        <a:effectLst/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문서의 내용이나 </a:t>
                      </a:r>
                      <a:r>
                        <a:rPr lang="ko-KR" altLang="en-US" sz="2100" kern="0" spc="0" dirty="0" err="1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블로그의</a:t>
                      </a:r>
                      <a:r>
                        <a:rPr lang="ko-KR" altLang="en-US" sz="2100" kern="0" spc="0" dirty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포스트</a:t>
                      </a:r>
                      <a:endParaRPr lang="ko-KR" altLang="en-US" sz="2100" i="0" kern="0" spc="0" dirty="0">
                        <a:solidFill>
                          <a:srgbClr val="000000"/>
                        </a:solidFill>
                        <a:effectLst/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</a:tr>
              <a:tr h="57872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&lt;section&gt;</a:t>
                      </a:r>
                      <a:endParaRPr lang="en-US" sz="2100" i="0" kern="0" spc="0">
                        <a:solidFill>
                          <a:srgbClr val="000000"/>
                        </a:solidFill>
                        <a:effectLst/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문서의 섹션을 의미한다</a:t>
                      </a:r>
                      <a:r>
                        <a:rPr lang="en-US" altLang="ko-KR" sz="2100" kern="0" spc="0" dirty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2100" i="0" kern="0" spc="0" dirty="0">
                        <a:solidFill>
                          <a:srgbClr val="000000"/>
                        </a:solidFill>
                        <a:effectLst/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</a:tr>
              <a:tr h="57872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&lt;aside&gt;</a:t>
                      </a:r>
                      <a:endParaRPr lang="en-US" sz="2100" i="0" kern="0" spc="0">
                        <a:solidFill>
                          <a:srgbClr val="000000"/>
                        </a:solidFill>
                        <a:effectLst/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 err="1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사이드바와</a:t>
                      </a:r>
                      <a:r>
                        <a:rPr lang="ko-KR" altLang="en-US" sz="2100" kern="0" spc="0" dirty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같이 옆에 위치하는 내용</a:t>
                      </a:r>
                      <a:endParaRPr lang="ko-KR" altLang="en-US" sz="2100" i="0" kern="0" spc="0" dirty="0">
                        <a:solidFill>
                          <a:srgbClr val="000000"/>
                        </a:solidFill>
                        <a:effectLst/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</a:tr>
              <a:tr h="57872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&lt;footer&gt;</a:t>
                      </a:r>
                      <a:endParaRPr lang="en-US" sz="2100" i="0" kern="0" spc="0">
                        <a:solidFill>
                          <a:srgbClr val="000000"/>
                        </a:solidFill>
                        <a:effectLst/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문서의 꼬리말</a:t>
                      </a:r>
                      <a:r>
                        <a:rPr lang="en-US" altLang="ko-KR" sz="2100" kern="0" spc="0" dirty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(footer)</a:t>
                      </a:r>
                      <a:endParaRPr lang="ko-KR" altLang="en-US" sz="2100" i="0" kern="0" spc="0" dirty="0">
                        <a:solidFill>
                          <a:srgbClr val="000000"/>
                        </a:solidFill>
                        <a:effectLst/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</a:tr>
              <a:tr h="57872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&lt;figure&gt;</a:t>
                      </a:r>
                      <a:endParaRPr lang="en-US" sz="2100" i="0" kern="0" spc="0">
                        <a:solidFill>
                          <a:srgbClr val="000000"/>
                        </a:solidFill>
                        <a:effectLst/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그림이나 </a:t>
                      </a:r>
                      <a:r>
                        <a:rPr lang="ko-KR" altLang="en-US" sz="2100" kern="0" spc="0" smtClean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도표  </a:t>
                      </a:r>
                      <a:r>
                        <a:rPr lang="en-US" altLang="ko-KR" sz="2100" kern="0" spc="0" smtClean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&lt;figcaption&gt;</a:t>
                      </a:r>
                      <a:r>
                        <a:rPr lang="ko-KR" altLang="en-US" sz="2100" kern="0" spc="0" smtClean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홍길동</a:t>
                      </a:r>
                      <a:r>
                        <a:rPr lang="en-US" altLang="ko-KR" sz="2100" kern="0" spc="0" smtClean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&lt;/figcaption&gt; &lt;/figure&gt;</a:t>
                      </a:r>
                      <a:endParaRPr lang="ko-KR" altLang="en-US" sz="2100" i="0" kern="0" spc="0" dirty="0">
                        <a:solidFill>
                          <a:srgbClr val="000000"/>
                        </a:solidFill>
                        <a:effectLst/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</a:tr>
              <a:tr h="57872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&lt;time&gt;</a:t>
                      </a:r>
                      <a:endParaRPr lang="en-US" sz="2100" i="0" kern="0" spc="0">
                        <a:solidFill>
                          <a:srgbClr val="000000"/>
                        </a:solidFill>
                        <a:effectLst/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날짜와 시간을 표시</a:t>
                      </a:r>
                      <a:endParaRPr lang="ko-KR" altLang="en-US" sz="2100" i="0" kern="0" spc="0" dirty="0">
                        <a:solidFill>
                          <a:srgbClr val="000000"/>
                        </a:solidFill>
                        <a:effectLst/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32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7939993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연습</a:t>
            </a:r>
            <a:r>
              <a:rPr lang="en-US" altLang="ko-KR" smtClean="0"/>
              <a:t>(Layout2)</a:t>
            </a:r>
            <a:endParaRPr lang="ko-KR" altLang="en-US" dirty="0"/>
          </a:p>
        </p:txBody>
      </p:sp>
      <p:pic>
        <p:nvPicPr>
          <p:cNvPr id="38913" name="_x474700544" descr="EMB000018ec3dd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087" y="2308283"/>
            <a:ext cx="10026531" cy="576609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33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9075865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블록요소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한 줄을 전부 차지</a:t>
            </a:r>
            <a:endParaRPr lang="en-US" altLang="ko-KR" dirty="0" smtClean="0"/>
          </a:p>
          <a:p>
            <a:r>
              <a:rPr lang="en-US" altLang="ko-KR" dirty="0" smtClean="0"/>
              <a:t>&lt;</a:t>
            </a:r>
            <a:r>
              <a:rPr lang="en-US" altLang="ko-KR" dirty="0" err="1"/>
              <a:t>h1</a:t>
            </a:r>
            <a:r>
              <a:rPr lang="en-US" altLang="ko-KR" dirty="0"/>
              <a:t>&gt;, &lt;p&gt;, &lt;</a:t>
            </a:r>
            <a:r>
              <a:rPr lang="en-US" altLang="ko-KR" dirty="0" err="1"/>
              <a:t>ul</a:t>
            </a:r>
            <a:r>
              <a:rPr lang="en-US" altLang="ko-KR" dirty="0"/>
              <a:t>&gt;, &lt;li&gt;, &lt;table&gt;, &lt;</a:t>
            </a:r>
            <a:r>
              <a:rPr lang="en-US" altLang="ko-KR" dirty="0" err="1"/>
              <a:t>blockquote</a:t>
            </a:r>
            <a:r>
              <a:rPr lang="en-US" altLang="ko-KR" dirty="0"/>
              <a:t>&gt;, &lt;pre&gt;, &lt;div&gt; &lt;form&gt; , &lt;header&gt;, &lt;</a:t>
            </a:r>
            <a:r>
              <a:rPr lang="en-US" altLang="ko-KR" dirty="0" err="1"/>
              <a:t>nav</a:t>
            </a:r>
            <a:r>
              <a:rPr lang="en-US" altLang="ko-KR" dirty="0"/>
              <a:t>&gt; </a:t>
            </a:r>
            <a:r>
              <a:rPr lang="ko-KR" altLang="en-US" dirty="0" smtClean="0"/>
              <a:t>요소</a:t>
            </a:r>
            <a:endParaRPr lang="en-US" altLang="ko-KR" dirty="0" smtClean="0"/>
          </a:p>
          <a:p>
            <a:r>
              <a:rPr lang="ko-KR" altLang="en-US" dirty="0" smtClean="0">
                <a:hlinkClick r:id="rId2" action="ppaction://hlinkfile"/>
              </a:rPr>
              <a:t>예</a:t>
            </a:r>
            <a:r>
              <a:rPr lang="ko-KR" altLang="en-US" dirty="0">
                <a:hlinkClick r:id="rId2" action="ppaction://hlinkfile"/>
              </a:rPr>
              <a:t>제 </a:t>
            </a:r>
            <a:r>
              <a:rPr lang="ko-KR" altLang="en-US" dirty="0" smtClean="0">
                <a:hlinkClick r:id="rId2" action="ppaction://hlinkfile"/>
              </a:rPr>
              <a:t>실행과 </a:t>
            </a:r>
            <a:r>
              <a:rPr lang="ko-KR" altLang="en-US" dirty="0" err="1" smtClean="0">
                <a:hlinkClick r:id="rId2" action="ppaction://hlinkfile"/>
              </a:rPr>
              <a:t>소스보기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83595" y="4131341"/>
            <a:ext cx="11089387" cy="4259624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</a:t>
            </a:r>
            <a:r>
              <a:rPr lang="en-US" altLang="ko-KR" sz="2339" dirty="0" err="1"/>
              <a:t>h1</a:t>
            </a:r>
            <a:r>
              <a:rPr lang="en-US" altLang="ko-KR" sz="2339" dirty="0"/>
              <a:t> style="background-color: red"&gt;</a:t>
            </a:r>
            <a:r>
              <a:rPr lang="en-US" altLang="ko-KR" sz="2339" dirty="0" err="1"/>
              <a:t>h1</a:t>
            </a:r>
            <a:r>
              <a:rPr lang="ko-KR" altLang="en-US" sz="2339" dirty="0"/>
              <a:t>으로 정의된 부분입니다</a:t>
            </a:r>
            <a:r>
              <a:rPr lang="en-US" altLang="ko-KR" sz="2339" dirty="0"/>
              <a:t>.&lt;/</a:t>
            </a:r>
            <a:r>
              <a:rPr lang="en-US" altLang="ko-KR" sz="2339" dirty="0" err="1"/>
              <a:t>h1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    &lt;div style="background-color: aqua"&gt;div</a:t>
            </a:r>
            <a:r>
              <a:rPr lang="ko-KR" altLang="en-US" sz="2339" dirty="0"/>
              <a:t>로 정의된 부분입니다</a:t>
            </a:r>
            <a:r>
              <a:rPr lang="en-US" altLang="ko-KR" sz="2339" dirty="0"/>
              <a:t>.&lt;/div&gt;</a:t>
            </a:r>
          </a:p>
          <a:p>
            <a:r>
              <a:rPr lang="en-US" altLang="ko-KR" sz="2339" dirty="0"/>
              <a:t>    &lt;p style="background-color: yellow"&gt;p</a:t>
            </a:r>
            <a:r>
              <a:rPr lang="ko-KR" altLang="en-US" sz="2339" dirty="0"/>
              <a:t>로 정의된 부분입니다</a:t>
            </a:r>
            <a:r>
              <a:rPr lang="en-US" altLang="ko-KR" sz="2339" dirty="0"/>
              <a:t>.&lt;/p&gt;</a:t>
            </a:r>
          </a:p>
          <a:p>
            <a:r>
              <a:rPr lang="en-US" altLang="ko-KR" sz="2339" dirty="0"/>
              <a:t>    &lt;pre style="background-color: green"&gt;pre</a:t>
            </a:r>
            <a:r>
              <a:rPr lang="ko-KR" altLang="en-US" sz="2339" dirty="0"/>
              <a:t>로 정의된 부분입니다</a:t>
            </a:r>
            <a:r>
              <a:rPr lang="en-US" altLang="ko-KR" sz="2339" dirty="0"/>
              <a:t>.&lt;/pre&gt;</a:t>
            </a:r>
          </a:p>
          <a:p>
            <a:r>
              <a:rPr lang="en-US" altLang="ko-KR" sz="2339" dirty="0"/>
              <a:t>&lt;/body&gt;</a:t>
            </a:r>
            <a:endParaRPr lang="ko-KR" altLang="en-US" sz="2339" dirty="0"/>
          </a:p>
        </p:txBody>
      </p:sp>
      <p:pic>
        <p:nvPicPr>
          <p:cNvPr id="3073" name="_x182474528" descr="EMB000018ec3db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696" y="2664823"/>
            <a:ext cx="6206150" cy="261661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5655140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인라인요소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인라인</a:t>
            </a:r>
            <a:r>
              <a:rPr lang="ko-KR" altLang="en-US" dirty="0"/>
              <a:t> 요소들은 </a:t>
            </a:r>
            <a:r>
              <a:rPr lang="ko-KR" altLang="en-US" dirty="0" smtClean="0"/>
              <a:t>한 </a:t>
            </a:r>
            <a:r>
              <a:rPr lang="ko-KR" altLang="en-US" dirty="0"/>
              <a:t>줄 안에 차례대로 </a:t>
            </a:r>
            <a:r>
              <a:rPr lang="ko-KR" altLang="en-US" dirty="0" smtClean="0"/>
              <a:t>배치</a:t>
            </a:r>
            <a:endParaRPr lang="en-US" altLang="ko-KR" dirty="0" smtClean="0"/>
          </a:p>
          <a:p>
            <a:r>
              <a:rPr lang="en-US" altLang="ko-KR" dirty="0" smtClean="0"/>
              <a:t>&lt;</a:t>
            </a:r>
            <a:r>
              <a:rPr lang="en-US" altLang="ko-KR" dirty="0"/>
              <a:t>a&gt;, &lt;</a:t>
            </a:r>
            <a:r>
              <a:rPr lang="en-US" altLang="ko-KR" dirty="0" err="1"/>
              <a:t>img</a:t>
            </a:r>
            <a:r>
              <a:rPr lang="en-US" altLang="ko-KR" dirty="0"/>
              <a:t>&gt;, &lt;strong&gt;, &lt;</a:t>
            </a:r>
            <a:r>
              <a:rPr lang="en-US" altLang="ko-KR" dirty="0" err="1"/>
              <a:t>em</a:t>
            </a:r>
            <a:r>
              <a:rPr lang="en-US" altLang="ko-KR" dirty="0"/>
              <a:t>&gt;, &lt;</a:t>
            </a:r>
            <a:r>
              <a:rPr lang="en-US" altLang="ko-KR" dirty="0" err="1"/>
              <a:t>br</a:t>
            </a:r>
            <a:r>
              <a:rPr lang="en-US" altLang="ko-KR" dirty="0"/>
              <a:t>&gt;, &lt;input&gt;, &lt;span&gt; </a:t>
            </a:r>
            <a:r>
              <a:rPr lang="ko-KR" altLang="en-US" dirty="0" smtClean="0"/>
              <a:t>요소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16789" y="3592285"/>
            <a:ext cx="10882215" cy="2808515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</a:t>
            </a:r>
            <a:r>
              <a:rPr lang="en-US" altLang="ko-KR" sz="2339" dirty="0" err="1"/>
              <a:t>em</a:t>
            </a:r>
            <a:r>
              <a:rPr lang="en-US" altLang="ko-KR" sz="2339" dirty="0"/>
              <a:t> style="background-color: red"&gt;</a:t>
            </a:r>
            <a:r>
              <a:rPr lang="en-US" altLang="ko-KR" sz="2339" dirty="0" err="1"/>
              <a:t>em</a:t>
            </a:r>
            <a:r>
              <a:rPr lang="en-US" altLang="ko-KR" sz="2339" dirty="0"/>
              <a:t> </a:t>
            </a:r>
            <a:r>
              <a:rPr lang="ko-KR" altLang="en-US" sz="2339" dirty="0"/>
              <a:t>요소</a:t>
            </a:r>
            <a:r>
              <a:rPr lang="en-US" altLang="ko-KR" sz="2339" dirty="0"/>
              <a:t>&lt;/</a:t>
            </a:r>
            <a:r>
              <a:rPr lang="en-US" altLang="ko-KR" sz="2339" dirty="0" err="1"/>
              <a:t>em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    &lt;span style="background-color: aqua"&gt;span </a:t>
            </a:r>
            <a:r>
              <a:rPr lang="ko-KR" altLang="en-US" sz="2339" dirty="0"/>
              <a:t>요소</a:t>
            </a:r>
            <a:r>
              <a:rPr lang="en-US" altLang="ko-KR" sz="2339" dirty="0"/>
              <a:t>&lt;/span&gt;</a:t>
            </a:r>
          </a:p>
          <a:p>
            <a:r>
              <a:rPr lang="en-US" altLang="ko-KR" sz="2339" dirty="0"/>
              <a:t>    &lt;</a:t>
            </a:r>
            <a:r>
              <a:rPr lang="en-US" altLang="ko-KR" sz="2339" dirty="0" err="1"/>
              <a:t>img</a:t>
            </a:r>
            <a:r>
              <a:rPr lang="en-US" altLang="ko-KR" sz="2339" dirty="0"/>
              <a:t> </a:t>
            </a:r>
            <a:r>
              <a:rPr lang="en-US" altLang="ko-KR" sz="2339" dirty="0" err="1"/>
              <a:t>src</a:t>
            </a:r>
            <a:r>
              <a:rPr lang="en-US" altLang="ko-KR" sz="2339" dirty="0"/>
              <a:t>="</a:t>
            </a:r>
            <a:r>
              <a:rPr lang="en-US" altLang="ko-KR" sz="2339" dirty="0" err="1"/>
              <a:t>pome.png</a:t>
            </a:r>
            <a:r>
              <a:rPr lang="en-US" altLang="ko-KR" sz="2339" dirty="0"/>
              <a:t>" width="60" height="60" /&gt;</a:t>
            </a:r>
          </a:p>
          <a:p>
            <a:r>
              <a:rPr lang="en-US" altLang="ko-KR" sz="2339" dirty="0"/>
              <a:t>    &lt;a </a:t>
            </a:r>
            <a:r>
              <a:rPr lang="en-US" altLang="ko-KR" sz="2339" dirty="0" err="1"/>
              <a:t>href</a:t>
            </a:r>
            <a:r>
              <a:rPr lang="en-US" altLang="ko-KR" sz="2339" dirty="0"/>
              <a:t>="http://</a:t>
            </a:r>
            <a:r>
              <a:rPr lang="en-US" altLang="ko-KR" sz="2339" dirty="0" err="1"/>
              <a:t>www.w3c.org</a:t>
            </a:r>
            <a:r>
              <a:rPr lang="en-US" altLang="ko-KR" sz="2339" dirty="0"/>
              <a:t>"&gt;a </a:t>
            </a:r>
            <a:r>
              <a:rPr lang="ko-KR" altLang="en-US" sz="2339" dirty="0"/>
              <a:t>요소</a:t>
            </a:r>
            <a:r>
              <a:rPr lang="en-US" altLang="ko-KR" sz="2339" dirty="0"/>
              <a:t>&lt;/a&gt;</a:t>
            </a:r>
          </a:p>
          <a:p>
            <a:r>
              <a:rPr lang="en-US" altLang="ko-KR" sz="2339" dirty="0"/>
              <a:t>&lt;/body&gt;</a:t>
            </a:r>
            <a:endParaRPr lang="ko-KR" altLang="en-US" sz="2339" dirty="0"/>
          </a:p>
        </p:txBody>
      </p:sp>
      <p:pic>
        <p:nvPicPr>
          <p:cNvPr id="4097" name="_x182474528" descr="EMB000018ec3db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360" y="6578701"/>
            <a:ext cx="6313308" cy="164599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5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5308076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3615" y="365100"/>
            <a:ext cx="11087013" cy="1124066"/>
          </a:xfrm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블록 요소와 </a:t>
            </a:r>
            <a:r>
              <a:rPr lang="ko-KR" altLang="en-US" sz="5717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인라인</a:t>
            </a:r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 요소의 혼합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99156" y="1779676"/>
            <a:ext cx="11089386" cy="6466340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    &lt;style&gt;</a:t>
            </a:r>
          </a:p>
          <a:p>
            <a:r>
              <a:rPr lang="en-US" altLang="ko-KR" sz="2339" dirty="0"/>
              <a:t>        p, </a:t>
            </a:r>
            <a:r>
              <a:rPr lang="en-US" altLang="ko-KR" sz="2339" dirty="0" err="1"/>
              <a:t>em</a:t>
            </a:r>
            <a:r>
              <a:rPr lang="en-US" altLang="ko-KR" sz="2339" dirty="0"/>
              <a:t>, strong {</a:t>
            </a:r>
          </a:p>
          <a:p>
            <a:r>
              <a:rPr lang="en-US" altLang="ko-KR" sz="2339" dirty="0"/>
              <a:t>            border: dotted </a:t>
            </a:r>
            <a:r>
              <a:rPr lang="en-US" altLang="ko-KR" sz="2339" dirty="0" err="1"/>
              <a:t>3px</a:t>
            </a:r>
            <a:r>
              <a:rPr lang="en-US" altLang="ko-KR" sz="2339" dirty="0"/>
              <a:t> red;</a:t>
            </a:r>
          </a:p>
          <a:p>
            <a:r>
              <a:rPr lang="en-US" altLang="ko-KR" sz="2339" dirty="0"/>
              <a:t>        }</a:t>
            </a:r>
          </a:p>
          <a:p>
            <a:r>
              <a:rPr lang="en-US" altLang="ko-KR" sz="2339" dirty="0"/>
              <a:t>    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body </a:t>
            </a:r>
            <a:r>
              <a:rPr lang="ko-KR" altLang="en-US" sz="2339" dirty="0"/>
              <a:t>안에 </a:t>
            </a:r>
          </a:p>
          <a:p>
            <a:r>
              <a:rPr lang="ko-KR" altLang="en-US" sz="2339" dirty="0"/>
              <a:t>    </a:t>
            </a:r>
            <a:r>
              <a:rPr lang="en-US" altLang="ko-KR" sz="2339" dirty="0"/>
              <a:t>&lt;</a:t>
            </a:r>
            <a:r>
              <a:rPr lang="en-US" altLang="ko-KR" sz="2339" dirty="0" err="1"/>
              <a:t>em</a:t>
            </a:r>
            <a:r>
              <a:rPr lang="en-US" altLang="ko-KR" sz="2339" dirty="0"/>
              <a:t>&gt;</a:t>
            </a:r>
            <a:r>
              <a:rPr lang="ko-KR" altLang="en-US" sz="2339" dirty="0"/>
              <a:t>강조 문자</a:t>
            </a:r>
            <a:r>
              <a:rPr lang="en-US" altLang="ko-KR" sz="2339" dirty="0"/>
              <a:t>&lt;/</a:t>
            </a:r>
            <a:r>
              <a:rPr lang="en-US" altLang="ko-KR" sz="2339" dirty="0" err="1"/>
              <a:t>em</a:t>
            </a:r>
            <a:r>
              <a:rPr lang="en-US" altLang="ko-KR" sz="2339" dirty="0"/>
              <a:t>&gt;</a:t>
            </a:r>
            <a:r>
              <a:rPr lang="ko-KR" altLang="en-US" sz="2339" dirty="0"/>
              <a:t>와 </a:t>
            </a:r>
            <a:r>
              <a:rPr lang="en-US" altLang="ko-KR" sz="2339" dirty="0"/>
              <a:t>&lt;strong&gt;</a:t>
            </a:r>
            <a:r>
              <a:rPr lang="ko-KR" altLang="en-US" sz="2339" dirty="0"/>
              <a:t>강한 문자</a:t>
            </a:r>
            <a:r>
              <a:rPr lang="en-US" altLang="ko-KR" sz="2339" dirty="0"/>
              <a:t>&lt;/strong&gt;</a:t>
            </a:r>
            <a:r>
              <a:rPr lang="ko-KR" altLang="en-US" sz="2339" dirty="0"/>
              <a:t>를 가지고 있습니다</a:t>
            </a:r>
            <a:r>
              <a:rPr lang="en-US" altLang="ko-KR" sz="2339" dirty="0"/>
              <a:t>. </a:t>
            </a:r>
          </a:p>
          <a:p>
            <a:r>
              <a:rPr lang="en-US" altLang="ko-KR" sz="2339" dirty="0"/>
              <a:t>    &lt;p&gt;</a:t>
            </a:r>
            <a:r>
              <a:rPr lang="ko-KR" altLang="en-US" sz="2339" dirty="0"/>
              <a:t>여기는 다른 단락입니다</a:t>
            </a:r>
            <a:r>
              <a:rPr lang="en-US" altLang="ko-KR" sz="2339" dirty="0"/>
              <a:t>. &lt;/p&gt;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  <a:endParaRPr lang="ko-KR" altLang="en-US" sz="2339" dirty="0"/>
          </a:p>
        </p:txBody>
      </p:sp>
      <p:pic>
        <p:nvPicPr>
          <p:cNvPr id="5121" name="_x182487160" descr="EMB000018ec3db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524" y="1889651"/>
            <a:ext cx="5629546" cy="163980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6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5862920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CSS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display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속성 </a:t>
            </a:r>
            <a:r>
              <a:rPr lang="en-US" altLang="ko-KR" dirty="0"/>
              <a:t>display</a:t>
            </a:r>
            <a:r>
              <a:rPr lang="ko-KR" altLang="en-US" dirty="0"/>
              <a:t>를 </a:t>
            </a:r>
            <a:r>
              <a:rPr lang="en-US" altLang="ko-KR" dirty="0"/>
              <a:t>block</a:t>
            </a:r>
            <a:r>
              <a:rPr lang="ko-KR" altLang="en-US" dirty="0"/>
              <a:t>으로 설정하면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블록 </a:t>
            </a:r>
            <a:r>
              <a:rPr lang="ko-KR" altLang="en-US" dirty="0"/>
              <a:t>요소처럼 </a:t>
            </a:r>
            <a:r>
              <a:rPr lang="ko-KR" altLang="en-US" dirty="0" smtClean="0"/>
              <a:t>배치</a:t>
            </a:r>
            <a:endParaRPr lang="en-US" altLang="ko-KR" dirty="0" smtClean="0"/>
          </a:p>
          <a:p>
            <a:r>
              <a:rPr lang="en-US" altLang="ko-KR" dirty="0" smtClean="0"/>
              <a:t>display</a:t>
            </a:r>
            <a:r>
              <a:rPr lang="ko-KR" altLang="en-US" dirty="0"/>
              <a:t>를 </a:t>
            </a:r>
            <a:r>
              <a:rPr lang="en-US" altLang="ko-KR" dirty="0"/>
              <a:t>inline</a:t>
            </a:r>
            <a:r>
              <a:rPr lang="ko-KR" altLang="en-US" dirty="0"/>
              <a:t>으로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 </a:t>
            </a:r>
            <a:r>
              <a:rPr lang="ko-KR" altLang="en-US" dirty="0" err="1"/>
              <a:t>인라인</a:t>
            </a:r>
            <a:r>
              <a:rPr lang="ko-KR" altLang="en-US" dirty="0"/>
              <a:t> 요소처럼 </a:t>
            </a:r>
            <a:r>
              <a:rPr lang="ko-KR" altLang="en-US" dirty="0" smtClean="0"/>
              <a:t>배치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en-US" altLang="ko-KR" dirty="0" err="1"/>
              <a:t>display:block</a:t>
            </a:r>
            <a:r>
              <a:rPr lang="en-US" altLang="ko-KR" dirty="0"/>
              <a:t> : </a:t>
            </a:r>
            <a:r>
              <a:rPr lang="ko-KR" altLang="en-US" dirty="0"/>
              <a:t>블록</a:t>
            </a:r>
            <a:r>
              <a:rPr lang="en-US" altLang="ko-KR" dirty="0"/>
              <a:t>(block)</a:t>
            </a:r>
          </a:p>
          <a:p>
            <a:pPr lvl="1"/>
            <a:r>
              <a:rPr lang="en-US" altLang="ko-KR" dirty="0" err="1"/>
              <a:t>display:inline</a:t>
            </a:r>
            <a:r>
              <a:rPr lang="en-US" altLang="ko-KR" dirty="0"/>
              <a:t> : </a:t>
            </a:r>
            <a:r>
              <a:rPr lang="ko-KR" altLang="en-US" dirty="0" err="1"/>
              <a:t>인라인</a:t>
            </a:r>
            <a:r>
              <a:rPr lang="en-US" altLang="ko-KR" dirty="0"/>
              <a:t>(inline)</a:t>
            </a:r>
          </a:p>
          <a:p>
            <a:pPr lvl="1"/>
            <a:r>
              <a:rPr lang="en-US" altLang="ko-KR" dirty="0" err="1"/>
              <a:t>display:none</a:t>
            </a:r>
            <a:r>
              <a:rPr lang="en-US" altLang="ko-KR" dirty="0"/>
              <a:t> : </a:t>
            </a:r>
            <a:r>
              <a:rPr lang="ko-KR" altLang="en-US" dirty="0"/>
              <a:t>없는 것으로 </a:t>
            </a:r>
            <a:r>
              <a:rPr lang="ko-KR" altLang="en-US" dirty="0" smtClean="0"/>
              <a:t>간주됨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화면에 나타나지 않음 </a:t>
            </a:r>
            <a:endParaRPr lang="ko-KR" altLang="en-US" dirty="0"/>
          </a:p>
          <a:p>
            <a:pPr lvl="1"/>
            <a:r>
              <a:rPr lang="en-US" altLang="ko-KR" dirty="0" err="1" smtClean="0"/>
              <a:t>visibility:hidden</a:t>
            </a:r>
            <a:r>
              <a:rPr lang="en-US" altLang="ko-KR" dirty="0" smtClean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화면에서 </a:t>
            </a:r>
            <a:r>
              <a:rPr lang="ko-KR" altLang="en-US" dirty="0" err="1"/>
              <a:t>감춰짐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7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8531835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5099" y="1510385"/>
            <a:ext cx="10967625" cy="6988156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&lt;title&gt;display </a:t>
            </a:r>
            <a:r>
              <a:rPr lang="ko-KR" altLang="en-US" sz="2339" dirty="0"/>
              <a:t>속성</a:t>
            </a:r>
            <a:r>
              <a:rPr lang="en-US" altLang="ko-KR" sz="2339" dirty="0"/>
              <a:t>&lt;/title&gt;</a:t>
            </a:r>
          </a:p>
          <a:p>
            <a:r>
              <a:rPr lang="en-US" altLang="ko-KR" sz="2339" dirty="0"/>
              <a:t>&lt;style&gt;</a:t>
            </a:r>
          </a:p>
          <a:p>
            <a:r>
              <a:rPr lang="en-US" altLang="ko-KR" sz="2339" dirty="0"/>
              <a:t>.</a:t>
            </a:r>
            <a:r>
              <a:rPr lang="en-US" altLang="ko-KR" sz="2339" dirty="0" err="1"/>
              <a:t>menubar</a:t>
            </a:r>
            <a:r>
              <a:rPr lang="en-US" altLang="ko-KR" sz="2339" dirty="0"/>
              <a:t> li {display: inline; background-color: yellow; margin: 0; </a:t>
            </a:r>
          </a:p>
          <a:p>
            <a:r>
              <a:rPr lang="en-US" altLang="ko-KR" sz="2339" dirty="0"/>
              <a:t>             border: 1px solid; border-color: red; padding: .5em;}</a:t>
            </a:r>
          </a:p>
          <a:p>
            <a:r>
              <a:rPr lang="en-US" altLang="ko-KR" sz="2339" dirty="0"/>
              <a:t>a {  text-decoration : none;  }</a:t>
            </a:r>
          </a:p>
          <a:p>
            <a:r>
              <a:rPr lang="en-US" altLang="ko-KR" sz="2339" dirty="0" smtClean="0"/>
              <a:t>&lt;/</a:t>
            </a:r>
            <a:r>
              <a:rPr lang="en-US" altLang="ko-KR" sz="2339" dirty="0"/>
              <a:t>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</a:t>
            </a:r>
            <a:r>
              <a:rPr lang="en-US" altLang="ko-KR" sz="2339" dirty="0" err="1"/>
              <a:t>ul</a:t>
            </a:r>
            <a:r>
              <a:rPr lang="en-US" altLang="ko-KR" sz="2339" dirty="0"/>
              <a:t> class="</a:t>
            </a:r>
            <a:r>
              <a:rPr lang="en-US" altLang="ko-KR" sz="2339" dirty="0" err="1"/>
              <a:t>menubar</a:t>
            </a:r>
            <a:r>
              <a:rPr lang="en-US" altLang="ko-KR" sz="2339" dirty="0"/>
              <a:t>"&gt;</a:t>
            </a:r>
          </a:p>
          <a:p>
            <a:r>
              <a:rPr lang="en-US" altLang="ko-KR" sz="2339" dirty="0"/>
              <a:t>        &lt;li&gt;&lt;a </a:t>
            </a:r>
            <a:r>
              <a:rPr lang="en-US" altLang="ko-KR" sz="2339" dirty="0" err="1"/>
              <a:t>href</a:t>
            </a:r>
            <a:r>
              <a:rPr lang="en-US" altLang="ko-KR" sz="2339" dirty="0"/>
              <a:t>="”#”"&gt;</a:t>
            </a:r>
            <a:r>
              <a:rPr lang="ko-KR" altLang="en-US" sz="2339" dirty="0"/>
              <a:t>홈으로</a:t>
            </a:r>
            <a:r>
              <a:rPr lang="en-US" altLang="ko-KR" sz="2339" dirty="0"/>
              <a:t>&lt;/a&gt;&lt;/li&gt;</a:t>
            </a:r>
          </a:p>
          <a:p>
            <a:r>
              <a:rPr lang="en-US" altLang="ko-KR" sz="2339" dirty="0"/>
              <a:t>        &lt;li&gt;&lt;a </a:t>
            </a:r>
            <a:r>
              <a:rPr lang="en-US" altLang="ko-KR" sz="2339" dirty="0" err="1"/>
              <a:t>href</a:t>
            </a:r>
            <a:r>
              <a:rPr lang="en-US" altLang="ko-KR" sz="2339" dirty="0"/>
              <a:t>="”#”"&gt;</a:t>
            </a:r>
            <a:r>
              <a:rPr lang="ko-KR" altLang="en-US" sz="2339" dirty="0"/>
              <a:t>회사 소개</a:t>
            </a:r>
            <a:r>
              <a:rPr lang="en-US" altLang="ko-KR" sz="2339" dirty="0"/>
              <a:t>&lt;/a&gt;&lt;/li&gt;</a:t>
            </a:r>
          </a:p>
          <a:p>
            <a:r>
              <a:rPr lang="en-US" altLang="ko-KR" sz="2339" dirty="0"/>
              <a:t>        &lt;li&gt;&lt;a </a:t>
            </a:r>
            <a:r>
              <a:rPr lang="en-US" altLang="ko-KR" sz="2339" dirty="0" err="1"/>
              <a:t>href</a:t>
            </a:r>
            <a:r>
              <a:rPr lang="en-US" altLang="ko-KR" sz="2339" dirty="0"/>
              <a:t>="”#”"&gt;</a:t>
            </a:r>
            <a:r>
              <a:rPr lang="ko-KR" altLang="en-US" sz="2339" dirty="0"/>
              <a:t>제품 소개</a:t>
            </a:r>
            <a:r>
              <a:rPr lang="en-US" altLang="ko-KR" sz="2339" dirty="0"/>
              <a:t>&lt;/a&gt;&lt;/li&gt;</a:t>
            </a:r>
          </a:p>
          <a:p>
            <a:r>
              <a:rPr lang="en-US" altLang="ko-KR" sz="2339" dirty="0"/>
              <a:t>        &lt;li&gt;&lt;a </a:t>
            </a:r>
            <a:r>
              <a:rPr lang="en-US" altLang="ko-KR" sz="2339" dirty="0" err="1"/>
              <a:t>href</a:t>
            </a:r>
            <a:r>
              <a:rPr lang="en-US" altLang="ko-KR" sz="2339" dirty="0"/>
              <a:t>="”#”"&gt;</a:t>
            </a:r>
            <a:r>
              <a:rPr lang="ko-KR" altLang="en-US" sz="2339" dirty="0"/>
              <a:t>질문과 대답</a:t>
            </a:r>
            <a:r>
              <a:rPr lang="en-US" altLang="ko-KR" sz="2339" dirty="0"/>
              <a:t>&lt;/a&gt;&lt;/li&gt;</a:t>
            </a:r>
          </a:p>
          <a:p>
            <a:r>
              <a:rPr lang="en-US" altLang="ko-KR" sz="2339" dirty="0"/>
              <a:t>        &lt;li&gt;&lt;a </a:t>
            </a:r>
            <a:r>
              <a:rPr lang="en-US" altLang="ko-KR" sz="2339" dirty="0" err="1"/>
              <a:t>href</a:t>
            </a:r>
            <a:r>
              <a:rPr lang="en-US" altLang="ko-KR" sz="2339" dirty="0"/>
              <a:t>="”#”"&gt;</a:t>
            </a:r>
            <a:r>
              <a:rPr lang="ko-KR" altLang="en-US" sz="2339" dirty="0"/>
              <a:t>연락처</a:t>
            </a:r>
            <a:r>
              <a:rPr lang="en-US" altLang="ko-KR" sz="2339" dirty="0"/>
              <a:t>&lt;/a&gt;&lt;/li&gt;</a:t>
            </a:r>
          </a:p>
          <a:p>
            <a:r>
              <a:rPr lang="en-US" altLang="ko-KR" sz="2339" dirty="0"/>
              <a:t>    &lt;/</a:t>
            </a:r>
            <a:r>
              <a:rPr lang="en-US" altLang="ko-KR" sz="2339" dirty="0" err="1"/>
              <a:t>ul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</a:t>
            </a:r>
            <a:r>
              <a:rPr lang="en-US" altLang="ko-KR" sz="2339" dirty="0" smtClean="0"/>
              <a:t>&gt; </a:t>
            </a:r>
            <a:endParaRPr lang="ko-KR" altLang="en-US" sz="2339" dirty="0"/>
          </a:p>
        </p:txBody>
      </p:sp>
      <p:pic>
        <p:nvPicPr>
          <p:cNvPr id="6145" name="_x182487160" descr="EMB000018ec3db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361" y="1484262"/>
            <a:ext cx="5883645" cy="186875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8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5766284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요소의 위치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top, bottom, left, right </a:t>
            </a:r>
            <a:r>
              <a:rPr lang="ko-KR" altLang="en-US" dirty="0" smtClean="0"/>
              <a:t>속성으로 결정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89" y="2673822"/>
            <a:ext cx="10831647" cy="5124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9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431638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13479</TotalTime>
  <Words>2030</Words>
  <Application>Microsoft Office PowerPoint</Application>
  <PresentationFormat>사용자 지정</PresentationFormat>
  <Paragraphs>340</Paragraphs>
  <Slides>33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1_Crayons</vt:lpstr>
      <vt:lpstr>06. CSS 레이아웃 </vt:lpstr>
      <vt:lpstr>레이아웃이란?</vt:lpstr>
      <vt:lpstr>블록요소와 인라인 요소</vt:lpstr>
      <vt:lpstr>블록요소</vt:lpstr>
      <vt:lpstr>인라인요소</vt:lpstr>
      <vt:lpstr>블록 요소와 인라인 요소의 혼합</vt:lpstr>
      <vt:lpstr>CSS의 display 속성</vt:lpstr>
      <vt:lpstr>예제</vt:lpstr>
      <vt:lpstr>요소의 위치</vt:lpstr>
      <vt:lpstr>위치 설정 방법</vt:lpstr>
      <vt:lpstr>정적 위치 설정</vt:lpstr>
      <vt:lpstr>예제</vt:lpstr>
      <vt:lpstr>상대 위치 설정</vt:lpstr>
      <vt:lpstr>절대 위치 설정</vt:lpstr>
      <vt:lpstr>고정 위치 설정</vt:lpstr>
      <vt:lpstr>고정 위치 설정</vt:lpstr>
      <vt:lpstr>float 속성</vt:lpstr>
      <vt:lpstr>예제</vt:lpstr>
      <vt:lpstr>예제</vt:lpstr>
      <vt:lpstr>float의 용도</vt:lpstr>
      <vt:lpstr>clear 속성 </vt:lpstr>
      <vt:lpstr>z-index </vt:lpstr>
      <vt:lpstr>예제 </vt:lpstr>
      <vt:lpstr>예제 </vt:lpstr>
      <vt:lpstr>예제 </vt:lpstr>
      <vt:lpstr>overflow 속성 </vt:lpstr>
      <vt:lpstr>예제 </vt:lpstr>
      <vt:lpstr>&lt;div&gt;를 이용한 레이아웃</vt:lpstr>
      <vt:lpstr>예제 </vt:lpstr>
      <vt:lpstr>예제 </vt:lpstr>
      <vt:lpstr>시맨틱 요소 레이아웃</vt:lpstr>
      <vt:lpstr>시맨틱 요소</vt:lpstr>
      <vt:lpstr>연습(Layout2)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chocojhkim@live.com</dc:creator>
  <cp:lastModifiedBy>Windows 사용자</cp:lastModifiedBy>
  <cp:revision>1119</cp:revision>
  <cp:lastPrinted>2015-02-24T08:02:21Z</cp:lastPrinted>
  <dcterms:created xsi:type="dcterms:W3CDTF">2007-06-29T06:43:39Z</dcterms:created>
  <dcterms:modified xsi:type="dcterms:W3CDTF">2019-09-03T01:55:21Z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