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85"/>
  </p:notesMasterIdLst>
  <p:handoutMasterIdLst>
    <p:handoutMasterId r:id="rId86"/>
  </p:handoutMasterIdLst>
  <p:sldIdLst>
    <p:sldId id="670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698" r:id="rId30"/>
    <p:sldId id="699" r:id="rId31"/>
    <p:sldId id="700" r:id="rId32"/>
    <p:sldId id="701" r:id="rId33"/>
    <p:sldId id="702" r:id="rId34"/>
    <p:sldId id="703" r:id="rId35"/>
    <p:sldId id="704" r:id="rId36"/>
    <p:sldId id="705" r:id="rId37"/>
    <p:sldId id="706" r:id="rId38"/>
    <p:sldId id="707" r:id="rId39"/>
    <p:sldId id="708" r:id="rId40"/>
    <p:sldId id="709" r:id="rId41"/>
    <p:sldId id="710" r:id="rId42"/>
    <p:sldId id="711" r:id="rId43"/>
    <p:sldId id="712" r:id="rId44"/>
    <p:sldId id="713" r:id="rId45"/>
    <p:sldId id="714" r:id="rId46"/>
    <p:sldId id="715" r:id="rId47"/>
    <p:sldId id="716" r:id="rId48"/>
    <p:sldId id="719" r:id="rId49"/>
    <p:sldId id="720" r:id="rId50"/>
    <p:sldId id="721" r:id="rId51"/>
    <p:sldId id="722" r:id="rId52"/>
    <p:sldId id="723" r:id="rId53"/>
    <p:sldId id="724" r:id="rId54"/>
    <p:sldId id="726" r:id="rId55"/>
    <p:sldId id="727" r:id="rId56"/>
    <p:sldId id="728" r:id="rId57"/>
    <p:sldId id="729" r:id="rId58"/>
    <p:sldId id="730" r:id="rId59"/>
    <p:sldId id="731" r:id="rId60"/>
    <p:sldId id="732" r:id="rId61"/>
    <p:sldId id="733" r:id="rId62"/>
    <p:sldId id="734" r:id="rId63"/>
    <p:sldId id="735" r:id="rId64"/>
    <p:sldId id="737" r:id="rId65"/>
    <p:sldId id="738" r:id="rId66"/>
    <p:sldId id="739" r:id="rId67"/>
    <p:sldId id="741" r:id="rId68"/>
    <p:sldId id="950" r:id="rId69"/>
    <p:sldId id="951" r:id="rId70"/>
    <p:sldId id="742" r:id="rId71"/>
    <p:sldId id="743" r:id="rId72"/>
    <p:sldId id="744" r:id="rId73"/>
    <p:sldId id="897" r:id="rId74"/>
    <p:sldId id="948" r:id="rId75"/>
    <p:sldId id="745" r:id="rId76"/>
    <p:sldId id="746" r:id="rId77"/>
    <p:sldId id="899" r:id="rId78"/>
    <p:sldId id="747" r:id="rId79"/>
    <p:sldId id="898" r:id="rId80"/>
    <p:sldId id="748" r:id="rId81"/>
    <p:sldId id="749" r:id="rId82"/>
    <p:sldId id="750" r:id="rId83"/>
    <p:sldId id="751" r:id="rId8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935"/>
            <p14:sldId id="338"/>
            <p14:sldId id="339"/>
            <p14:sldId id="341"/>
            <p14:sldId id="342"/>
            <p14:sldId id="492"/>
            <p14:sldId id="343"/>
            <p14:sldId id="466"/>
            <p14:sldId id="467"/>
            <p14:sldId id="344"/>
            <p14:sldId id="469"/>
            <p14:sldId id="345"/>
            <p14:sldId id="346"/>
            <p14:sldId id="347"/>
            <p14:sldId id="348"/>
            <p14:sldId id="349"/>
            <p14:sldId id="356"/>
            <p14:sldId id="357"/>
            <p14:sldId id="358"/>
            <p14:sldId id="359"/>
            <p14:sldId id="487"/>
            <p14:sldId id="354"/>
            <p14:sldId id="488"/>
            <p14:sldId id="489"/>
            <p14:sldId id="490"/>
            <p14:sldId id="493"/>
            <p14:sldId id="355"/>
            <p14:sldId id="92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47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72"/>
            <p14:sldId id="384"/>
            <p14:sldId id="385"/>
            <p14:sldId id="387"/>
            <p14:sldId id="388"/>
            <p14:sldId id="491"/>
            <p14:sldId id="389"/>
            <p14:sldId id="390"/>
            <p14:sldId id="496"/>
            <p14:sldId id="392"/>
            <p14:sldId id="393"/>
            <p14:sldId id="394"/>
            <p14:sldId id="395"/>
            <p14:sldId id="473"/>
            <p14:sldId id="396"/>
            <p14:sldId id="397"/>
            <p14:sldId id="398"/>
            <p14:sldId id="399"/>
            <p14:sldId id="474"/>
            <p14:sldId id="477"/>
            <p14:sldId id="400"/>
            <p14:sldId id="401"/>
            <p14:sldId id="478"/>
            <p14:sldId id="479"/>
            <p14:sldId id="481"/>
            <p14:sldId id="470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97"/>
            <p14:sldId id="419"/>
            <p14:sldId id="420"/>
            <p14:sldId id="482"/>
            <p14:sldId id="421"/>
            <p14:sldId id="422"/>
            <p14:sldId id="425"/>
            <p14:sldId id="426"/>
            <p14:sldId id="427"/>
            <p14:sldId id="483"/>
            <p14:sldId id="484"/>
            <p14:sldId id="429"/>
            <p14:sldId id="430"/>
            <p14:sldId id="431"/>
            <p14:sldId id="930"/>
            <p14:sldId id="432"/>
            <p14:sldId id="931"/>
            <p14:sldId id="9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4"/>
            <p14:sldId id="449"/>
            <p14:sldId id="485"/>
            <p14:sldId id="443"/>
            <p14:sldId id="445"/>
            <p14:sldId id="446"/>
            <p14:sldId id="447"/>
            <p14:sldId id="448"/>
            <p14:sldId id="450"/>
            <p14:sldId id="451"/>
            <p14:sldId id="452"/>
            <p14:sldId id="464"/>
            <p14:sldId id="455"/>
            <p14:sldId id="486"/>
            <p14:sldId id="456"/>
            <p14:sldId id="457"/>
            <p14:sldId id="458"/>
            <p14:sldId id="459"/>
            <p14:sldId id="460"/>
            <p14:sldId id="462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9"/>
            <p14:sldId id="720"/>
            <p14:sldId id="721"/>
            <p14:sldId id="722"/>
            <p14:sldId id="723"/>
            <p14:sldId id="724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7"/>
            <p14:sldId id="738"/>
            <p14:sldId id="739"/>
            <p14:sldId id="741"/>
            <p14:sldId id="950"/>
            <p14:sldId id="951"/>
            <p14:sldId id="742"/>
            <p14:sldId id="743"/>
            <p14:sldId id="744"/>
            <p14:sldId id="897"/>
            <p14:sldId id="948"/>
            <p14:sldId id="745"/>
            <p14:sldId id="746"/>
            <p14:sldId id="899"/>
            <p14:sldId id="747"/>
            <p14:sldId id="898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880"/>
            <p14:sldId id="782"/>
            <p14:sldId id="900"/>
            <p14:sldId id="901"/>
            <p14:sldId id="902"/>
            <p14:sldId id="784"/>
            <p14:sldId id="785"/>
            <p14:sldId id="786"/>
            <p14:sldId id="893"/>
            <p14:sldId id="894"/>
            <p14:sldId id="895"/>
            <p14:sldId id="896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797"/>
            <p14:sldId id="798"/>
            <p14:sldId id="799"/>
            <p14:sldId id="800"/>
            <p14:sldId id="933"/>
            <p14:sldId id="803"/>
            <p14:sldId id="903"/>
            <p14:sldId id="804"/>
            <p14:sldId id="805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961"/>
            <p14:sldId id="821"/>
            <p14:sldId id="822"/>
            <p14:sldId id="823"/>
            <p14:sldId id="824"/>
            <p14:sldId id="825"/>
            <p14:sldId id="826"/>
            <p14:sldId id="827"/>
            <p14:sldId id="830"/>
            <p14:sldId id="831"/>
            <p14:sldId id="828"/>
            <p14:sldId id="829"/>
            <p14:sldId id="943"/>
            <p14:sldId id="841"/>
            <p14:sldId id="957"/>
            <p14:sldId id="958"/>
            <p14:sldId id="947"/>
            <p14:sldId id="842"/>
            <p14:sldId id="959"/>
            <p14:sldId id="960"/>
            <p14:sldId id="837"/>
            <p14:sldId id="839"/>
            <p14:sldId id="840"/>
            <p14:sldId id="889"/>
            <p14:sldId id="905"/>
            <p14:sldId id="890"/>
            <p14:sldId id="886"/>
            <p14:sldId id="887"/>
            <p14:sldId id="888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909"/>
            <p14:sldId id="912"/>
            <p14:sldId id="915"/>
            <p14:sldId id="916"/>
            <p14:sldId id="917"/>
            <p14:sldId id="920"/>
            <p14:sldId id="852"/>
            <p14:sldId id="853"/>
            <p14:sldId id="854"/>
            <p14:sldId id="856"/>
            <p14:sldId id="855"/>
            <p14:sldId id="921"/>
            <p14:sldId id="922"/>
            <p14:sldId id="925"/>
            <p14:sldId id="923"/>
            <p14:sldId id="924"/>
            <p14:sldId id="954"/>
            <p14:sldId id="926"/>
            <p14:sldId id="857"/>
            <p14:sldId id="891"/>
            <p14:sldId id="884"/>
            <p14:sldId id="875"/>
            <p14:sldId id="876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9693" autoAdjust="0"/>
  </p:normalViewPr>
  <p:slideViewPr>
    <p:cSldViewPr snapToGrid="0">
      <p:cViewPr>
        <p:scale>
          <a:sx n="73" d="100"/>
          <a:sy n="73" d="100"/>
        </p:scale>
        <p:origin x="-1326" y="-7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7008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80017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26280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6433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6733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60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7339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6172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7483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2808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6516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5884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9600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자바스크립트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2234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내부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</a:p>
          <a:p>
            <a:pPr lvl="0"/>
            <a:r>
              <a:rPr lang="ko-KR" altLang="en-US" dirty="0"/>
              <a:t>외부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자바스크립트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27122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내부 자바 스크립트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716122"/>
            <a:ext cx="10670077" cy="3671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 First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"Hello World!"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&lt;body&gt;&lt;/body&gt;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74" y="5387375"/>
            <a:ext cx="8800286" cy="21041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32475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외부 자바 스크립트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551112"/>
            <a:ext cx="10670077" cy="3057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myscript.js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6145" name="_x255491160" descr="EMB00001afc694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65" y="6016419"/>
            <a:ext cx="9966604" cy="2383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2585" y="5314361"/>
            <a:ext cx="10670077" cy="569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("Hello World!");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584" y="4741705"/>
            <a:ext cx="1443024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" i="1" dirty="0" err="1">
                <a:solidFill>
                  <a:srgbClr val="FF0000"/>
                </a:solidFill>
              </a:rPr>
              <a:t>myscript.js</a:t>
            </a:r>
            <a:endParaRPr lang="ko-KR" altLang="en-US" sz="2080" i="1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77754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인라인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자바 스크립트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724339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"alert('</a:t>
            </a:r>
            <a:r>
              <a:rPr lang="ko-KR" altLang="en-US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반갑습니다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.')"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버튼을 누르세요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 bwMode="auto">
          <a:xfrm flipV="1">
            <a:off x="4933061" y="6517964"/>
            <a:ext cx="2706192" cy="447788"/>
          </a:xfrm>
          <a:custGeom>
            <a:avLst/>
            <a:gdLst>
              <a:gd name="connsiteX0" fmla="*/ 0 w 1171575"/>
              <a:gd name="connsiteY0" fmla="*/ 609627 h 609627"/>
              <a:gd name="connsiteX1" fmla="*/ 57150 w 1171575"/>
              <a:gd name="connsiteY1" fmla="*/ 523902 h 609627"/>
              <a:gd name="connsiteX2" fmla="*/ 123825 w 1171575"/>
              <a:gd name="connsiteY2" fmla="*/ 457227 h 609627"/>
              <a:gd name="connsiteX3" fmla="*/ 209550 w 1171575"/>
              <a:gd name="connsiteY3" fmla="*/ 361977 h 609627"/>
              <a:gd name="connsiteX4" fmla="*/ 238125 w 1171575"/>
              <a:gd name="connsiteY4" fmla="*/ 323877 h 609627"/>
              <a:gd name="connsiteX5" fmla="*/ 323850 w 1171575"/>
              <a:gd name="connsiteY5" fmla="*/ 257202 h 609627"/>
              <a:gd name="connsiteX6" fmla="*/ 361950 w 1171575"/>
              <a:gd name="connsiteY6" fmla="*/ 228627 h 609627"/>
              <a:gd name="connsiteX7" fmla="*/ 390525 w 1171575"/>
              <a:gd name="connsiteY7" fmla="*/ 209577 h 609627"/>
              <a:gd name="connsiteX8" fmla="*/ 466725 w 1171575"/>
              <a:gd name="connsiteY8" fmla="*/ 161952 h 609627"/>
              <a:gd name="connsiteX9" fmla="*/ 542925 w 1171575"/>
              <a:gd name="connsiteY9" fmla="*/ 114327 h 609627"/>
              <a:gd name="connsiteX10" fmla="*/ 590550 w 1171575"/>
              <a:gd name="connsiteY10" fmla="*/ 85752 h 609627"/>
              <a:gd name="connsiteX11" fmla="*/ 619125 w 1171575"/>
              <a:gd name="connsiteY11" fmla="*/ 66702 h 609627"/>
              <a:gd name="connsiteX12" fmla="*/ 657225 w 1171575"/>
              <a:gd name="connsiteY12" fmla="*/ 57177 h 609627"/>
              <a:gd name="connsiteX13" fmla="*/ 695325 w 1171575"/>
              <a:gd name="connsiteY13" fmla="*/ 38127 h 609627"/>
              <a:gd name="connsiteX14" fmla="*/ 752475 w 1171575"/>
              <a:gd name="connsiteY14" fmla="*/ 19077 h 609627"/>
              <a:gd name="connsiteX15" fmla="*/ 781050 w 1171575"/>
              <a:gd name="connsiteY15" fmla="*/ 9552 h 609627"/>
              <a:gd name="connsiteX16" fmla="*/ 1171575 w 1171575"/>
              <a:gd name="connsiteY16" fmla="*/ 27 h 6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1575" h="609627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37476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</a:t>
            </a:r>
            <a:r>
              <a:rPr lang="ko-KR" altLang="en-US" dirty="0"/>
              <a:t> 문장</a:t>
            </a:r>
            <a:r>
              <a:rPr lang="en-US" altLang="ko-KR" dirty="0"/>
              <a:t>(statement)</a:t>
            </a:r>
            <a:r>
              <a:rPr lang="ko-KR" altLang="en-US" dirty="0"/>
              <a:t>들은 웹 브라우저에게 </a:t>
            </a:r>
            <a:r>
              <a:rPr lang="ko-KR" altLang="en-US" dirty="0" smtClean="0"/>
              <a:t>내리는 명령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65629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주석문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// - </a:t>
            </a:r>
            <a:r>
              <a:rPr lang="ko-KR" altLang="en-US" dirty="0" smtClean="0"/>
              <a:t>단일문장 주석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/*  */ - </a:t>
            </a:r>
            <a:r>
              <a:rPr lang="ko-KR" altLang="en-US" dirty="0" smtClean="0"/>
              <a:t>다중 문장 주석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2585" y="2590651"/>
            <a:ext cx="10670077" cy="1039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id</a:t>
            </a:r>
            <a:r>
              <a:rPr lang="ko-KR" altLang="en-US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heading1</a:t>
            </a:r>
            <a:r>
              <a:rPr lang="ko-KR" altLang="en-US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헤딩요소를 찾아서 내용을 바꾼다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"heading1"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innerHTML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"My 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HomePage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93250" y="5610368"/>
            <a:ext cx="10670077" cy="1716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코드는 웹 페이지의 헤딩의 내용을 변경한다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*/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"heading1"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innerHTML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"My 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HomePage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31092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  <a:r>
              <a:rPr lang="en-US" altLang="ko-KR" b="1" dirty="0"/>
              <a:t>(variable)</a:t>
            </a:r>
            <a:r>
              <a:rPr lang="ko-KR" altLang="en-US" dirty="0"/>
              <a:t>는 데이터를 저장하는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키워드를 사용하여서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85141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013" y="1551112"/>
            <a:ext cx="10670077" cy="1881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x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"Hello World!"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alert(x);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0241" name="_x255492200" descr="EMB00001afc69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18" y="4130124"/>
            <a:ext cx="9793450" cy="32823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74783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명명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r>
              <a:rPr lang="ko-KR" altLang="en-US" dirty="0" smtClean="0"/>
              <a:t>변수 이름은 문자로 시작해야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숫자로 시작하면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변수 이름은 </a:t>
            </a:r>
            <a:r>
              <a:rPr lang="en-US" altLang="ko-KR" dirty="0" smtClean="0"/>
              <a:t>$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 이름은 대소문자를 구별한다</a:t>
            </a:r>
            <a:r>
              <a:rPr lang="en-US" altLang="ko-KR" dirty="0" smtClean="0"/>
              <a:t>.(count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는 서로 다른 변수이다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err="1" smtClean="0"/>
              <a:t>예약어는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사용할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8508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수치형</a:t>
            </a:r>
            <a:r>
              <a:rPr lang="en-US" altLang="ko-KR" dirty="0"/>
              <a:t>(number)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정수나 실수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문자열</a:t>
            </a:r>
            <a:r>
              <a:rPr lang="en-US" altLang="ko-KR" dirty="0"/>
              <a:t>(string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문자가 연결된 것</a:t>
            </a:r>
            <a:r>
              <a:rPr lang="en-US" altLang="ko-KR" dirty="0" smtClean="0"/>
              <a:t>, ""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로 표현</a:t>
            </a:r>
            <a:endParaRPr lang="ko-KR" altLang="en-US" dirty="0"/>
          </a:p>
          <a:p>
            <a:pPr lvl="0"/>
            <a:r>
              <a:rPr lang="ko-KR" altLang="en-US" dirty="0" err="1"/>
              <a:t>부울형</a:t>
            </a:r>
            <a:r>
              <a:rPr lang="en-US" altLang="ko-KR" dirty="0" smtClean="0"/>
              <a:t>(Boolean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– 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</a:t>
            </a:r>
            <a:endParaRPr lang="ko-KR" altLang="en-US" dirty="0"/>
          </a:p>
          <a:p>
            <a:pPr lvl="0"/>
            <a:r>
              <a:rPr lang="ko-KR" altLang="en-US" dirty="0" err="1"/>
              <a:t>객체형</a:t>
            </a:r>
            <a:r>
              <a:rPr lang="en-US" altLang="ko-KR" dirty="0"/>
              <a:t>(object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객체를 나타내는 타입</a:t>
            </a:r>
            <a:endParaRPr lang="ko-KR" altLang="en-US" dirty="0"/>
          </a:p>
          <a:p>
            <a:pPr lvl="0"/>
            <a:r>
              <a:rPr lang="en-US" altLang="ko-KR" dirty="0" smtClean="0"/>
              <a:t>Undefined – </a:t>
            </a:r>
            <a:r>
              <a:rPr lang="ko-KR" altLang="en-US" dirty="0" smtClean="0"/>
              <a:t>값이 정해지지 않은 상태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88579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동적인 </a:t>
            </a:r>
            <a:r>
              <a:rPr lang="ko-KR" altLang="en-US" dirty="0"/>
              <a:t>웹 페이지를 작성하기 위하여 </a:t>
            </a:r>
            <a:r>
              <a:rPr lang="ko-KR" altLang="en-US" dirty="0" smtClean="0"/>
              <a:t>사용되는 언어</a:t>
            </a:r>
            <a:endParaRPr lang="en-US" altLang="ko-KR" dirty="0" smtClean="0"/>
          </a:p>
          <a:p>
            <a:r>
              <a:rPr lang="ko-KR" altLang="en-US" dirty="0" smtClean="0"/>
              <a:t>웹의 </a:t>
            </a:r>
            <a:r>
              <a:rPr lang="ko-KR" altLang="en-US" dirty="0"/>
              <a:t>표준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/>
              <a:t>웹브라우저들은</a:t>
            </a:r>
            <a:r>
              <a:rPr lang="ko-KR" altLang="en-US" dirty="0"/>
              <a:t> </a:t>
            </a:r>
            <a:r>
              <a:rPr lang="ko-KR" altLang="en-US" dirty="0" err="1"/>
              <a:t>자바스크립트를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66929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6153" y="1646257"/>
            <a:ext cx="10670077" cy="343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endParaRPr lang="en-US" altLang="ko-KR" sz="2339" b="1" kern="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 =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endParaRPr lang="en-US" altLang="ko-KR" sz="2339" b="1" kern="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2289" name="_x255493320" descr="EMB00001afc69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21" y="5176104"/>
            <a:ext cx="5823270" cy="25885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59920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74811" y="1695543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"Hello World"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"How are you"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today?"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endParaRPr lang="en-US" altLang="ko-KR" sz="2339" b="1" kern="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s.toUpperCase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3313" name="_x255492840" descr="EMB00001afc696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87" y="4838973"/>
            <a:ext cx="6996501" cy="31088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74758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7001" y="3550974"/>
            <a:ext cx="10670077" cy="2578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{model: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bmw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color: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hp: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myCar.model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myCar.color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myCar.hp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객체형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1642042"/>
          </a:xfrm>
        </p:spPr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pic>
        <p:nvPicPr>
          <p:cNvPr id="14337" name="_x255493640" descr="EMB00001afc69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517" y="6305674"/>
            <a:ext cx="2332854" cy="144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255493160" descr="EMB00001afc69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28" y="5513398"/>
            <a:ext cx="4628539" cy="28031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53176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73463" y="1805676"/>
          <a:ext cx="10343644" cy="55631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85911"/>
                <a:gridCol w="2585911"/>
                <a:gridCol w="2585911"/>
                <a:gridCol w="2585911"/>
              </a:tblGrid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수식의 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덧셈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3 + 2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뺄셈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3 –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곱셈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3 *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나눗셈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3 /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3 %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++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증가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++x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95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--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감소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--x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07207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변수에 값을 할당한다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수식 </a:t>
            </a:r>
            <a:r>
              <a:rPr lang="en-US" altLang="ko-KR" dirty="0" smtClean="0"/>
              <a:t>'z = x + y'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값을 더한 값을 </a:t>
            </a:r>
            <a:r>
              <a:rPr lang="en-US" altLang="ko-KR" dirty="0" smtClean="0"/>
              <a:t>z</a:t>
            </a:r>
            <a:r>
              <a:rPr lang="ko-KR" altLang="en-US" dirty="0" smtClean="0"/>
              <a:t>에 대입한다는 의미이다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대입연산자 </a:t>
            </a:r>
            <a:r>
              <a:rPr lang="en-US" altLang="ko-KR" dirty="0" smtClean="0"/>
              <a:t>"="</a:t>
            </a:r>
            <a:r>
              <a:rPr lang="ko-KR" altLang="en-US" dirty="0" smtClean="0"/>
              <a:t>는 산수에서의 같다라는 의미가 아니라 오른쪽에 있는 값을 왼쪽에 있는 변수에 저장하겠다라는 의미를 갖는다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표현할 때는 </a:t>
            </a:r>
            <a:r>
              <a:rPr lang="en-US" altLang="ko-KR" dirty="0" smtClean="0"/>
              <a:t>"=="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47233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대입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표는 </a:t>
            </a:r>
            <a:r>
              <a:rPr lang="en-US" altLang="ko-KR" dirty="0" smtClean="0"/>
              <a:t>x = 10, y = 5</a:t>
            </a:r>
            <a:r>
              <a:rPr lang="ko-KR" altLang="en-US" dirty="0" smtClean="0"/>
              <a:t>라고 가정하고 대입연산이 어떻게 수행되는지를 설명한다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13510" y="3073851"/>
          <a:ext cx="10373496" cy="457528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93374"/>
                <a:gridCol w="2593374"/>
                <a:gridCol w="2593374"/>
                <a:gridCol w="2593374"/>
              </a:tblGrid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동일한 수식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+=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x +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-=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x –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*=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x *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/=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x /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%=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 x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30022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문자열에서의 </a:t>
            </a:r>
            <a:r>
              <a:rPr lang="en-US" altLang="ko-KR" dirty="0" smtClean="0"/>
              <a:t>'+'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연산자는 문자열을 결합하는 용도로도 사용된다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연산자가 문자열에서 사용되면 문자열 결합의 의미가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연산자로 합하면 숫자를 문자열로 변환하여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결합된 문자열을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87150" y="2993310"/>
            <a:ext cx="10882274" cy="1122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Welcom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to 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 = s1 + s2;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87150" y="5773154"/>
            <a:ext cx="10882274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= 1 + 1;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"Car"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+ 1;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51757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논리문장에서 값들을 비교하는 용도로 사용</a:t>
            </a:r>
            <a:endParaRPr lang="en-US" altLang="ko-KR" dirty="0" smtClean="0"/>
          </a:p>
          <a:p>
            <a:r>
              <a:rPr lang="ko-KR" altLang="en-US" dirty="0" smtClean="0"/>
              <a:t>다음 표에서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13510" y="3073851"/>
          <a:ext cx="10373499" cy="4796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9138"/>
                <a:gridCol w="3117611"/>
                <a:gridCol w="2782767"/>
                <a:gridCol w="2403983"/>
              </a:tblGrid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값이 같으면 </a:t>
                      </a:r>
                      <a:r>
                        <a:rPr lang="ko-KR" altLang="en-US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== 1 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==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값이 다르면 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!=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크면 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&gt;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작으면 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&lt;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크거나 같으면 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&gt;=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41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작거나 같으면 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&lt;=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57204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비교연산자는 다음과 같이 </a:t>
            </a:r>
            <a:r>
              <a:rPr lang="ko-KR" altLang="en-US" dirty="0" err="1" smtClean="0"/>
              <a:t>조건문에서</a:t>
            </a:r>
            <a:r>
              <a:rPr lang="ko-KR" altLang="en-US" dirty="0" smtClean="0"/>
              <a:t> 많이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학습하지 않았지만 다음 문장의 의미를 추리하여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다음의 결과를 확인해보자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0499" y="5079313"/>
            <a:ext cx="10882274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y =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((x &gt; y)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((x &lt; y)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((x == y)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((x != y)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27197" y="2798719"/>
            <a:ext cx="10882274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(age &gt;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입장하실 수 있습니다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40191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=== </a:t>
            </a:r>
            <a:r>
              <a:rPr lang="ko-KR" altLang="en-US" dirty="0" smtClean="0"/>
              <a:t>연산자와 </a:t>
            </a:r>
            <a:r>
              <a:rPr lang="en-US" altLang="ko-KR" dirty="0" smtClean="0"/>
              <a:t>!==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13510" y="3073849"/>
          <a:ext cx="10373500" cy="380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550"/>
                <a:gridCol w="4138274"/>
                <a:gridCol w="2269376"/>
                <a:gridCol w="2110300"/>
              </a:tblGrid>
              <a:tr h="76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===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값과 타입이 모두 같으면 참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=== 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=== "1"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!==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값과 타입이 다르면 참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!== 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02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!== "1"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183512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HTML5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기술의 핵심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42893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조건을 조합하여 참인지 거짓인지를 따질 때 사용</a:t>
            </a:r>
            <a:endParaRPr lang="en-US" altLang="ko-KR" dirty="0" smtClean="0"/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"</a:t>
            </a:r>
            <a:r>
              <a:rPr lang="ko-KR" altLang="en-US" dirty="0" smtClean="0"/>
              <a:t>비가 오지 않고 휴일이면 테니스를 친다</a:t>
            </a:r>
            <a:r>
              <a:rPr lang="en-US" altLang="ko-KR" dirty="0" smtClean="0"/>
              <a:t>."</a:t>
            </a:r>
            <a:r>
              <a:rPr lang="ko-KR" altLang="en-US" dirty="0" smtClean="0"/>
              <a:t>라는 문장에는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비가 오지 않는다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라는 조건과 </a:t>
            </a:r>
            <a:r>
              <a:rPr lang="en-US" altLang="ko-KR" dirty="0" smtClean="0"/>
              <a:t>"</a:t>
            </a:r>
            <a:r>
              <a:rPr lang="ko-KR" altLang="en-US" dirty="0" smtClean="0"/>
              <a:t>휴일이다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라는 조건이 동시에 만족이 되면 테니스를 친다는 의미가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49004" y="4204650"/>
          <a:ext cx="10987221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33877"/>
                <a:gridCol w="1399208"/>
                <a:gridCol w="8354136"/>
              </a:tblGrid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예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&amp;&amp;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&amp;&amp;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x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모두 참이면 참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그렇지 않으면 거짓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||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|| y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x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 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하나만 참이면 참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 거짓이면 거짓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!x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x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참이면 거짓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x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거짓이면 참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15657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연산자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&gt; y </a:t>
            </a:r>
            <a:r>
              <a:rPr lang="ko-KR" altLang="en-US" dirty="0" smtClean="0"/>
              <a:t>가 참이면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수식의 값이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 &gt; y </a:t>
            </a:r>
            <a:r>
              <a:rPr lang="ko-KR" altLang="en-US" dirty="0" smtClean="0"/>
              <a:t>가 거짓이면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수식의 값이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595" y="3423441"/>
            <a:ext cx="10882274" cy="760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311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maxValue</a:t>
            </a:r>
            <a:r>
              <a:rPr lang="en-US" altLang="ko-KR" sz="311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(x &gt; y) ? x : y;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17843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우선순위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36278" y="1674722"/>
          <a:ext cx="11334538" cy="658208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4212"/>
                <a:gridCol w="4149285"/>
                <a:gridCol w="1672332"/>
                <a:gridCol w="3938709"/>
              </a:tblGrid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우선순위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우선순위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[] new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^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++ --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 ~ + -(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부호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typeof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void delete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&amp;&amp;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/ %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||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-(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사칙연산자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?: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23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삼항연산자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&lt;&lt; &gt;&gt; &gt;&gt;&gt;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yield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 &lt;= &gt; &gt;= in 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instanceof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+= -= *= /= %= &lt;&lt;= &gt;&gt;= &gt;&gt;&gt;= &amp;= ^= |=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614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 !=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=== !==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23186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prompt()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9638" y="1633618"/>
            <a:ext cx="11175959" cy="134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age = prompt(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나이를 입력하세요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만나이로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입력합니다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8" y="3737518"/>
            <a:ext cx="11175959" cy="25379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49371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633617"/>
            <a:ext cx="11149259" cy="336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x, y;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input;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input = prompt</a:t>
            </a: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정수를 입력하시오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정수로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x =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parseInt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(input);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input = prompt(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정수를 입력하시오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정수로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y =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parseInt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(input);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 + y +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덧셈 예제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1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49637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6268" y="561043"/>
            <a:ext cx="9702694" cy="990071"/>
          </a:xfrm>
        </p:spPr>
        <p:txBody>
          <a:bodyPr/>
          <a:lstStyle/>
          <a:p>
            <a:pPr lvl="2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덧셈 예제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6288" y="1860555"/>
            <a:ext cx="11202657" cy="4989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Calculator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"x"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).value;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y =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"y"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).value;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sum;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sum =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parseInt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 +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parseInt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"sum"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).value = sum;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41922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덧셈 예제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6384" y="1633616"/>
            <a:ext cx="11109212" cy="480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kern="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덧셈 계산기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kern="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h3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&lt;form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myform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"..."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"POST"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</a:t>
            </a:r>
            <a:r>
              <a:rPr lang="ko-KR" altLang="en-US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정수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    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"x"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kern="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두번째</a:t>
            </a:r>
            <a:r>
              <a:rPr lang="ko-KR" altLang="en-US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정수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    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"y"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kern="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합계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       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"sum"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</a:t>
            </a:r>
            <a:r>
              <a:rPr lang="en-US" altLang="ko-KR" sz="2339" b="1" kern="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calc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&lt;/form&gt;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18433" name="_x10039016" descr="EMB00001afc69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39" y="5405072"/>
            <a:ext cx="4989280" cy="28172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43352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요소에 접근하기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6287" y="1633618"/>
            <a:ext cx="11189308" cy="4900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&lt;h1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"test"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 is a heading.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&lt;/h1&gt;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e =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e.style.color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"red"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</a:t>
            </a:r>
            <a:r>
              <a:rPr lang="en-US" altLang="ko-KR" sz="2339" b="1" kern="0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클릭하세요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20481" name="_x10038936" descr="EMB00001afc69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22" y="5772226"/>
            <a:ext cx="5487748" cy="23877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47538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27335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if </a:t>
            </a:r>
            <a:r>
              <a:rPr lang="ko-KR" altLang="en-US" dirty="0"/>
              <a:t>문 </a:t>
            </a:r>
            <a:r>
              <a:rPr lang="ko-KR" altLang="en-US" dirty="0" smtClean="0"/>
              <a:t>  </a:t>
            </a:r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</a:t>
            </a:r>
          </a:p>
          <a:p>
            <a:pPr lvl="0"/>
            <a:r>
              <a:rPr lang="en-US" altLang="ko-KR" dirty="0"/>
              <a:t>i</a:t>
            </a:r>
            <a:r>
              <a:rPr lang="en-US" altLang="ko-KR" dirty="0" smtClean="0"/>
              <a:t>f else </a:t>
            </a:r>
            <a:r>
              <a:rPr lang="ko-KR" altLang="en-US" dirty="0"/>
              <a:t>문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53560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자바 스크립트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04774" y="2114601"/>
          <a:ext cx="10692767" cy="47736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84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04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034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8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특징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자바 언어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자바스크립트</a:t>
                      </a:r>
                      <a:endParaRPr lang="en-US" altLang="ko-KR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8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언어 종류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 파일을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컴파일하여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실행하는 컴파일 언어이다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브라우저가 소스 코드를 직접 해석하여 실행하는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인터프리트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언어이다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8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실행 방식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자바 가상 기계 위에서 실행한다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 위에서 실행된다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8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위치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별도의 소스 파일에 작성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HTML</a:t>
                      </a:r>
                      <a:r>
                        <a:rPr lang="en-US" altLang="ko-KR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안에 삽입 가능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8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 선언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변수의 타입을 반드시 선언해야 함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변수의 타입을 선언하지 않아도 사용 가능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7421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561043"/>
            <a:ext cx="9895888" cy="990071"/>
          </a:xfrm>
        </p:spPr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771" y="6609532"/>
            <a:ext cx="10926899" cy="120149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/>
          <a:p>
            <a:pPr marL="165019" indent="0" eaLnBrk="0" latinLnBrk="0" hangingPunct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(time &lt;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2339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marL="165019" indent="0" eaLnBrk="0" latinLnBrk="0" hangingPunct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greeting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"Good Morning!"</a:t>
            </a:r>
            <a:r>
              <a:rPr lang="en-US" altLang="ko-KR" sz="2339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eaLnBrk="0" latinLnBrk="0" hangingPunct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3693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8464" y="5749540"/>
            <a:ext cx="11033010" cy="1968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(time &lt;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"Good Morning!"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"Good Afternoon!"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46511" y="2002019"/>
          <a:ext cx="11112883" cy="3377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311"/>
                <a:gridCol w="8990572"/>
              </a:tblGrid>
              <a:tr h="2349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b="1" i="1" dirty="0" smtClean="0">
                          <a:solidFill>
                            <a:srgbClr val="0000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조건식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문장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1;</a:t>
                      </a:r>
                    </a:p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 </a:t>
                      </a:r>
                      <a:r>
                        <a:rPr lang="en-US" altLang="ko-KR" sz="2300" b="1" i="1" dirty="0" smtClean="0">
                          <a:solidFill>
                            <a:srgbClr val="0000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else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문장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2;</a:t>
                      </a:r>
                    </a:p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1028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만약 조건식이 참이면 문장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실행된다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그렇지 않으면 문장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실행된다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17562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연속적인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6338" y="1633616"/>
            <a:ext cx="11149259" cy="4433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time =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Date().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getHours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(time &lt;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		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12</a:t>
            </a:r>
            <a:r>
              <a:rPr lang="ko-KR" altLang="en-US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이전이면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ko-KR" altLang="en-US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"Good Morning"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 if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(time &lt; </a:t>
            </a:r>
            <a:r>
              <a:rPr lang="en-US" altLang="ko-KR" sz="2339" b="1" kern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	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오후 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이전이면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ko-KR" altLang="en-US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"Good Afternoon"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			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그렇지 않으면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오후 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이후이면</a:t>
            </a:r>
            <a:r>
              <a:rPr lang="en-US" altLang="ko-KR" sz="2339" b="1" kern="0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"Good evening"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3553" name="_x10039016" descr="EMB00001afc69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965" y="5384301"/>
            <a:ext cx="4306766" cy="3008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16308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개와 연산자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ko-KR" altLang="en-US" dirty="0" smtClean="0"/>
              <a:t>입력 받아 </a:t>
            </a:r>
            <a:r>
              <a:rPr lang="ko-KR" altLang="en-US" dirty="0"/>
              <a:t>연산자에 </a:t>
            </a:r>
            <a:r>
              <a:rPr lang="ko-KR" altLang="en-US" dirty="0" smtClean="0"/>
              <a:t>맞는 계산결과를 </a:t>
            </a:r>
            <a:r>
              <a:rPr lang="ko-KR" altLang="en-US" dirty="0"/>
              <a:t>출력하는 프로그램을 작성하시오</a:t>
            </a:r>
            <a:r>
              <a:rPr lang="en-US" altLang="ko-KR" dirty="0" smtClean="0"/>
              <a:t>.</a:t>
            </a:r>
          </a:p>
          <a:p>
            <a:pPr marL="1113876" lvl="1" indent="-594068">
              <a:buFont typeface="+mj-lt"/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593" y="3064695"/>
            <a:ext cx="5073304" cy="1630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715" y="4935019"/>
            <a:ext cx="4972679" cy="1612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04549" y="3000996"/>
            <a:ext cx="5116917" cy="1612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4549" y="4935019"/>
            <a:ext cx="4748610" cy="1612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9171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문과 비슷하게 조건에 따라 프로그램의 흐름을 분기시키기 위해 사용된다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문의 경우 조건식이 참이냐 거짓이냐에 따라서 실행할 문장이 둘 중의 하나로 결정되기 때문에 연속적인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쓸 경우에는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문을 사용하는 것이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switch</a:t>
            </a:r>
            <a:r>
              <a:rPr lang="ko-KR" altLang="en-US" dirty="0" smtClean="0"/>
              <a:t>문은 </a:t>
            </a:r>
            <a:r>
              <a:rPr lang="ko-KR" altLang="en-US" dirty="0" err="1" smtClean="0"/>
              <a:t>제어식의</a:t>
            </a:r>
            <a:r>
              <a:rPr lang="ko-KR" altLang="en-US" dirty="0" smtClean="0"/>
              <a:t> 값에 따라 다음에 실행할 문장을 결정하게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37626" y="5366409"/>
          <a:ext cx="10674967" cy="32212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/>
                <a:gridCol w="9024106"/>
              </a:tblGrid>
              <a:tr h="3221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형식</a:t>
                      </a:r>
                      <a:endParaRPr lang="ko-KR" altLang="en-US" sz="18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i="1" dirty="0" smtClean="0">
                          <a:solidFill>
                            <a:srgbClr val="000099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switch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800" dirty="0" err="1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제어식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 {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800" b="1" i="1" kern="1200" dirty="0" smtClean="0">
                          <a:solidFill>
                            <a:srgbClr val="000099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case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c1: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</a:t>
                      </a:r>
                      <a:r>
                        <a:rPr lang="ko-KR" altLang="en-US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문장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1;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</a:t>
                      </a:r>
                      <a:r>
                        <a:rPr lang="en-US" altLang="ko-KR" sz="1800" b="1" i="1" kern="1200" dirty="0" smtClean="0">
                          <a:solidFill>
                            <a:srgbClr val="000099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break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800" b="1" i="1" kern="1200" dirty="0" smtClean="0">
                          <a:solidFill>
                            <a:srgbClr val="000099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case</a:t>
                      </a:r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c2;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</a:t>
                      </a:r>
                      <a:r>
                        <a:rPr lang="ko-KR" altLang="en-US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문장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2;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</a:t>
                      </a:r>
                      <a:r>
                        <a:rPr lang="en-US" altLang="ko-KR" sz="1800" b="1" i="1" kern="1200" dirty="0" smtClean="0">
                          <a:solidFill>
                            <a:srgbClr val="000099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break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en-US" altLang="ko-KR" sz="1800" b="1" i="1" kern="1200" dirty="0" smtClean="0">
                          <a:solidFill>
                            <a:srgbClr val="000099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default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</a:t>
                      </a:r>
                      <a:r>
                        <a:rPr lang="ko-KR" altLang="en-US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문장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d;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    </a:t>
                      </a:r>
                      <a:r>
                        <a:rPr lang="en-US" altLang="ko-KR" sz="1800" b="1" i="1" kern="1200" dirty="0" smtClean="0">
                          <a:solidFill>
                            <a:srgbClr val="000099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break</a:t>
                      </a:r>
                      <a:r>
                        <a:rPr lang="en-US" altLang="ko-KR" sz="1800" baseline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  <a:endParaRPr lang="en-US" altLang="ko-KR" sz="180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80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8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02039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89" y="1543281"/>
            <a:ext cx="11216006" cy="5977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grade = prompt(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성적을 입력하시오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"A-F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문자로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switch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(grade) {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'A'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alert(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잘했어요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break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'B'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alert(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 점수군요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break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'C'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alert(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괜찮은 점수군요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break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'D'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alert(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좀더 노력하세요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break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case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'F'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alert(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다음학기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수강하세요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break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alert(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알수없는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학점입니다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5602" name="_x253992456" descr="EMB00001afc69e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77" y="6788005"/>
            <a:ext cx="6424964" cy="17145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1" name="_x442396704" descr="EMB00001afc69e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087" y="5302974"/>
            <a:ext cx="2692660" cy="2708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48329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witch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학점을 출력하시오</a:t>
            </a:r>
            <a:r>
              <a:rPr lang="en-US" altLang="ko-KR" dirty="0" smtClean="0"/>
              <a:t>.(switch</a:t>
            </a:r>
            <a:r>
              <a:rPr lang="ko-KR" altLang="en-US" dirty="0" smtClean="0"/>
              <a:t>문을 이용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점수가 </a:t>
            </a:r>
            <a:r>
              <a:rPr lang="en-US" altLang="ko-KR" dirty="0" smtClean="0"/>
              <a:t>90 ~ 100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‘A’</a:t>
            </a:r>
          </a:p>
          <a:p>
            <a:pPr lvl="1"/>
            <a:r>
              <a:rPr lang="ko-KR" altLang="en-US" dirty="0" smtClean="0"/>
              <a:t>점수가 </a:t>
            </a:r>
            <a:r>
              <a:rPr lang="en-US" altLang="ko-KR" dirty="0" smtClean="0"/>
              <a:t>80 ~ 89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‘B’</a:t>
            </a:r>
          </a:p>
          <a:p>
            <a:pPr lvl="1"/>
            <a:r>
              <a:rPr lang="ko-KR" altLang="en-US" dirty="0" smtClean="0"/>
              <a:t>점수가 </a:t>
            </a:r>
            <a:r>
              <a:rPr lang="en-US" altLang="ko-KR" dirty="0" smtClean="0"/>
              <a:t>70 ~ 79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‘C’</a:t>
            </a:r>
          </a:p>
          <a:p>
            <a:pPr lvl="1"/>
            <a:r>
              <a:rPr lang="ko-KR" altLang="en-US" dirty="0" smtClean="0"/>
              <a:t>점수가 </a:t>
            </a:r>
            <a:r>
              <a:rPr lang="en-US" altLang="ko-KR" dirty="0" smtClean="0"/>
              <a:t>60 ~ 69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‘D’</a:t>
            </a:r>
          </a:p>
          <a:p>
            <a:pPr lvl="1"/>
            <a:r>
              <a:rPr lang="ko-KR" altLang="en-US" dirty="0" smtClean="0"/>
              <a:t>점수가 </a:t>
            </a:r>
            <a:r>
              <a:rPr lang="en-US" altLang="ko-KR" dirty="0" smtClean="0"/>
              <a:t>0 ~ 59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‘F’</a:t>
            </a:r>
          </a:p>
          <a:p>
            <a:pPr lvl="1"/>
            <a:r>
              <a:rPr lang="ko-KR" altLang="en-US" dirty="0" smtClean="0"/>
              <a:t>출력은 </a:t>
            </a:r>
            <a:r>
              <a:rPr lang="en-US" altLang="ko-KR" dirty="0" err="1" smtClean="0"/>
              <a:t>document.write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0143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사람의 가위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보를 입력 받아 승자를 출력하는 프로그램을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229" y="3419139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9190" y="3419139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53341" y="517337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59388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처리 과정을 여러 번 되풀이하는 것</a:t>
            </a: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70728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– </a:t>
            </a:r>
            <a:r>
              <a:rPr lang="ko-KR" altLang="en-US" dirty="0"/>
              <a:t>지정된 조건이 참이면 반복 실행한다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/>
              <a:t>for – </a:t>
            </a:r>
            <a:r>
              <a:rPr lang="ko-KR" altLang="en-US" dirty="0" smtClean="0"/>
              <a:t>주로 정해진 </a:t>
            </a:r>
            <a:r>
              <a:rPr lang="ko-KR" altLang="en-US" dirty="0"/>
              <a:t>횟수 동안 코드를 반복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16791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넷스케이프의</a:t>
            </a:r>
            <a:r>
              <a:rPr lang="ko-KR" altLang="en-US" dirty="0" smtClean="0"/>
              <a:t> </a:t>
            </a:r>
            <a:r>
              <a:rPr lang="ko-KR" altLang="en-US" dirty="0" err="1"/>
              <a:t>브렌던</a:t>
            </a:r>
            <a:r>
              <a:rPr lang="ko-KR" altLang="en-US" dirty="0"/>
              <a:t> </a:t>
            </a:r>
            <a:r>
              <a:rPr lang="ko-KR" altLang="en-US" dirty="0" err="1"/>
              <a:t>아이크</a:t>
            </a:r>
            <a:r>
              <a:rPr lang="en-US" altLang="ko-KR" dirty="0"/>
              <a:t>(Brendan </a:t>
            </a:r>
            <a:r>
              <a:rPr lang="en-US" altLang="ko-KR" dirty="0" err="1"/>
              <a:t>Eich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r>
              <a:rPr lang="ko-KR" altLang="en-US" dirty="0" smtClean="0"/>
              <a:t>처음에는 </a:t>
            </a:r>
            <a:r>
              <a:rPr lang="ko-KR" altLang="en-US" dirty="0" err="1"/>
              <a:t>라이브스크립트</a:t>
            </a:r>
            <a:r>
              <a:rPr lang="en-US" altLang="ko-KR" dirty="0"/>
              <a:t>(</a:t>
            </a:r>
            <a:r>
              <a:rPr lang="en-US" altLang="ko-KR" dirty="0" err="1"/>
              <a:t>LiveScript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최신 </a:t>
            </a:r>
            <a:r>
              <a:rPr lang="ko-KR" altLang="en-US" dirty="0"/>
              <a:t>버전은 </a:t>
            </a:r>
            <a:r>
              <a:rPr lang="ko-KR" altLang="en-US" dirty="0" err="1"/>
              <a:t>자바스크립트</a:t>
            </a:r>
            <a:r>
              <a:rPr lang="ko-KR" altLang="en-US" dirty="0"/>
              <a:t> </a:t>
            </a:r>
            <a:r>
              <a:rPr lang="en-US" altLang="ko-KR" dirty="0" smtClean="0"/>
              <a:t>1.8.5</a:t>
            </a:r>
          </a:p>
          <a:p>
            <a:r>
              <a:rPr lang="en-US" altLang="ko-KR" dirty="0" err="1" smtClean="0"/>
              <a:t>ECMA</a:t>
            </a:r>
            <a:r>
              <a:rPr lang="en-US" altLang="ko-KR" dirty="0" smtClean="0"/>
              <a:t>(European </a:t>
            </a:r>
            <a:r>
              <a:rPr lang="en-US" altLang="ko-KR" dirty="0"/>
              <a:t>Computer Manufacturer’s Association)</a:t>
            </a:r>
            <a:r>
              <a:rPr lang="ko-KR" altLang="en-US" dirty="0"/>
              <a:t>이 </a:t>
            </a:r>
            <a:r>
              <a:rPr lang="en-US" altLang="ko-KR" dirty="0" err="1"/>
              <a:t>ECMAScript</a:t>
            </a:r>
            <a:r>
              <a:rPr lang="ko-KR" altLang="en-US" dirty="0"/>
              <a:t>라는 이름으로 표준을 </a:t>
            </a:r>
            <a:r>
              <a:rPr lang="ko-KR" altLang="en-US" dirty="0" smtClean="0"/>
              <a:t>제정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ECMA</a:t>
            </a:r>
            <a:r>
              <a:rPr lang="en-US" altLang="ko-KR" dirty="0" smtClean="0"/>
              <a:t>-262</a:t>
            </a:r>
            <a:endParaRPr lang="ko-KR" altLang="en-US" dirty="0"/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549" y="4521325"/>
            <a:ext cx="2479302" cy="3116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44159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620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9734" y="1769755"/>
            <a:ext cx="11046359" cy="2640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카운터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68" y="3929657"/>
            <a:ext cx="4278279" cy="41764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567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75645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9686" y="1769754"/>
            <a:ext cx="11086406" cy="2337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카운터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7" name="_x10039016" descr="EMB00001afc69f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485" y="3666092"/>
            <a:ext cx="4652485" cy="45417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48457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안에 다른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문이 내장될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반복문이</a:t>
            </a:r>
            <a:r>
              <a:rPr lang="ko-KR" altLang="en-US" dirty="0" smtClean="0"/>
              <a:t> 중첩될 때는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제어 변수로 서로 다른 변수를 사용해야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43062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39734" y="1551112"/>
            <a:ext cx="11046359" cy="5918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&lt;style&gt;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table, td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{border:1px solid black;}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&lt;/style&gt;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"&lt;h1&gt;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구구단표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"&lt;table&gt;"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 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"&lt;td&gt;"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"&lt;/td&gt;"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j &lt;=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j++) { 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"&lt;td&gt;"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j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"&lt;/td&gt;"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"&lt;/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"&lt;/table&gt;"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34817" name="_x10039016" descr="EMB00001afc69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978" y="1770794"/>
            <a:ext cx="2791114" cy="40844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4705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do/while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문과 비슷하나 반복 조건을 처음이 아니라 끝에서 검사한다는 점이 다르다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do/while</a:t>
            </a:r>
            <a:r>
              <a:rPr lang="ko-KR" altLang="en-US" dirty="0" smtClean="0"/>
              <a:t>문은 일단 문장을 한 번 실행하고 나서 조건을 검사하고 싶을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7725" y="3970546"/>
            <a:ext cx="11086406" cy="2665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카운터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while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07003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for/in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안의 속성들에 대하여 어떤 처리를 반복할 수 있는 구조</a:t>
            </a:r>
            <a:endParaRPr lang="en-US" altLang="ko-KR" dirty="0" smtClean="0"/>
          </a:p>
          <a:p>
            <a:r>
              <a:rPr lang="en-US" altLang="ko-KR" dirty="0" smtClean="0"/>
              <a:t>for/in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이용하면 객체 안의 모든 속성에 대하여 어떤 연산을 실행할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4015011"/>
            <a:ext cx="10670077" cy="3081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{ make: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"BMW"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model: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X5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year: 2013 };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txt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	txt +=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[x]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(txt);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35841" name="_x10038936" descr="EMB00001afc6a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15" y="5142675"/>
            <a:ext cx="6006212" cy="20098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3736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벗어나기 위해 사용</a:t>
            </a:r>
            <a:endParaRPr lang="en-US" altLang="ko-KR" dirty="0" smtClean="0"/>
          </a:p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안에서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문이 실행되면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빠져나오게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5085" y="3233701"/>
            <a:ext cx="11086406" cy="3654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break;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27883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실행하고 있는 반복 과정의 나머지를 생략하고 다음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시작하게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정수 중에서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 제외하고 출력하는 예제를 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 정수를 하나씩 조사하다가 현재 정수가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를 실행해서 현재 반복을 중지하고 다음 반복을 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5085" y="4815536"/>
            <a:ext cx="11086406" cy="3501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lang="en-US" altLang="ko-KR" sz="2339" b="1" dirty="0">
                <a:solidFill>
                  <a:schemeClr val="tx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continue;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0852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ko-KR" altLang="en-US" dirty="0" err="1"/>
              <a:t>인터프리트</a:t>
            </a:r>
            <a:r>
              <a:rPr lang="ko-KR" altLang="en-US" dirty="0"/>
              <a:t> 언어</a:t>
            </a:r>
            <a:r>
              <a:rPr lang="en-US" altLang="ko-KR" dirty="0"/>
              <a:t>- </a:t>
            </a:r>
            <a:r>
              <a:rPr lang="ko-KR" altLang="en-US" dirty="0"/>
              <a:t>컴파일 과정을 거치지 않고 바로 실행시킬 수 있는 언어</a:t>
            </a:r>
            <a:endParaRPr lang="en-US" altLang="ko-KR" dirty="0"/>
          </a:p>
          <a:p>
            <a:pPr lvl="0"/>
            <a:r>
              <a:rPr lang="ko-KR" altLang="en-US" dirty="0"/>
              <a:t>동적 타이핑</a:t>
            </a:r>
            <a:r>
              <a:rPr lang="en-US" altLang="ko-KR" dirty="0"/>
              <a:t>(dynamic typing) - </a:t>
            </a:r>
            <a:r>
              <a:rPr lang="ko-KR" altLang="en-US" dirty="0"/>
              <a:t>변수의 자료형을 선언하지 않고도 변수를 사용할 수 있는 특징</a:t>
            </a:r>
            <a:endParaRPr lang="en-US" altLang="ko-KR" dirty="0"/>
          </a:p>
          <a:p>
            <a:pPr lvl="0"/>
            <a:r>
              <a:rPr lang="ko-KR" altLang="en-US" dirty="0"/>
              <a:t>구조적 프로그래밍 지원 </a:t>
            </a:r>
            <a:r>
              <a:rPr lang="en-US" altLang="ko-KR" dirty="0"/>
              <a:t>- C</a:t>
            </a:r>
            <a:r>
              <a:rPr lang="ko-KR" altLang="en-US" dirty="0"/>
              <a:t>언어의 구조적 프로그래밍을 지원한다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 smtClean="0"/>
              <a:t>if else</a:t>
            </a:r>
            <a:r>
              <a:rPr lang="en-US" altLang="ko-KR" dirty="0"/>
              <a:t>, while, for</a:t>
            </a:r>
            <a:r>
              <a:rPr lang="ko-KR" altLang="en-US" dirty="0"/>
              <a:t>등의 제어 구조를 완벽 지원</a:t>
            </a:r>
            <a:endParaRPr lang="en-US" altLang="ko-KR" dirty="0"/>
          </a:p>
          <a:p>
            <a:pPr lvl="0"/>
            <a:r>
              <a:rPr lang="ko-KR" altLang="en-US" dirty="0"/>
              <a:t>객체 기반 </a:t>
            </a:r>
            <a:r>
              <a:rPr lang="en-US" altLang="ko-KR" dirty="0"/>
              <a:t>- </a:t>
            </a:r>
            <a:r>
              <a:rPr lang="ko-KR" altLang="en-US" dirty="0"/>
              <a:t>전적으로 객체지향언어이다</a:t>
            </a:r>
            <a:r>
              <a:rPr lang="en-US" altLang="ko-KR" dirty="0"/>
              <a:t>. </a:t>
            </a:r>
            <a:r>
              <a:rPr lang="ko-KR" altLang="en-US" dirty="0"/>
              <a:t>자바스크립트의 객체는 연관배열</a:t>
            </a:r>
            <a:r>
              <a:rPr lang="en-US" altLang="ko-KR" dirty="0"/>
              <a:t>(associative arrays)</a:t>
            </a:r>
          </a:p>
          <a:p>
            <a:pPr lvl="0"/>
            <a:r>
              <a:rPr lang="ko-KR" altLang="en-US" dirty="0" err="1"/>
              <a:t>함수형</a:t>
            </a:r>
            <a:r>
              <a:rPr lang="ko-KR" altLang="en-US" dirty="0"/>
              <a:t> 프로그래밍 지원 </a:t>
            </a:r>
            <a:r>
              <a:rPr lang="en-US" altLang="ko-KR" dirty="0"/>
              <a:t>- </a:t>
            </a:r>
            <a:r>
              <a:rPr lang="ko-KR" altLang="en-US" dirty="0"/>
              <a:t>자바스크립트에서 함수는 일급 객체</a:t>
            </a:r>
            <a:r>
              <a:rPr lang="en-US" altLang="ko-KR" dirty="0"/>
              <a:t>(first-class object)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 함수는 그 자체로 객체이다</a:t>
            </a:r>
            <a:r>
              <a:rPr lang="en-US" altLang="ko-KR" dirty="0"/>
              <a:t>. </a:t>
            </a:r>
            <a:r>
              <a:rPr lang="ko-KR" altLang="en-US" dirty="0"/>
              <a:t>함수는 속성과 </a:t>
            </a:r>
            <a:r>
              <a:rPr lang="en-US" altLang="ko-KR" dirty="0"/>
              <a:t>.call()</a:t>
            </a:r>
            <a:r>
              <a:rPr lang="ko-KR" altLang="en-US" dirty="0"/>
              <a:t>과 같은 메서드를 가진다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 err="1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기반</a:t>
            </a:r>
            <a:r>
              <a:rPr lang="en-US" altLang="ko-KR" dirty="0"/>
              <a:t>(prototype-based) -</a:t>
            </a:r>
            <a:r>
              <a:rPr lang="ko-KR" altLang="en-US" dirty="0"/>
              <a:t> 상속을 위해 클래스 개념 대신에 프로토타입을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03706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합을 구하는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까지의 짝수의 합을 구하는 프로그램을 작성하시오</a:t>
            </a:r>
            <a:r>
              <a:rPr lang="en-US" altLang="ko-KR" dirty="0" smtClean="0"/>
              <a:t>.(continue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사용자가 입력한 값을 계속 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입력하면 그때까지 누적된 값을 출력하는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다중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이용해서 </a:t>
            </a:r>
            <a:r>
              <a:rPr lang="en-US" altLang="ko-KR" dirty="0" smtClean="0"/>
              <a:t>1~ 10 </a:t>
            </a:r>
            <a:r>
              <a:rPr lang="ko-KR" altLang="en-US" dirty="0" smtClean="0"/>
              <a:t>까지 중 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    i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의 더한 합이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ko-KR" altLang="en-US" dirty="0" err="1"/>
              <a:t>배수일때만</a:t>
            </a:r>
            <a:r>
              <a:rPr lang="ko-KR" altLang="en-US" dirty="0"/>
              <a:t> 출력 </a:t>
            </a:r>
            <a:r>
              <a:rPr lang="en-US" altLang="ko-KR" dirty="0" smtClean="0"/>
              <a:t>continue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514350" indent="-514350">
              <a:buAutoNum type="arabicPeriod" startAt="5"/>
            </a:pPr>
            <a:r>
              <a:rPr lang="en-US" altLang="ko-KR" dirty="0" smtClean="0"/>
              <a:t>1~100 </a:t>
            </a:r>
            <a:r>
              <a:rPr lang="ko-KR" altLang="en-US" dirty="0" smtClean="0"/>
              <a:t>까지 중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배수이면서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배수인것만</a:t>
            </a:r>
            <a:r>
              <a:rPr lang="ko-KR" altLang="en-US" dirty="0" smtClean="0"/>
              <a:t> 출력 </a:t>
            </a:r>
            <a:endParaRPr lang="en-US" altLang="ko-KR" dirty="0" smtClean="0"/>
          </a:p>
          <a:p>
            <a:pPr marL="514350" indent="-514350">
              <a:buAutoNum type="arabicPeriod" startAt="5"/>
            </a:pPr>
            <a:r>
              <a:rPr lang="en-US" altLang="ko-KR" dirty="0"/>
              <a:t> </a:t>
            </a:r>
            <a:r>
              <a:rPr lang="ko-KR" altLang="en-US" dirty="0" smtClean="0"/>
              <a:t>두 수를 입력</a:t>
            </a:r>
            <a:r>
              <a:rPr lang="en-US" altLang="ko-KR" dirty="0" smtClean="0"/>
              <a:t>(prompt) </a:t>
            </a:r>
            <a:r>
              <a:rPr lang="ko-KR" altLang="en-US" dirty="0" smtClean="0"/>
              <a:t>두수의 합이 </a:t>
            </a:r>
            <a:r>
              <a:rPr lang="en-US" altLang="ko-KR" dirty="0" smtClean="0"/>
              <a:t>100</a:t>
            </a:r>
            <a:r>
              <a:rPr lang="ko-KR" altLang="en-US" dirty="0" err="1" smtClean="0"/>
              <a:t>이상일이때만</a:t>
            </a:r>
            <a:r>
              <a:rPr lang="ko-KR" altLang="en-US" dirty="0" smtClean="0"/>
              <a:t> 출력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continue</a:t>
            </a:r>
            <a:r>
              <a:rPr lang="ko-KR" altLang="en-US" dirty="0" smtClean="0"/>
              <a:t>를 이용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두수 모두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 입력되면 종료 </a:t>
            </a:r>
            <a:endParaRPr lang="en-US" altLang="ko-KR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99831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</a:t>
            </a:r>
            <a:r>
              <a:rPr lang="ko-KR" altLang="en-US" dirty="0"/>
              <a:t>값을 저장할 수 있는 </a:t>
            </a:r>
            <a:r>
              <a:rPr lang="ko-KR" altLang="en-US" dirty="0" smtClean="0"/>
              <a:t>공간이 필요할 때 배열을 사용한다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서로 관련된 데이터를 차례로 접근하여서 </a:t>
            </a:r>
            <a:r>
              <a:rPr lang="ko-KR" altLang="en-US" dirty="0" smtClean="0"/>
              <a:t>처리할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63833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119" dirty="0" err="1"/>
              <a:t>리터럴로</a:t>
            </a:r>
            <a:r>
              <a:rPr lang="ko-KR" altLang="en-US" sz="3119" dirty="0"/>
              <a:t>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fruits = ["apple", "banana", "peach</a:t>
            </a:r>
            <a:r>
              <a:rPr lang="en-US" altLang="ko-KR" dirty="0" smtClean="0"/>
              <a:t>"];</a:t>
            </a:r>
          </a:p>
          <a:p>
            <a:pPr marL="445550" lvl="2" indent="-445550">
              <a:buClr>
                <a:schemeClr val="folHlink"/>
              </a:buClr>
            </a:pPr>
            <a:endParaRPr lang="en-US" altLang="ko-KR" dirty="0" smtClean="0"/>
          </a:p>
          <a:p>
            <a:pPr marL="445550" lvl="2" indent="-445550">
              <a:buClr>
                <a:schemeClr val="folHlink"/>
              </a:buClr>
            </a:pPr>
            <a:r>
              <a:rPr lang="en-US" altLang="ko-KR" sz="3119" dirty="0"/>
              <a:t>Array </a:t>
            </a:r>
            <a:r>
              <a:rPr lang="ko-KR" altLang="en-US" sz="3119" dirty="0"/>
              <a:t>객체로 배열 생성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smtClean="0"/>
              <a:t>fruits = new </a:t>
            </a:r>
            <a:r>
              <a:rPr lang="en-US" altLang="ko-KR" dirty="0"/>
              <a:t>Array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apple","banana","orange</a:t>
            </a:r>
            <a:r>
              <a:rPr lang="en-US" altLang="ko-KR" dirty="0" smtClean="0"/>
              <a:t>");</a:t>
            </a:r>
            <a:endParaRPr lang="en-US" altLang="ko-KR" dirty="0"/>
          </a:p>
          <a:p>
            <a:endParaRPr lang="en-US" altLang="ko-KR" smtClean="0"/>
          </a:p>
          <a:p>
            <a:r>
              <a:rPr lang="en-US" altLang="ko-KR"/>
              <a:t> var fruits = new </a:t>
            </a:r>
            <a:r>
              <a:rPr lang="en-US" altLang="ko-KR" smtClean="0"/>
              <a:t>Array();</a:t>
            </a:r>
          </a:p>
          <a:p>
            <a:pPr>
              <a:lnSpc>
                <a:spcPct val="100000"/>
              </a:lnSpc>
            </a:pPr>
            <a:r>
              <a:rPr lang="en-US" altLang="ko-KR" sz="32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fruits[</a:t>
            </a:r>
            <a:r>
              <a:rPr lang="en-US" altLang="ko-KR" sz="3200" b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3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3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3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3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3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3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fruits[</a:t>
            </a:r>
            <a:r>
              <a:rPr lang="en-US" altLang="ko-KR" sz="3200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3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3200" b="1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3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endParaRPr lang="en-US" altLang="ko-KR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19525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5777" y="1551113"/>
            <a:ext cx="10670077" cy="6573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fruits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fruits[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fruits[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fruits[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fruits.length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(fruits[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for(x in fruits ){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document.write(fruits[x] 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sz="2339" b="1">
                <a:solidFill>
                  <a:schemeClr val="bg2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"&lt;br&gt;"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}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37889" name="_x10039016" descr="EMB00001afc6a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28" y="2939157"/>
            <a:ext cx="4638426" cy="25738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68319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입력을 받아서 특정한 작업을 수행하여서 결과를 반환하는 블랙 박스</a:t>
            </a:r>
          </a:p>
          <a:p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51987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396727"/>
            <a:ext cx="9702694" cy="990071"/>
          </a:xfrm>
        </p:spPr>
        <p:txBody>
          <a:bodyPr/>
          <a:lstStyle/>
          <a:p>
            <a:r>
              <a:rPr lang="ko-KR" altLang="en-US" dirty="0" smtClean="0"/>
              <a:t>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386797"/>
            <a:ext cx="11264119" cy="6451961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dirty="0" err="1"/>
              <a:t>파라미터도</a:t>
            </a:r>
            <a:r>
              <a:rPr lang="ko-KR" altLang="en-US" dirty="0"/>
              <a:t> 있고 </a:t>
            </a:r>
            <a:r>
              <a:rPr lang="ko-KR" altLang="en-US" dirty="0" smtClean="0"/>
              <a:t>반환 값도 </a:t>
            </a:r>
            <a:r>
              <a:rPr lang="ko-KR" altLang="en-US" dirty="0"/>
              <a:t>있는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err="1" smtClean="0"/>
              <a:t>파라미터는</a:t>
            </a:r>
            <a:r>
              <a:rPr lang="ko-KR" altLang="en-US" dirty="0" smtClean="0"/>
              <a:t> 있고 반환 값은 없는 함수</a:t>
            </a: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err="1" smtClean="0"/>
              <a:t>파라미터는</a:t>
            </a:r>
            <a:r>
              <a:rPr lang="ko-KR" altLang="en-US" dirty="0" smtClean="0"/>
              <a:t> 없고 반환 값은 있는 함수</a:t>
            </a: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err="1" smtClean="0"/>
              <a:t>파라미터도</a:t>
            </a:r>
            <a:r>
              <a:rPr lang="ko-KR" altLang="en-US" dirty="0" smtClean="0"/>
              <a:t> </a:t>
            </a:r>
            <a:r>
              <a:rPr lang="ko-KR" altLang="en-US" dirty="0"/>
              <a:t>없고 </a:t>
            </a:r>
            <a:r>
              <a:rPr lang="ko-KR" altLang="en-US" dirty="0" smtClean="0"/>
              <a:t>반환 값도 </a:t>
            </a:r>
            <a:r>
              <a:rPr lang="ko-KR" altLang="en-US" dirty="0"/>
              <a:t>없는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5085" y="1921421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85083" y="3626656"/>
            <a:ext cx="11086406" cy="1176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80868" y="5331889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80868" y="7037126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함수명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40609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732626"/>
            <a:ext cx="11264119" cy="6583971"/>
          </a:xfrm>
        </p:spPr>
        <p:txBody>
          <a:bodyPr/>
          <a:lstStyle/>
          <a:p>
            <a:r>
              <a:rPr lang="ko-KR" altLang="en-US" dirty="0" smtClean="0"/>
              <a:t>함수는 호출에 의해서 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인수</a:t>
            </a:r>
            <a:r>
              <a:rPr lang="en-US" altLang="ko-KR" dirty="0" smtClean="0"/>
              <a:t>(argument) : </a:t>
            </a:r>
            <a:r>
              <a:rPr lang="ko-KR" altLang="en-US" dirty="0" smtClean="0"/>
              <a:t>함수를 호출할 때는 어떤 값을 함수로 전달하는 값</a:t>
            </a:r>
            <a:endParaRPr lang="en-US" altLang="ko-KR" dirty="0" smtClean="0"/>
          </a:p>
          <a:p>
            <a:r>
              <a:rPr lang="ko-KR" altLang="en-US" dirty="0" smtClean="0"/>
              <a:t>인수는 데이터 타입이 없을 뿐만 아니라 개수에도 제약이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 인수가 남으면 무시되고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모자라는 인수는 </a:t>
            </a:r>
            <a:r>
              <a:rPr lang="en-US" altLang="ko-KR" dirty="0" smtClean="0"/>
              <a:t>undefined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매개변수 </a:t>
            </a:r>
            <a:r>
              <a:rPr lang="en-US" altLang="ko-KR" dirty="0" smtClean="0"/>
              <a:t>(parameter) : </a:t>
            </a:r>
            <a:r>
              <a:rPr lang="ko-KR" altLang="en-US" dirty="0" smtClean="0"/>
              <a:t>함수를 만들 때 인수로 받을 변수를 선언하는 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8236" y="2296384"/>
            <a:ext cx="10820105" cy="231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showDialog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(para1, para2)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showDialog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(arg1, arg2);</a:t>
            </a: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화살표 연결선 7"/>
          <p:cNvCxnSpPr/>
          <p:nvPr/>
        </p:nvCxnSpPr>
        <p:spPr bwMode="auto">
          <a:xfrm flipV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206911" y="2515409"/>
            <a:ext cx="155462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6396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571916"/>
            <a:ext cx="10820105" cy="474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showDialog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?");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showDialog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대화상자오픈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40962" name="_x253993176" descr="EMB00001afc6a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4" y="6576378"/>
            <a:ext cx="4572646" cy="19488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1" name="_x442620424" descr="EMB00001afc6a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53" y="6321440"/>
            <a:ext cx="2396716" cy="22037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855951" y="7414271"/>
            <a:ext cx="5406303" cy="435101"/>
          </a:xfrm>
          <a:custGeom>
            <a:avLst/>
            <a:gdLst>
              <a:gd name="connsiteX0" fmla="*/ 0 w 2724150"/>
              <a:gd name="connsiteY0" fmla="*/ 552450 h 552450"/>
              <a:gd name="connsiteX1" fmla="*/ 152400 w 2724150"/>
              <a:gd name="connsiteY1" fmla="*/ 457200 h 552450"/>
              <a:gd name="connsiteX2" fmla="*/ 238125 w 2724150"/>
              <a:gd name="connsiteY2" fmla="*/ 400050 h 552450"/>
              <a:gd name="connsiteX3" fmla="*/ 428625 w 2724150"/>
              <a:gd name="connsiteY3" fmla="*/ 304800 h 552450"/>
              <a:gd name="connsiteX4" fmla="*/ 552450 w 2724150"/>
              <a:gd name="connsiteY4" fmla="*/ 266700 h 552450"/>
              <a:gd name="connsiteX5" fmla="*/ 647700 w 2724150"/>
              <a:gd name="connsiteY5" fmla="*/ 209550 h 552450"/>
              <a:gd name="connsiteX6" fmla="*/ 838200 w 2724150"/>
              <a:gd name="connsiteY6" fmla="*/ 152400 h 552450"/>
              <a:gd name="connsiteX7" fmla="*/ 914400 w 2724150"/>
              <a:gd name="connsiteY7" fmla="*/ 114300 h 552450"/>
              <a:gd name="connsiteX8" fmla="*/ 1000125 w 2724150"/>
              <a:gd name="connsiteY8" fmla="*/ 95250 h 552450"/>
              <a:gd name="connsiteX9" fmla="*/ 1152525 w 2724150"/>
              <a:gd name="connsiteY9" fmla="*/ 47625 h 552450"/>
              <a:gd name="connsiteX10" fmla="*/ 1352550 w 2724150"/>
              <a:gd name="connsiteY10" fmla="*/ 28575 h 552450"/>
              <a:gd name="connsiteX11" fmla="*/ 1552575 w 2724150"/>
              <a:gd name="connsiteY11" fmla="*/ 9525 h 552450"/>
              <a:gd name="connsiteX12" fmla="*/ 1647825 w 2724150"/>
              <a:gd name="connsiteY12" fmla="*/ 0 h 552450"/>
              <a:gd name="connsiteX13" fmla="*/ 2171700 w 2724150"/>
              <a:gd name="connsiteY13" fmla="*/ 9525 h 552450"/>
              <a:gd name="connsiteX14" fmla="*/ 2200275 w 2724150"/>
              <a:gd name="connsiteY14" fmla="*/ 19050 h 552450"/>
              <a:gd name="connsiteX15" fmla="*/ 2247900 w 2724150"/>
              <a:gd name="connsiteY15" fmla="*/ 28575 h 552450"/>
              <a:gd name="connsiteX16" fmla="*/ 2305050 w 2724150"/>
              <a:gd name="connsiteY16" fmla="*/ 66675 h 552450"/>
              <a:gd name="connsiteX17" fmla="*/ 2333625 w 2724150"/>
              <a:gd name="connsiteY17" fmla="*/ 85725 h 552450"/>
              <a:gd name="connsiteX18" fmla="*/ 2362200 w 2724150"/>
              <a:gd name="connsiteY18" fmla="*/ 95250 h 552450"/>
              <a:gd name="connsiteX19" fmla="*/ 2428875 w 2724150"/>
              <a:gd name="connsiteY19" fmla="*/ 142875 h 552450"/>
              <a:gd name="connsiteX20" fmla="*/ 2533650 w 2724150"/>
              <a:gd name="connsiteY20" fmla="*/ 200025 h 552450"/>
              <a:gd name="connsiteX21" fmla="*/ 2562225 w 2724150"/>
              <a:gd name="connsiteY21" fmla="*/ 209550 h 552450"/>
              <a:gd name="connsiteX22" fmla="*/ 2590800 w 2724150"/>
              <a:gd name="connsiteY22" fmla="*/ 238125 h 552450"/>
              <a:gd name="connsiteX23" fmla="*/ 2619375 w 2724150"/>
              <a:gd name="connsiteY23" fmla="*/ 247650 h 552450"/>
              <a:gd name="connsiteX24" fmla="*/ 2647950 w 2724150"/>
              <a:gd name="connsiteY24" fmla="*/ 266700 h 552450"/>
              <a:gd name="connsiteX25" fmla="*/ 2705100 w 2724150"/>
              <a:gd name="connsiteY25" fmla="*/ 285750 h 552450"/>
              <a:gd name="connsiteX26" fmla="*/ 2724150 w 2724150"/>
              <a:gd name="connsiteY26" fmla="*/ 295275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24150" h="55245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08908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 &lt;form&gt;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</a:t>
            </a:r>
            <a:r>
              <a:rPr lang="en-US" altLang="ko-KR" sz="2400" dirty="0"/>
              <a:t>:&lt;input type="text" id="x"&gt;&lt;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ko-KR" altLang="en-US" sz="2400" dirty="0" err="1"/>
              <a:t>두번째</a:t>
            </a:r>
            <a:r>
              <a:rPr lang="ko-KR" altLang="en-US" sz="2400" dirty="0"/>
              <a:t> </a:t>
            </a:r>
            <a:r>
              <a:rPr lang="en-US" altLang="ko-KR" sz="2400" dirty="0"/>
              <a:t>:&lt;input type="text" id="y"&gt;&lt;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  </a:t>
            </a:r>
            <a:r>
              <a:rPr lang="ko-KR" altLang="en-US" sz="2400" dirty="0"/>
              <a:t>결과 </a:t>
            </a:r>
            <a:r>
              <a:rPr lang="en-US" altLang="ko-KR" sz="2400" dirty="0"/>
              <a:t>:&lt;input type="text" id="sum"&gt;&lt;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	  &lt;input type="button" </a:t>
            </a:r>
          </a:p>
          <a:p>
            <a:pPr marL="0" indent="0">
              <a:buNone/>
            </a:pPr>
            <a:r>
              <a:rPr lang="en-US" altLang="ko-KR" sz="2400" dirty="0"/>
              <a:t>	         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calc</a:t>
            </a:r>
            <a:r>
              <a:rPr lang="en-US" altLang="ko-KR" sz="2400" dirty="0"/>
              <a:t>()" value="</a:t>
            </a:r>
            <a:r>
              <a:rPr lang="ko-KR" altLang="en-US" sz="2400" dirty="0"/>
              <a:t>확인</a:t>
            </a:r>
            <a:r>
              <a:rPr lang="en-US" altLang="ko-KR" sz="2400" dirty="0"/>
              <a:t>"&gt;</a:t>
            </a:r>
          </a:p>
          <a:p>
            <a:pPr marL="0" indent="0">
              <a:buNone/>
            </a:pPr>
            <a:r>
              <a:rPr lang="en-US" altLang="ko-KR" sz="2400" dirty="0"/>
              <a:t>	 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     &lt;p&gt;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&lt;p&gt;</a:t>
            </a:r>
            <a:r>
              <a:rPr lang="ko-KR" altLang="en-US" sz="2400" dirty="0" err="1"/>
              <a:t>두번째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&lt;p&gt;</a:t>
            </a:r>
            <a:r>
              <a:rPr lang="ko-KR" altLang="en-US" sz="2400" dirty="0"/>
              <a:t>결과 </a:t>
            </a:r>
            <a:r>
              <a:rPr lang="en-US" altLang="ko-KR" sz="2400" dirty="0"/>
              <a:t>:&lt;span id="sp3"&gt;&lt;/span&gt; &lt;/p&gt;	  </a:t>
            </a:r>
          </a:p>
          <a:p>
            <a:pPr marL="0" indent="0">
              <a:buNone/>
            </a:pPr>
            <a:r>
              <a:rPr lang="en-US" altLang="ko-KR" sz="2400" dirty="0"/>
              <a:t>			  </a:t>
            </a:r>
          </a:p>
          <a:p>
            <a:pPr marL="0" indent="0">
              <a:buNone/>
            </a:pPr>
            <a:r>
              <a:rPr lang="en-US" altLang="ko-KR" sz="2400" dirty="0"/>
              <a:t>   &lt;/form&gt;</a:t>
            </a:r>
          </a:p>
          <a:p>
            <a:pPr marL="0" indent="0">
              <a:buNone/>
            </a:pPr>
            <a:r>
              <a:rPr lang="en-US" altLang="ko-KR" sz="2400" dirty="0"/>
              <a:t>  &lt;/body&gt;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9910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&lt;script&gt;</a:t>
            </a:r>
          </a:p>
          <a:p>
            <a:pPr marL="0" indent="0">
              <a:buNone/>
            </a:pPr>
            <a:r>
              <a:rPr lang="en-US" altLang="ko-KR" sz="1800" dirty="0"/>
              <a:t>    function </a:t>
            </a:r>
            <a:r>
              <a:rPr lang="en-US" altLang="ko-KR" sz="1800" dirty="0" err="1"/>
              <a:t>calc</a:t>
            </a:r>
            <a:r>
              <a:rPr lang="en-US" altLang="ko-KR" sz="1800" dirty="0"/>
              <a:t>(){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/>
              <a:t>//</a:t>
            </a:r>
            <a:r>
              <a:rPr lang="en-US" altLang="ko-KR" sz="2000" dirty="0">
                <a:solidFill>
                  <a:srgbClr val="FF0000"/>
                </a:solidFill>
              </a:rPr>
              <a:t>value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입력받는</a:t>
            </a:r>
            <a:r>
              <a:rPr lang="ko-KR" altLang="en-US" sz="1800" dirty="0"/>
              <a:t> </a:t>
            </a:r>
            <a:r>
              <a:rPr lang="en-US" altLang="ko-KR" sz="1800" dirty="0"/>
              <a:t>html</a:t>
            </a:r>
            <a:r>
              <a:rPr lang="ko-KR" altLang="en-US" sz="1800" dirty="0"/>
              <a:t>의 </a:t>
            </a:r>
            <a:r>
              <a:rPr lang="en-US" altLang="ko-KR" sz="1800" dirty="0"/>
              <a:t>&lt;input&gt;</a:t>
            </a:r>
            <a:r>
              <a:rPr lang="ko-KR" altLang="en-US" sz="1800" dirty="0"/>
              <a:t>태그에서 값을 </a:t>
            </a:r>
          </a:p>
          <a:p>
            <a:pPr marL="0" indent="0">
              <a:buNone/>
            </a:pPr>
            <a:r>
              <a:rPr lang="en-US" altLang="ko-KR" sz="1800" dirty="0" smtClean="0"/>
              <a:t>    //</a:t>
            </a:r>
            <a:r>
              <a:rPr lang="ko-KR" altLang="en-US" sz="1800" dirty="0"/>
              <a:t>가져오거나 대입</a:t>
            </a:r>
            <a:r>
              <a:rPr lang="en-US" altLang="ko-KR" sz="1800" dirty="0"/>
              <a:t>(</a:t>
            </a:r>
            <a:r>
              <a:rPr lang="ko-KR" altLang="en-US" sz="1800" dirty="0"/>
              <a:t>출력</a:t>
            </a:r>
            <a:r>
              <a:rPr lang="en-US" altLang="ko-KR" sz="1800" dirty="0"/>
              <a:t>)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사용</a:t>
            </a:r>
          </a:p>
          <a:p>
            <a:pPr marL="0" indent="0">
              <a:buNone/>
            </a:pPr>
            <a:r>
              <a:rPr lang="ko-KR" altLang="en-US" sz="1800" dirty="0"/>
              <a:t>	 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a = </a:t>
            </a:r>
            <a:r>
              <a:rPr lang="en-US" altLang="ko-KR" sz="1800" dirty="0" err="1"/>
              <a:t>document.getElementById</a:t>
            </a:r>
            <a:r>
              <a:rPr lang="en-US" altLang="ko-KR" sz="1800" dirty="0"/>
              <a:t>('x').value;</a:t>
            </a:r>
          </a:p>
          <a:p>
            <a:pPr marL="0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b = </a:t>
            </a:r>
            <a:r>
              <a:rPr lang="en-US" altLang="ko-KR" sz="1800" dirty="0" err="1"/>
              <a:t>document.getElementById</a:t>
            </a:r>
            <a:r>
              <a:rPr lang="en-US" altLang="ko-KR" sz="1800" dirty="0"/>
              <a:t>('y').value;</a:t>
            </a:r>
          </a:p>
          <a:p>
            <a:pPr marL="0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res = </a:t>
            </a:r>
            <a:r>
              <a:rPr lang="en-US" altLang="ko-KR" sz="1800" dirty="0" err="1"/>
              <a:t>parseInt</a:t>
            </a:r>
            <a:r>
              <a:rPr lang="en-US" altLang="ko-KR" sz="1800" dirty="0"/>
              <a:t>(a) + </a:t>
            </a:r>
            <a:r>
              <a:rPr lang="en-US" altLang="ko-KR" sz="1800" dirty="0" err="1"/>
              <a:t>parseInt</a:t>
            </a:r>
            <a:r>
              <a:rPr lang="en-US" altLang="ko-KR" sz="1800" dirty="0"/>
              <a:t>(b);</a:t>
            </a:r>
          </a:p>
          <a:p>
            <a:pPr marL="0" indent="0">
              <a:buNone/>
            </a:pPr>
            <a:r>
              <a:rPr lang="en-US" altLang="ko-KR" sz="1800" dirty="0"/>
              <a:t>	  </a:t>
            </a:r>
          </a:p>
          <a:p>
            <a:pPr marL="0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document.getElementById</a:t>
            </a:r>
            <a:r>
              <a:rPr lang="en-US" altLang="ko-KR" sz="1800" dirty="0"/>
              <a:t>('sum').value = res;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1800" dirty="0" smtClean="0"/>
              <a:t>//////////////////////////////////////////////////////////////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FF0000"/>
                </a:solidFill>
              </a:rPr>
              <a:t>//</a:t>
            </a:r>
            <a:r>
              <a:rPr lang="en-US" altLang="ko-KR" sz="1800" dirty="0" err="1">
                <a:solidFill>
                  <a:srgbClr val="FF0000"/>
                </a:solidFill>
              </a:rPr>
              <a:t>innerHtml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- &gt; </a:t>
            </a:r>
            <a:r>
              <a:rPr lang="ko-KR" altLang="en-US" sz="1800" dirty="0"/>
              <a:t>입력태그가 아닌 다른 태그에 출력 </a:t>
            </a:r>
          </a:p>
          <a:p>
            <a:pPr marL="0" indent="0">
              <a:buNone/>
            </a:pPr>
            <a:r>
              <a:rPr lang="ko-KR" altLang="en-US" sz="1800" dirty="0"/>
              <a:t>	  </a:t>
            </a:r>
            <a:r>
              <a:rPr lang="en-US" altLang="ko-KR" sz="1800" dirty="0" err="1"/>
              <a:t>document.getElementById</a:t>
            </a:r>
            <a:r>
              <a:rPr lang="en-US" altLang="ko-KR" sz="1800" dirty="0"/>
              <a:t>('sp1').</a:t>
            </a:r>
            <a:r>
              <a:rPr lang="en-US" altLang="ko-KR" sz="1800" dirty="0" err="1"/>
              <a:t>innerHTML</a:t>
            </a:r>
            <a:r>
              <a:rPr lang="en-US" altLang="ko-KR" sz="1800" dirty="0"/>
              <a:t> = a;</a:t>
            </a:r>
          </a:p>
          <a:p>
            <a:pPr marL="0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document.getElementById</a:t>
            </a:r>
            <a:r>
              <a:rPr lang="en-US" altLang="ko-KR" sz="1800" dirty="0"/>
              <a:t>('sp2').</a:t>
            </a:r>
            <a:r>
              <a:rPr lang="en-US" altLang="ko-KR" sz="1800" dirty="0" err="1"/>
              <a:t>innerHTML</a:t>
            </a:r>
            <a:r>
              <a:rPr lang="en-US" altLang="ko-KR" sz="1800" dirty="0"/>
              <a:t> = b;</a:t>
            </a:r>
          </a:p>
          <a:p>
            <a:pPr marL="0" indent="0">
              <a:buNone/>
            </a:pPr>
            <a:r>
              <a:rPr lang="en-US" altLang="ko-KR" sz="1800" dirty="0"/>
              <a:t>	  </a:t>
            </a:r>
            <a:r>
              <a:rPr lang="en-US" altLang="ko-KR" sz="1800" dirty="0" err="1"/>
              <a:t>document.getElementById</a:t>
            </a:r>
            <a:r>
              <a:rPr lang="en-US" altLang="ko-KR" sz="1800" dirty="0"/>
              <a:t>('sp3').</a:t>
            </a:r>
            <a:r>
              <a:rPr lang="en-US" altLang="ko-KR" sz="1800" dirty="0" err="1"/>
              <a:t>innerHTML</a:t>
            </a:r>
            <a:r>
              <a:rPr lang="en-US" altLang="ko-KR" sz="1800" dirty="0"/>
              <a:t> = res;</a:t>
            </a:r>
          </a:p>
          <a:p>
            <a:pPr marL="0" indent="0">
              <a:buNone/>
            </a:pPr>
            <a:r>
              <a:rPr lang="en-US" altLang="ko-KR" sz="1800" dirty="0"/>
              <a:t>   	  </a:t>
            </a:r>
          </a:p>
          <a:p>
            <a:pPr marL="0" indent="0">
              <a:buNone/>
            </a:pPr>
            <a:r>
              <a:rPr lang="en-US" altLang="ko-KR" sz="1800" dirty="0"/>
              <a:t>	}</a:t>
            </a:r>
          </a:p>
          <a:p>
            <a:pPr marL="0" indent="0">
              <a:buNone/>
            </a:pPr>
            <a:r>
              <a:rPr lang="en-US" altLang="ko-KR" sz="1800" dirty="0"/>
              <a:t>  &lt;/script&gt;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86929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40963" y="1551112"/>
            <a:ext cx="10670077" cy="433819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</a:t>
            </a:r>
            <a:r>
              <a:rPr lang="ko-KR" altLang="en-US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&lt;/title&gt;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now = </a:t>
            </a:r>
            <a:r>
              <a:rPr lang="en-US" altLang="ko-KR" sz="2339" b="1" i="1" kern="0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kern="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(now);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121" name="_x255490920" descr="EMB00001afc69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55" y="5985804"/>
            <a:ext cx="8223419" cy="19516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861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_x253991816" descr="EMB00001afc6a2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7" y="6319838"/>
            <a:ext cx="5435246" cy="1801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5" name="_x442620424" descr="EMB00001afc6a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96" y="6266638"/>
            <a:ext cx="3658709" cy="22989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매개 변수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9779" y="1551113"/>
            <a:ext cx="11059709" cy="4718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greeting(name, position)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alert(name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position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님을 환영합니다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"greeting('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홍길동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부장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70</a:t>
            </a:fld>
            <a:endParaRPr lang="en-US" altLang="ko-KR"/>
          </a:p>
        </p:txBody>
      </p:sp>
      <p:cxnSp>
        <p:nvCxnSpPr>
          <p:cNvPr id="7" name="직선 화살표 연결선 6"/>
          <p:cNvCxnSpPr>
            <a:endCxn id="41985" idx="1"/>
          </p:cNvCxnSpPr>
          <p:nvPr/>
        </p:nvCxnSpPr>
        <p:spPr bwMode="auto">
          <a:xfrm flipV="1">
            <a:off x="2602884" y="7416135"/>
            <a:ext cx="4247313" cy="15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172754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무명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2273921"/>
            <a:ext cx="11264119" cy="6451961"/>
          </a:xfrm>
        </p:spPr>
        <p:txBody>
          <a:bodyPr/>
          <a:lstStyle/>
          <a:p>
            <a:r>
              <a:rPr lang="ko-KR" altLang="en-US" dirty="0" smtClean="0"/>
              <a:t>함수를 만들어서 한번만 사용할 때 이름을 주지 않고 한번만 사용하는 경우 무명함수</a:t>
            </a:r>
            <a:r>
              <a:rPr lang="en-US" altLang="ko-KR" dirty="0" smtClean="0"/>
              <a:t>(anonymous function)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9236" y="3867993"/>
            <a:ext cx="4866330" cy="2392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9" b="1" i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showDialog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showDialog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59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59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59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30689" y="3867993"/>
            <a:ext cx="4866330" cy="2392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59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59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무명함수의 실행</a:t>
            </a:r>
            <a:endParaRPr lang="en-US" altLang="ko-KR" sz="259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599" b="1" i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})(</a:t>
            </a:r>
            <a:r>
              <a:rPr lang="en-US" altLang="ko-KR" sz="259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59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안녕하세요</a:t>
            </a:r>
            <a:r>
              <a:rPr lang="en-US" altLang="ko-KR" sz="259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6" name="오른쪽 화살표 5"/>
          <p:cNvSpPr/>
          <p:nvPr/>
        </p:nvSpPr>
        <p:spPr bwMode="auto">
          <a:xfrm>
            <a:off x="5427651" y="4804090"/>
            <a:ext cx="800954" cy="5206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83442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/>
              <a:t>문장을 </a:t>
            </a:r>
            <a:r>
              <a:rPr lang="ko-KR" altLang="en-US" dirty="0" smtClean="0"/>
              <a:t>사용하여 외부로 값을 반환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반환된 </a:t>
            </a:r>
            <a:r>
              <a:rPr lang="ko-KR" altLang="en-US" dirty="0" smtClean="0"/>
              <a:t>값을 어디에 저장하기 않고 바로 수식에 사용해도 </a:t>
            </a:r>
            <a:r>
              <a:rPr lang="ko-KR" altLang="en-US" smtClean="0"/>
              <a:t>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window.onload = function</a:t>
            </a:r>
            <a:r>
              <a:rPr lang="en-US" altLang="ko-KR" smtClean="0"/>
              <a:t>(){</a:t>
            </a:r>
          </a:p>
          <a:p>
            <a:endParaRPr lang="en-US" altLang="ko-KR"/>
          </a:p>
          <a:p>
            <a:r>
              <a:rPr lang="en-US" altLang="ko-KR" smtClean="0"/>
              <a:t>}</a:t>
            </a:r>
          </a:p>
          <a:p>
            <a:endParaRPr lang="en-US" altLang="ko-K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8" y="2377439"/>
            <a:ext cx="11264119" cy="286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90269" y="6812257"/>
            <a:ext cx="10670077" cy="643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"para1"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innerHTML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sub();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90072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함수반환값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444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&lt;script&gt;</a:t>
            </a:r>
          </a:p>
          <a:p>
            <a:pPr marL="0" indent="0">
              <a:buNone/>
            </a:pPr>
            <a:r>
              <a:rPr lang="en-US" altLang="ko-KR" sz="2800" dirty="0" smtClean="0"/>
              <a:t>function sub(</a:t>
            </a:r>
            <a:r>
              <a:rPr lang="en-US" altLang="ko-KR" sz="2800" dirty="0" err="1" smtClean="0"/>
              <a:t>a,b</a:t>
            </a:r>
            <a:r>
              <a:rPr lang="en-US" altLang="ko-KR" sz="2800" dirty="0"/>
              <a:t>){</a:t>
            </a:r>
          </a:p>
          <a:p>
            <a:pPr marL="0" indent="0">
              <a:buNone/>
            </a:pPr>
            <a:r>
              <a:rPr lang="en-US" altLang="ko-KR" sz="2800" dirty="0"/>
              <a:t>     return </a:t>
            </a:r>
            <a:r>
              <a:rPr lang="en-US" altLang="ko-KR" sz="2800" dirty="0" err="1"/>
              <a:t>a+b</a:t>
            </a:r>
            <a:r>
              <a:rPr lang="en-US" altLang="ko-KR" sz="2800" dirty="0"/>
              <a:t>;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}</a:t>
            </a:r>
          </a:p>
          <a:p>
            <a:pPr marL="0" indent="0">
              <a:buNone/>
            </a:pPr>
            <a:r>
              <a:rPr lang="en-US" altLang="ko-KR" sz="2800" dirty="0" err="1"/>
              <a:t>window.onload</a:t>
            </a:r>
            <a:r>
              <a:rPr lang="en-US" altLang="ko-KR" sz="2800" dirty="0"/>
              <a:t> = function(){</a:t>
            </a:r>
          </a:p>
          <a:p>
            <a:pPr marL="0" indent="0">
              <a:buNone/>
            </a:pPr>
            <a:r>
              <a:rPr lang="en-US" altLang="ko-KR" sz="2800" dirty="0"/>
              <a:t>   //</a:t>
            </a:r>
            <a:r>
              <a:rPr lang="en-US" altLang="ko-KR" sz="2800" dirty="0" err="1"/>
              <a:t>var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res </a:t>
            </a:r>
            <a:r>
              <a:rPr lang="en-US" altLang="ko-KR" sz="2800" dirty="0"/>
              <a:t>=  </a:t>
            </a:r>
            <a:r>
              <a:rPr lang="en-US" altLang="ko-KR" sz="2800" dirty="0" smtClean="0"/>
              <a:t>sub(4,5</a:t>
            </a:r>
            <a:r>
              <a:rPr lang="en-US" altLang="ko-KR" sz="2800" dirty="0"/>
              <a:t>);</a:t>
            </a:r>
          </a:p>
          <a:p>
            <a:pPr marL="0" indent="0">
              <a:buNone/>
            </a:pPr>
            <a:r>
              <a:rPr lang="en-US" altLang="ko-KR" sz="2800" dirty="0"/>
              <a:t>   //</a:t>
            </a:r>
            <a:r>
              <a:rPr lang="en-US" altLang="ko-KR" sz="2800" dirty="0" err="1"/>
              <a:t>document.getElementById</a:t>
            </a:r>
            <a:r>
              <a:rPr lang="en-US" altLang="ko-KR" sz="2800" dirty="0"/>
              <a:t>("</a:t>
            </a:r>
            <a:r>
              <a:rPr lang="en-US" altLang="ko-KR" sz="2800" dirty="0" err="1"/>
              <a:t>aa</a:t>
            </a:r>
            <a:r>
              <a:rPr lang="en-US" altLang="ko-KR" sz="2800" dirty="0"/>
              <a:t>").</a:t>
            </a:r>
            <a:r>
              <a:rPr lang="en-US" altLang="ko-KR" sz="2800" dirty="0" err="1"/>
              <a:t>innerHTML</a:t>
            </a:r>
            <a:r>
              <a:rPr lang="en-US" altLang="ko-KR" sz="2800" dirty="0"/>
              <a:t> = </a:t>
            </a:r>
            <a:r>
              <a:rPr lang="en-US" altLang="ko-KR" sz="2800" dirty="0" smtClean="0"/>
              <a:t>res;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en-US" altLang="ko-KR" sz="2800" dirty="0" err="1"/>
              <a:t>document.getElementById</a:t>
            </a:r>
            <a:r>
              <a:rPr lang="en-US" altLang="ko-KR" sz="2800" dirty="0"/>
              <a:t>("</a:t>
            </a:r>
            <a:r>
              <a:rPr lang="en-US" altLang="ko-KR" sz="2800" dirty="0" err="1"/>
              <a:t>aa</a:t>
            </a:r>
            <a:r>
              <a:rPr lang="en-US" altLang="ko-KR" sz="2800" dirty="0"/>
              <a:t>").</a:t>
            </a:r>
            <a:r>
              <a:rPr lang="en-US" altLang="ko-KR" sz="2800" dirty="0" err="1"/>
              <a:t>innerHTML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=sub(4,5</a:t>
            </a:r>
            <a:r>
              <a:rPr lang="en-US" altLang="ko-KR" sz="2800" dirty="0"/>
              <a:t>);</a:t>
            </a:r>
          </a:p>
          <a:p>
            <a:pPr marL="0" indent="0">
              <a:buNone/>
            </a:pPr>
            <a:r>
              <a:rPr lang="en-US" altLang="ko-KR" sz="2800" dirty="0" smtClean="0"/>
              <a:t>}</a:t>
            </a:r>
          </a:p>
          <a:p>
            <a:pPr marL="0" indent="0">
              <a:buNone/>
            </a:pPr>
            <a:r>
              <a:rPr lang="en-US" altLang="ko-KR" sz="2800" dirty="0" smtClean="0"/>
              <a:t>&lt;/script&gt;</a:t>
            </a:r>
          </a:p>
          <a:p>
            <a:pPr marL="0" indent="0">
              <a:buNone/>
            </a:pPr>
            <a:r>
              <a:rPr lang="en-US" altLang="ko-KR" sz="2800" dirty="0"/>
              <a:t>&lt;body&gt;</a:t>
            </a:r>
          </a:p>
          <a:p>
            <a:pPr marL="0" indent="0">
              <a:buNone/>
            </a:pPr>
            <a:r>
              <a:rPr lang="en-US" altLang="ko-KR" sz="2800" dirty="0"/>
              <a:t>  &lt;p id="</a:t>
            </a:r>
            <a:r>
              <a:rPr lang="en-US" altLang="ko-KR" sz="2800" dirty="0" err="1"/>
              <a:t>aa</a:t>
            </a:r>
            <a:r>
              <a:rPr lang="en-US" altLang="ko-KR" sz="2800" dirty="0"/>
              <a:t>"&gt;&lt;/p&gt;</a:t>
            </a:r>
          </a:p>
          <a:p>
            <a:pPr marL="0" indent="0">
              <a:buNone/>
            </a:pPr>
            <a:r>
              <a:rPr lang="en-US" altLang="ko-KR" sz="2800" dirty="0"/>
              <a:t>&lt;/body&gt;</a:t>
            </a:r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93242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&lt;style&gt;</a:t>
            </a:r>
          </a:p>
          <a:p>
            <a:pPr marL="0" indent="0">
              <a:buNone/>
            </a:pPr>
            <a:r>
              <a:rPr lang="en-US" altLang="ko-KR" sz="2000" dirty="0"/>
              <a:t>    div{</a:t>
            </a:r>
          </a:p>
          <a:p>
            <a:pPr marL="0" indent="0">
              <a:buNone/>
            </a:pPr>
            <a:r>
              <a:rPr lang="en-US" altLang="ko-KR" sz="2000" dirty="0"/>
              <a:t>	  background : yellow;</a:t>
            </a:r>
          </a:p>
          <a:p>
            <a:pPr marL="0" indent="0">
              <a:buNone/>
            </a:pPr>
            <a:r>
              <a:rPr lang="en-US" altLang="ko-KR" sz="2000" dirty="0"/>
              <a:t>	  border : 1px solid red;</a:t>
            </a:r>
          </a:p>
          <a:p>
            <a:pPr marL="0" indent="0">
              <a:buNone/>
            </a:pPr>
            <a:r>
              <a:rPr lang="en-US" altLang="ko-KR" sz="2000" dirty="0"/>
              <a:t>	  width : 300;</a:t>
            </a:r>
          </a:p>
          <a:p>
            <a:pPr marL="0" indent="0">
              <a:buNone/>
            </a:pPr>
            <a:r>
              <a:rPr lang="en-US" altLang="ko-KR" sz="2000" dirty="0"/>
              <a:t>	  height : 500;</a:t>
            </a:r>
          </a:p>
          <a:p>
            <a:pPr marL="0" indent="0">
              <a:buNone/>
            </a:pPr>
            <a:r>
              <a:rPr lang="en-US" altLang="ko-KR" sz="2000" dirty="0"/>
              <a:t>	}</a:t>
            </a:r>
          </a:p>
          <a:p>
            <a:pPr marL="0" indent="0">
              <a:buNone/>
            </a:pPr>
            <a:r>
              <a:rPr lang="en-US" altLang="ko-KR" sz="2000" dirty="0"/>
              <a:t>  &lt;/style&gt;</a:t>
            </a:r>
          </a:p>
          <a:p>
            <a:pPr marL="0" indent="0">
              <a:buNone/>
            </a:pPr>
            <a:r>
              <a:rPr lang="en-US" altLang="ko-KR" sz="2000" dirty="0"/>
              <a:t>  &lt;body&gt;</a:t>
            </a:r>
          </a:p>
          <a:p>
            <a:pPr marL="0" indent="0">
              <a:buNone/>
            </a:pPr>
            <a:r>
              <a:rPr lang="en-US" altLang="ko-KR" sz="2000" dirty="0"/>
              <a:t>     &lt;input type="button"  value="</a:t>
            </a:r>
            <a:r>
              <a:rPr lang="ko-KR" altLang="en-US" sz="2000" dirty="0"/>
              <a:t>시작</a:t>
            </a:r>
            <a:r>
              <a:rPr lang="en-US" altLang="ko-KR" sz="2000" dirty="0"/>
              <a:t>"</a:t>
            </a:r>
          </a:p>
          <a:p>
            <a:pPr marL="0" indent="0">
              <a:buNone/>
            </a:pPr>
            <a:r>
              <a:rPr lang="en-US" altLang="ko-KR" sz="2000" dirty="0"/>
              <a:t>	              </a:t>
            </a:r>
            <a:r>
              <a:rPr lang="en-US" altLang="ko-KR" sz="2000" dirty="0" err="1"/>
              <a:t>onclick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randProc</a:t>
            </a:r>
            <a:r>
              <a:rPr lang="en-US" altLang="ko-KR" sz="2000" dirty="0"/>
              <a:t>()"&gt; 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	 &lt;</a:t>
            </a:r>
            <a:r>
              <a:rPr lang="en-US" altLang="ko-KR" sz="2000" dirty="0" err="1"/>
              <a:t>hr</a:t>
            </a:r>
            <a:r>
              <a:rPr lang="en-US" altLang="ko-KR" sz="2000" dirty="0"/>
              <a:t> color='blue'&gt;</a:t>
            </a:r>
          </a:p>
          <a:p>
            <a:pPr marL="0" indent="0">
              <a:buNone/>
            </a:pPr>
            <a:r>
              <a:rPr lang="en-US" altLang="ko-KR" sz="2000" dirty="0"/>
              <a:t>	 &lt;!-- </a:t>
            </a:r>
            <a:r>
              <a:rPr lang="ko-KR" altLang="en-US" sz="2000" dirty="0"/>
              <a:t>시작 버튼 누르면 </a:t>
            </a:r>
            <a:r>
              <a:rPr lang="ko-KR" altLang="en-US" sz="2000" dirty="0" err="1"/>
              <a:t>랜덤수</a:t>
            </a:r>
            <a:r>
              <a:rPr lang="ko-KR" altLang="en-US" sz="2000" dirty="0"/>
              <a:t> </a:t>
            </a:r>
            <a:r>
              <a:rPr lang="en-US" altLang="ko-KR" sz="2000" dirty="0"/>
              <a:t>5</a:t>
            </a:r>
            <a:r>
              <a:rPr lang="ko-KR" altLang="en-US" sz="2000" dirty="0"/>
              <a:t>개 를 출력 </a:t>
            </a:r>
            <a:r>
              <a:rPr lang="en-US" altLang="ko-KR" sz="2000" dirty="0"/>
              <a:t>--&gt;</a:t>
            </a:r>
          </a:p>
          <a:p>
            <a:pPr marL="0" indent="0">
              <a:buNone/>
            </a:pPr>
            <a:r>
              <a:rPr lang="en-US" altLang="ko-KR" sz="2000" dirty="0"/>
              <a:t>	 &lt;h1&gt;</a:t>
            </a:r>
            <a:r>
              <a:rPr lang="ko-KR" altLang="en-US" sz="2000" dirty="0"/>
              <a:t>출력위치 </a:t>
            </a:r>
            <a:r>
              <a:rPr lang="en-US" altLang="ko-KR" sz="2000" dirty="0"/>
              <a:t>&lt;/h1&gt;</a:t>
            </a:r>
          </a:p>
          <a:p>
            <a:pPr marL="0" indent="0">
              <a:buNone/>
            </a:pPr>
            <a:r>
              <a:rPr lang="en-US" altLang="ko-KR" sz="2000" dirty="0"/>
              <a:t>	 &lt;div id="res"&gt;&lt;/div&gt;</a:t>
            </a:r>
          </a:p>
          <a:p>
            <a:pPr marL="0" indent="0">
              <a:buNone/>
            </a:pPr>
            <a:r>
              <a:rPr lang="en-US" altLang="ko-KR" sz="2000" dirty="0"/>
              <a:t>  &lt;/body&gt;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74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14264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함수를 종료하고 싶은 경우에도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870094"/>
            <a:ext cx="10670077" cy="264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divide(a, b)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(b == 0)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/ b;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  <p:sp>
        <p:nvSpPr>
          <p:cNvPr id="5" name="모서리가 둥근 사각형 설명선 4"/>
          <p:cNvSpPr/>
          <p:nvPr/>
        </p:nvSpPr>
        <p:spPr bwMode="auto">
          <a:xfrm rot="5400000">
            <a:off x="6080798" y="1695711"/>
            <a:ext cx="1334926" cy="5190865"/>
          </a:xfrm>
          <a:prstGeom prst="wedgeRoundRectCallou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wrap="square" lIns="118809" tIns="59404" rIns="118809" bIns="59404" numCol="1" rtlCol="0" anchor="ctr" anchorCtr="0" compatLnSpc="1">
            <a:prstTxWarp prst="textNoShape">
              <a:avLst/>
            </a:prstTxWarp>
          </a:bodyPr>
          <a:lstStyle/>
          <a:p>
            <a:pPr defTabSz="1188134"/>
            <a:r>
              <a:rPr lang="ko-KR" altLang="en-US" sz="2339" dirty="0">
                <a:solidFill>
                  <a:schemeClr val="tx1"/>
                </a:solidFill>
                <a:latin typeface="Arial" charset="0"/>
              </a:rPr>
              <a:t>만약 분모가 </a:t>
            </a:r>
            <a:r>
              <a:rPr lang="en-US" altLang="ko-KR" sz="2339" dirty="0">
                <a:solidFill>
                  <a:schemeClr val="tx1"/>
                </a:solidFill>
                <a:latin typeface="Arial" charset="0"/>
              </a:rPr>
              <a:t>0</a:t>
            </a:r>
            <a:r>
              <a:rPr lang="ko-KR" altLang="en-US" sz="2339" dirty="0">
                <a:solidFill>
                  <a:schemeClr val="tx1"/>
                </a:solidFill>
                <a:latin typeface="Arial" charset="0"/>
              </a:rPr>
              <a:t>이면 나눗셈을 할 수 없으므로 함수를 종료한다</a:t>
            </a:r>
            <a:r>
              <a:rPr lang="en-US" altLang="ko-KR" sz="2339" dirty="0">
                <a:solidFill>
                  <a:schemeClr val="tx1"/>
                </a:solidFill>
                <a:latin typeface="Arial" charset="0"/>
              </a:rPr>
              <a:t>.</a:t>
            </a:r>
            <a:endParaRPr lang="ko-KR" altLang="en-US" sz="2339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89878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안에서 선언된 변수</a:t>
            </a:r>
            <a:endParaRPr lang="en-US" altLang="ko-KR" dirty="0" smtClean="0"/>
          </a:p>
          <a:p>
            <a:r>
              <a:rPr lang="ko-KR" altLang="en-US" dirty="0" smtClean="0"/>
              <a:t>함수 안에서만 사용 가능</a:t>
            </a:r>
            <a:endParaRPr lang="en-US" altLang="ko-KR" dirty="0" smtClean="0"/>
          </a:p>
          <a:p>
            <a:r>
              <a:rPr lang="ko-KR" altLang="en-US" dirty="0" smtClean="0"/>
              <a:t>다른 함수에서도 똑같은 이름으로 선언이 가능함</a:t>
            </a:r>
            <a:endParaRPr lang="en-US" altLang="ko-KR" dirty="0" smtClean="0"/>
          </a:p>
          <a:p>
            <a:r>
              <a:rPr lang="ko-KR" altLang="en-US" dirty="0" smtClean="0"/>
              <a:t>지역변수는 함수가 종료되면 자동적으로 소멸된다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4498705"/>
            <a:ext cx="10670077" cy="340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함수 에서는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수 없다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8263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800" b="1" i="1" smtClean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add(a, b)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 sum </a:t>
            </a: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a +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 sub(a,b){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var </a:t>
            </a: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 = a-b;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window,.onload= 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add(4,5);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document.write</a:t>
            </a:r>
            <a:r>
              <a:rPr lang="en-US" altLang="ko-KR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(“add=“ </a:t>
            </a: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sum</a:t>
            </a:r>
            <a:r>
              <a:rPr lang="en-US" altLang="ko-KR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//</a:t>
            </a:r>
            <a:r>
              <a:rPr lang="ko-KR" altLang="en-US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반환값을 이용</a:t>
            </a:r>
            <a:endParaRPr lang="en-US" altLang="ko-KR" sz="28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sub(10, 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document.write</a:t>
            </a:r>
            <a:r>
              <a:rPr lang="en-US" altLang="ko-KR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(“sub=“ </a:t>
            </a: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res</a:t>
            </a:r>
            <a:r>
              <a:rPr lang="en-US" altLang="ko-KR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//</a:t>
            </a:r>
            <a:r>
              <a:rPr lang="ko-KR" altLang="en-US" sz="28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반환값을 이용</a:t>
            </a:r>
            <a:endParaRPr lang="en-US" altLang="ko-KR" sz="28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26198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외부에서 선언된 변수</a:t>
            </a:r>
            <a:endParaRPr lang="en-US" altLang="ko-KR" dirty="0" smtClean="0"/>
          </a:p>
          <a:p>
            <a:r>
              <a:rPr lang="ko-KR" altLang="en-US" dirty="0" smtClean="0"/>
              <a:t>웹 페이지 상의 모든 스크립트와 모든 함수는 전역변수를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전역변수는 사용자가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닫으면 소멸된다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49" y="4003215"/>
            <a:ext cx="10670077" cy="3968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339" b="1" i="1" smtClean="0">
              <a:solidFill>
                <a:srgbClr val="000099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i="1" smtClean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add(a, b) {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129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전역변수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/>
              <a:t>&lt;script&gt;</a:t>
            </a:r>
          </a:p>
          <a:p>
            <a:pPr marL="0" indent="0">
              <a:buNone/>
            </a:pPr>
            <a:r>
              <a:rPr lang="en-US" altLang="ko-KR" sz="2400"/>
              <a:t>var sum = 0;</a:t>
            </a:r>
          </a:p>
          <a:p>
            <a:pPr marL="0" indent="0">
              <a:buNone/>
            </a:pPr>
            <a:r>
              <a:rPr lang="en-US" altLang="ko-KR" sz="2400"/>
              <a:t>function add(a, b) {</a:t>
            </a:r>
          </a:p>
          <a:p>
            <a:pPr marL="0" indent="0">
              <a:buNone/>
            </a:pPr>
            <a:r>
              <a:rPr lang="en-US" altLang="ko-KR" sz="2400"/>
              <a:t>    sum = a + b;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  <a:p>
            <a:pPr marL="0" indent="0">
              <a:buNone/>
            </a:pPr>
            <a:r>
              <a:rPr lang="en-US" altLang="ko-KR" sz="2400"/>
              <a:t>function sub(a,b){</a:t>
            </a:r>
          </a:p>
          <a:p>
            <a:pPr marL="0" indent="0">
              <a:buNone/>
            </a:pPr>
            <a:r>
              <a:rPr lang="en-US" altLang="ko-KR" sz="2400"/>
              <a:t>   sum = a-b;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  <a:p>
            <a:pPr marL="0" indent="0">
              <a:buNone/>
            </a:pPr>
            <a:r>
              <a:rPr lang="en-US" altLang="ko-KR" sz="2400"/>
              <a:t>window.onload= function() {</a:t>
            </a:r>
          </a:p>
          <a:p>
            <a:pPr marL="0" indent="0">
              <a:buNone/>
            </a:pPr>
            <a:r>
              <a:rPr lang="en-US" altLang="ko-KR" sz="2400"/>
              <a:t>   add(4,5);</a:t>
            </a:r>
          </a:p>
          <a:p>
            <a:pPr marL="0" indent="0">
              <a:buNone/>
            </a:pPr>
            <a:r>
              <a:rPr lang="en-US" altLang="ko-KR" sz="2400"/>
              <a:t>   document.write("add=" + sum);</a:t>
            </a:r>
          </a:p>
          <a:p>
            <a:pPr marL="0" indent="0">
              <a:buNone/>
            </a:pPr>
            <a:r>
              <a:rPr lang="en-US" altLang="ko-KR" sz="2400"/>
              <a:t>   sub(10, 4);</a:t>
            </a:r>
          </a:p>
          <a:p>
            <a:pPr marL="0" indent="0">
              <a:buNone/>
            </a:pPr>
            <a:r>
              <a:rPr lang="en-US" altLang="ko-KR" sz="2400"/>
              <a:t>   document.write("sub=" + sum);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  <a:p>
            <a:pPr marL="0" indent="0">
              <a:buNone/>
            </a:pPr>
            <a:r>
              <a:rPr lang="en-US" altLang="ko-KR" sz="2400"/>
              <a:t>&lt;/script&gt;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56186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이벤트에 반응하는 동작을 </a:t>
            </a:r>
            <a:r>
              <a:rPr lang="ko-KR" altLang="en-US" dirty="0" smtClean="0"/>
              <a:t>구현할 수 있다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AJAX</a:t>
            </a:r>
            <a:r>
              <a:rPr lang="ko-KR" altLang="en-US" dirty="0" smtClean="0"/>
              <a:t>를 통하여 전체 페이지를 다시 </a:t>
            </a:r>
            <a:r>
              <a:rPr lang="ko-KR" altLang="en-US" dirty="0" err="1" smtClean="0"/>
              <a:t>로드하지</a:t>
            </a:r>
            <a:r>
              <a:rPr lang="ko-KR" altLang="en-US" dirty="0" smtClean="0"/>
              <a:t> 않고서도 서버로부터 새로운 페이지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받거나 데이터를 제출할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HTML </a:t>
            </a:r>
            <a:r>
              <a:rPr lang="ko-KR" altLang="en-US" dirty="0"/>
              <a:t>요소들의 크기나 색상을 동적으로 </a:t>
            </a:r>
            <a:r>
              <a:rPr lang="ko-KR" altLang="en-US" dirty="0" smtClean="0"/>
              <a:t>변경할 수 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게임이나 애니메이션과 같은 상호 대화적인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구현할 수 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사용자가 </a:t>
            </a:r>
            <a:r>
              <a:rPr lang="ko-KR" altLang="en-US" dirty="0"/>
              <a:t>입력한 값들을 </a:t>
            </a:r>
            <a:r>
              <a:rPr lang="ko-KR" altLang="en-US" dirty="0" smtClean="0"/>
              <a:t>검증하는 작업도 자바스크립트를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46057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59859"/>
            <a:ext cx="11262614" cy="6624727"/>
          </a:xfrm>
        </p:spPr>
        <p:txBody>
          <a:bodyPr/>
          <a:lstStyle/>
          <a:p>
            <a:r>
              <a:rPr lang="ko-KR" altLang="en-US" sz="2400" dirty="0" smtClean="0"/>
              <a:t>선언되지 않은 변수에 값을 대입하면 그 변수는 자동적으로 전역변수가 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예를 들면 다음과 같은 문장은 함수 안에서 실행되더라도 변수 </a:t>
            </a:r>
            <a:r>
              <a:rPr lang="en-US" altLang="ko-KR" sz="2400" dirty="0" err="1" smtClean="0"/>
              <a:t>userName</a:t>
            </a:r>
            <a:r>
              <a:rPr lang="ko-KR" altLang="en-US" sz="2400" dirty="0" smtClean="0"/>
              <a:t>을 전역변수로 선언하는 것이나 마찬가지이다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082834"/>
            <a:ext cx="10670077" cy="5601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2339" b="1" i="1" smtClean="0">
              <a:solidFill>
                <a:srgbClr val="000099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i="1" smtClean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add(a,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쵸파</a:t>
            </a:r>
            <a:r>
              <a:rPr lang="en-US" altLang="ko-KR" sz="2339" b="1" smtClean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   sum = a + b;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document.write(userName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 sub(a,b){</a:t>
            </a: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 </a:t>
            </a:r>
            <a:r>
              <a:rPr lang="en-US" altLang="ko-KR" sz="2339" b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2339" b="1" smtClean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＂</a:t>
            </a:r>
            <a:r>
              <a:rPr lang="ko-KR" altLang="en-US" sz="2339" b="1" smtClean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나초</a:t>
            </a:r>
            <a:r>
              <a:rPr lang="en-US" altLang="ko-KR" sz="2339" b="1" smtClean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";    sum = a- b;</a:t>
            </a:r>
            <a:endParaRPr lang="en-US" altLang="ko-KR" sz="2339" b="1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document.write(userName);</a:t>
            </a: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window.onload= function() {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add(4,5);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document.write("add=" + sum);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sub(10, 4);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document.write("sub=" + sum);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339" b="1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41693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8934" y="1703012"/>
            <a:ext cx="10670077" cy="134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alert()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44033" name="_x10039016" descr="EMB00001afc6a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60" y="2813675"/>
            <a:ext cx="4247084" cy="31591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29248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8934" y="1743057"/>
            <a:ext cx="10670077" cy="1302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user = confirm(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"confirm()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사용자의 답변을 전달합니다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45057" name="_x10038936" descr="EMB00001afc6a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886" y="3727530"/>
            <a:ext cx="5870172" cy="2929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47532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prompt()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9638" y="1633619"/>
            <a:ext cx="11175959" cy="131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kern="0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age = prompt(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나이를 입력하세요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kern="0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만나이로</a:t>
            </a:r>
            <a:r>
              <a:rPr lang="ko-KR" altLang="en-US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입력합니다</a:t>
            </a:r>
            <a:r>
              <a:rPr lang="en-US" altLang="ko-KR" sz="2339" b="1" kern="0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kern="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165019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30037" algn="l"/>
                <a:tab pos="330037" algn="l"/>
              </a:tabLst>
            </a:pPr>
            <a:r>
              <a:rPr lang="en-US" altLang="ko-KR" sz="2339" b="1" kern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6385" name="_x10038936" descr="EMB00001afc69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8" y="3737518"/>
            <a:ext cx="11175959" cy="25379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845829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자바스크립트의 미래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자바스크립트는 본래 클라이언트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위한 프로그래밍 언어였지만 그 용도는 점점 더 확장되고 있다</a:t>
            </a:r>
            <a:r>
              <a:rPr lang="en-US" altLang="ko-KR" dirty="0" smtClean="0"/>
              <a:t>.</a:t>
            </a:r>
          </a:p>
          <a:p>
            <a:pPr lvl="0"/>
            <a:r>
              <a:rPr lang="en-US" altLang="ko-KR" dirty="0" smtClean="0"/>
              <a:t>Node.js : </a:t>
            </a:r>
            <a:r>
              <a:rPr lang="ko-KR" altLang="en-US" dirty="0" err="1" smtClean="0"/>
              <a:t>웹서버와</a:t>
            </a:r>
            <a:r>
              <a:rPr lang="ko-KR" altLang="en-US" dirty="0" smtClean="0"/>
              <a:t> 같은 애플리케이션을 작성하기 위해 설계된 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사이드</a:t>
            </a:r>
            <a:r>
              <a:rPr lang="en-US" altLang="ko-KR" dirty="0" smtClean="0"/>
              <a:t>(Server-Side)</a:t>
            </a:r>
            <a:r>
              <a:rPr lang="ko-KR" altLang="en-US" dirty="0" smtClean="0"/>
              <a:t> 소프트웨어 시스템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jQuery : </a:t>
            </a:r>
            <a:r>
              <a:rPr lang="ko-KR" altLang="en-US" dirty="0" smtClean="0"/>
              <a:t>자바스크립트 라이브러리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JSON : </a:t>
            </a:r>
            <a:r>
              <a:rPr lang="ko-KR" altLang="en-US" dirty="0" smtClean="0"/>
              <a:t>자바스크립트의 객체 표기법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Object Notation)</a:t>
            </a:r>
            <a:r>
              <a:rPr lang="ko-KR" altLang="en-US" dirty="0" smtClean="0"/>
              <a:t>은 개발 언어 독립적인 데이터 형식으로서 데이터 전송용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대체하고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심지어 문서 데이터베이스의 표준 저장 형식으로도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5" y="3312140"/>
            <a:ext cx="2620026" cy="131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32" y="4280228"/>
            <a:ext cx="2739265" cy="1369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24" y="7065913"/>
            <a:ext cx="1914913" cy="1118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03960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4000</Words>
  <Application>Microsoft Office PowerPoint</Application>
  <PresentationFormat>사용자 지정</PresentationFormat>
  <Paragraphs>953</Paragraphs>
  <Slides>83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4" baseType="lpstr">
      <vt:lpstr>1_Crayons</vt:lpstr>
      <vt:lpstr>08. 자바스크립트 기초 </vt:lpstr>
      <vt:lpstr>자바스크립트 소개</vt:lpstr>
      <vt:lpstr>HTML5 기술의 핵심 </vt:lpstr>
      <vt:lpstr>자바 vs 자바 스크립트</vt:lpstr>
      <vt:lpstr>자바스크립트 역사</vt:lpstr>
      <vt:lpstr>자바스크립트 특징</vt:lpstr>
      <vt:lpstr>첫번째 예제</vt:lpstr>
      <vt:lpstr>자바스크립트의 용도</vt:lpstr>
      <vt:lpstr>자바스크립트의 미래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주석문</vt:lpstr>
      <vt:lpstr>변수</vt:lpstr>
      <vt:lpstr>예제</vt:lpstr>
      <vt:lpstr>변수 명명 규칙</vt:lpstr>
      <vt:lpstr>자료형</vt:lpstr>
      <vt:lpstr>예제</vt:lpstr>
      <vt:lpstr>예제</vt:lpstr>
      <vt:lpstr>객체형</vt:lpstr>
      <vt:lpstr>산술 연산자</vt:lpstr>
      <vt:lpstr>대입 연산자</vt:lpstr>
      <vt:lpstr>복합 대입 연산자</vt:lpstr>
      <vt:lpstr>문자열에서의 '+' 연산자</vt:lpstr>
      <vt:lpstr>비교 연산자</vt:lpstr>
      <vt:lpstr>비교 연산자</vt:lpstr>
      <vt:lpstr>비교 연산자</vt:lpstr>
      <vt:lpstr>논리 연산자</vt:lpstr>
      <vt:lpstr>조건 연산자(삼항 연산자)</vt:lpstr>
      <vt:lpstr>연산자 우선순위</vt:lpstr>
      <vt:lpstr>prompt() 함수</vt:lpstr>
      <vt:lpstr>덧셈 예제1</vt:lpstr>
      <vt:lpstr>덧셈 예제2</vt:lpstr>
      <vt:lpstr>덧셈 예제2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if 문제</vt:lpstr>
      <vt:lpstr>switch 문</vt:lpstr>
      <vt:lpstr>switch 문</vt:lpstr>
      <vt:lpstr>switch 문제</vt:lpstr>
      <vt:lpstr>문제 1</vt:lpstr>
      <vt:lpstr>반복문</vt:lpstr>
      <vt:lpstr>반복문의 종류</vt:lpstr>
      <vt:lpstr>while 문</vt:lpstr>
      <vt:lpstr>while 문</vt:lpstr>
      <vt:lpstr>for 문</vt:lpstr>
      <vt:lpstr>for 문</vt:lpstr>
      <vt:lpstr>중첩 반복문</vt:lpstr>
      <vt:lpstr>중첩 반복문 예제 </vt:lpstr>
      <vt:lpstr>do/while문</vt:lpstr>
      <vt:lpstr>for/in 반복문 </vt:lpstr>
      <vt:lpstr>break 문장</vt:lpstr>
      <vt:lpstr>continue 문장</vt:lpstr>
      <vt:lpstr>문제</vt:lpstr>
      <vt:lpstr>배열</vt:lpstr>
      <vt:lpstr>배열을 생성하는 2가지 방법</vt:lpstr>
      <vt:lpstr>예제</vt:lpstr>
      <vt:lpstr>함수</vt:lpstr>
      <vt:lpstr>함수 만들기</vt:lpstr>
      <vt:lpstr>함수의 호출</vt:lpstr>
      <vt:lpstr>예제</vt:lpstr>
      <vt:lpstr>함수예제</vt:lpstr>
      <vt:lpstr>함수예제</vt:lpstr>
      <vt:lpstr>인수와 매개 변수</vt:lpstr>
      <vt:lpstr>무명 함수</vt:lpstr>
      <vt:lpstr>함수의 반환값</vt:lpstr>
      <vt:lpstr>함수반환값</vt:lpstr>
      <vt:lpstr>예제</vt:lpstr>
      <vt:lpstr>함수의 반환값</vt:lpstr>
      <vt:lpstr>지역변수</vt:lpstr>
      <vt:lpstr>지역변수</vt:lpstr>
      <vt:lpstr>전역변수</vt:lpstr>
      <vt:lpstr>전역변수</vt:lpstr>
      <vt:lpstr>전역변수</vt:lpstr>
      <vt:lpstr>alert() 함수 </vt:lpstr>
      <vt:lpstr>confirm() 함수 </vt:lpstr>
      <vt:lpstr>prompt() 함수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Windows 사용자</cp:lastModifiedBy>
  <cp:revision>1119</cp:revision>
  <cp:lastPrinted>2015-02-24T08:02:21Z</cp:lastPrinted>
  <dcterms:created xsi:type="dcterms:W3CDTF">2007-06-29T06:43:39Z</dcterms:created>
  <dcterms:modified xsi:type="dcterms:W3CDTF">2019-09-03T01:56:39Z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