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4"/>
  </p:notesMasterIdLst>
  <p:handoutMasterIdLst>
    <p:handoutMasterId r:id="rId55"/>
  </p:handoutMasterIdLst>
  <p:sldIdLst>
    <p:sldId id="752" r:id="rId2"/>
    <p:sldId id="753" r:id="rId3"/>
    <p:sldId id="754" r:id="rId4"/>
    <p:sldId id="755" r:id="rId5"/>
    <p:sldId id="756" r:id="rId6"/>
    <p:sldId id="757" r:id="rId7"/>
    <p:sldId id="758" r:id="rId8"/>
    <p:sldId id="759" r:id="rId9"/>
    <p:sldId id="760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892" r:id="rId24"/>
    <p:sldId id="779" r:id="rId25"/>
    <p:sldId id="906" r:id="rId26"/>
    <p:sldId id="880" r:id="rId27"/>
    <p:sldId id="782" r:id="rId28"/>
    <p:sldId id="900" r:id="rId29"/>
    <p:sldId id="901" r:id="rId30"/>
    <p:sldId id="902" r:id="rId31"/>
    <p:sldId id="784" r:id="rId32"/>
    <p:sldId id="785" r:id="rId33"/>
    <p:sldId id="786" r:id="rId34"/>
    <p:sldId id="893" r:id="rId35"/>
    <p:sldId id="894" r:id="rId36"/>
    <p:sldId id="895" r:id="rId37"/>
    <p:sldId id="896" r:id="rId38"/>
    <p:sldId id="787" r:id="rId39"/>
    <p:sldId id="788" r:id="rId40"/>
    <p:sldId id="789" r:id="rId41"/>
    <p:sldId id="790" r:id="rId42"/>
    <p:sldId id="791" r:id="rId43"/>
    <p:sldId id="953" r:id="rId44"/>
    <p:sldId id="885" r:id="rId45"/>
    <p:sldId id="793" r:id="rId46"/>
    <p:sldId id="794" r:id="rId47"/>
    <p:sldId id="881" r:id="rId48"/>
    <p:sldId id="797" r:id="rId49"/>
    <p:sldId id="798" r:id="rId50"/>
    <p:sldId id="799" r:id="rId51"/>
    <p:sldId id="800" r:id="rId52"/>
    <p:sldId id="933" r:id="rId5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9693" autoAdjust="0"/>
  </p:normalViewPr>
  <p:slideViewPr>
    <p:cSldViewPr snapToGrid="0">
      <p:cViewPr>
        <p:scale>
          <a:sx n="73" d="100"/>
          <a:sy n="73" d="100"/>
        </p:scale>
        <p:origin x="-1326" y="-7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5645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1%EC%9B%94_1%EC%9D%BC" TargetMode="External"/><Relationship Id="rId2" Type="http://schemas.openxmlformats.org/officeDocument/2006/relationships/hyperlink" Target="http://ko.wikipedia.org/wiki/1972%EB%85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.wikipedia.org/wiki/%EA%B7%B8%EB%A6%AC%EB%8B%88%EC%B9%98_%ED%8F%89%EA%B7%A0%EC%8B%9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ko.wikipedia.org/wiki/%EC%9C%A0%EB%8B%88%EC%BD%94%EB%93%9C_%EB%B2%94%EC%9C%84_%EB%AA%A9%EB%A1%9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자바스크립트 </a:t>
            </a:r>
            <a:r>
              <a:rPr lang="ko-KR" altLang="en-US" dirty="0"/>
              <a:t>객체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0521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Array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Date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Number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/>
              <a:t>String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 smtClean="0"/>
              <a:t>Math </a:t>
            </a:r>
            <a:r>
              <a:rPr lang="ko-KR" altLang="en-US" dirty="0" smtClean="0"/>
              <a:t>객체 </a:t>
            </a:r>
            <a:endParaRPr lang="ko-KR" altLang="en-US" dirty="0"/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15129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나타내는 객체</a:t>
            </a:r>
            <a:endParaRPr lang="en-US" altLang="ko-KR" dirty="0" smtClean="0"/>
          </a:p>
          <a:p>
            <a:pPr marL="594068" lvl="1" indent="0">
              <a:buNone/>
            </a:pPr>
            <a:r>
              <a:rPr lang="en-US" altLang="ko-KR" i="1" dirty="0" err="1">
                <a:solidFill>
                  <a:srgbClr val="000099"/>
                </a:solidFill>
              </a:rPr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</a:t>
            </a:r>
            <a:r>
              <a:rPr lang="en-US" altLang="ko-KR" i="1" dirty="0">
                <a:solidFill>
                  <a:srgbClr val="000099"/>
                </a:solidFill>
              </a:rPr>
              <a:t>new</a:t>
            </a:r>
            <a:r>
              <a:rPr lang="en-US" altLang="ko-KR" dirty="0"/>
              <a:t> Array();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"apple"</a:t>
            </a:r>
            <a:r>
              <a:rPr lang="en-US" altLang="ko-KR" dirty="0"/>
              <a:t>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"banana"</a:t>
            </a:r>
            <a:r>
              <a:rPr lang="en-US" altLang="ko-KR" dirty="0"/>
              <a:t>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"orange"</a:t>
            </a:r>
            <a:r>
              <a:rPr lang="en-US" altLang="ko-KR" dirty="0"/>
              <a:t>;</a:t>
            </a:r>
          </a:p>
          <a:p>
            <a:r>
              <a:rPr lang="ko-KR" altLang="en-US" dirty="0" smtClean="0"/>
              <a:t>배열의 크기가 자동으로 조절된다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언어에서는 배열의 크기가 고정되어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자바스크립트에서 배열의 크기는 현재 배열의 크기보다 큰 인덱스를 사용하면 자동으로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자바스크립트에서는 하나의 배열에 여러 가지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혼합해서 저장할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데이터의 종류를 다르게 하면서 배열에 저장할 수 있는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배열에 정수와 문자열을 동시에 저장하는 것이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15545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274" y="534344"/>
            <a:ext cx="9702694" cy="990071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9543" y="1551111"/>
            <a:ext cx="11305557" cy="676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"[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] 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myArray2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(myArray1);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401" y="1724778"/>
            <a:ext cx="3822322" cy="2029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768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5"/>
            <a:ext cx="10670077" cy="6262198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length</a:t>
            </a:r>
          </a:p>
          <a:p>
            <a:r>
              <a:rPr lang="ko-KR" altLang="en-US" dirty="0" err="1" smtClean="0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53104" y="3552078"/>
          <a:ext cx="11219882" cy="46128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배열에서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</a:tr>
              <a:tr h="994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역순으로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끝에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78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요소를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처음의 원소를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unshift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52055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5"/>
          <a:ext cx="11264119" cy="56823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6966"/>
                <a:gridCol w="7567153"/>
              </a:tblGrid>
              <a:tr h="557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17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reverse()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거꾸로 뒤집는다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sortfunction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정렬한다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인수로 값을 비교하는 함수를 지정할 수 있으며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사전순으로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정렬된다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~ end 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범위의 요소를 따로 떼어내어 새로운 배열을 만든다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splice(index, n,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a, b, c,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일부를 수정한다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범위를 삭제하고 새로운 요소를 </a:t>
                      </a:r>
                      <a:r>
                        <a:rPr lang="ko-KR" altLang="en-US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삽입힌다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57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배열을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join(deli)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요소를 하나의 문자열로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구분자를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지정할 수 있으며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콤마로 구분한다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25737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9"/>
            <a:ext cx="11265509" cy="327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y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joined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(joined);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41" y="1396640"/>
            <a:ext cx="4622874" cy="19547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19591"/>
            <a:ext cx="11265509" cy="1578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fruits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"grape"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fruits.indexOf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 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85" y="4552084"/>
            <a:ext cx="3807093" cy="1609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25378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8"/>
            <a:ext cx="11265509" cy="3136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numbers.push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numbers.pop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37759"/>
            <a:ext cx="11265509" cy="2821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numbers.shift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(item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2,3,4,5,6,7,8,9,10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1100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81672" y="1711147"/>
            <a:ext cx="11265509" cy="1992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746358"/>
            <a:ext cx="11265509" cy="206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(a, b) {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- b });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04" y="6275533"/>
            <a:ext cx="5795983" cy="1779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43" y="2782885"/>
            <a:ext cx="5993954" cy="1840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86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사람 이름을 계속 입력 받아 배열에 저장하고 그 저장된 이름을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prompt</a:t>
            </a:r>
            <a:r>
              <a:rPr lang="ko-KR" altLang="en-US" dirty="0"/>
              <a:t> </a:t>
            </a:r>
            <a:r>
              <a:rPr lang="ko-KR" altLang="en-US" dirty="0" smtClean="0"/>
              <a:t>명령을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입력의 마지막은 공백문자를 입력하거나 </a:t>
            </a:r>
            <a:r>
              <a:rPr lang="en-US" altLang="ko-KR" dirty="0" smtClean="0"/>
              <a:t>"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눌렀을 때로 한다</a:t>
            </a:r>
            <a:r>
              <a:rPr lang="en-US" altLang="ko-KR" dirty="0" smtClean="0"/>
              <a:t>. "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 입력될 때이다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서로 중복되지 않은 정수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입력 받아 출력하는 프로그램을 작성하시오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Js_array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71886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객체는 날짜와 시간 작업을 하는데 사용되는 가장 기본적인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new Date() // </a:t>
            </a:r>
            <a:r>
              <a:rPr lang="ko-KR" altLang="en-US" dirty="0"/>
              <a:t>현재 날짜와 시간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Date(milliseconds) //1970/01/01 </a:t>
            </a:r>
            <a:r>
              <a:rPr lang="ko-KR" altLang="en-US" dirty="0"/>
              <a:t>이후의 </a:t>
            </a:r>
            <a:r>
              <a:rPr lang="ko-KR" altLang="en-US" dirty="0" err="1"/>
              <a:t>밀리초</a:t>
            </a:r>
            <a:endParaRPr lang="ko-KR" altLang="en-US" dirty="0"/>
          </a:p>
          <a:p>
            <a:pPr lvl="1"/>
            <a:r>
              <a:rPr lang="en-US" altLang="ko-KR" dirty="0" smtClean="0"/>
              <a:t>new Date(</a:t>
            </a:r>
            <a:r>
              <a:rPr lang="en-US" altLang="ko-KR" dirty="0" err="1" smtClean="0"/>
              <a:t>dateString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Date(year, month, date[, hours[, minutes[, seconds[,</a:t>
            </a:r>
            <a:r>
              <a:rPr lang="en-US" altLang="ko-KR" dirty="0" err="1"/>
              <a:t>ms</a:t>
            </a:r>
            <a:r>
              <a:rPr lang="en-US" altLang="ko-KR" dirty="0" smtClean="0"/>
              <a:t>]]]])</a:t>
            </a:r>
          </a:p>
          <a:p>
            <a:r>
              <a:rPr lang="en-US" altLang="ko-KR" sz="2400" dirty="0" smtClean="0">
                <a:hlinkClick r:id="rId2" tooltip="1972년"/>
              </a:rPr>
              <a:t>UTC</a:t>
            </a:r>
          </a:p>
          <a:p>
            <a:r>
              <a:rPr lang="en-US" altLang="ko-KR" sz="1800" dirty="0" smtClean="0">
                <a:hlinkClick r:id="rId2" tooltip="1972년"/>
              </a:rPr>
              <a:t>1972</a:t>
            </a:r>
            <a:r>
              <a:rPr lang="ko-KR" altLang="en-US" sz="1800" dirty="0">
                <a:hlinkClick r:id="rId2" tooltip="1972년"/>
              </a:rPr>
              <a:t>년</a:t>
            </a:r>
            <a:r>
              <a:rPr lang="ko-KR" altLang="en-US" sz="1800" dirty="0"/>
              <a:t> 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월 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일</a:t>
            </a:r>
            <a:r>
              <a:rPr lang="ko-KR" altLang="en-US" sz="1800" dirty="0"/>
              <a:t>부터 시행된 국제 표준시이다</a:t>
            </a:r>
            <a:r>
              <a:rPr lang="en-US" altLang="ko-KR" sz="1800" dirty="0" smtClean="0"/>
              <a:t>..</a:t>
            </a:r>
            <a:endParaRPr lang="en-US" altLang="ko-KR" sz="1800" dirty="0"/>
          </a:p>
          <a:p>
            <a:r>
              <a:rPr lang="en-US" altLang="ko-KR" sz="1800" dirty="0"/>
              <a:t>UTC</a:t>
            </a:r>
            <a:r>
              <a:rPr lang="ko-KR" altLang="en-US" sz="1800" dirty="0"/>
              <a:t>는 </a:t>
            </a:r>
            <a:r>
              <a:rPr lang="ko-KR" altLang="en-US" sz="1800" dirty="0" err="1">
                <a:hlinkClick r:id="rId4" tooltip="그리니치 평균시"/>
              </a:rPr>
              <a:t>그리니치</a:t>
            </a:r>
            <a:r>
              <a:rPr lang="ko-KR" altLang="en-US" sz="1800" dirty="0">
                <a:hlinkClick r:id="rId4" tooltip="그리니치 평균시"/>
              </a:rPr>
              <a:t> 평균시</a:t>
            </a:r>
            <a:r>
              <a:rPr lang="en-US" altLang="ko-KR" sz="1800" dirty="0"/>
              <a:t>(GMT)</a:t>
            </a:r>
            <a:r>
              <a:rPr lang="ko-KR" altLang="en-US" sz="1800" dirty="0"/>
              <a:t>로 불리기도 하는데</a:t>
            </a:r>
            <a:r>
              <a:rPr lang="en-US" altLang="ko-KR" sz="1800" dirty="0"/>
              <a:t>, UTC</a:t>
            </a:r>
            <a:r>
              <a:rPr lang="ko-KR" altLang="en-US" sz="1800" dirty="0"/>
              <a:t>와 </a:t>
            </a:r>
            <a:r>
              <a:rPr lang="en-US" altLang="ko-KR" sz="1800" dirty="0"/>
              <a:t>GMT</a:t>
            </a:r>
            <a:r>
              <a:rPr lang="ko-KR" altLang="en-US" sz="1800" dirty="0"/>
              <a:t>는 초의 </a:t>
            </a:r>
            <a:r>
              <a:rPr lang="ko-KR" altLang="en-US" sz="1800" dirty="0" err="1"/>
              <a:t>소숫점</a:t>
            </a:r>
            <a:r>
              <a:rPr lang="ko-KR" altLang="en-US" sz="1800" dirty="0"/>
              <a:t> 단위에서만 차이가 나기 때문에 일상에서는 혼용되어 사용된다</a:t>
            </a:r>
            <a:r>
              <a:rPr lang="en-US" altLang="ko-KR" sz="1800" dirty="0"/>
              <a:t>. </a:t>
            </a:r>
            <a:r>
              <a:rPr lang="ko-KR" altLang="en-US" sz="1800" dirty="0"/>
              <a:t>기술적인 표기에서는 </a:t>
            </a:r>
            <a:r>
              <a:rPr lang="en-US" altLang="ko-KR" sz="1800" dirty="0"/>
              <a:t>UTC</a:t>
            </a:r>
            <a:r>
              <a:rPr lang="ko-KR" altLang="en-US" sz="1800" dirty="0"/>
              <a:t>가 사용된다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46138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47" y="3725144"/>
            <a:ext cx="9744967" cy="458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27428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1111"/>
            <a:ext cx="11265509" cy="2316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"January 20, 2013  11:13:00"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9" y="4603083"/>
            <a:ext cx="5422230" cy="27905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334" y="4603083"/>
            <a:ext cx="5399388" cy="2831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92011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5855591"/>
              </p:ext>
            </p:extLst>
          </p:nvPr>
        </p:nvGraphicFramePr>
        <p:xfrm>
          <a:off x="479496" y="1815127"/>
          <a:ext cx="10945548" cy="53041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60914"/>
                <a:gridCol w="4036118"/>
                <a:gridCol w="3648516"/>
              </a:tblGrid>
              <a:tr h="530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반환값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6(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(day)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(date)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(month-1)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getFullYear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숫자로 된 연도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(year)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23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(hours)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(minutes)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(seconds)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999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경과시간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(milliseconds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240971" y="7380514"/>
            <a:ext cx="990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getTime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값</a:t>
            </a:r>
            <a:r>
              <a:rPr lang="en-US" altLang="ko-KR" smtClean="0"/>
              <a:t> milisec</a:t>
            </a:r>
            <a:r>
              <a:rPr lang="ko-KR" altLang="en-US" smtClean="0"/>
              <a:t>에서  </a:t>
            </a:r>
            <a:r>
              <a:rPr lang="en-US" altLang="ko-KR" smtClean="0"/>
              <a:t>1000</a:t>
            </a:r>
            <a:r>
              <a:rPr lang="ko-KR" altLang="en-US" smtClean="0"/>
              <a:t>으로 나누면 실제 초를 얻을 수 있다 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7395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3034" y="1435609"/>
            <a:ext cx="11172065" cy="637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today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today.toDateString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today.toISOString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today.toJSON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today.toLocaleDateString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today.toLocaleTimeString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today.toTimeString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today.toUTCString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toISOString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 ISO-8601 </a:t>
            </a:r>
            <a:r>
              <a:rPr lang="en-US" altLang="ko-KR" sz="2400" dirty="0"/>
              <a:t>and the format is: </a:t>
            </a:r>
            <a:r>
              <a:rPr lang="en-US" altLang="ko-KR" sz="2400" dirty="0" err="1"/>
              <a:t>YYYY-MM-DDTHH:mm:ss.sssZ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/>
              <a:t>시간대는 항상 </a:t>
            </a:r>
            <a:r>
              <a:rPr lang="en-US" altLang="ko-KR" sz="2400" dirty="0"/>
              <a:t>UTC</a:t>
            </a:r>
            <a:r>
              <a:rPr lang="ko-KR" altLang="en-US" sz="2400" dirty="0"/>
              <a:t>이며 출력에서 접미사 </a:t>
            </a:r>
            <a:r>
              <a:rPr lang="en-US" altLang="ko-KR" sz="2400" dirty="0"/>
              <a:t>Z</a:t>
            </a:r>
            <a:r>
              <a:rPr lang="ko-KR" altLang="en-US" sz="2400" dirty="0"/>
              <a:t>로 </a:t>
            </a:r>
            <a:r>
              <a:rPr lang="ko-KR" altLang="en-US" sz="2400" dirty="0" smtClean="0"/>
              <a:t>표시됩니다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toJSON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endParaRPr lang="en-US" altLang="ko-KR" sz="2400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/>
              <a:t>SO-8601 standard: </a:t>
            </a:r>
            <a:r>
              <a:rPr lang="en-US" altLang="ko-KR" sz="2400" dirty="0" err="1"/>
              <a:t>YYYY-MM-DDTHH:mm:ss.sssZ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40" y="3320080"/>
            <a:ext cx="2964515" cy="2607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81960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</a:t>
            </a:r>
            <a:r>
              <a:rPr lang="ko-KR" altLang="en-US" smtClean="0"/>
              <a:t>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71296"/>
          </a:xfrm>
        </p:spPr>
        <p:txBody>
          <a:bodyPr/>
          <a:lstStyle/>
          <a:p>
            <a:r>
              <a:rPr lang="en-US" altLang="ko-KR" dirty="0" smtClean="0"/>
              <a:t>test_date1 – </a:t>
            </a:r>
            <a:r>
              <a:rPr lang="en-US" altLang="ko-KR" dirty="0" err="1" smtClean="0"/>
              <a:t>getFullYear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getYear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test_date2 – </a:t>
            </a:r>
            <a:r>
              <a:rPr lang="ko-KR" altLang="en-US" dirty="0" smtClean="0"/>
              <a:t>요일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()-&gt; 0~6</a:t>
            </a:r>
          </a:p>
          <a:p>
            <a:r>
              <a:rPr lang="en-US" altLang="ko-KR" dirty="0" smtClean="0"/>
              <a:t>test_date5week –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test_date3 – </a:t>
            </a:r>
            <a:r>
              <a:rPr lang="ko-KR" altLang="en-US" dirty="0" smtClean="0"/>
              <a:t>날짜수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</a:p>
          <a:p>
            <a:r>
              <a:rPr lang="en-US" altLang="ko-KR" smtClean="0"/>
              <a:t>  </a:t>
            </a:r>
            <a:r>
              <a:rPr lang="en-US" altLang="ko-KR" smtClean="0">
                <a:sym typeface="Wingdings" pitchFamily="2" charset="2"/>
              </a:rPr>
              <a:t> time</a:t>
            </a:r>
            <a:r>
              <a:rPr lang="ko-KR" altLang="en-US" smtClean="0">
                <a:sym typeface="Wingdings" pitchFamily="2" charset="2"/>
              </a:rPr>
              <a:t>에서 일 구하기 </a:t>
            </a:r>
            <a:r>
              <a:rPr lang="en-US" altLang="ko-KR" smtClean="0"/>
              <a:t> -&gt;  </a:t>
            </a:r>
            <a:r>
              <a:rPr lang="en-US" altLang="ko-KR" dirty="0" smtClean="0"/>
              <a:t>/1000/60/60/24 </a:t>
            </a:r>
            <a:endParaRPr lang="en-US" altLang="ko-KR" dirty="0"/>
          </a:p>
          <a:p>
            <a:r>
              <a:rPr lang="en-US" altLang="ko-KR" dirty="0" smtClean="0"/>
              <a:t>test_date4- 500</a:t>
            </a:r>
            <a:r>
              <a:rPr lang="ko-KR" altLang="en-US" dirty="0" smtClean="0"/>
              <a:t>일 후 계산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getTime</a:t>
            </a:r>
            <a:r>
              <a:rPr lang="ko-KR" altLang="en-US" dirty="0" err="1" smtClean="0"/>
              <a:t>에의해</a:t>
            </a:r>
            <a:r>
              <a:rPr lang="ko-KR" altLang="en-US" dirty="0" smtClean="0"/>
              <a:t> 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구한다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</a:t>
            </a:r>
            <a:r>
              <a:rPr lang="ko-KR" altLang="en-US" smtClean="0"/>
              <a:t>구한다 </a:t>
            </a:r>
            <a:r>
              <a:rPr lang="en-US" altLang="ko-KR" smtClean="0"/>
              <a:t>  //milisec</a:t>
            </a:r>
            <a:r>
              <a:rPr lang="ko-KR" altLang="en-US" smtClean="0"/>
              <a:t>의 값을 구할때는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//</a:t>
            </a:r>
            <a:r>
              <a:rPr lang="ko-KR" altLang="en-US" smtClean="0"/>
              <a:t>곱하기</a:t>
            </a:r>
            <a:r>
              <a:rPr lang="en-US" altLang="ko-KR" smtClean="0"/>
              <a:t>-&gt;</a:t>
            </a:r>
            <a:r>
              <a:rPr lang="ko-KR" altLang="en-US" smtClean="0"/>
              <a:t> </a:t>
            </a:r>
            <a:r>
              <a:rPr lang="en-US" altLang="ko-KR" smtClean="0"/>
              <a:t>(1000*60*60*24*500)</a:t>
            </a:r>
            <a:endParaRPr lang="en-US" altLang="ko-KR" dirty="0" smtClean="0"/>
          </a:p>
          <a:p>
            <a:r>
              <a:rPr lang="ko-KR" altLang="en-US" dirty="0" smtClean="0"/>
              <a:t>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더한다 </a:t>
            </a:r>
            <a:endParaRPr lang="en-US" altLang="ko-KR" dirty="0" smtClean="0"/>
          </a:p>
          <a:p>
            <a:r>
              <a:rPr lang="ko-KR" altLang="en-US" dirty="0" smtClean="0"/>
              <a:t>더한 값으로 새로운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를 설정  </a:t>
            </a:r>
            <a:r>
              <a:rPr lang="ko-KR" altLang="en-US" smtClean="0"/>
              <a:t>후  년 월 일 을 구한다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50246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3552" y="1551112"/>
            <a:ext cx="11252161" cy="224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구입날짜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/>
              <a:t>     var </a:t>
            </a:r>
            <a:r>
              <a:rPr lang="en-US" altLang="ko-KR" sz="2400"/>
              <a:t>days = times / (1000*60*60*24);</a:t>
            </a:r>
          </a:p>
          <a:p>
            <a:pPr>
              <a:lnSpc>
                <a:spcPct val="100000"/>
              </a:lnSpc>
            </a:pPr>
            <a:r>
              <a:rPr lang="en-US" altLang="ko-KR" sz="2400"/>
              <a:t>      var days = times/1000/60/60/24;</a:t>
            </a:r>
            <a:endParaRPr lang="en-US" altLang="ko-KR" sz="2339" b="1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            test_date6day.html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9" y="4496695"/>
            <a:ext cx="5003547" cy="19386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2" y="4389119"/>
            <a:ext cx="5752459" cy="3391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6005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12129"/>
          </a:xfrm>
        </p:spPr>
        <p:txBody>
          <a:bodyPr/>
          <a:lstStyle/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1</a:t>
            </a:r>
            <a:r>
              <a:rPr lang="en-US" altLang="ko-KR" sz="2400"/>
              <a:t>. </a:t>
            </a:r>
            <a:r>
              <a:rPr lang="en-US" altLang="ko-KR" sz="2800"/>
              <a:t>id</a:t>
            </a:r>
            <a:r>
              <a:rPr lang="ko-KR" altLang="en-US" sz="2800"/>
              <a:t>가 </a:t>
            </a:r>
            <a:r>
              <a:rPr lang="en-US" altLang="ko-KR" sz="2800"/>
              <a:t>pdate</a:t>
            </a:r>
            <a:r>
              <a:rPr lang="ko-KR" altLang="en-US" sz="2800"/>
              <a:t>인 엘리먼트의 값을 가져와 변수에 대입한다 </a:t>
            </a:r>
          </a:p>
          <a:p>
            <a:pPr marL="0" indent="0">
              <a:buNone/>
            </a:pPr>
            <a:r>
              <a:rPr lang="en-US" altLang="ko-KR" sz="2800" smtClean="0"/>
              <a:t>2</a:t>
            </a:r>
            <a:r>
              <a:rPr lang="en-US" altLang="ko-KR" sz="2800"/>
              <a:t>. 1</a:t>
            </a:r>
            <a:r>
              <a:rPr lang="ko-KR" altLang="en-US" sz="2800"/>
              <a:t>번의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 -pday</a:t>
            </a:r>
          </a:p>
          <a:p>
            <a:pPr marL="0" indent="0">
              <a:buNone/>
            </a:pPr>
            <a:r>
              <a:rPr lang="en-US" altLang="ko-KR" sz="2800" smtClean="0"/>
              <a:t>3</a:t>
            </a:r>
            <a:r>
              <a:rPr lang="en-US" altLang="ko-KR" sz="2800"/>
              <a:t>. </a:t>
            </a:r>
            <a:r>
              <a:rPr lang="ko-KR" altLang="en-US" sz="2800"/>
              <a:t>오늘의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-today</a:t>
            </a:r>
          </a:p>
          <a:p>
            <a:pPr marL="0" indent="0">
              <a:buNone/>
            </a:pPr>
            <a:r>
              <a:rPr lang="en-US" altLang="ko-KR" sz="2800" smtClean="0"/>
              <a:t>4</a:t>
            </a:r>
            <a:r>
              <a:rPr lang="en-US" altLang="ko-KR" sz="2800"/>
              <a:t>. getTime()</a:t>
            </a:r>
            <a:r>
              <a:rPr lang="ko-KR" altLang="en-US" sz="2800"/>
              <a:t>을 이용하여 </a:t>
            </a:r>
            <a:r>
              <a:rPr lang="en-US" altLang="ko-KR" sz="2800"/>
              <a:t>3</a:t>
            </a:r>
            <a:r>
              <a:rPr lang="ko-KR" altLang="en-US" sz="2800"/>
              <a:t>번에서 </a:t>
            </a:r>
            <a:r>
              <a:rPr lang="en-US" altLang="ko-KR" sz="2800"/>
              <a:t>2</a:t>
            </a:r>
            <a:r>
              <a:rPr lang="ko-KR" altLang="en-US" sz="2800"/>
              <a:t>번을 뺀 값을 계산 </a:t>
            </a:r>
            <a:r>
              <a:rPr lang="en-US" altLang="ko-KR" sz="2800" smtClean="0"/>
              <a:t>– milisec</a:t>
            </a:r>
            <a:r>
              <a:rPr lang="ko-KR" altLang="en-US" sz="2800" smtClean="0"/>
              <a:t>값</a:t>
            </a:r>
            <a:endParaRPr lang="ko-KR" altLang="en-US" sz="2800"/>
          </a:p>
          <a:p>
            <a:pPr marL="0" indent="0">
              <a:buNone/>
            </a:pPr>
            <a:r>
              <a:rPr lang="en-US" altLang="ko-KR" sz="2800" smtClean="0"/>
              <a:t>5</a:t>
            </a:r>
            <a:r>
              <a:rPr lang="en-US" altLang="ko-KR" sz="2800"/>
              <a:t>. 4</a:t>
            </a:r>
            <a:r>
              <a:rPr lang="ko-KR" altLang="en-US" sz="2800"/>
              <a:t>번의 값으로 하루의 </a:t>
            </a:r>
            <a:r>
              <a:rPr lang="ko-KR" altLang="en-US" sz="2800" smtClean="0"/>
              <a:t>값</a:t>
            </a:r>
            <a:r>
              <a:rPr lang="en-US" altLang="ko-KR" sz="2800" smtClean="0"/>
              <a:t>(milisec)</a:t>
            </a:r>
            <a:r>
              <a:rPr lang="ko-KR" altLang="en-US" sz="2800" smtClean="0"/>
              <a:t>을 </a:t>
            </a:r>
            <a:r>
              <a:rPr lang="ko-KR" altLang="en-US" sz="2800"/>
              <a:t>계산하여 나눈다  </a:t>
            </a:r>
            <a:r>
              <a:rPr lang="ko-KR" altLang="en-US" sz="2800" smtClean="0"/>
              <a:t> </a:t>
            </a:r>
            <a:endParaRPr lang="en-US" altLang="ko-KR" sz="2800" smtClean="0"/>
          </a:p>
          <a:p>
            <a:pPr marL="0" indent="0">
              <a:buNone/>
            </a:pPr>
            <a:r>
              <a:rPr lang="en-US" altLang="ko-KR" sz="2800"/>
              <a:t> </a:t>
            </a:r>
            <a:r>
              <a:rPr lang="en-US" altLang="ko-KR" sz="2800" smtClean="0"/>
              <a:t>     time/(1000*60*60*24)      // time</a:t>
            </a:r>
            <a:r>
              <a:rPr lang="ko-KR" altLang="en-US" sz="2800" smtClean="0"/>
              <a:t>에서 일을 구할때는 나누기 </a:t>
            </a:r>
            <a:endParaRPr lang="ko-KR" altLang="en-US" sz="2800"/>
          </a:p>
          <a:p>
            <a:pPr marL="0" indent="0">
              <a:buNone/>
            </a:pPr>
            <a:r>
              <a:rPr lang="en-US" altLang="ko-KR" sz="2800" smtClean="0"/>
              <a:t>6.  5</a:t>
            </a:r>
            <a:r>
              <a:rPr lang="ko-KR" altLang="en-US" sz="2800" smtClean="0"/>
              <a:t>번의 </a:t>
            </a:r>
            <a:r>
              <a:rPr lang="ko-KR" altLang="en-US" sz="2800"/>
              <a:t>값이 </a:t>
            </a:r>
            <a:r>
              <a:rPr lang="en-US" altLang="ko-KR" sz="2800"/>
              <a:t>7</a:t>
            </a:r>
            <a:r>
              <a:rPr lang="ko-KR" altLang="en-US" sz="2800"/>
              <a:t>보다 큰지 안큰지 비교 </a:t>
            </a:r>
          </a:p>
          <a:p>
            <a:pPr marL="0" indent="0">
              <a:buNone/>
            </a:pPr>
            <a:r>
              <a:rPr lang="en-US" altLang="ko-KR" sz="2800" smtClean="0"/>
              <a:t>       7</a:t>
            </a:r>
            <a:r>
              <a:rPr lang="ko-KR" altLang="en-US" sz="2800"/>
              <a:t>보다 크면 교환기간이 지났습니다 </a:t>
            </a:r>
          </a:p>
          <a:p>
            <a:pPr marL="0" indent="0">
              <a:buNone/>
            </a:pPr>
            <a:r>
              <a:rPr lang="ko-KR" altLang="en-US" sz="2800" smtClean="0"/>
              <a:t>         아니면  </a:t>
            </a:r>
            <a:r>
              <a:rPr lang="ko-KR" altLang="en-US" sz="2800"/>
              <a:t>교환 가능합니다 </a:t>
            </a:r>
            <a:r>
              <a:rPr lang="ko-KR" altLang="en-US" sz="240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85894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오늘까지의 날짜수를 계산하는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소수점은 </a:t>
            </a:r>
            <a:r>
              <a:rPr lang="en-US" altLang="ko-KR" dirty="0" err="1" smtClean="0"/>
              <a:t>parseInt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ko-KR" altLang="en-US" smtClean="0"/>
              <a:t>버린다</a:t>
            </a:r>
            <a:r>
              <a:rPr lang="en-US" altLang="ko-KR" smtClean="0"/>
              <a:t>.)   test_date3</a:t>
            </a:r>
            <a:endParaRPr lang="en-US" altLang="ko-KR" dirty="0" smtClean="0"/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오늘부터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후의 날짜를 출력하는 프로그램을 </a:t>
            </a:r>
            <a:r>
              <a:rPr lang="ko-KR" altLang="en-US" smtClean="0"/>
              <a:t>작성하시오</a:t>
            </a:r>
            <a:r>
              <a:rPr lang="en-US" altLang="ko-KR" smtClean="0"/>
              <a:t>.   test_date4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49883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객체는 </a:t>
            </a:r>
            <a:r>
              <a:rPr lang="ko-KR" altLang="en-US" dirty="0" err="1"/>
              <a:t>수치형</a:t>
            </a:r>
            <a:r>
              <a:rPr lang="ko-KR" altLang="en-US" dirty="0"/>
              <a:t> 값을 감싸서 객체로 만들어 주는 </a:t>
            </a:r>
            <a:r>
              <a:rPr lang="ko-KR" altLang="en-US" dirty="0" err="1"/>
              <a:t>랩퍼</a:t>
            </a:r>
            <a:r>
              <a:rPr lang="en-US" altLang="ko-KR" dirty="0"/>
              <a:t>(wrapper)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MAXVALUE : </a:t>
            </a:r>
            <a:r>
              <a:rPr lang="ko-KR" altLang="en-US" dirty="0" smtClean="0"/>
              <a:t>표현할 수 있는 가장 큰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MINVALUE : </a:t>
            </a:r>
            <a:r>
              <a:rPr lang="ko-KR" altLang="en-US" dirty="0" smtClean="0"/>
              <a:t>표현할 수 있는 가장 작은 값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NaN</a:t>
            </a:r>
            <a:r>
              <a:rPr lang="en-US" altLang="ko-KR" dirty="0"/>
              <a:t> </a:t>
            </a:r>
            <a:r>
              <a:rPr lang="en-US" altLang="ko-KR" dirty="0" smtClean="0"/>
              <a:t>: "Not a Number"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1.7E+38-&gt; 17000000000000000000000000.0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3.435E-20 0. 00000000000000000003435</a:t>
            </a:r>
            <a:endParaRPr lang="en-US" altLang="ko-KR" dirty="0"/>
          </a:p>
          <a:p>
            <a:pPr lvl="1"/>
            <a:r>
              <a:rPr lang="en-US" altLang="ko-KR" dirty="0" err="1" smtClean="0"/>
              <a:t>toExponential</a:t>
            </a:r>
            <a:r>
              <a:rPr lang="en-US" altLang="ko-KR" dirty="0" smtClean="0"/>
              <a:t>([digits]) : </a:t>
            </a:r>
            <a:r>
              <a:rPr lang="ko-KR" altLang="en-US" dirty="0" err="1" smtClean="0"/>
              <a:t>지수형으로</a:t>
            </a:r>
            <a:r>
              <a:rPr lang="ko-KR" altLang="en-US" dirty="0" smtClean="0"/>
              <a:t>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인수는 소수점 이하 개수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toFixed</a:t>
            </a:r>
            <a:r>
              <a:rPr lang="en-US" altLang="ko-KR" dirty="0"/>
              <a:t>([digits])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고정소수점 방식으로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인수는 소수점 이하 개수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toPrecision</a:t>
            </a:r>
            <a:r>
              <a:rPr lang="en-US" altLang="ko-KR" dirty="0"/>
              <a:t>([</a:t>
            </a:r>
            <a:r>
              <a:rPr lang="en-US" altLang="ko-KR" dirty="0" smtClean="0"/>
              <a:t>precision])  : </a:t>
            </a:r>
            <a:r>
              <a:rPr lang="ko-KR" altLang="en-US" dirty="0" smtClean="0"/>
              <a:t>유효숫자 수를 지정</a:t>
            </a:r>
            <a:endParaRPr lang="en-US" altLang="ko-KR" dirty="0"/>
          </a:p>
          <a:p>
            <a:pPr lvl="1"/>
            <a:r>
              <a:rPr lang="en-US" altLang="ko-KR" dirty="0" err="1" smtClean="0"/>
              <a:t>toString</a:t>
            </a:r>
            <a:r>
              <a:rPr lang="en-US" altLang="ko-KR" dirty="0"/>
              <a:t>([radix</a:t>
            </a:r>
            <a:r>
              <a:rPr lang="en-US" altLang="ko-KR" dirty="0" smtClean="0"/>
              <a:t>])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주어진 진법으로 숫자를 반환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2815261"/>
            <a:ext cx="10670077" cy="559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12035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var</a:t>
            </a:r>
            <a:r>
              <a:rPr lang="en-US" altLang="ko-KR" sz="2400" dirty="0"/>
              <a:t> x = 123;</a:t>
            </a:r>
            <a:br>
              <a:rPr lang="en-US" altLang="ko-KR" sz="2400" dirty="0"/>
            </a:br>
            <a:r>
              <a:rPr lang="en-US" altLang="ko-KR" sz="2400" dirty="0" err="1"/>
              <a:t>x.toString</a:t>
            </a:r>
            <a:r>
              <a:rPr lang="en-US" altLang="ko-KR" sz="2400" dirty="0"/>
              <a:t>();            </a:t>
            </a:r>
            <a:r>
              <a:rPr lang="en-US" altLang="ko-KR" sz="2400" dirty="0" smtClean="0"/>
              <a:t>  //123</a:t>
            </a:r>
          </a:p>
          <a:p>
            <a:pPr marL="0" indent="0">
              <a:buNone/>
            </a:pPr>
            <a:r>
              <a:rPr lang="en-US" altLang="ko-KR" sz="2400" dirty="0" smtClean="0"/>
              <a:t>    (</a:t>
            </a:r>
            <a:r>
              <a:rPr lang="en-US" altLang="ko-KR" sz="2400" dirty="0"/>
              <a:t>123).</a:t>
            </a:r>
            <a:r>
              <a:rPr lang="en-US" altLang="ko-KR" sz="2400" dirty="0" err="1"/>
              <a:t>toString</a:t>
            </a:r>
            <a:r>
              <a:rPr lang="en-US" altLang="ko-KR" sz="2400" dirty="0"/>
              <a:t>();        </a:t>
            </a:r>
            <a:r>
              <a:rPr lang="en-US" altLang="ko-KR" sz="2400" dirty="0" smtClean="0"/>
              <a:t>  //123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   (</a:t>
            </a:r>
            <a:r>
              <a:rPr lang="en-US" altLang="ko-KR" sz="2400" dirty="0"/>
              <a:t>100 + 23).</a:t>
            </a:r>
            <a:r>
              <a:rPr lang="en-US" altLang="ko-KR" sz="2400" dirty="0" err="1"/>
              <a:t>toString</a:t>
            </a:r>
            <a:r>
              <a:rPr lang="en-US" altLang="ko-KR" sz="2400" dirty="0"/>
              <a:t>(); </a:t>
            </a:r>
            <a:r>
              <a:rPr lang="en-US" altLang="ko-KR" sz="2400" dirty="0" smtClean="0"/>
              <a:t>   //123</a:t>
            </a:r>
          </a:p>
          <a:p>
            <a:r>
              <a:rPr lang="ko-KR" altLang="en-US" sz="2400" dirty="0" smtClean="0"/>
              <a:t>지수표기법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반올림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var</a:t>
            </a:r>
            <a:r>
              <a:rPr lang="en-US" altLang="ko-KR" sz="2400" dirty="0"/>
              <a:t> x = 9.656;</a:t>
            </a:r>
            <a:br>
              <a:rPr lang="en-US" altLang="ko-KR" sz="2400" dirty="0"/>
            </a:b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x.toExponential</a:t>
            </a:r>
            <a:r>
              <a:rPr lang="en-US" altLang="ko-KR" sz="2400" dirty="0" smtClean="0"/>
              <a:t>(2</a:t>
            </a:r>
            <a:r>
              <a:rPr lang="en-US" altLang="ko-KR" sz="2400" dirty="0"/>
              <a:t>);     // returns 9.66e+0</a:t>
            </a:r>
            <a:br>
              <a:rPr lang="en-US" altLang="ko-KR" sz="2400" dirty="0"/>
            </a:b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x.toExponential</a:t>
            </a:r>
            <a:r>
              <a:rPr lang="en-US" altLang="ko-KR" sz="2400" dirty="0" smtClean="0"/>
              <a:t>(4</a:t>
            </a:r>
            <a:r>
              <a:rPr lang="en-US" altLang="ko-KR" sz="2400" dirty="0"/>
              <a:t>);     // returns 9.6560e+0</a:t>
            </a:r>
            <a:br>
              <a:rPr lang="en-US" altLang="ko-KR" sz="2400" dirty="0"/>
            </a:b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x.toExponential</a:t>
            </a:r>
            <a:r>
              <a:rPr lang="en-US" altLang="ko-KR" sz="2400" dirty="0" smtClean="0"/>
              <a:t>(6</a:t>
            </a:r>
            <a:r>
              <a:rPr lang="en-US" altLang="ko-KR" sz="2400" dirty="0"/>
              <a:t>);     // returns 9.656000e+0 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소수자리</a:t>
            </a:r>
            <a:r>
              <a:rPr lang="ko-KR" altLang="en-US" sz="2400" dirty="0" smtClean="0"/>
              <a:t> 지정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var</a:t>
            </a:r>
            <a:r>
              <a:rPr lang="en-US" altLang="ko-KR" sz="2400" dirty="0"/>
              <a:t> x = 9.656;</a:t>
            </a:r>
            <a:br>
              <a:rPr lang="en-US" altLang="ko-KR" sz="2400" dirty="0"/>
            </a:b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x.toFixed</a:t>
            </a:r>
            <a:r>
              <a:rPr lang="en-US" altLang="ko-KR" sz="2400" dirty="0" smtClean="0"/>
              <a:t>(0</a:t>
            </a:r>
            <a:r>
              <a:rPr lang="en-US" altLang="ko-KR" sz="2400" dirty="0"/>
              <a:t>);           // returns 10</a:t>
            </a:r>
            <a:br>
              <a:rPr lang="en-US" altLang="ko-KR" sz="2400" dirty="0"/>
            </a:b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x.toFixed</a:t>
            </a:r>
            <a:r>
              <a:rPr lang="en-US" altLang="ko-KR" sz="2400" dirty="0" smtClean="0"/>
              <a:t>(2</a:t>
            </a:r>
            <a:r>
              <a:rPr lang="en-US" altLang="ko-KR" sz="2400" dirty="0"/>
              <a:t>);           // returns 9.66</a:t>
            </a:r>
            <a:br>
              <a:rPr lang="en-US" altLang="ko-KR" sz="2400" dirty="0"/>
            </a:b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x.toFixed</a:t>
            </a:r>
            <a:r>
              <a:rPr lang="en-US" altLang="ko-KR" sz="2400" dirty="0" smtClean="0"/>
              <a:t>(4</a:t>
            </a:r>
            <a:r>
              <a:rPr lang="en-US" altLang="ko-KR" sz="2400" dirty="0"/>
              <a:t>);           // returns 9.6560</a:t>
            </a:r>
            <a:br>
              <a:rPr lang="en-US" altLang="ko-KR" sz="2400" dirty="0"/>
            </a:b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x.toFixed</a:t>
            </a:r>
            <a:r>
              <a:rPr lang="en-US" altLang="ko-KR" sz="2400" dirty="0" smtClean="0"/>
              <a:t>(6</a:t>
            </a:r>
            <a:r>
              <a:rPr lang="en-US" altLang="ko-KR" sz="2400" dirty="0"/>
              <a:t>);           // returns 9.656000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893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지정된 길이로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전체길이를 나타냄 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var</a:t>
            </a:r>
            <a:r>
              <a:rPr lang="en-US" altLang="ko-KR" sz="2400"/>
              <a:t> x = 9.656;</a:t>
            </a:r>
            <a:br>
              <a:rPr lang="en-US" altLang="ko-KR" sz="2400"/>
            </a:br>
            <a:r>
              <a:rPr lang="en-US" altLang="ko-KR" sz="2400"/>
              <a:t>x.toPrecision();        // returns 9.656</a:t>
            </a:r>
            <a:br>
              <a:rPr lang="en-US" altLang="ko-KR" sz="2400"/>
            </a:br>
            <a:r>
              <a:rPr lang="en-US" altLang="ko-KR" sz="2400"/>
              <a:t>x.toPrecision(2);       // returns 9.7</a:t>
            </a:r>
            <a:br>
              <a:rPr lang="en-US" altLang="ko-KR" sz="2400"/>
            </a:br>
            <a:r>
              <a:rPr lang="en-US" altLang="ko-KR" sz="2400"/>
              <a:t>x.toPrecision(4);       // returns 9.656</a:t>
            </a:r>
            <a:br>
              <a:rPr lang="en-US" altLang="ko-KR" sz="2400"/>
            </a:br>
            <a:r>
              <a:rPr lang="en-US" altLang="ko-KR" sz="2400"/>
              <a:t>x.toPrecision(6);       // returns </a:t>
            </a:r>
            <a:r>
              <a:rPr lang="en-US" altLang="ko-KR" sz="2400" smtClean="0"/>
              <a:t>9.65600</a:t>
            </a:r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smtClean="0"/>
              <a:t> 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71308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1"/>
            <a:r>
              <a:rPr lang="ko-KR" altLang="en-US" i="1" dirty="0" smtClean="0"/>
              <a:t>내장 </a:t>
            </a:r>
            <a:r>
              <a:rPr lang="ko-KR" altLang="en-US" i="1" dirty="0"/>
              <a:t>객체</a:t>
            </a:r>
            <a:r>
              <a:rPr lang="en-US" altLang="ko-KR" i="1" dirty="0"/>
              <a:t>(</a:t>
            </a:r>
            <a:r>
              <a:rPr lang="en-US" altLang="ko-KR" i="1" dirty="0" err="1"/>
              <a:t>bulit</a:t>
            </a:r>
            <a:r>
              <a:rPr lang="en-US" altLang="ko-KR" i="1" dirty="0"/>
              <a:t>-in object):</a:t>
            </a:r>
            <a:r>
              <a:rPr lang="ko-KR" altLang="en-US" dirty="0"/>
              <a:t> </a:t>
            </a:r>
            <a:r>
              <a:rPr lang="ko-KR" altLang="en-US" dirty="0" err="1"/>
              <a:t>생성자가</a:t>
            </a:r>
            <a:r>
              <a:rPr lang="ko-KR" altLang="en-US" dirty="0"/>
              <a:t> 미리 작성되어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i="1" dirty="0"/>
              <a:t>사용자 정의 객체</a:t>
            </a:r>
            <a:r>
              <a:rPr lang="en-US" altLang="ko-KR" i="1" dirty="0"/>
              <a:t>(custom object):</a:t>
            </a:r>
            <a:r>
              <a:rPr lang="ko-KR" altLang="en-US" i="1" dirty="0"/>
              <a:t> </a:t>
            </a:r>
            <a:r>
              <a:rPr lang="ko-KR" altLang="en-US" dirty="0"/>
              <a:t>사용자가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내장 </a:t>
            </a:r>
            <a:r>
              <a:rPr lang="ko-KR" altLang="en-US" dirty="0"/>
              <a:t>객체들은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정의하지 않고도 사용이 가능하다</a:t>
            </a:r>
            <a:r>
              <a:rPr lang="en-US" altLang="ko-KR" dirty="0"/>
              <a:t>. Date, String, Array</a:t>
            </a:r>
            <a:r>
              <a:rPr lang="ko-KR" altLang="en-US" dirty="0"/>
              <a:t>와 같은 객체들이 내장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 new Array(“apple”, “Orange”);</a:t>
            </a:r>
          </a:p>
          <a:p>
            <a:r>
              <a:rPr lang="en-US" altLang="ko-KR" dirty="0" smtClean="0"/>
              <a:t>New Array();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40375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x = 123;</a:t>
            </a:r>
          </a:p>
          <a:p>
            <a:pPr marL="0" indent="0">
              <a:buNone/>
            </a:pPr>
            <a:r>
              <a:rPr lang="en-US" altLang="ko-KR" sz="2400"/>
              <a:t> y= new Number("aaaa");</a:t>
            </a:r>
          </a:p>
          <a:p>
            <a:pPr marL="0" indent="0">
              <a:buNone/>
            </a:pPr>
            <a:r>
              <a:rPr lang="en-US" altLang="ko-KR" sz="2400"/>
              <a:t> z= new Number(123);</a:t>
            </a:r>
          </a:p>
          <a:p>
            <a:pPr marL="0" indent="0">
              <a:buNone/>
            </a:pPr>
            <a:r>
              <a:rPr lang="en-US" altLang="ko-KR" sz="2400"/>
              <a:t> </a:t>
            </a:r>
            <a:r>
              <a:rPr lang="en-US" altLang="ko-KR" sz="2400" smtClean="0"/>
              <a:t> </a:t>
            </a:r>
            <a:r>
              <a:rPr lang="en-US" altLang="ko-KR" sz="2400"/>
              <a:t>document.write("x type=" + typeof x + "&lt;br&gt;");          </a:t>
            </a:r>
          </a:p>
          <a:p>
            <a:pPr marL="0" indent="0">
              <a:buNone/>
            </a:pPr>
            <a:r>
              <a:rPr lang="en-US" altLang="ko-KR" sz="2400"/>
              <a:t> document.write("y type=" +typeof y + "&lt;br&gt;"); </a:t>
            </a:r>
          </a:p>
          <a:p>
            <a:pPr marL="0" indent="0">
              <a:buNone/>
            </a:pPr>
            <a:r>
              <a:rPr lang="en-US" altLang="ko-KR" sz="2400"/>
              <a:t> document.write("z type=" +typeof z + "&lt;br&gt;"); </a:t>
            </a:r>
            <a:endParaRPr lang="en-US" altLang="ko-KR" sz="2400" smtClean="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document.write("y.valueOf type=" + typeof y.valueOf() + "&lt;br&gt;"); </a:t>
            </a:r>
          </a:p>
          <a:p>
            <a:pPr marL="0" indent="0">
              <a:buNone/>
            </a:pPr>
            <a:r>
              <a:rPr lang="en-US" altLang="ko-KR" sz="2400"/>
              <a:t> document.write("z.valueOf type=" + typeof z.valueOf() + "&lt;br</a:t>
            </a:r>
            <a:r>
              <a:rPr lang="en-US" altLang="ko-KR" sz="2400" smtClean="0"/>
              <a:t>&gt;");</a:t>
            </a:r>
          </a:p>
          <a:p>
            <a:pPr marL="0" indent="0">
              <a:buNone/>
            </a:pPr>
            <a:r>
              <a:rPr lang="en-US" altLang="ko-KR" sz="2400" smtClean="0"/>
              <a:t>   //y</a:t>
            </a:r>
            <a:r>
              <a:rPr lang="ko-KR" altLang="en-US" sz="2400" smtClean="0"/>
              <a:t>의</a:t>
            </a:r>
            <a:r>
              <a:rPr lang="en-US" altLang="ko-KR" sz="2400" smtClean="0"/>
              <a:t> </a:t>
            </a:r>
            <a:r>
              <a:rPr lang="ko-KR" altLang="en-US" sz="2400" smtClean="0"/>
              <a:t>데이터 다입은 </a:t>
            </a:r>
            <a:r>
              <a:rPr lang="en-US" altLang="ko-KR" sz="2400" smtClean="0"/>
              <a:t>number </a:t>
            </a:r>
            <a:r>
              <a:rPr lang="ko-KR" altLang="en-US" sz="2400" smtClean="0"/>
              <a:t>로 </a:t>
            </a:r>
            <a:r>
              <a:rPr lang="en-US" altLang="ko-KR" sz="2400" smtClean="0"/>
              <a:t>// //y</a:t>
            </a:r>
            <a:r>
              <a:rPr lang="ko-KR" altLang="en-US" sz="2400" smtClean="0"/>
              <a:t>의</a:t>
            </a:r>
            <a:r>
              <a:rPr lang="en-US" altLang="ko-KR" sz="2400" smtClean="0"/>
              <a:t> value</a:t>
            </a:r>
            <a:r>
              <a:rPr lang="ko-KR" altLang="en-US" sz="2400" smtClean="0"/>
              <a:t>은 </a:t>
            </a:r>
            <a:r>
              <a:rPr lang="en-US" altLang="ko-KR" sz="2400" smtClean="0"/>
              <a:t>NaN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document.write("x value=" +x.valueOf() + "&lt;br&gt;");</a:t>
            </a:r>
          </a:p>
          <a:p>
            <a:pPr marL="0" indent="0">
              <a:buNone/>
            </a:pPr>
            <a:r>
              <a:rPr lang="en-US" altLang="ko-KR" sz="2400"/>
              <a:t> document.write("y value=" + y.valueOf() + "&lt;br</a:t>
            </a:r>
            <a:r>
              <a:rPr lang="en-US" altLang="ko-KR" sz="2400" smtClean="0"/>
              <a:t>&gt;");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document.write("z value=" + z.valueOf() + "&lt;br&gt;");</a:t>
            </a:r>
            <a:endParaRPr lang="ko-KR" altLang="en-US" sz="2400"/>
          </a:p>
          <a:p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792" y="1920987"/>
            <a:ext cx="31813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2648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3"/>
            <a:ext cx="10670077" cy="67201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length : </a:t>
            </a:r>
            <a:r>
              <a:rPr lang="ko-KR" altLang="en-US" dirty="0" smtClean="0"/>
              <a:t>문자열의 길이</a:t>
            </a:r>
            <a:r>
              <a:rPr lang="en-US" altLang="ko-KR" dirty="0" smtClean="0"/>
              <a:t>.</a:t>
            </a:r>
          </a:p>
          <a:p>
            <a:r>
              <a:rPr lang="ko-KR" altLang="en-US" smtClean="0"/>
              <a:t>메소드    </a:t>
            </a:r>
            <a:r>
              <a:rPr lang="en-US" altLang="ko-KR" smtClean="0"/>
              <a:t>str = “I Love  Korea   ”;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53104" y="3552077"/>
          <a:ext cx="11219882" cy="50910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문자를 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index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문자열의 범위를 벗어나면 빈 문자열이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charCodeAt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문자에 대한 유니코드를 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start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적용되어 처음부터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1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역방향에서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start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생략 시 문자열의 제일 끝이 적용된다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(s1, s2,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문자열을 연결한다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+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연산자와 동일하다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뒤의 공백을 제거한다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89887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5"/>
          <a:ext cx="11264119" cy="65344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052368"/>
                <a:gridCol w="8211751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search,</a:t>
                      </a:r>
                      <a:r>
                        <a:rPr lang="en-US" altLang="ko-KR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대체한다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정규식도 사용 가능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 또는 정규식을 검색하여 그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정규식으로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검색하여 일치하는 결과를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발견되지 않으면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substring(from, to)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위치 사이의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to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생략하면 뒤쪽 모든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위치에서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음수로 끝에서부터 위치를 지정할 수 있다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(start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length)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시작하여 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길이만큼 부분 문자열을 추출한다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길이를 생략하면 뒤쪽 모든 문자열을 추출한다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split(separator, limit)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구분된 문자열을 분리하여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limit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최대 몇 개까지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리턴할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것인가를 지정한다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73217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위치 찾기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2212913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5400000">
            <a:off x="2489129" y="3376154"/>
            <a:ext cx="480289" cy="156725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44515" y="3384579"/>
            <a:ext cx="480289" cy="155041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289908" y="2047551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9904128" y="2018059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02549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앞에서 찾기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34242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뒤에서 찾기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57906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61557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4942998"/>
            <a:ext cx="11292209" cy="2084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s.charCodeAt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s.lastIndexOf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620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b="1"/>
              <a:t>유니코드란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유니코드란 </a:t>
            </a:r>
            <a:r>
              <a:rPr lang="ko-KR" altLang="en-US" sz="2000"/>
              <a:t>전 세계적으로 사용하는 모든 문자 집합을 하나로 모은 것이다</a:t>
            </a:r>
            <a:r>
              <a:rPr lang="en-US" altLang="ko-KR" sz="2000"/>
              <a:t>. </a:t>
            </a:r>
            <a:r>
              <a:rPr lang="ko-KR" altLang="en-US" sz="2000"/>
              <a:t>유니코드 </a:t>
            </a:r>
            <a:r>
              <a:rPr lang="en-US" altLang="ko-KR" sz="2000"/>
              <a:t>1.0.0</a:t>
            </a:r>
            <a:r>
              <a:rPr lang="ko-KR" altLang="en-US" sz="2000"/>
              <a:t>은 </a:t>
            </a:r>
            <a:r>
              <a:rPr lang="en-US" altLang="ko-KR" sz="2000"/>
              <a:t>1991</a:t>
            </a:r>
            <a:r>
              <a:rPr lang="ko-KR" altLang="en-US" sz="2000"/>
              <a:t>년 </a:t>
            </a:r>
            <a:r>
              <a:rPr lang="en-US" altLang="ko-KR" sz="2000"/>
              <a:t>8</a:t>
            </a:r>
            <a:r>
              <a:rPr lang="ko-KR" altLang="en-US" sz="2000"/>
              <a:t>월 제정되었으며</a:t>
            </a:r>
            <a:r>
              <a:rPr lang="en-US" altLang="ko-KR" sz="2000"/>
              <a:t>, </a:t>
            </a:r>
            <a:r>
              <a:rPr lang="ko-KR" altLang="en-US" sz="2000"/>
              <a:t>그 후 약 </a:t>
            </a:r>
            <a:r>
              <a:rPr lang="en-US" altLang="ko-KR" sz="2000"/>
              <a:t>5</a:t>
            </a:r>
            <a:r>
              <a:rPr lang="ko-KR" altLang="en-US" sz="2000"/>
              <a:t>년이 지나서야 유니코드 </a:t>
            </a:r>
            <a:r>
              <a:rPr lang="en-US" altLang="ko-KR" sz="2000"/>
              <a:t>2.0.0</a:t>
            </a:r>
            <a:r>
              <a:rPr lang="ko-KR" altLang="en-US" sz="2000"/>
              <a:t>에 한글 </a:t>
            </a:r>
            <a:r>
              <a:rPr lang="en-US" altLang="ko-KR" sz="2000"/>
              <a:t>11,172</a:t>
            </a:r>
            <a:r>
              <a:rPr lang="ko-KR" altLang="en-US" sz="2000"/>
              <a:t>자가 모두 포함되었다</a:t>
            </a:r>
            <a:r>
              <a:rPr lang="en-US" altLang="ko-KR" sz="2000"/>
              <a:t>. </a:t>
            </a:r>
            <a:r>
              <a:rPr lang="ko-KR" altLang="en-US" sz="2000"/>
              <a:t>현재 버전은 </a:t>
            </a:r>
            <a:r>
              <a:rPr lang="en-US" altLang="ko-KR" sz="2000"/>
              <a:t>2010</a:t>
            </a:r>
            <a:r>
              <a:rPr lang="ko-KR" altLang="en-US" sz="2000"/>
              <a:t>년 </a:t>
            </a:r>
            <a:r>
              <a:rPr lang="en-US" altLang="ko-KR" sz="2000"/>
              <a:t>10</a:t>
            </a:r>
            <a:r>
              <a:rPr lang="ko-KR" altLang="en-US" sz="2000"/>
              <a:t>월 </a:t>
            </a:r>
            <a:r>
              <a:rPr lang="en-US" altLang="ko-KR" sz="2000"/>
              <a:t>11</a:t>
            </a:r>
            <a:r>
              <a:rPr lang="ko-KR" altLang="en-US" sz="2000"/>
              <a:t>일 제정된 </a:t>
            </a:r>
            <a:r>
              <a:rPr lang="en-US" altLang="ko-KR" sz="2000"/>
              <a:t>6.0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유니코드 값을 나타내기 위해서는 코드 포인트</a:t>
            </a:r>
            <a:r>
              <a:rPr lang="en-US" altLang="ko-KR" sz="2000"/>
              <a:t>(code point)</a:t>
            </a:r>
            <a:r>
              <a:rPr lang="ko-KR" altLang="en-US" sz="2000"/>
              <a:t>를 사용하는데</a:t>
            </a:r>
            <a:r>
              <a:rPr lang="en-US" altLang="ko-KR" sz="2000"/>
              <a:t>, </a:t>
            </a:r>
            <a:r>
              <a:rPr lang="ko-KR" altLang="en-US" sz="2000"/>
              <a:t>보통 </a:t>
            </a:r>
            <a:r>
              <a:rPr lang="en-US" altLang="ko-KR" sz="2000"/>
              <a:t>U+</a:t>
            </a:r>
            <a:r>
              <a:rPr lang="ko-KR" altLang="en-US" sz="2000"/>
              <a:t>를 붙여 표시한다</a:t>
            </a:r>
            <a:r>
              <a:rPr lang="en-US" altLang="ko-KR" sz="2000"/>
              <a:t>. </a:t>
            </a:r>
            <a:r>
              <a:rPr lang="ko-KR" altLang="en-US" sz="2000"/>
              <a:t>예를 들어</a:t>
            </a:r>
            <a:r>
              <a:rPr lang="en-US" altLang="ko-KR" sz="2000"/>
              <a:t>, 'A'</a:t>
            </a:r>
            <a:r>
              <a:rPr lang="ko-KR" altLang="en-US" sz="2000"/>
              <a:t>의 유니코드 값은 </a:t>
            </a:r>
            <a:r>
              <a:rPr lang="en-US" altLang="ko-KR" sz="2000"/>
              <a:t>U+0041</a:t>
            </a:r>
            <a:r>
              <a:rPr lang="ko-KR" altLang="en-US" sz="2000"/>
              <a:t>로 표현한다</a:t>
            </a:r>
            <a:r>
              <a:rPr lang="en-US" altLang="ko-KR" sz="2000"/>
              <a:t>(\u0041</a:t>
            </a:r>
            <a:r>
              <a:rPr lang="ko-KR" altLang="en-US" sz="2000"/>
              <a:t>로 표기하기도 함</a:t>
            </a:r>
            <a:r>
              <a:rPr lang="en-US" altLang="ko-KR" sz="2000"/>
              <a:t>). </a:t>
            </a:r>
            <a:r>
              <a:rPr lang="ko-KR" altLang="en-US" sz="2000"/>
              <a:t>유니코드는 공식적으로 </a:t>
            </a:r>
            <a:r>
              <a:rPr lang="en-US" altLang="ko-KR" sz="2000"/>
              <a:t>31</a:t>
            </a:r>
            <a:r>
              <a:rPr lang="ko-KR" altLang="en-US" sz="2000"/>
              <a:t>비트 문자 집합이지만 현재까지는 </a:t>
            </a:r>
            <a:r>
              <a:rPr lang="en-US" altLang="ko-KR" sz="2000"/>
              <a:t>21</a:t>
            </a:r>
            <a:r>
              <a:rPr lang="ko-KR" altLang="en-US" sz="2000"/>
              <a:t>비트 이내로 모두 표현이 가능하다</a:t>
            </a:r>
            <a:r>
              <a:rPr lang="en-US" altLang="ko-KR" sz="2000"/>
              <a:t>. </a:t>
            </a:r>
            <a:r>
              <a:rPr lang="ko-KR" altLang="en-US" sz="2000"/>
              <a:t>유니코드는 논리적으로 평면</a:t>
            </a:r>
            <a:r>
              <a:rPr lang="en-US" altLang="ko-KR" sz="2000"/>
              <a:t>(plane)</a:t>
            </a:r>
            <a:r>
              <a:rPr lang="ko-KR" altLang="en-US" sz="2000"/>
              <a:t>이라는 개념을 이용하여 구획을 나누며</a:t>
            </a:r>
            <a:r>
              <a:rPr lang="en-US" altLang="ko-KR" sz="2000"/>
              <a:t>, </a:t>
            </a:r>
            <a:r>
              <a:rPr lang="ko-KR" altLang="en-US" sz="2000"/>
              <a:t>평면 개수는 </a:t>
            </a:r>
            <a:r>
              <a:rPr lang="en-US" altLang="ko-KR" sz="2000"/>
              <a:t>0</a:t>
            </a:r>
            <a:r>
              <a:rPr lang="ko-KR" altLang="en-US" sz="2000"/>
              <a:t>번 평면인 기본 다국어 평면</a:t>
            </a:r>
            <a:r>
              <a:rPr lang="en-US" altLang="ko-KR" sz="2000"/>
              <a:t>(BMP; Basic Multilingual Plane)</a:t>
            </a:r>
            <a:r>
              <a:rPr lang="ko-KR" altLang="en-US" sz="2000"/>
              <a:t>에서 </a:t>
            </a:r>
            <a:r>
              <a:rPr lang="en-US" altLang="ko-KR" sz="2000"/>
              <a:t>16</a:t>
            </a:r>
            <a:r>
              <a:rPr lang="ko-KR" altLang="en-US" sz="2000"/>
              <a:t>번 평면까지 모두 </a:t>
            </a:r>
            <a:r>
              <a:rPr lang="en-US" altLang="ko-KR" sz="2000"/>
              <a:t>17</a:t>
            </a:r>
            <a:r>
              <a:rPr lang="ko-KR" altLang="en-US" sz="2000"/>
              <a:t>개이다</a:t>
            </a:r>
            <a:r>
              <a:rPr lang="en-US" altLang="ko-KR" sz="2000"/>
              <a:t>. </a:t>
            </a:r>
            <a:r>
              <a:rPr lang="ko-KR" altLang="en-US" sz="2000"/>
              <a:t>대부분의 문자는 </a:t>
            </a:r>
            <a:r>
              <a:rPr lang="en-US" altLang="ko-KR" sz="2000"/>
              <a:t>U+0000~U+FFFF </a:t>
            </a:r>
            <a:r>
              <a:rPr lang="ko-KR" altLang="en-US" sz="2000"/>
              <a:t>범위에 있는 기본 다국어 평면에 속하며</a:t>
            </a:r>
            <a:r>
              <a:rPr lang="en-US" altLang="ko-KR" sz="2000"/>
              <a:t>, </a:t>
            </a:r>
            <a:r>
              <a:rPr lang="ko-KR" altLang="en-US" sz="2000"/>
              <a:t>일부 한자는 보조 다국어 평면</a:t>
            </a:r>
            <a:r>
              <a:rPr lang="en-US" altLang="ko-KR" sz="2000"/>
              <a:t>(SMP, Supplementary Multilingual Plane)</a:t>
            </a:r>
            <a:r>
              <a:rPr lang="ko-KR" altLang="en-US" sz="2000"/>
              <a:t>인 </a:t>
            </a:r>
            <a:r>
              <a:rPr lang="en-US" altLang="ko-KR" sz="2000"/>
              <a:t>U+10000~U+1FFFF </a:t>
            </a:r>
            <a:r>
              <a:rPr lang="ko-KR" altLang="en-US" sz="2000"/>
              <a:t>범위에 속한다</a:t>
            </a:r>
            <a:r>
              <a:rPr lang="en-US" altLang="ko-KR" sz="2000"/>
              <a:t>. </a:t>
            </a:r>
            <a:r>
              <a:rPr lang="ko-KR" altLang="en-US" sz="2000"/>
              <a:t>이 중 한글은 </a:t>
            </a:r>
            <a:r>
              <a:rPr lang="en-US" altLang="ko-KR" sz="2000"/>
              <a:t>U+1100~U+11FF </a:t>
            </a:r>
            <a:r>
              <a:rPr lang="ko-KR" altLang="en-US" sz="2000"/>
              <a:t>사이에 한글 자모 영역</a:t>
            </a:r>
            <a:r>
              <a:rPr lang="en-US" altLang="ko-KR" sz="2000"/>
              <a:t>, U+AC00~U+D7AF </a:t>
            </a:r>
            <a:r>
              <a:rPr lang="ko-KR" altLang="en-US" sz="2000"/>
              <a:t>사이의 한글 소리 마디 영역에 포함된다</a:t>
            </a:r>
            <a:r>
              <a:rPr lang="en-US" altLang="ko-KR" sz="2000"/>
              <a:t>.</a:t>
            </a:r>
          </a:p>
          <a:p>
            <a:r>
              <a:rPr lang="ko-KR" altLang="en-US" sz="2000" b="1"/>
              <a:t>유니코드의 인코딩 방식</a:t>
            </a:r>
          </a:p>
          <a:p>
            <a:r>
              <a:rPr lang="ko-KR" altLang="en-US" sz="2000"/>
              <a:t>유니코드의 인코딩 방식으로는 코드 포인트를 코드화한 </a:t>
            </a:r>
            <a:r>
              <a:rPr lang="en-US" altLang="ko-KR" sz="2000"/>
              <a:t>UCS-2</a:t>
            </a:r>
            <a:r>
              <a:rPr lang="ko-KR" altLang="en-US" sz="2000"/>
              <a:t>와 </a:t>
            </a:r>
            <a:r>
              <a:rPr lang="en-US" altLang="ko-KR" sz="2000"/>
              <a:t>UCS-4, </a:t>
            </a:r>
            <a:r>
              <a:rPr lang="ko-KR" altLang="en-US" sz="2000"/>
              <a:t>변환 인코딩 형식</a:t>
            </a:r>
            <a:r>
              <a:rPr lang="en-US" altLang="ko-KR" sz="2000"/>
              <a:t>(UTF, UCS Transformation Format)</a:t>
            </a:r>
            <a:r>
              <a:rPr lang="ko-KR" altLang="en-US" sz="2000"/>
              <a:t>인 </a:t>
            </a:r>
            <a:r>
              <a:rPr lang="en-US" altLang="ko-KR" sz="2000"/>
              <a:t>UTF-7, UTF-8, UTF-16, UTF-32 </a:t>
            </a:r>
            <a:r>
              <a:rPr lang="ko-KR" altLang="en-US" sz="2000"/>
              <a:t>인코딩 등이 있다</a:t>
            </a:r>
            <a:r>
              <a:rPr lang="en-US" altLang="ko-KR" sz="2000"/>
              <a:t>. </a:t>
            </a:r>
            <a:r>
              <a:rPr lang="ko-KR" altLang="en-US" sz="2000"/>
              <a:t>이 중 </a:t>
            </a:r>
            <a:r>
              <a:rPr lang="en-US" altLang="ko-KR" sz="2000"/>
              <a:t>ASCII</a:t>
            </a:r>
            <a:r>
              <a:rPr lang="ko-KR" altLang="en-US" sz="2000"/>
              <a:t>와 호환이 가능하면서 유니코드를 표현할 수 있는 </a:t>
            </a:r>
            <a:r>
              <a:rPr lang="en-US" altLang="ko-KR" sz="2000"/>
              <a:t>UTF-8 </a:t>
            </a:r>
            <a:r>
              <a:rPr lang="ko-KR" altLang="en-US" sz="2000"/>
              <a:t>인코딩이 가장 많이 사용된다</a:t>
            </a:r>
            <a:r>
              <a:rPr lang="en-US" altLang="ko-KR" sz="2000"/>
              <a:t>. UTF-8</a:t>
            </a:r>
            <a:r>
              <a:rPr lang="ko-KR" altLang="en-US" sz="2000"/>
              <a:t>은 코드 포인트 범위에 따라 다음 표에서 보는 바와 같이 인코딩 방식이 다르다</a:t>
            </a:r>
            <a:r>
              <a:rPr lang="en-US" altLang="ko-KR" sz="2000"/>
              <a:t>. </a:t>
            </a:r>
            <a:r>
              <a:rPr lang="ko-KR" altLang="en-US" sz="2000"/>
              <a:t>다음 표는 코드 포인트 범위에 따른 </a:t>
            </a:r>
            <a:r>
              <a:rPr lang="en-US" altLang="ko-KR" sz="2000"/>
              <a:t>UTF-8 </a:t>
            </a:r>
            <a:r>
              <a:rPr lang="ko-KR" altLang="en-US" sz="2000"/>
              <a:t>인코딩 방식을 보여준다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75190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유니코드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15" y="2504857"/>
            <a:ext cx="9500254" cy="370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17301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유니코드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위의 표에서 </a:t>
            </a:r>
            <a:r>
              <a:rPr lang="en-US" altLang="ko-KR"/>
              <a:t>xxxx</a:t>
            </a:r>
            <a:r>
              <a:rPr lang="ko-KR" altLang="en-US"/>
              <a:t>로 표시된 부분에는 원래의 비트 값을 순서대로 적는다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U+0080</a:t>
            </a:r>
            <a:r>
              <a:rPr lang="ko-KR" altLang="en-US"/>
              <a:t>을 비트 값으로 표현하면 </a:t>
            </a:r>
            <a:r>
              <a:rPr lang="en-US" altLang="ko-KR"/>
              <a:t>000 1000 0000</a:t>
            </a:r>
            <a:r>
              <a:rPr lang="ko-KR" altLang="en-US"/>
              <a:t>인데</a:t>
            </a:r>
            <a:r>
              <a:rPr lang="en-US" altLang="ko-KR"/>
              <a:t>, </a:t>
            </a:r>
            <a:r>
              <a:rPr lang="ko-KR" altLang="en-US"/>
              <a:t>인코딩 방식에 의해 </a:t>
            </a:r>
            <a:r>
              <a:rPr lang="en-US" altLang="ko-KR"/>
              <a:t>11000010 10000000</a:t>
            </a:r>
            <a:r>
              <a:rPr lang="ko-KR" altLang="en-US"/>
              <a:t>으로 변환되어</a:t>
            </a:r>
            <a:r>
              <a:rPr lang="en-US" altLang="ko-KR"/>
              <a:t>, 0xC2 0x80</a:t>
            </a:r>
            <a:r>
              <a:rPr lang="ko-KR" altLang="en-US"/>
              <a:t>으로 저장된다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'</a:t>
            </a:r>
            <a:r>
              <a:rPr lang="ko-KR" altLang="en-US"/>
              <a:t>한글</a:t>
            </a:r>
            <a:r>
              <a:rPr lang="en-US" altLang="ko-KR"/>
              <a:t>'</a:t>
            </a:r>
            <a:r>
              <a:rPr lang="ko-KR" altLang="en-US"/>
              <a:t>을 코드 포인트로 표현하면 </a:t>
            </a:r>
            <a:r>
              <a:rPr lang="en-US" altLang="ko-KR"/>
              <a:t>U+D55C U+AE00</a:t>
            </a:r>
            <a:r>
              <a:rPr lang="ko-KR" altLang="en-US"/>
              <a:t>인데</a:t>
            </a:r>
            <a:r>
              <a:rPr lang="en-US" altLang="ko-KR"/>
              <a:t>, </a:t>
            </a:r>
            <a:r>
              <a:rPr lang="ko-KR" altLang="en-US"/>
              <a:t>이를 </a:t>
            </a:r>
            <a:r>
              <a:rPr lang="en-US" altLang="ko-KR"/>
              <a:t>UTF-8 </a:t>
            </a:r>
            <a:r>
              <a:rPr lang="ko-KR" altLang="en-US"/>
              <a:t>인코딩하면</a:t>
            </a:r>
            <a:r>
              <a:rPr lang="en-US" altLang="ko-KR"/>
              <a:t>, 0xED 0x95 0x9C 0xEA 0xB8 0x80</a:t>
            </a:r>
            <a:r>
              <a:rPr lang="ko-KR" altLang="en-US"/>
              <a:t>이 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62" y="5284207"/>
            <a:ext cx="10224584" cy="174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04127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유니코드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/>
              <a:t>유니코드에서 한글을 표현하는 방법</a:t>
            </a:r>
          </a:p>
          <a:p>
            <a:r>
              <a:rPr lang="ko-KR" altLang="en-US" sz="2800">
                <a:hlinkClick r:id="rId2"/>
              </a:rPr>
              <a:t>유니코드 범위 목록</a:t>
            </a:r>
            <a:r>
              <a:rPr lang="en-US" altLang="ko-KR" sz="2800">
                <a:hlinkClick r:id="rId2"/>
              </a:rPr>
              <a:t>(Mapping of Unit characters)</a:t>
            </a:r>
            <a:r>
              <a:rPr lang="ko-KR" altLang="en-US" sz="2800"/>
              <a:t>을 살펴보면</a:t>
            </a:r>
            <a:r>
              <a:rPr lang="en-US" altLang="ko-KR" sz="2800"/>
              <a:t>, </a:t>
            </a:r>
            <a:r>
              <a:rPr lang="ko-KR" altLang="en-US" sz="2800"/>
              <a:t>한글 표현을 위한 코드 영역 개수는 다른 언어 글자를 위한 코드 영역 개수보다 대체로 많다는 것을 알 수 있다</a:t>
            </a:r>
            <a:r>
              <a:rPr lang="en-US" altLang="ko-KR" sz="2800"/>
              <a:t>. </a:t>
            </a:r>
            <a:r>
              <a:rPr lang="ko-KR" altLang="en-US" sz="2800"/>
              <a:t>유니코드에서 한글을 표현하기 위한 코드 영역은 다음과 같다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6" y="4370144"/>
            <a:ext cx="9759147" cy="323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10388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추출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3236690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16200000">
            <a:off x="3675457" y="1653982"/>
            <a:ext cx="521720" cy="236352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23452" y="4324093"/>
            <a:ext cx="480289" cy="1718931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5293353"/>
            <a:ext cx="11292209" cy="2328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-&gt; 3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위치에서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993" y="2095008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00501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독도는 일본땅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말도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안되는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소리를 바꿔줍니다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위치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s.search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진실된 말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s.replace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1073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객체를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객체 </a:t>
            </a:r>
            <a:r>
              <a:rPr lang="ko-KR" altLang="en-US" dirty="0" err="1" smtClean="0"/>
              <a:t>리터럴로부터</a:t>
            </a:r>
            <a:r>
              <a:rPr lang="ko-KR" altLang="en-US" dirty="0" smtClean="0"/>
              <a:t> </a:t>
            </a:r>
            <a:r>
              <a:rPr lang="ko-KR" altLang="en-US" dirty="0"/>
              <a:t>직접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함수를 이용하여 객체를 정의하고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</a:t>
            </a:r>
            <a:r>
              <a:rPr lang="ko-KR" altLang="en-US" dirty="0"/>
              <a:t>통하여 객체의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=[ 2, 4, 6, 10,34  ]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Array(1,3, 4,5,6);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259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s.toLowerCase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s.toUpperCase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(result1);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(result2);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28" y="4894543"/>
            <a:ext cx="5217063" cy="29662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1030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1715098"/>
            <a:ext cx="11112515" cy="267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(s3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"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45" y="4889576"/>
            <a:ext cx="5338433" cy="30353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41184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2" y="1876136"/>
            <a:ext cx="10865031" cy="273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One,Two,Three,Four,Five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array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s.split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'-'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array[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70" y="4062547"/>
            <a:ext cx="3950110" cy="27721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34001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test_stringMethod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84" y="2506297"/>
            <a:ext cx="3810001" cy="407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1" y="2506297"/>
            <a:ext cx="39719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09902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주민등록번호를 입력 받아 생년월일과 성별을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주민등록번호를 </a:t>
            </a:r>
            <a:r>
              <a:rPr lang="en-US" altLang="ko-KR" dirty="0" smtClean="0"/>
              <a:t>110326-4432618</a:t>
            </a:r>
            <a:r>
              <a:rPr lang="ko-KR" altLang="en-US" dirty="0" smtClean="0"/>
              <a:t>로 입력 받은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 smtClean="0"/>
              <a:t>: 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성별 </a:t>
            </a:r>
            <a:r>
              <a:rPr lang="en-US" altLang="ko-KR" smtClean="0"/>
              <a:t>: </a:t>
            </a:r>
            <a:r>
              <a:rPr lang="ko-KR" altLang="en-US" smtClean="0"/>
              <a:t>여자  나이</a:t>
            </a:r>
            <a:r>
              <a:rPr lang="en-US" altLang="ko-KR" smtClean="0"/>
              <a:t>: </a:t>
            </a:r>
            <a:endParaRPr lang="en-US" altLang="ko-KR" dirty="0" smtClean="0"/>
          </a:p>
          <a:p>
            <a:pPr marL="445550" lvl="1" indent="-445550">
              <a:buClr>
                <a:schemeClr val="folHlink"/>
              </a:buClr>
            </a:pPr>
            <a:r>
              <a:rPr lang="ko-KR" altLang="en-US" sz="3119" dirty="0">
                <a:cs typeface="+mn-cs"/>
              </a:rPr>
              <a:t>주민등록번호를 입력 받아 주민등록번호의 유효성을 검사하는 프로그램을 작성하시오</a:t>
            </a:r>
            <a:r>
              <a:rPr lang="en-US" altLang="ko-KR" sz="3119" dirty="0">
                <a:cs typeface="+mn-cs"/>
              </a:rPr>
              <a:t>.(ABCDEF-GHIJKLM)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 smtClean="0"/>
              <a:t>A*2 </a:t>
            </a:r>
            <a:r>
              <a:rPr lang="en-US" altLang="ko-KR" dirty="0"/>
              <a:t>+ B*3 + ... + H*9 + I*2 + ... + L*5 </a:t>
            </a:r>
            <a:r>
              <a:rPr lang="ko-KR" altLang="en-US" dirty="0"/>
              <a:t>의 총합을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합을 </a:t>
            </a:r>
            <a:r>
              <a:rPr lang="en-US" altLang="ko-KR" dirty="0"/>
              <a:t>11</a:t>
            </a:r>
            <a:r>
              <a:rPr lang="ko-KR" altLang="en-US" dirty="0"/>
              <a:t>로 나눈 나머지를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11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번의 결과를 뺀다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번의 결과가 </a:t>
            </a:r>
            <a:r>
              <a:rPr lang="en-US" altLang="ko-KR" dirty="0" smtClean="0"/>
              <a:t>0~9</a:t>
            </a:r>
            <a:r>
              <a:rPr lang="ko-KR" altLang="en-US" dirty="0" smtClean="0"/>
              <a:t>이면 </a:t>
            </a:r>
            <a:r>
              <a:rPr lang="ko-KR" altLang="en-US" dirty="0"/>
              <a:t>값 </a:t>
            </a:r>
            <a:r>
              <a:rPr lang="ko-KR" altLang="en-US" dirty="0" smtClean="0"/>
              <a:t>그대로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0, 11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번의 결과와 </a:t>
            </a:r>
            <a:r>
              <a:rPr lang="en-US" altLang="ko-KR" dirty="0"/>
              <a:t>M</a:t>
            </a:r>
            <a:r>
              <a:rPr lang="ko-KR" altLang="en-US" dirty="0"/>
              <a:t>자리의 값이 같으면 맞는 번호이다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57018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 객체 속성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0936794"/>
              </p:ext>
            </p:extLst>
          </p:nvPr>
        </p:nvGraphicFramePr>
        <p:xfrm>
          <a:off x="858670" y="1874552"/>
          <a:ext cx="10351509" cy="535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96"/>
                <a:gridCol w="7185013"/>
              </a:tblGrid>
              <a:tr h="765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오일러의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2.718)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:2)(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0.693)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:10)(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2.302)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SQRT1_2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½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0.707)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26005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73649" y="1655736"/>
          <a:ext cx="10549171" cy="647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217"/>
                <a:gridCol w="7077954"/>
              </a:tblGrid>
              <a:tr h="497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acos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asin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atan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아크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ceil(x), floor(x)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실수를 정수로 올림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내림 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cos(x), sin(x), tan(x)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altLang="ko-KR" sz="2300" baseline="30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2300" baseline="30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난수값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round(x)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반올림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29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 범위의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Math.floor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+1) +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Math.round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랜덤수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0.0~1.0</a:t>
            </a:r>
          </a:p>
          <a:p>
            <a:r>
              <a:rPr lang="en-US" altLang="ko-KR" dirty="0" err="1" smtClean="0"/>
              <a:t>Math.random</a:t>
            </a:r>
            <a:r>
              <a:rPr lang="en-US" altLang="ko-KR" dirty="0" smtClean="0"/>
              <a:t>() *10 -&gt;  0~ 9</a:t>
            </a:r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*</a:t>
            </a:r>
            <a:r>
              <a:rPr lang="en-US" altLang="ko-KR" dirty="0" smtClean="0"/>
              <a:t>10+1 - &gt; 1~ 10 </a:t>
            </a:r>
            <a:endParaRPr lang="en-US" altLang="ko-KR" dirty="0"/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</a:t>
            </a:r>
            <a:r>
              <a:rPr lang="en-US" altLang="ko-KR" dirty="0" smtClean="0"/>
              <a:t>*20 + 11 -&gt; 11 ~30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47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227" y="3655194"/>
            <a:ext cx="11278858" cy="117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Math.floor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Math.random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* (10 – 1 + 1) + 1);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336124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1 ~ 10 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 후 사용자가 이 값을 맞추는 프로그램을 작성하시오</a:t>
            </a:r>
            <a:r>
              <a:rPr lang="en-US" altLang="ko-KR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가위 바위 보 게임을 할 수 있는 프로그램을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컴퓨터는 랜덤을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사용자는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입력 받아서 처리</a:t>
            </a:r>
            <a:r>
              <a:rPr lang="en-US" altLang="ko-KR" dirty="0" smtClean="0"/>
              <a:t>)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err="1" smtClean="0"/>
              <a:t>로또</a:t>
            </a:r>
            <a:r>
              <a:rPr lang="ko-KR" altLang="en-US" dirty="0" smtClean="0"/>
              <a:t> 번호를 생성하는 프로그램을 작성하시오</a:t>
            </a:r>
            <a:r>
              <a:rPr lang="en-US" altLang="ko-KR" dirty="0" smtClean="0"/>
              <a:t>.(1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~ 45</a:t>
            </a:r>
            <a:r>
              <a:rPr lang="ko-KR" altLang="en-US" dirty="0" smtClean="0"/>
              <a:t>번 중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번호를 추첨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08609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자바스크립트에서의 예외 처리기는 </a:t>
            </a:r>
            <a:r>
              <a:rPr lang="en-US" altLang="ko-KR" dirty="0"/>
              <a:t>try </a:t>
            </a:r>
            <a:r>
              <a:rPr lang="ko-KR" altLang="en-US" dirty="0"/>
              <a:t>블록과 </a:t>
            </a:r>
            <a:r>
              <a:rPr lang="en-US" altLang="ko-KR" dirty="0"/>
              <a:t>catch </a:t>
            </a:r>
            <a:r>
              <a:rPr lang="ko-KR" altLang="en-US" dirty="0"/>
              <a:t>블록으로 이루어진다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318" y="2420201"/>
            <a:ext cx="5940425" cy="45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372" y="3168228"/>
            <a:ext cx="5321946" cy="4220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b="1" i="1" dirty="0">
                <a:solidFill>
                  <a:srgbClr val="000099"/>
                </a:solidFill>
              </a:rPr>
              <a:t>try</a:t>
            </a:r>
            <a:r>
              <a:rPr lang="en-US" altLang="ko-KR" b="1" dirty="0"/>
              <a:t>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>
                <a:solidFill>
                  <a:srgbClr val="009E00"/>
                </a:solidFill>
              </a:rPr>
              <a:t>// </a:t>
            </a:r>
            <a:r>
              <a:rPr lang="ko-KR" altLang="en-US" dirty="0">
                <a:solidFill>
                  <a:srgbClr val="009E00"/>
                </a:solidFill>
              </a:rPr>
              <a:t>예외가 발생할 수 있는 코드</a:t>
            </a:r>
          </a:p>
          <a:p>
            <a:r>
              <a:rPr lang="en-US" altLang="ko-KR" dirty="0"/>
              <a:t>}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b="1" i="1" dirty="0">
                <a:solidFill>
                  <a:srgbClr val="000099"/>
                </a:solidFill>
              </a:rPr>
              <a:t>catch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>
                <a:solidFill>
                  <a:srgbClr val="009E00"/>
                </a:solidFill>
              </a:rPr>
              <a:t>// </a:t>
            </a:r>
            <a:r>
              <a:rPr lang="ko-KR" altLang="en-US" dirty="0">
                <a:solidFill>
                  <a:srgbClr val="009E00"/>
                </a:solidFill>
              </a:rPr>
              <a:t>예외를 처리하는 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60017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상수로부터 객체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6" y="1883228"/>
            <a:ext cx="11147550" cy="39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88" y="6146922"/>
            <a:ext cx="5455224" cy="15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34308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85225" y="1500553"/>
            <a:ext cx="11266214" cy="681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                 </a:t>
            </a:r>
            <a:r>
              <a:rPr lang="en-US" altLang="ko-KR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js_try_catch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test()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allert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"Hello World</a:t>
            </a:r>
            <a:r>
              <a:rPr lang="en-US" altLang="ko-KR" sz="2339" b="1" dirty="0" smtClean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//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(error)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오류가 발생하였음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error.message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"try-catch 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"test()"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33794" name="_x46663384" descr="EMB000011c0a8a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32" y="1929935"/>
            <a:ext cx="5753139" cy="1598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3" name="_x46664184" descr="EMB000011c0a8a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19" y="5283392"/>
            <a:ext cx="4871568" cy="17528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>
            <a:endCxn id="33793" idx="0"/>
          </p:cNvCxnSpPr>
          <p:nvPr/>
        </p:nvCxnSpPr>
        <p:spPr bwMode="auto">
          <a:xfrm>
            <a:off x="6735903" y="2843821"/>
            <a:ext cx="1598401" cy="2439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56095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throw </a:t>
            </a:r>
            <a:r>
              <a:rPr lang="ko-KR" altLang="en-US" dirty="0"/>
              <a:t>문장은 개발자가 오류를 생성할 수 있도록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throw </a:t>
            </a:r>
            <a:r>
              <a:rPr lang="ko-KR" altLang="en-US" dirty="0" smtClean="0"/>
              <a:t>문장을 사용하여서 오류 처리를 이용할 수도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숫자 맞추기 게임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try{</a:t>
            </a:r>
          </a:p>
          <a:p>
            <a:pPr lvl="1"/>
            <a:r>
              <a:rPr lang="en-US" altLang="ko-KR" dirty="0" smtClean="0"/>
              <a:t>        </a:t>
            </a:r>
            <a:r>
              <a:rPr lang="ko-KR" altLang="en-US" dirty="0" err="1" smtClean="0"/>
              <a:t>실행문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throw “</a:t>
            </a:r>
            <a:r>
              <a:rPr lang="ko-KR" altLang="en-US" dirty="0" err="1" smtClean="0"/>
              <a:t>에러메세지</a:t>
            </a:r>
            <a:r>
              <a:rPr lang="en-US" altLang="ko-KR" dirty="0" smtClean="0"/>
              <a:t>”;</a:t>
            </a:r>
          </a:p>
          <a:p>
            <a:pPr marL="1782202" lvl="3" indent="0">
              <a:buNone/>
            </a:pPr>
            <a:r>
              <a:rPr lang="ko-KR" altLang="en-US" dirty="0" err="1"/>
              <a:t>실행문</a:t>
            </a:r>
            <a:r>
              <a:rPr lang="ko-KR" altLang="en-US" dirty="0"/>
              <a:t> </a:t>
            </a:r>
            <a:r>
              <a:rPr lang="en-US" altLang="ko-KR" dirty="0"/>
              <a:t>   throw “</a:t>
            </a:r>
            <a:r>
              <a:rPr lang="ko-KR" altLang="en-US" dirty="0" err="1"/>
              <a:t>에러메세지</a:t>
            </a:r>
            <a:r>
              <a:rPr lang="en-US" altLang="ko-KR" dirty="0"/>
              <a:t>”;</a:t>
            </a:r>
          </a:p>
          <a:p>
            <a:pPr marL="1782202" lvl="3" indent="0">
              <a:buNone/>
            </a:pPr>
            <a:r>
              <a:rPr lang="ko-KR" altLang="en-US" dirty="0" err="1" smtClean="0"/>
              <a:t>실행문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throw “</a:t>
            </a:r>
            <a:r>
              <a:rPr lang="ko-KR" altLang="en-US" dirty="0" err="1"/>
              <a:t>에러메세지</a:t>
            </a:r>
            <a:r>
              <a:rPr lang="en-US" altLang="ko-KR" dirty="0"/>
              <a:t>”;</a:t>
            </a:r>
          </a:p>
          <a:p>
            <a:pPr lvl="1"/>
            <a:r>
              <a:rPr lang="en-US" altLang="ko-KR" dirty="0" smtClean="0"/>
              <a:t>}catch(error){</a:t>
            </a:r>
          </a:p>
          <a:p>
            <a:pPr lvl="1"/>
            <a:r>
              <a:rPr lang="en-US" altLang="ko-KR" dirty="0" smtClean="0"/>
              <a:t>     </a:t>
            </a:r>
            <a:r>
              <a:rPr lang="en-US" altLang="ko-KR" dirty="0" err="1" smtClean="0"/>
              <a:t>error.message</a:t>
            </a:r>
            <a:endParaRPr lang="en-US" altLang="ko-KR" dirty="0"/>
          </a:p>
          <a:p>
            <a:pPr lvl="1"/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6491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 Guess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 </a:t>
            </a:r>
            <a:r>
              <a:rPr lang="ko-KR" altLang="en-US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숫자를 입력하시오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"test()"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추측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"message"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</a:t>
            </a:r>
            <a:r>
              <a:rPr lang="en-US" altLang="ko-KR" sz="2400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문장과 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try~catch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정답과비교하여 메시지를  예외로 생성 횟수와 함께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             </a:t>
            </a:r>
            <a:endParaRPr lang="en-US" altLang="ko-KR" sz="2400" b="1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js_try.html,         js_throw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400" b="1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52</a:t>
            </a:fld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615436"/>
            <a:ext cx="11206162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72550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1" y="1551112"/>
            <a:ext cx="10372382" cy="684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55539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0" y="1695497"/>
            <a:ext cx="11332464" cy="388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520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2924" y="334105"/>
            <a:ext cx="9855839" cy="990071"/>
          </a:xfrm>
        </p:spPr>
        <p:txBody>
          <a:bodyPr/>
          <a:lstStyle/>
          <a:p>
            <a:r>
              <a:rPr lang="ko-KR" altLang="en-US" dirty="0" smtClean="0"/>
              <a:t>객체 생성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7677" y="1718932"/>
            <a:ext cx="10946333" cy="6597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Car(model, speed, color)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=model;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=speed;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color;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.brake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.accel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Car(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"520d"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myCar.accel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myCar.brake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02" y="3529912"/>
            <a:ext cx="5619849" cy="17019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71746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ko-KR" altLang="en-US" dirty="0"/>
              <a:t>존재하고 있던 객체에도 속성을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ko-KR" altLang="en-US" dirty="0"/>
              <a:t> </a:t>
            </a:r>
            <a:r>
              <a:rPr lang="ko-KR" altLang="en-US" dirty="0" smtClean="0"/>
              <a:t>함수는 변경할 필요가 없다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3260916"/>
            <a:ext cx="10670077" cy="1857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myCar.turbo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myCar.showModel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() {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4058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3381</Words>
  <Application>Microsoft Office PowerPoint</Application>
  <PresentationFormat>사용자 지정</PresentationFormat>
  <Paragraphs>640</Paragraphs>
  <Slides>52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1_Crayons</vt:lpstr>
      <vt:lpstr>09. 자바스크립트 객체 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자바 스크립트 내장 객체</vt:lpstr>
      <vt:lpstr>Array 객체 </vt:lpstr>
      <vt:lpstr>예제</vt:lpstr>
      <vt:lpstr>Array 객체의 메소드</vt:lpstr>
      <vt:lpstr>Array 객체의 메소드</vt:lpstr>
      <vt:lpstr>예제</vt:lpstr>
      <vt:lpstr>예제</vt:lpstr>
      <vt:lpstr>예제</vt:lpstr>
      <vt:lpstr>Array 객체 문제</vt:lpstr>
      <vt:lpstr>Date 객체</vt:lpstr>
      <vt:lpstr>예제</vt:lpstr>
      <vt:lpstr>Date 객체의 메소드</vt:lpstr>
      <vt:lpstr>예제</vt:lpstr>
      <vt:lpstr>Date객체 </vt:lpstr>
      <vt:lpstr>예제</vt:lpstr>
      <vt:lpstr>예제</vt:lpstr>
      <vt:lpstr>Date 객체 문제</vt:lpstr>
      <vt:lpstr>Number 객체 </vt:lpstr>
      <vt:lpstr>슬라이드 28</vt:lpstr>
      <vt:lpstr>슬라이드 29</vt:lpstr>
      <vt:lpstr>슬라이드 30</vt:lpstr>
      <vt:lpstr>String 객체 </vt:lpstr>
      <vt:lpstr>String 메소드</vt:lpstr>
      <vt:lpstr>글자 위치 찾기</vt:lpstr>
      <vt:lpstr>유니코드란</vt:lpstr>
      <vt:lpstr>유니코드</vt:lpstr>
      <vt:lpstr>유니코드</vt:lpstr>
      <vt:lpstr>유니코드</vt:lpstr>
      <vt:lpstr>글자 추출</vt:lpstr>
      <vt:lpstr>예제</vt:lpstr>
      <vt:lpstr>예제</vt:lpstr>
      <vt:lpstr>예제</vt:lpstr>
      <vt:lpstr>예제</vt:lpstr>
      <vt:lpstr>예제</vt:lpstr>
      <vt:lpstr>String 객체 문제</vt:lpstr>
      <vt:lpstr>Math 객체 속성</vt:lpstr>
      <vt:lpstr>Math 객체 메소드</vt:lpstr>
      <vt:lpstr>원하는 범위의 랜덤값 만들기</vt:lpstr>
      <vt:lpstr>Math 객체 문제</vt:lpstr>
      <vt:lpstr>오류 처리</vt:lpstr>
      <vt:lpstr>예제</vt:lpstr>
      <vt:lpstr>throw 문장</vt:lpstr>
      <vt:lpstr>예제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Windows 사용자</cp:lastModifiedBy>
  <cp:revision>1119</cp:revision>
  <cp:lastPrinted>2015-02-24T08:02:21Z</cp:lastPrinted>
  <dcterms:created xsi:type="dcterms:W3CDTF">2007-06-29T06:43:39Z</dcterms:created>
  <dcterms:modified xsi:type="dcterms:W3CDTF">2019-09-03T01:57:28Z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