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4" roundtripDataSignature="AMtx7miaT2Fx+TnpGTcxP1nB91XOsm8L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4" orient="horz"/>
        <p:guide pos="218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query-logo-blue.png" id="18" name="Google Shape;1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2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2"/>
          <p:cNvSpPr txBox="1"/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본문1">
  <p:cSld name="본문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228600" y="931818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  <a:defRPr/>
            </a:lvl1pPr>
            <a:lvl2pPr indent="-355600" lvl="1" marL="914400" marR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Char char="▪"/>
              <a:defRPr/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DB9AD"/>
              </a:buClr>
              <a:buSzPts val="1800"/>
              <a:buFont typeface="Malgun Gothic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3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>
  <p:cSld name="제목만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" name="Google Shape;30;p3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>
  <p:cSld name="빈 화면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" name="Google Shape;33;p3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idx="1" type="body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" name="Google Shape;12;p31"/>
          <p:cNvSpPr/>
          <p:nvPr/>
        </p:nvSpPr>
        <p:spPr>
          <a:xfrm>
            <a:off x="-12700" y="342900"/>
            <a:ext cx="6032500" cy="679450"/>
          </a:xfrm>
          <a:custGeom>
            <a:rect b="b" l="l" r="r" t="t"/>
            <a:pathLst>
              <a:path extrusionOk="0" h="428" w="380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31"/>
          <p:cNvGrpSpPr/>
          <p:nvPr/>
        </p:nvGrpSpPr>
        <p:grpSpPr>
          <a:xfrm>
            <a:off x="236668" y="720761"/>
            <a:ext cx="8665341" cy="79709"/>
            <a:chOff x="192" y="446"/>
            <a:chExt cx="5513" cy="78"/>
          </a:xfrm>
        </p:grpSpPr>
        <p:sp>
          <p:nvSpPr>
            <p:cNvPr id="14" name="Google Shape;14;p31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31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cap="flat" cmpd="sng" w="19050">
              <a:solidFill>
                <a:srgbClr val="00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3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기본</a:t>
            </a:r>
            <a:endParaRPr b="1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eader-logo.jpg"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394" y="6124127"/>
            <a:ext cx="19907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태그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특정한 태그 선택하는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태그 선택자는 태그의 이름을 그냥 사용</a:t>
            </a:r>
            <a:endParaRPr/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선택자</a:t>
            </a:r>
            <a:endParaRPr sz="3600"/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 b="0" l="0" r="0" t="13985"/>
          <a:stretch/>
        </p:blipFill>
        <p:spPr>
          <a:xfrm>
            <a:off x="1141425" y="2657950"/>
            <a:ext cx="6883425" cy="23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아이디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아이디 선택자는 특정한 id 속성이 있는 문서 객체를 선택하는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두 번째에 위치한 h1 태그가 id 속성으로 target을 가짐</a:t>
            </a:r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선택자</a:t>
            </a:r>
            <a:endParaRPr sz="3600"/>
          </a:p>
        </p:txBody>
      </p:sp>
      <p:pic>
        <p:nvPicPr>
          <p:cNvPr id="113" name="Google Shape;113;p11"/>
          <p:cNvPicPr preferRelativeResize="0"/>
          <p:nvPr/>
        </p:nvPicPr>
        <p:blipFill rotWithShape="1">
          <a:blip r:embed="rId3">
            <a:alphaModFix/>
          </a:blip>
          <a:srcRect b="0" l="0" r="0" t="16401"/>
          <a:stretch/>
        </p:blipFill>
        <p:spPr>
          <a:xfrm>
            <a:off x="750600" y="2382125"/>
            <a:ext cx="7642800" cy="16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 rotWithShape="1">
          <a:blip r:embed="rId4">
            <a:alphaModFix/>
          </a:blip>
          <a:srcRect b="0" l="0" r="0" t="12671"/>
          <a:stretch/>
        </p:blipFill>
        <p:spPr>
          <a:xfrm>
            <a:off x="750600" y="4183800"/>
            <a:ext cx="7594887" cy="16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클래스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클래스 선택자는 특정한 class 속성이 있는 문서 객체를 선택하는 선택자</a:t>
            </a:r>
            <a:endParaRPr/>
          </a:p>
        </p:txBody>
      </p:sp>
      <p:sp>
        <p:nvSpPr>
          <p:cNvPr id="120" name="Google Shape;120;p1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선택자</a:t>
            </a:r>
            <a:endParaRPr sz="3600"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11047"/>
          <a:stretch/>
        </p:blipFill>
        <p:spPr>
          <a:xfrm>
            <a:off x="1212850" y="2187975"/>
            <a:ext cx="6974301" cy="17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2"/>
          <p:cNvPicPr preferRelativeResize="0"/>
          <p:nvPr/>
        </p:nvPicPr>
        <p:blipFill rotWithShape="1">
          <a:blip r:embed="rId4">
            <a:alphaModFix/>
          </a:blip>
          <a:srcRect b="0" l="0" r="0" t="12663"/>
          <a:stretch/>
        </p:blipFill>
        <p:spPr>
          <a:xfrm>
            <a:off x="1212850" y="4262750"/>
            <a:ext cx="6974301" cy="15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자손 선택자와 후손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자손 선택자와 후손 선택자는 기본 선택자의 앞에 붙여 사용하며 기본 선택자의 범위를 제한</a:t>
            </a:r>
            <a:endParaRPr/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자손 선택자와 후손 선택자</a:t>
            </a:r>
            <a:endParaRPr sz="3600"/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6445"/>
          <a:stretch/>
        </p:blipFill>
        <p:spPr>
          <a:xfrm>
            <a:off x="1184275" y="2520025"/>
            <a:ext cx="7097201" cy="32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자손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자손 선택자는 자손을 선택하는 선택자이며 ‘요소A &gt; 요소B’의 형태로 사용</a:t>
            </a:r>
            <a:endParaRPr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자손 선택자와 후손 선택자</a:t>
            </a:r>
            <a:endParaRPr sz="3600"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13985"/>
          <a:stretch/>
        </p:blipFill>
        <p:spPr>
          <a:xfrm>
            <a:off x="766125" y="2494951"/>
            <a:ext cx="8040526" cy="17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후손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후손 선택자는 이름 그대로 후손을 선택하는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‘요소A 요소B’의 형태로 사용하며 요소A의 후손으로 범위를 한정</a:t>
            </a:r>
            <a:endParaRPr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자손 선택자와 후손 선택자</a:t>
            </a:r>
            <a:endParaRPr sz="3600"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0" t="6173"/>
          <a:stretch/>
        </p:blipFill>
        <p:spPr>
          <a:xfrm>
            <a:off x="1111250" y="2357050"/>
            <a:ext cx="6207175" cy="409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후손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속성 선택자는 기본 선택자 뒤에 붙여 사용</a:t>
            </a:r>
            <a:endParaRPr/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속성 선택자</a:t>
            </a:r>
            <a:endParaRPr sz="3600"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6681"/>
          <a:stretch/>
        </p:blipFill>
        <p:spPr>
          <a:xfrm>
            <a:off x="786250" y="1817950"/>
            <a:ext cx="7917500" cy="24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15304"/>
          <a:stretch/>
        </p:blipFill>
        <p:spPr>
          <a:xfrm>
            <a:off x="786250" y="4363050"/>
            <a:ext cx="7917499" cy="168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>
                <a:solidFill>
                  <a:srgbClr val="000000"/>
                </a:solidFill>
              </a:rPr>
              <a:t>입력 양식 필터 선택자</a:t>
            </a:r>
            <a:endParaRPr>
              <a:solidFill>
                <a:srgbClr val="000000"/>
              </a:solidFill>
            </a:endParaRPr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>
                <a:solidFill>
                  <a:srgbClr val="000000"/>
                </a:solidFill>
              </a:rPr>
              <a:t>필터 선택자는 기본 선택자 뒤에 사용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필터 선택자</a:t>
            </a:r>
            <a:endParaRPr sz="3600"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6279"/>
          <a:stretch/>
        </p:blipFill>
        <p:spPr>
          <a:xfrm>
            <a:off x="764200" y="1955850"/>
            <a:ext cx="7997951" cy="3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>
                <a:solidFill>
                  <a:srgbClr val="000000"/>
                </a:solidFill>
              </a:rPr>
              <a:t>입력 양식 필터 선택자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필터 선택자</a:t>
            </a:r>
            <a:endParaRPr sz="3600"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8775"/>
          <a:stretch/>
        </p:blipFill>
        <p:spPr>
          <a:xfrm>
            <a:off x="708650" y="1429275"/>
            <a:ext cx="7865451" cy="2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0" r="0" t="5195"/>
          <a:stretch/>
        </p:blipFill>
        <p:spPr>
          <a:xfrm>
            <a:off x="931300" y="3961849"/>
            <a:ext cx="6010275" cy="27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>
                <a:solidFill>
                  <a:srgbClr val="000000"/>
                </a:solidFill>
              </a:rPr>
              <a:t>위치 필터 선택자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필터 선택자</a:t>
            </a:r>
            <a:endParaRPr sz="3600"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10047"/>
          <a:stretch/>
        </p:blipFill>
        <p:spPr>
          <a:xfrm>
            <a:off x="659475" y="1479425"/>
            <a:ext cx="8037800" cy="18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 rotWithShape="1">
          <a:blip r:embed="rId4">
            <a:alphaModFix/>
          </a:blip>
          <a:srcRect b="0" l="0" r="0" t="9107"/>
          <a:stretch/>
        </p:blipFill>
        <p:spPr>
          <a:xfrm>
            <a:off x="715475" y="3648425"/>
            <a:ext cx="7775101" cy="26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jQuery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모든 브라우저에서 동작하는 클라이언트 자바스크립트 라이브러리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2006년 1월, 존 레식John Resig이 BarCamp NYC에서 발표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무료로 사용 가능한 오픈 소스 라이브러리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jQuery는 다음 기능을 위해 제작됨</a:t>
            </a:r>
            <a:endParaRPr/>
          </a:p>
        </p:txBody>
      </p:sp>
      <p:sp>
        <p:nvSpPr>
          <p:cNvPr id="46" name="Google Shape;46;p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개요</a:t>
            </a:r>
            <a:endParaRPr/>
          </a:p>
        </p:txBody>
      </p:sp>
      <p:pic>
        <p:nvPicPr>
          <p:cNvPr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505200"/>
            <a:ext cx="4987825" cy="20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>
                <a:solidFill>
                  <a:srgbClr val="000000"/>
                </a:solidFill>
              </a:rPr>
              <a:t>함수 필터 선택자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필터 선택자</a:t>
            </a:r>
            <a:endParaRPr sz="3600"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8214"/>
          <a:stretch/>
        </p:blipFill>
        <p:spPr>
          <a:xfrm>
            <a:off x="629125" y="1554650"/>
            <a:ext cx="8130299" cy="29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>
                <a:solidFill>
                  <a:srgbClr val="000000"/>
                </a:solidFill>
              </a:rPr>
              <a:t>배열 관리</a:t>
            </a:r>
            <a:endParaRPr>
              <a:solidFill>
                <a:srgbClr val="000000"/>
              </a:solidFill>
            </a:endParaRPr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jQuery로 배열을 관리할 때는 </a:t>
            </a:r>
            <a:r>
              <a:rPr lang="ko-KR" sz="1600"/>
              <a:t>each ( ) </a:t>
            </a:r>
            <a:r>
              <a:rPr lang="ko-KR"/>
              <a:t>메서드를 사용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Char char="▪"/>
            </a:pPr>
            <a:r>
              <a:rPr lang="ko-KR" sz="1600"/>
              <a:t>each ( ) </a:t>
            </a:r>
            <a:r>
              <a:rPr lang="ko-KR"/>
              <a:t>메서드는 매개변수로 입력한 함수로 for in 반복문처럼 객체나 배열의 요소를 검사하는 메서드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each ( ) 메서드는 다음과 같이 두 가지 형태로 사용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배열 관리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75" y="3352800"/>
            <a:ext cx="7216650" cy="14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>
                <a:solidFill>
                  <a:srgbClr val="000000"/>
                </a:solidFill>
              </a:rPr>
              <a:t>자바스크립트 배열 관리</a:t>
            </a:r>
            <a:endParaRPr>
              <a:solidFill>
                <a:srgbClr val="000000"/>
              </a:solidFill>
            </a:endParaRPr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배열 선언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배열 관리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7493"/>
          <a:stretch/>
        </p:blipFill>
        <p:spPr>
          <a:xfrm>
            <a:off x="808150" y="1930775"/>
            <a:ext cx="7715149" cy="31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>
                <a:solidFill>
                  <a:srgbClr val="000000"/>
                </a:solidFill>
              </a:rPr>
              <a:t>자바스크립트 배열 관리</a:t>
            </a:r>
            <a:endParaRPr>
              <a:solidFill>
                <a:srgbClr val="000000"/>
              </a:solidFill>
            </a:endParaRPr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$.each( ) 메서드</a:t>
            </a:r>
            <a:endParaRPr/>
          </a:p>
          <a:p>
            <a:pPr indent="-182562" lvl="2" marL="809625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$.each ( ) 메서드의 첫 번째 매개변수에는 코드 13-29처럼 배열을 넣음</a:t>
            </a:r>
            <a:endParaRPr/>
          </a:p>
          <a:p>
            <a:pPr indent="-182562" lvl="2" marL="8096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두 번째 매개변수는 매개변수로 </a:t>
            </a:r>
            <a:r>
              <a:rPr lang="ko-KR" sz="2000"/>
              <a:t>index</a:t>
            </a:r>
            <a:r>
              <a:rPr lang="ko-KR"/>
              <a:t>와 </a:t>
            </a:r>
            <a:r>
              <a:rPr lang="ko-KR" sz="2000"/>
              <a:t>item</a:t>
            </a:r>
            <a:r>
              <a:rPr lang="ko-KR"/>
              <a:t>을 갖는 함수를 넣음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배열 관리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4734"/>
          <a:stretch/>
        </p:blipFill>
        <p:spPr>
          <a:xfrm>
            <a:off x="1003200" y="2683025"/>
            <a:ext cx="6945550" cy="3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>
                <a:solidFill>
                  <a:srgbClr val="000000"/>
                </a:solidFill>
              </a:rPr>
              <a:t>자바스크립트 배열 관리</a:t>
            </a:r>
            <a:endParaRPr>
              <a:solidFill>
                <a:srgbClr val="000000"/>
              </a:solidFill>
            </a:endParaRPr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$.each( ) 메서드의 콜백 함수</a:t>
            </a:r>
            <a:endParaRPr/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배열 관리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6855"/>
          <a:stretch/>
        </p:blipFill>
        <p:spPr>
          <a:xfrm>
            <a:off x="818000" y="1969554"/>
            <a:ext cx="7909700" cy="38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jQuery 배열 관리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jQuery의 배열 객체는 따로 만드는 것이 아니라, 선택자로 여러 개의 문서 객체를 선택할 때 생성</a:t>
            </a:r>
            <a:endParaRPr/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배열 관리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0" l="0" r="0" t="3437"/>
          <a:stretch/>
        </p:blipFill>
        <p:spPr>
          <a:xfrm>
            <a:off x="1184275" y="2256750"/>
            <a:ext cx="6076950" cy="466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jQuery 배열 관리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addClass( ) 메서드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$(selector).each( ) 메서드</a:t>
            </a:r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배열 관리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0" l="0" r="0" t="12372"/>
          <a:stretch/>
        </p:blipFill>
        <p:spPr>
          <a:xfrm>
            <a:off x="770525" y="1742700"/>
            <a:ext cx="7530187" cy="1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 rotWithShape="1">
          <a:blip r:embed="rId4">
            <a:alphaModFix/>
          </a:blip>
          <a:srcRect b="0" l="0" r="0" t="8079"/>
          <a:stretch/>
        </p:blipFill>
        <p:spPr>
          <a:xfrm>
            <a:off x="770525" y="3936800"/>
            <a:ext cx="7530175" cy="22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객체 확장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객체 생성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객체에 속성 추가</a:t>
            </a:r>
            <a:endParaRPr/>
          </a:p>
        </p:txBody>
      </p:sp>
      <p:sp>
        <p:nvSpPr>
          <p:cNvPr id="230" name="Google Shape;230;p2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객체 확장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b="0" l="0" r="0" t="13254"/>
          <a:stretch/>
        </p:blipFill>
        <p:spPr>
          <a:xfrm>
            <a:off x="833225" y="1780928"/>
            <a:ext cx="7422656" cy="1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 rotWithShape="1">
          <a:blip r:embed="rId4">
            <a:alphaModFix/>
          </a:blip>
          <a:srcRect b="0" l="0" r="0" t="10313"/>
          <a:stretch/>
        </p:blipFill>
        <p:spPr>
          <a:xfrm>
            <a:off x="887050" y="3936775"/>
            <a:ext cx="7368825" cy="2319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jQuery 충돌 방지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 이외에도 여러 자바스크립트 프레임워크가 있음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여러 플러그인을 함께 사용할 때는 플러그인 간의 충돌이 발생할 수 있음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지금까지 식별자 $를 많이 사용 🡪 jQuery 프레임워크와 Prototype 프레임워크를 함께 사용하면 프레임워크간의 충돌이 발생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충돌을 방지할 때 사용하는 메서드는 $.noConflict ( ) 메서드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$.noConflict ( ) 메서드를 사용하고 나면 더 이상 jQuery의 식별자 $를 사용할 수 없음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jQuery 충돌 방지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 rotWithShape="1">
          <a:blip r:embed="rId3">
            <a:alphaModFix/>
          </a:blip>
          <a:srcRect b="0" l="0" r="0" t="9690"/>
          <a:stretch/>
        </p:blipFill>
        <p:spPr>
          <a:xfrm>
            <a:off x="963800" y="4488425"/>
            <a:ext cx="7873175" cy="19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jQuery를 내려받으려면 http://jquery.com에 접속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jQuery 사용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첫 번째 방법은 CDN 호스트를 사용하는 방법</a:t>
            </a:r>
            <a:endParaRPr/>
          </a:p>
          <a:p>
            <a:pPr indent="-182562" lvl="2" marL="809625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구글과 마이크로소프트에서 CDN 호스트를 지원</a:t>
            </a:r>
            <a:endParaRPr/>
          </a:p>
          <a:p>
            <a:pPr indent="-68262" lvl="2" marL="809625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두 번째는 직접 내려받아 사용하는 방법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다운로드</a:t>
            </a:r>
            <a:endParaRPr/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11221"/>
          <a:stretch/>
        </p:blipFill>
        <p:spPr>
          <a:xfrm>
            <a:off x="1212850" y="4034899"/>
            <a:ext cx="6010275" cy="16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CDN 호스트 사용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그 밖의 CDN 호스트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다운로드</a:t>
            </a:r>
            <a:endParaRPr/>
          </a:p>
        </p:txBody>
      </p:sp>
      <p:pic>
        <p:nvPicPr>
          <p:cNvPr id="61" name="Google Shape;61;p4"/>
          <p:cNvPicPr preferRelativeResize="0"/>
          <p:nvPr/>
        </p:nvPicPr>
        <p:blipFill rotWithShape="1">
          <a:blip r:embed="rId3">
            <a:alphaModFix/>
          </a:blip>
          <a:srcRect b="0" l="0" r="0" t="8054"/>
          <a:stretch/>
        </p:blipFill>
        <p:spPr>
          <a:xfrm>
            <a:off x="1143000" y="1567175"/>
            <a:ext cx="5105401" cy="22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876800"/>
            <a:ext cx="43910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CDN 호스트 사용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하이브리드 애플리케이션 같은 오프라인 환경에서 jQuery를 사용한다면 반드시 내려받아 사용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다운로드</a:t>
            </a:r>
            <a:endParaRPr/>
          </a:p>
        </p:txBody>
      </p:sp>
      <p:pic>
        <p:nvPicPr>
          <p:cNvPr id="69" name="Google Shape;69;p5"/>
          <p:cNvPicPr preferRelativeResize="0"/>
          <p:nvPr/>
        </p:nvPicPr>
        <p:blipFill rotWithShape="1">
          <a:blip r:embed="rId3">
            <a:alphaModFix/>
          </a:blip>
          <a:srcRect b="0" l="0" r="0" t="6890"/>
          <a:stretch/>
        </p:blipFill>
        <p:spPr>
          <a:xfrm>
            <a:off x="1143000" y="2545100"/>
            <a:ext cx="6067425" cy="26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"/>
          <p:cNvPicPr preferRelativeResize="0"/>
          <p:nvPr/>
        </p:nvPicPr>
        <p:blipFill rotWithShape="1">
          <a:blip r:embed="rId4">
            <a:alphaModFix/>
          </a:blip>
          <a:srcRect b="0" l="0" r="0" t="10265"/>
          <a:stretch/>
        </p:blipFill>
        <p:spPr>
          <a:xfrm>
            <a:off x="5334000" y="4638875"/>
            <a:ext cx="2152650" cy="19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$(document).ready( )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jQuery를 사용한 모든 웹 페이지는 다음 코드로 시작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$(document).ready( )</a:t>
            </a:r>
            <a:endParaRPr sz="3600"/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12334"/>
          <a:stretch/>
        </p:blipFill>
        <p:spPr>
          <a:xfrm>
            <a:off x="1198575" y="2244200"/>
            <a:ext cx="6029325" cy="13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$(document).ready( )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이벤트 연결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$(document).ready( )</a:t>
            </a:r>
            <a:endParaRPr sz="3600"/>
          </a:p>
        </p:txBody>
      </p:sp>
      <p:pic>
        <p:nvPicPr>
          <p:cNvPr id="84" name="Google Shape;84;p7"/>
          <p:cNvPicPr preferRelativeResize="0"/>
          <p:nvPr/>
        </p:nvPicPr>
        <p:blipFill rotWithShape="1">
          <a:blip r:embed="rId3">
            <a:alphaModFix/>
          </a:blip>
          <a:srcRect b="0" l="0" r="0" t="12526"/>
          <a:stretch/>
        </p:blipFill>
        <p:spPr>
          <a:xfrm>
            <a:off x="1219200" y="2018525"/>
            <a:ext cx="5953125" cy="13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4">
            <a:alphaModFix/>
          </a:blip>
          <a:srcRect b="0" l="0" r="0" t="6742"/>
          <a:stretch/>
        </p:blipFill>
        <p:spPr>
          <a:xfrm>
            <a:off x="1193800" y="3660949"/>
            <a:ext cx="6010275" cy="28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기본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 메서드의 가장 기본적인 형태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선택자는 jQuery에서 가장 중요한 역할</a:t>
            </a:r>
            <a:endParaRPr/>
          </a:p>
        </p:txBody>
      </p:sp>
      <p:sp>
        <p:nvSpPr>
          <p:cNvPr id="91" name="Google Shape;91;p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선택자</a:t>
            </a:r>
            <a:endParaRPr sz="3600"/>
          </a:p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 b="0" l="0" r="0" t="16666"/>
          <a:stretch/>
        </p:blipFill>
        <p:spPr>
          <a:xfrm>
            <a:off x="1154125" y="2695550"/>
            <a:ext cx="5578500" cy="16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전체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CSS의 가장 기본적인 선택자는 전체 선택자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*를 전체 선택자라고 부름</a:t>
            </a:r>
            <a:endParaRPr/>
          </a:p>
        </p:txBody>
      </p:sp>
      <p:sp>
        <p:nvSpPr>
          <p:cNvPr id="98" name="Google Shape;98;p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선택자</a:t>
            </a:r>
            <a:endParaRPr sz="3600"/>
          </a:p>
        </p:txBody>
      </p:sp>
      <p:pic>
        <p:nvPicPr>
          <p:cNvPr id="99" name="Google Shape;99;p9"/>
          <p:cNvPicPr preferRelativeResize="0"/>
          <p:nvPr/>
        </p:nvPicPr>
        <p:blipFill rotWithShape="1">
          <a:blip r:embed="rId3">
            <a:alphaModFix/>
          </a:blip>
          <a:srcRect b="0" l="0" r="0" t="4580"/>
          <a:stretch/>
        </p:blipFill>
        <p:spPr>
          <a:xfrm>
            <a:off x="867175" y="2319425"/>
            <a:ext cx="7303575" cy="37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천인국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