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6" roundtripDataSignature="AMtx7mjC0pvtU8qA44gNpn5AB3O4eNV/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4" orient="horz"/>
        <p:guide pos="218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7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7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본문1">
  <p:cSld name="본문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228600" y="931818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  <a:defRPr/>
            </a:lvl1pPr>
            <a:lvl2pPr indent="-355600" lvl="1" marL="914400" marR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B1AE6B"/>
              </a:buClr>
              <a:buSzPts val="20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DB9AD"/>
              </a:buClr>
              <a:buSzPts val="1800"/>
              <a:buFont typeface="Malgun Gothic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>
  <p:cSld name="제목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4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>
  <p:cSld name="제목만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" name="Google Shape;30;p5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>
  <p:cSld name="빈 화면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5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" name="Google Shape;12;p46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46"/>
          <p:cNvGrpSpPr/>
          <p:nvPr/>
        </p:nvGrpSpPr>
        <p:grpSpPr>
          <a:xfrm>
            <a:off x="236668" y="720761"/>
            <a:ext cx="8665341" cy="79709"/>
            <a:chOff x="192" y="446"/>
            <a:chExt cx="5513" cy="78"/>
          </a:xfrm>
        </p:grpSpPr>
        <p:sp>
          <p:nvSpPr>
            <p:cNvPr id="14" name="Google Shape;14;p46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46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4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1796527" y="5034579"/>
            <a:ext cx="67020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문서객체</a:t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eader-logo.jpg"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394" y="6124127"/>
            <a:ext cx="19907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클래스 속성 제거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객체에 클래스 속성을 제거할 때 사용하는 메서드</a:t>
            </a:r>
            <a:endParaRPr/>
          </a:p>
        </p:txBody>
      </p:sp>
      <p:sp>
        <p:nvSpPr>
          <p:cNvPr id="108" name="Google Shape;108;p13"/>
          <p:cNvSpPr txBox="1"/>
          <p:nvPr>
            <p:ph type="title"/>
          </p:nvPr>
        </p:nvSpPr>
        <p:spPr>
          <a:xfrm>
            <a:off x="355002" y="193638"/>
            <a:ext cx="8100509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클래스 속성 제거</a:t>
            </a:r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 b="0" l="0" r="0" t="24098"/>
          <a:stretch/>
        </p:blipFill>
        <p:spPr>
          <a:xfrm>
            <a:off x="1212850" y="2106975"/>
            <a:ext cx="6000750" cy="6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 b="0" l="0" r="0" t="9999"/>
          <a:stretch/>
        </p:blipFill>
        <p:spPr>
          <a:xfrm>
            <a:off x="1219200" y="3429000"/>
            <a:ext cx="60674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클래스 속성 검사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Query에서 문서 객체의 속성과 관련된 모든 기능은 attr ( ) 메서드가 처리</a:t>
            </a:r>
            <a:endParaRPr/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355002" y="193638"/>
            <a:ext cx="7498080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클래스 속성 검사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25389"/>
          <a:stretch/>
        </p:blipFill>
        <p:spPr>
          <a:xfrm>
            <a:off x="1201750" y="2712900"/>
            <a:ext cx="5991225" cy="5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8240"/>
          <a:stretch/>
        </p:blipFill>
        <p:spPr>
          <a:xfrm>
            <a:off x="1166825" y="3759500"/>
            <a:ext cx="5991225" cy="2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속성 추가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객체에 속성을 추가할 때도 attr ( ) 메서드를 사용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attr ( ) 메서드는 다음과 같은 세 가지 형태로 사용</a:t>
            </a:r>
            <a:endParaRPr/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속성 추가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550" y="2590800"/>
            <a:ext cx="36766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속성 추가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attr( ) 메서드 - Setter(1)</a:t>
            </a:r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속성 추가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13254"/>
          <a:stretch/>
        </p:blipFill>
        <p:spPr>
          <a:xfrm>
            <a:off x="1219200" y="2106975"/>
            <a:ext cx="6038850" cy="13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속성 추가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attr( ) 메서드 - Setter(2)</a:t>
            </a:r>
            <a:endParaRPr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속성 추가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8875"/>
          <a:stretch/>
        </p:blipFill>
        <p:spPr>
          <a:xfrm>
            <a:off x="1201750" y="2079424"/>
            <a:ext cx="5972175" cy="17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속성 추가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attr( ) 메서드 - Setter(3)</a:t>
            </a:r>
            <a:endParaRPr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속성 추가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7655"/>
          <a:stretch/>
        </p:blipFill>
        <p:spPr>
          <a:xfrm>
            <a:off x="1198575" y="2175825"/>
            <a:ext cx="6057900" cy="23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속성 제거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객체의 속성을 제거할 때는 removeAttr() 메서드를 사용</a:t>
            </a:r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속성 제거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25451"/>
          <a:stretch/>
        </p:blipFill>
        <p:spPr>
          <a:xfrm>
            <a:off x="1177925" y="2120750"/>
            <a:ext cx="6048375" cy="6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0" l="0" r="0" t="15304"/>
          <a:stretch/>
        </p:blipFill>
        <p:spPr>
          <a:xfrm>
            <a:off x="1222375" y="3745725"/>
            <a:ext cx="6048375" cy="13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스타일 검사</a:t>
            </a:r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스타일 검사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23130"/>
          <a:stretch/>
        </p:blipFill>
        <p:spPr>
          <a:xfrm>
            <a:off x="1174750" y="2038125"/>
            <a:ext cx="6029325" cy="6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0" t="9008"/>
          <a:stretch/>
        </p:blipFill>
        <p:spPr>
          <a:xfrm>
            <a:off x="1201750" y="3222425"/>
            <a:ext cx="5943600" cy="21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스타일 추가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지금까지 사용한 형태외에도 다음 형태로 css ( ) 메서드를 사용할 수 있음</a:t>
            </a:r>
            <a:endParaRPr/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스타일 추가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350" y="2438400"/>
            <a:ext cx="33909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0" l="0" r="0" t="13217"/>
          <a:stretch/>
        </p:blipFill>
        <p:spPr>
          <a:xfrm>
            <a:off x="1149350" y="4172650"/>
            <a:ext cx="6048375" cy="13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스타일 추가</a:t>
            </a:r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스타일 추가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7944"/>
          <a:stretch/>
        </p:blipFill>
        <p:spPr>
          <a:xfrm>
            <a:off x="1177925" y="2272225"/>
            <a:ext cx="6048375" cy="24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기본 필터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기본 필터 메서드</a:t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두 가지 형태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필터 메서드</a:t>
            </a:r>
            <a:endParaRPr sz="3600"/>
          </a:p>
        </p:txBody>
      </p:sp>
      <p:pic>
        <p:nvPicPr>
          <p:cNvPr id="47" name="Google Shape;47;p2"/>
          <p:cNvPicPr preferRelativeResize="0"/>
          <p:nvPr/>
        </p:nvPicPr>
        <p:blipFill rotWithShape="1">
          <a:blip r:embed="rId3">
            <a:alphaModFix/>
          </a:blip>
          <a:srcRect b="0" l="0" r="0" t="23453"/>
          <a:stretch/>
        </p:blipFill>
        <p:spPr>
          <a:xfrm>
            <a:off x="1143000" y="2148650"/>
            <a:ext cx="6057900" cy="6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905250"/>
            <a:ext cx="22098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스타일 추가</a:t>
            </a:r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스타일 추가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5114"/>
          <a:stretch/>
        </p:blipFill>
        <p:spPr>
          <a:xfrm>
            <a:off x="1143000" y="2327324"/>
            <a:ext cx="5972175" cy="30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내부 검사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기존의 자바스크립트에서 문서 객체의 innerHTML, textContent 속성과 관련된 jQuery 메서드</a:t>
            </a:r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내부 검사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19614"/>
          <a:stretch/>
        </p:blipFill>
        <p:spPr>
          <a:xfrm>
            <a:off x="1177925" y="2575200"/>
            <a:ext cx="6000750" cy="8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내부 검사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html( ) 메서드 - Getter</a:t>
            </a:r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내부 검사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9436"/>
          <a:stretch/>
        </p:blipFill>
        <p:spPr>
          <a:xfrm>
            <a:off x="1219200" y="2120750"/>
            <a:ext cx="5981700" cy="20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내부 검사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text( ) 메서드 - Getter</a:t>
            </a:r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내부 검사</a:t>
            </a:r>
            <a:endParaRPr/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8917"/>
          <a:stretch/>
        </p:blipFill>
        <p:spPr>
          <a:xfrm>
            <a:off x="1181100" y="2478799"/>
            <a:ext cx="5981700" cy="20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내부 추가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객체의 내부에 내용물을 추가하고 싶을 때도 html ( ) 메서드와 text ( ) 메서드를 사용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두 메서드 모두 다음과 같은 형태로 사용</a:t>
            </a:r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내부 추가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47963"/>
            <a:ext cx="32861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내부 추가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html( ) 메서드 - Setter(1)	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html( ) 메서드 - Setter(2)</a:t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내부 추가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11863"/>
          <a:stretch/>
        </p:blipFill>
        <p:spPr>
          <a:xfrm>
            <a:off x="1219200" y="2162050"/>
            <a:ext cx="6029325" cy="1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 b="0" l="0" r="0" t="12967"/>
          <a:stretch/>
        </p:blipFill>
        <p:spPr>
          <a:xfrm>
            <a:off x="1209675" y="4709700"/>
            <a:ext cx="6038850" cy="16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제거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remove( ) 메서드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empty( ) 메서드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제거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21352"/>
          <a:stretch/>
        </p:blipFill>
        <p:spPr>
          <a:xfrm>
            <a:off x="1166825" y="2217150"/>
            <a:ext cx="6038850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4">
            <a:alphaModFix/>
          </a:blip>
          <a:srcRect b="0" l="0" r="0" t="11746"/>
          <a:stretch/>
        </p:blipFill>
        <p:spPr>
          <a:xfrm>
            <a:off x="1166825" y="4751025"/>
            <a:ext cx="6010275" cy="13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생성(1)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 ( ) 메서드는 선택자로 문서 객체를 선택하는 기능 이외에도 문서 객체를 생성하는 기능이 있음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생성(1)</a:t>
            </a:r>
            <a:endParaRPr sz="3600"/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3">
            <a:alphaModFix/>
          </a:blip>
          <a:srcRect b="0" l="0" r="0" t="20546"/>
          <a:stretch/>
        </p:blipFill>
        <p:spPr>
          <a:xfrm>
            <a:off x="1143000" y="2913450"/>
            <a:ext cx="6029325" cy="6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생성(1)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$ ( ) 메서드의 매개변수에 HTML 태그를 문자열로 넣기만 하면 문서 객체가 생성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 생성 및 텍스트 노드 추가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생성(1)</a:t>
            </a:r>
            <a:endParaRPr sz="3600"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11465"/>
          <a:stretch/>
        </p:blipFill>
        <p:spPr>
          <a:xfrm>
            <a:off x="1219200" y="2382400"/>
            <a:ext cx="6048375" cy="13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 b="0" l="0" r="0" t="10905"/>
          <a:stretch/>
        </p:blipFill>
        <p:spPr>
          <a:xfrm>
            <a:off x="1157300" y="4582675"/>
            <a:ext cx="6010275" cy="13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생성(1)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 연결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 생성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생성(1)</a:t>
            </a:r>
            <a:endParaRPr sz="3600"/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11371"/>
          <a:stretch/>
        </p:blipFill>
        <p:spPr>
          <a:xfrm>
            <a:off x="1201750" y="2079425"/>
            <a:ext cx="6010275" cy="13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010025"/>
            <a:ext cx="24955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4"/>
          <p:cNvPicPr preferRelativeResize="0"/>
          <p:nvPr/>
        </p:nvPicPr>
        <p:blipFill rotWithShape="1">
          <a:blip r:embed="rId5">
            <a:alphaModFix/>
          </a:blip>
          <a:srcRect b="0" l="0" r="0" t="12464"/>
          <a:stretch/>
        </p:blipFill>
        <p:spPr>
          <a:xfrm>
            <a:off x="1219200" y="5229025"/>
            <a:ext cx="6048375" cy="13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ko-KR"/>
              <a:t>기본 필터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필터 선택자</a:t>
            </a:r>
            <a:endParaRPr/>
          </a:p>
          <a:p>
            <a:pPr indent="0" lvl="1" marL="357187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필터 메서드</a:t>
            </a:r>
            <a:endParaRPr sz="3600"/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10273"/>
          <a:stretch/>
        </p:blipFill>
        <p:spPr>
          <a:xfrm>
            <a:off x="1143000" y="2203375"/>
            <a:ext cx="6181725" cy="19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"/>
          <p:cNvPicPr preferRelativeResize="0"/>
          <p:nvPr/>
        </p:nvPicPr>
        <p:blipFill rotWithShape="1">
          <a:blip r:embed="rId4">
            <a:alphaModFix/>
          </a:blip>
          <a:srcRect b="0" l="0" r="0" t="10168"/>
          <a:stretch/>
        </p:blipFill>
        <p:spPr>
          <a:xfrm>
            <a:off x="1200150" y="4613325"/>
            <a:ext cx="6067425" cy="18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생성(2)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텍스트 노드를 갖지 않는 문서 객체를 생성하는 방법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img 태그를 생성할 때는 $ ( ) 메서드로 문서 객체를 생성하고 attr ( ) 메서드로 속성을 입력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생성(2)</a:t>
            </a:r>
            <a:endParaRPr sz="3600"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b="0" l="0" r="0" t="14251"/>
          <a:stretch/>
        </p:blipFill>
        <p:spPr>
          <a:xfrm>
            <a:off x="1143000" y="2809300"/>
            <a:ext cx="6010275" cy="13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 rotWithShape="1">
          <a:blip r:embed="rId4">
            <a:alphaModFix/>
          </a:blip>
          <a:srcRect b="0" l="0" r="0" t="9485"/>
          <a:stretch/>
        </p:blipFill>
        <p:spPr>
          <a:xfrm>
            <a:off x="1177925" y="4475599"/>
            <a:ext cx="6076950" cy="20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삽입(1)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jQuery에는 문서 객체에 문서 객체를 추가하는 메서드가 여덟 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여덟 개의 메서드는 크게 두 가지 형태로 나눌 수 있음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삽입(1)</a:t>
            </a:r>
            <a:endParaRPr sz="3600"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 b="0" l="0" r="0" t="12541"/>
          <a:stretch/>
        </p:blipFill>
        <p:spPr>
          <a:xfrm>
            <a:off x="1157300" y="2712900"/>
            <a:ext cx="6029325" cy="13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 rotWithShape="1">
          <a:blip r:embed="rId4">
            <a:alphaModFix/>
          </a:blip>
          <a:srcRect b="0" l="0" r="0" t="13524"/>
          <a:stretch/>
        </p:blipFill>
        <p:spPr>
          <a:xfrm>
            <a:off x="1219200" y="4874975"/>
            <a:ext cx="2076450" cy="14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삽입(2)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 삽입(1)과 반대의 순서로 문서 객체를 추가하는 메서드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append ( ) 메서드의 사용 형태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삽입(2)</a:t>
            </a:r>
            <a:endParaRPr sz="3600"/>
          </a:p>
        </p:txBody>
      </p:sp>
      <p:pic>
        <p:nvPicPr>
          <p:cNvPr id="275" name="Google Shape;275;p37"/>
          <p:cNvPicPr preferRelativeResize="0"/>
          <p:nvPr/>
        </p:nvPicPr>
        <p:blipFill rotWithShape="1">
          <a:blip r:embed="rId3">
            <a:alphaModFix/>
          </a:blip>
          <a:srcRect b="0" l="0" r="0" t="14922"/>
          <a:stretch/>
        </p:blipFill>
        <p:spPr>
          <a:xfrm>
            <a:off x="1177925" y="2217150"/>
            <a:ext cx="6029325" cy="13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4953000"/>
            <a:ext cx="3581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삽입(2)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첫 번째 형태는 여러 개의 문서 객체를 한꺼번에 입력할 수 있음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삽입(2)</a:t>
            </a:r>
            <a:endParaRPr sz="3600"/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8709"/>
          <a:stretch/>
        </p:blipFill>
        <p:spPr>
          <a:xfrm>
            <a:off x="1219200" y="2437475"/>
            <a:ext cx="6010275" cy="22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삽입(2)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두 번째 형태는 append ( ) 메서드의 매개변수에 index 매개변수를 갖는 함수를 넣어줌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각각의 div 태그에 다른 내용을 쉽게 입력하려고 배열을 선언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삽입(2)</a:t>
            </a:r>
            <a:endParaRPr sz="3600"/>
          </a:p>
        </p:txBody>
      </p:sp>
      <p:pic>
        <p:nvPicPr>
          <p:cNvPr id="290" name="Google Shape;290;p39"/>
          <p:cNvPicPr preferRelativeResize="0"/>
          <p:nvPr/>
        </p:nvPicPr>
        <p:blipFill rotWithShape="1">
          <a:blip r:embed="rId3">
            <a:alphaModFix/>
          </a:blip>
          <a:srcRect b="0" l="0" r="0" t="5087"/>
          <a:stretch/>
        </p:blipFill>
        <p:spPr>
          <a:xfrm>
            <a:off x="1131900" y="2919475"/>
            <a:ext cx="6010275" cy="32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삽입(2)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배열을 사용한 문서 객체 생성과 추가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삽입(2)</a:t>
            </a:r>
            <a:endParaRPr sz="3600"/>
          </a:p>
        </p:txBody>
      </p:sp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7227"/>
          <a:stretch/>
        </p:blipFill>
        <p:spPr>
          <a:xfrm>
            <a:off x="1219200" y="2010575"/>
            <a:ext cx="5934075" cy="23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4">
            <a:alphaModFix/>
          </a:blip>
          <a:srcRect b="0" l="0" r="0" t="8883"/>
          <a:stretch/>
        </p:blipFill>
        <p:spPr>
          <a:xfrm>
            <a:off x="1163650" y="4571999"/>
            <a:ext cx="3371850" cy="22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이동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기존 문서 객체를 선택하고 문서 객체 삽입 메서드를 사용하면 문서 객체를 쉽게 다른 곳으로 이동시킬 수 있음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시간에 따라 이미지의 순서를 지속적으로 변경하는 간단한 예제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이동</a:t>
            </a:r>
            <a:endParaRPr/>
          </a:p>
        </p:txBody>
      </p:sp>
      <p:pic>
        <p:nvPicPr>
          <p:cNvPr id="305" name="Google Shape;305;p41"/>
          <p:cNvPicPr preferRelativeResize="0"/>
          <p:nvPr/>
        </p:nvPicPr>
        <p:blipFill rotWithShape="1">
          <a:blip r:embed="rId3">
            <a:alphaModFix/>
          </a:blip>
          <a:srcRect b="0" l="0" r="0" t="10233"/>
          <a:stretch/>
        </p:blipFill>
        <p:spPr>
          <a:xfrm>
            <a:off x="1143000" y="3787050"/>
            <a:ext cx="6105525" cy="18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이동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appendTo( ) 메서드를 사용한 문서 객체의 이동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지속적인 이미지 순서 변경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이동</a:t>
            </a:r>
            <a:endParaRPr/>
          </a:p>
        </p:txBody>
      </p:sp>
      <p:pic>
        <p:nvPicPr>
          <p:cNvPr id="312" name="Google Shape;312;p42"/>
          <p:cNvPicPr preferRelativeResize="0"/>
          <p:nvPr/>
        </p:nvPicPr>
        <p:blipFill rotWithShape="1">
          <a:blip r:embed="rId3">
            <a:alphaModFix/>
          </a:blip>
          <a:srcRect b="0" l="0" r="0" t="10418"/>
          <a:stretch/>
        </p:blipFill>
        <p:spPr>
          <a:xfrm>
            <a:off x="1219200" y="2368625"/>
            <a:ext cx="6000750" cy="13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2"/>
          <p:cNvPicPr preferRelativeResize="0"/>
          <p:nvPr/>
        </p:nvPicPr>
        <p:blipFill rotWithShape="1">
          <a:blip r:embed="rId4">
            <a:alphaModFix/>
          </a:blip>
          <a:srcRect b="0" l="0" r="0" t="6725"/>
          <a:stretch/>
        </p:blipFill>
        <p:spPr>
          <a:xfrm>
            <a:off x="1230325" y="3952299"/>
            <a:ext cx="6019800" cy="27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이동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객체를 생성하지 않고 기존의 문서 객체를 선택하고 문서 객체 삽입 메서드를 사용하면 문서 객체가 이동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9" name="Google Shape;319;p4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복제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 b="0" l="0" r="0" t="4743"/>
          <a:stretch/>
        </p:blipFill>
        <p:spPr>
          <a:xfrm>
            <a:off x="1170000" y="2602725"/>
            <a:ext cx="6057900" cy="33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이동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객체를 복제해서 추가하고 싶을 때는 메서드를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6" name="Google Shape;326;p4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복제</a:t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b="0" l="0" r="0" t="28382"/>
          <a:stretch/>
        </p:blipFill>
        <p:spPr>
          <a:xfrm>
            <a:off x="1187450" y="2148300"/>
            <a:ext cx="6000750" cy="6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기본 필터 메서드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filter ( ) 메서드의 2번 형태로 매개변수 index가 3의 배수인 h3 태그를 선택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기본 필터 메서드</a:t>
            </a:r>
            <a:endParaRPr sz="3600"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3">
            <a:alphaModFix/>
          </a:blip>
          <a:srcRect b="0" l="0" r="0" t="9123"/>
          <a:stretch/>
        </p:blipFill>
        <p:spPr>
          <a:xfrm>
            <a:off x="1174750" y="2437475"/>
            <a:ext cx="5972175" cy="22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이동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jQuery의 clone ( ) 메서드를 사용하면 쉽게 문서 객체를 복제 가능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clone ( ) 메서드는 다음 형태로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3" name="Google Shape;333;p4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복제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514600"/>
            <a:ext cx="49530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4">
            <a:alphaModFix/>
          </a:blip>
          <a:srcRect b="0" l="0" r="0" t="14067"/>
          <a:stretch/>
        </p:blipFill>
        <p:spPr>
          <a:xfrm>
            <a:off x="1177925" y="4365425"/>
            <a:ext cx="6000750" cy="13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탐색 종료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체이닝을 사용할 때 추가한 filter ( ) 메서드를 제거하려면 아래의 메서드를 사용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탐색 종료</a:t>
            </a:r>
            <a:endParaRPr/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24817"/>
          <a:stretch/>
        </p:blipFill>
        <p:spPr>
          <a:xfrm>
            <a:off x="1143000" y="2644050"/>
            <a:ext cx="6019800" cy="6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"/>
          <p:cNvPicPr preferRelativeResize="0"/>
          <p:nvPr/>
        </p:nvPicPr>
        <p:blipFill rotWithShape="1">
          <a:blip r:embed="rId4">
            <a:alphaModFix/>
          </a:blip>
          <a:srcRect b="0" l="0" r="0" t="20134"/>
          <a:stretch/>
        </p:blipFill>
        <p:spPr>
          <a:xfrm>
            <a:off x="1204925" y="4172650"/>
            <a:ext cx="6038850" cy="7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특정 위치의 문서 객체 선택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필터 선택자를 이용하면 특정 위치에 존재하는 문서 객체를 선택할 수 있음</a:t>
            </a:r>
            <a:endParaRPr/>
          </a:p>
          <a:p>
            <a:pPr indent="-55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특정 위치의 문서 객체 선택</a:t>
            </a:r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17938"/>
          <a:stretch/>
        </p:blipFill>
        <p:spPr>
          <a:xfrm>
            <a:off x="1163650" y="2520100"/>
            <a:ext cx="6010275" cy="10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 rotWithShape="1">
          <a:blip r:embed="rId4">
            <a:alphaModFix/>
          </a:blip>
          <a:srcRect b="0" l="0" r="0" t="10209"/>
          <a:stretch/>
        </p:blipFill>
        <p:spPr>
          <a:xfrm>
            <a:off x="1198575" y="4255274"/>
            <a:ext cx="6019800" cy="1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 추가 선택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jQuery는 문서 객체의 체이닝을 더 유연하게 하려고 </a:t>
            </a:r>
            <a:br>
              <a:rPr lang="ko-KR"/>
            </a:br>
            <a:r>
              <a:rPr lang="ko-KR"/>
              <a:t>add ( ) 메서드 제공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add ( ) 메서드를 사용하면 현재 선택한 문서 객체의 범위를</a:t>
            </a:r>
            <a:br>
              <a:rPr lang="ko-KR"/>
            </a:br>
            <a:r>
              <a:rPr lang="ko-KR"/>
              <a:t>확장할 수 있음</a:t>
            </a:r>
            <a:endParaRPr/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 추가 선택</a:t>
            </a:r>
            <a:endParaRPr/>
          </a:p>
        </p:txBody>
      </p: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24539"/>
          <a:stretch/>
        </p:blipFill>
        <p:spPr>
          <a:xfrm>
            <a:off x="1163650" y="3429000"/>
            <a:ext cx="6010275" cy="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4">
            <a:alphaModFix/>
          </a:blip>
          <a:srcRect b="0" l="0" r="0" t="9869"/>
          <a:stretch/>
        </p:blipFill>
        <p:spPr>
          <a:xfrm>
            <a:off x="1204925" y="4792325"/>
            <a:ext cx="6010275" cy="12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특징 판별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객체가 특징이 있는지 판단할 때 is() 메서드를 사용</a:t>
            </a:r>
            <a:endParaRPr/>
          </a:p>
        </p:txBody>
      </p:sp>
      <p:sp>
        <p:nvSpPr>
          <p:cNvPr id="93" name="Google Shape;93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특징 판별</a:t>
            </a:r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25356"/>
          <a:stretch/>
        </p:blipFill>
        <p:spPr>
          <a:xfrm>
            <a:off x="1143000" y="2203375"/>
            <a:ext cx="6019800" cy="6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❖"/>
            </a:pPr>
            <a:r>
              <a:rPr lang="ko-KR"/>
              <a:t>문서 객체의 클래스 속성 추가</a:t>
            </a:r>
            <a:endParaRPr/>
          </a:p>
          <a:p>
            <a:pPr indent="-182562" lvl="1" marL="5397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ko-KR"/>
              <a:t>문서 객체에 클래스 속성을 추가할 때 사용하는 메서드</a:t>
            </a:r>
            <a:endParaRPr/>
          </a:p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355002" y="193638"/>
            <a:ext cx="7046259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/>
              <a:t>문서 객체의 클래스 속성 추가</a:t>
            </a:r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3">
            <a:alphaModFix/>
          </a:blip>
          <a:srcRect b="0" l="0" r="0" t="19929"/>
          <a:stretch/>
        </p:blipFill>
        <p:spPr>
          <a:xfrm>
            <a:off x="1177925" y="2217148"/>
            <a:ext cx="6076950" cy="6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2"/>
          <p:cNvPicPr preferRelativeResize="0"/>
          <p:nvPr/>
        </p:nvPicPr>
        <p:blipFill rotWithShape="1">
          <a:blip r:embed="rId4">
            <a:alphaModFix/>
          </a:blip>
          <a:srcRect b="0" l="0" r="0" t="10490"/>
          <a:stretch/>
        </p:blipFill>
        <p:spPr>
          <a:xfrm>
            <a:off x="1212850" y="3663100"/>
            <a:ext cx="6000750" cy="13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천인국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