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9144000"/>
  <p:notesSz cx="6934200" cy="9220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1" roundtripDataSignature="AMtx7mgMGpdMzz8vIbA5AtnPkGAqCKaG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04" orient="horz"/>
        <p:guide pos="218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7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8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9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0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>
  <p:cSld name="제목 슬라이드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query-logo-blue.png" id="18" name="Google Shape;18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47501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8"/>
          <p:cNvSpPr/>
          <p:nvPr/>
        </p:nvSpPr>
        <p:spPr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8"/>
          <p:cNvSpPr txBox="1"/>
          <p:nvPr>
            <p:ph type="ctrTitle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본문1">
  <p:cSld name="본문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 txBox="1"/>
          <p:nvPr>
            <p:ph idx="1" type="body"/>
          </p:nvPr>
        </p:nvSpPr>
        <p:spPr>
          <a:xfrm>
            <a:off x="228600" y="931818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  <a:defRPr/>
            </a:lvl1pPr>
            <a:lvl2pPr indent="-355600" lvl="1" marL="914400" marR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B1AE6B"/>
              </a:buClr>
              <a:buSzPts val="2000"/>
              <a:buFont typeface="Noto Sans Symbols"/>
              <a:buChar char="▪"/>
              <a:defRPr/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DB9AD"/>
              </a:buClr>
              <a:buSzPts val="1800"/>
              <a:buFont typeface="Malgun Gothic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3" name="Google Shape;23;p49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>
  <p:cSld name="제목 및 내용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0"/>
          <p:cNvSpPr txBox="1"/>
          <p:nvPr>
            <p:ph idx="1" type="body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C0000"/>
              </a:buClr>
              <a:buSzPts val="1800"/>
              <a:buFont typeface="Noto Sans Symbols"/>
              <a:buChar char="▪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7E0404"/>
              </a:buClr>
              <a:buSzPts val="16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68040B"/>
              </a:buClr>
              <a:buSzPts val="1400"/>
              <a:buFont typeface="Noto Sans Symbols"/>
              <a:buChar char="✔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50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>
  <p:cSld name="제목만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1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" name="Google Shape;30;p51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>
  <p:cSld name="빈 화면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2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" name="Google Shape;33;p5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idx="1" type="body"/>
          </p:nvPr>
        </p:nvSpPr>
        <p:spPr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760000"/>
              </a:buClr>
              <a:buSzPts val="20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70060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68081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68040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720808"/>
              </a:buClr>
              <a:buSzPts val="1400"/>
              <a:buFont typeface="Noto Sans Symbols"/>
              <a:buChar char="✔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47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" name="Google Shape;12;p47"/>
          <p:cNvSpPr/>
          <p:nvPr/>
        </p:nvSpPr>
        <p:spPr>
          <a:xfrm>
            <a:off x="-12700" y="342900"/>
            <a:ext cx="6032500" cy="679450"/>
          </a:xfrm>
          <a:custGeom>
            <a:rect b="b" l="l" r="r" t="t"/>
            <a:pathLst>
              <a:path extrusionOk="0" h="428" w="3800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47"/>
          <p:cNvGrpSpPr/>
          <p:nvPr/>
        </p:nvGrpSpPr>
        <p:grpSpPr>
          <a:xfrm>
            <a:off x="236668" y="720761"/>
            <a:ext cx="8665341" cy="79709"/>
            <a:chOff x="192" y="446"/>
            <a:chExt cx="5513" cy="78"/>
          </a:xfrm>
        </p:grpSpPr>
        <p:sp>
          <p:nvSpPr>
            <p:cNvPr id="14" name="Google Shape;14;p47"/>
            <p:cNvSpPr/>
            <p:nvPr/>
          </p:nvSpPr>
          <p:spPr>
            <a:xfrm>
              <a:off x="192" y="446"/>
              <a:ext cx="1488" cy="78"/>
            </a:xfrm>
            <a:prstGeom prst="rect">
              <a:avLst/>
            </a:prstGeom>
            <a:solidFill>
              <a:srgbClr val="000066"/>
            </a:solidFill>
            <a:ln cap="flat" cmpd="sng" w="952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15;p47"/>
            <p:cNvCxnSpPr/>
            <p:nvPr/>
          </p:nvCxnSpPr>
          <p:spPr>
            <a:xfrm>
              <a:off x="192" y="519"/>
              <a:ext cx="5513" cy="0"/>
            </a:xfrm>
            <a:prstGeom prst="straightConnector1">
              <a:avLst/>
            </a:prstGeom>
            <a:solidFill>
              <a:srgbClr val="000066"/>
            </a:solidFill>
            <a:ln cap="flat" cmpd="sng" w="19050">
              <a:solidFill>
                <a:srgbClr val="0000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" name="Google Shape;16;p47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4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8.png"/><Relationship Id="rId4" Type="http://schemas.openxmlformats.org/officeDocument/2006/relationships/image" Target="../media/image5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jQuery 이벤트</a:t>
            </a:r>
            <a:endParaRPr b="1" i="0" sz="2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header-logo.jpg" id="40" name="Google Shape;4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394" y="6124127"/>
            <a:ext cx="19907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ko-KR"/>
              <a:t>이벤트 연결 제거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one ( ) 메서드 : 이벤트를 한 번만 연결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357187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ko-KR"/>
              <a:t>	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이벤트 연결 제거</a:t>
            </a:r>
            <a:endParaRPr/>
          </a:p>
        </p:txBody>
      </p:sp>
      <p:pic>
        <p:nvPicPr>
          <p:cNvPr id="108" name="Google Shape;108;p10"/>
          <p:cNvPicPr preferRelativeResize="0"/>
          <p:nvPr/>
        </p:nvPicPr>
        <p:blipFill rotWithShape="1">
          <a:blip r:embed="rId3">
            <a:alphaModFix/>
          </a:blip>
          <a:srcRect b="0" l="0" r="0" t="21445"/>
          <a:stretch/>
        </p:blipFill>
        <p:spPr>
          <a:xfrm>
            <a:off x="879425" y="2154825"/>
            <a:ext cx="7038200" cy="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ko-KR"/>
              <a:t>매개변수 context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jQuery 메서드는 사실 매개변수를 두 개 입력할 수도 있음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특정 부분에 선택자를 적용하고 싶을 때 사용하는 것이 </a:t>
            </a:r>
            <a:br>
              <a:rPr lang="ko-KR"/>
            </a:br>
            <a:r>
              <a:rPr lang="ko-KR"/>
              <a:t>매개변수 context 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매개변수 context는 selector가 적용하는 범위를 한정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357187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ko-KR"/>
              <a:t>	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매개변수 context</a:t>
            </a:r>
            <a:endParaRPr sz="3600"/>
          </a:p>
        </p:txBody>
      </p:sp>
      <p:pic>
        <p:nvPicPr>
          <p:cNvPr id="115" name="Google Shape;115;p11"/>
          <p:cNvPicPr preferRelativeResize="0"/>
          <p:nvPr/>
        </p:nvPicPr>
        <p:blipFill rotWithShape="1">
          <a:blip r:embed="rId3">
            <a:alphaModFix/>
          </a:blip>
          <a:srcRect b="0" l="0" r="0" t="18160"/>
          <a:stretch/>
        </p:blipFill>
        <p:spPr>
          <a:xfrm>
            <a:off x="1219200" y="2516951"/>
            <a:ext cx="2293475" cy="11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1"/>
          <p:cNvPicPr preferRelativeResize="0"/>
          <p:nvPr/>
        </p:nvPicPr>
        <p:blipFill rotWithShape="1">
          <a:blip r:embed="rId4">
            <a:alphaModFix/>
          </a:blip>
          <a:srcRect b="0" l="0" r="0" t="9222"/>
          <a:stretch/>
        </p:blipFill>
        <p:spPr>
          <a:xfrm>
            <a:off x="1219200" y="4365875"/>
            <a:ext cx="3629025" cy="17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ko-KR"/>
              <a:t>매개변수 context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context 객체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357187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ko-KR"/>
              <a:t>	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매개변수 context</a:t>
            </a:r>
            <a:endParaRPr sz="3600"/>
          </a:p>
        </p:txBody>
      </p:sp>
      <p:pic>
        <p:nvPicPr>
          <p:cNvPr id="123" name="Google Shape;123;p12"/>
          <p:cNvPicPr preferRelativeResize="0"/>
          <p:nvPr/>
        </p:nvPicPr>
        <p:blipFill rotWithShape="1">
          <a:blip r:embed="rId3">
            <a:alphaModFix/>
          </a:blip>
          <a:srcRect b="0" l="0" r="0" t="4979"/>
          <a:stretch/>
        </p:blipFill>
        <p:spPr>
          <a:xfrm>
            <a:off x="1230325" y="2211050"/>
            <a:ext cx="6010275" cy="29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ko-KR"/>
              <a:t>이벤트 객체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모든 이벤트 리스너는 이벤트 객체가 있음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jQuery가 스스로 이벤트 객체를 정형화하므로 jQuery의 이벤트</a:t>
            </a:r>
            <a:br>
              <a:rPr lang="ko-KR"/>
            </a:br>
            <a:r>
              <a:rPr lang="ko-KR"/>
              <a:t>객체는 모든 브라우저가 같은 방법으로 사용하고 같은 속성을 갖음</a:t>
            </a:r>
            <a:endParaRPr/>
          </a:p>
          <a:p>
            <a:pPr indent="0" lvl="0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자주 사용하는 jQuery 이벤트 객체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357187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ko-KR"/>
              <a:t>	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이벤트 객체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0" l="0" r="0" t="10682"/>
          <a:stretch/>
        </p:blipFill>
        <p:spPr>
          <a:xfrm>
            <a:off x="1157300" y="3522700"/>
            <a:ext cx="6067425" cy="14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ko-KR"/>
              <a:t>이벤트 객체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 context 객체 추출 및 이벤트 연결</a:t>
            </a:r>
            <a:endParaRPr/>
          </a:p>
          <a:p>
            <a:pPr indent="0" lvl="1" marL="357187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ko-KR"/>
              <a:t>	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이벤트 객체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 b="0" l="0" r="0" t="6279"/>
          <a:stretch/>
        </p:blipFill>
        <p:spPr>
          <a:xfrm>
            <a:off x="902438" y="2004025"/>
            <a:ext cx="7339125" cy="35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ko-KR"/>
              <a:t>이벤트 객체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이벤트 객체 활용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이벤트 객체에서 pageX 속성과 pageY 속성을 사용</a:t>
            </a:r>
            <a:endParaRPr/>
          </a:p>
          <a:p>
            <a:pPr indent="0" lvl="1" marL="357187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ko-KR"/>
              <a:t>	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이벤트 객체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3">
            <a:alphaModFix/>
          </a:blip>
          <a:srcRect b="0" l="0" r="0" t="5873"/>
          <a:stretch/>
        </p:blipFill>
        <p:spPr>
          <a:xfrm>
            <a:off x="1170000" y="2716975"/>
            <a:ext cx="5981700" cy="32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ko-KR"/>
              <a:t>이벤트 객체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그림 그리기</a:t>
            </a:r>
            <a:endParaRPr/>
          </a:p>
          <a:p>
            <a:pPr indent="0" lvl="1" marL="357187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ko-KR"/>
              <a:t>	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이벤트 객체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0" l="0" r="0" t="3194"/>
          <a:stretch/>
        </p:blipFill>
        <p:spPr>
          <a:xfrm>
            <a:off x="1177925" y="1986200"/>
            <a:ext cx="6048375" cy="48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이벤트 강제 발생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이벤트 강제 발생 메서드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trigger ( ) 메서드는 다음과 같은 형태로 사용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2번 형태의 매개변수 data는 일반적으로 배열을 집어넣음	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이벤트 강제 발생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0" t="20879"/>
          <a:stretch/>
        </p:blipFill>
        <p:spPr>
          <a:xfrm>
            <a:off x="1187450" y="1933575"/>
            <a:ext cx="60102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6650" y="4114800"/>
            <a:ext cx="29432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이벤트 강제 발생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trigger( ) 메서드	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이벤트 강제 발생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6629"/>
          <a:stretch/>
        </p:blipFill>
        <p:spPr>
          <a:xfrm>
            <a:off x="1143000" y="2248525"/>
            <a:ext cx="6000750" cy="33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이벤트 강제 발생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간단한 강제 이벤트 실행	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이벤트 강제 발생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b="0" l="0" r="0" t="11870"/>
          <a:stretch/>
        </p:blipFill>
        <p:spPr>
          <a:xfrm>
            <a:off x="1219200" y="2136100"/>
            <a:ext cx="5972175" cy="11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 rotWithShape="1">
          <a:blip r:embed="rId4">
            <a:alphaModFix/>
          </a:blip>
          <a:srcRect b="0" l="0" r="0" t="7458"/>
          <a:stretch/>
        </p:blipFill>
        <p:spPr>
          <a:xfrm>
            <a:off x="1219200" y="3934925"/>
            <a:ext cx="5972175" cy="24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이벤트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jQuery의 이벤트에는 기존 자바스크립트의 이벤트가 모두 존재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jQuery를 사용하면 기존 자바스크립트의 이벤트를 연결할 때보다 훨씬 간편하게 이벤트를 연결할 수 있음</a:t>
            </a:r>
            <a:endParaRPr/>
          </a:p>
        </p:txBody>
      </p:sp>
      <p:sp>
        <p:nvSpPr>
          <p:cNvPr id="46" name="Google Shape;46;p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이벤트</a:t>
            </a:r>
            <a:endParaRPr/>
          </a:p>
        </p:txBody>
      </p:sp>
      <p:pic>
        <p:nvPicPr>
          <p:cNvPr id="47" name="Google Shape;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600" y="2548325"/>
            <a:ext cx="7741800" cy="12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"/>
          <p:cNvPicPr preferRelativeResize="0"/>
          <p:nvPr/>
        </p:nvPicPr>
        <p:blipFill rotWithShape="1">
          <a:blip r:embed="rId4">
            <a:alphaModFix/>
          </a:blip>
          <a:srcRect b="0" l="0" r="0" t="8466"/>
          <a:stretch/>
        </p:blipFill>
        <p:spPr>
          <a:xfrm>
            <a:off x="1078550" y="3910475"/>
            <a:ext cx="2944625" cy="22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기본 이벤트와 이벤트 전달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기본 이벤트를 제거하고 이벤트 전달을 막을 때는 이벤트 객체에 있는 아래의 메서드를 사용	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기본 이벤트와 이벤트 전달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0" l="0" r="0" t="15554"/>
          <a:stretch/>
        </p:blipFill>
        <p:spPr>
          <a:xfrm>
            <a:off x="1143000" y="2529600"/>
            <a:ext cx="6010275" cy="9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기본 이벤트와 이벤트 전달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preventDefault ( ) 메서드로 a 태그의 기본 이벤트를 제거	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기본 이벤트와 이벤트 전달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0" l="0" r="0" t="8491"/>
          <a:stretch/>
        </p:blipFill>
        <p:spPr>
          <a:xfrm>
            <a:off x="1066800" y="2154825"/>
            <a:ext cx="6172200" cy="26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4">
            <a:alphaModFix/>
          </a:blip>
          <a:srcRect b="0" l="0" r="0" t="14871"/>
          <a:stretch/>
        </p:blipFill>
        <p:spPr>
          <a:xfrm>
            <a:off x="1195400" y="5396450"/>
            <a:ext cx="3267075" cy="10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기본 이벤트와 이벤트 전달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이벤트 전달을 막으려면 코드처럼 이벤트 객체의 stopPropagation ( ) 메서드를 사용	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기본 이벤트와 이벤트 전달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 b="0" l="0" r="0" t="10176"/>
          <a:stretch/>
        </p:blipFill>
        <p:spPr>
          <a:xfrm>
            <a:off x="962600" y="2173600"/>
            <a:ext cx="7520900" cy="16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4">
            <a:alphaModFix/>
          </a:blip>
          <a:srcRect b="0" l="0" r="0" t="16008"/>
          <a:stretch/>
        </p:blipFill>
        <p:spPr>
          <a:xfrm>
            <a:off x="1184275" y="4384625"/>
            <a:ext cx="3286125" cy="10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기본 이벤트와 이벤트 전달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return false : stopPropagation ( ) 메서드와 preventDefault ( ) 메서드를 함께 사용하는 경우가 많으므로, jQuery는 간단하게 </a:t>
            </a:r>
            <a:endParaRPr/>
          </a:p>
          <a:p>
            <a:pPr indent="0" lvl="0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-KR"/>
              <a:t>코드 처럼 return false를 사용하면 이 두 가지를 함께 적용하는 것으로 인식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기본 이벤트와 이벤트 전달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 b="0" l="0" r="0" t="17518"/>
          <a:stretch/>
        </p:blipFill>
        <p:spPr>
          <a:xfrm>
            <a:off x="1219200" y="3129200"/>
            <a:ext cx="6000750" cy="10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이벤트 연결 범위 한정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이벤트를 연결할 때 on ( ) 메서드를 사용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기본 이벤트 연결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이벤트 연결 범위 한정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 b="0" l="0" r="0" t="15318"/>
          <a:stretch/>
        </p:blipFill>
        <p:spPr>
          <a:xfrm>
            <a:off x="1125550" y="2061150"/>
            <a:ext cx="3076575" cy="8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4">
            <a:alphaModFix/>
          </a:blip>
          <a:srcRect b="0" l="0" r="0" t="12072"/>
          <a:stretch/>
        </p:blipFill>
        <p:spPr>
          <a:xfrm>
            <a:off x="1196975" y="4403350"/>
            <a:ext cx="6010275" cy="21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이벤트 연결 범위 한정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맨 위의 h1 태그를 클릭하면 요소가 추가됨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이벤트 연결 범위 한정</a:t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 rotWithShape="1">
          <a:blip r:embed="rId3">
            <a:alphaModFix/>
          </a:blip>
          <a:srcRect b="0" l="0" r="0" t="9461"/>
          <a:stretch/>
        </p:blipFill>
        <p:spPr>
          <a:xfrm>
            <a:off x="1143000" y="2042400"/>
            <a:ext cx="2924175" cy="20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이벤트 연결 범위 한정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delegate 방식을 사용하는 on( ) 메서드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상위 태그에 이벤트를 연결하고 “h1 태그를 클릭했을 때”를 검출</a:t>
            </a:r>
            <a:endParaRPr/>
          </a:p>
        </p:txBody>
      </p:sp>
      <p:sp>
        <p:nvSpPr>
          <p:cNvPr id="225" name="Google Shape;225;p26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이벤트 연결 범위 한정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0" l="0" r="0" t="6950"/>
          <a:stretch/>
        </p:blipFill>
        <p:spPr>
          <a:xfrm>
            <a:off x="1208100" y="2529600"/>
            <a:ext cx="5886450" cy="22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이벤트 연결 범위 한정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어떠한 h1 태그를 선택해도 요소가 추가됨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이벤트 리스너에서 this 키워드가 #wrap 태그가 아니라 h1 태그라는 것을 주의</a:t>
            </a:r>
            <a:endParaRPr/>
          </a:p>
        </p:txBody>
      </p:sp>
      <p:sp>
        <p:nvSpPr>
          <p:cNvPr id="232" name="Google Shape;232;p27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이벤트 연결 범위 한정</a:t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 rotWithShape="1">
          <a:blip r:embed="rId3">
            <a:alphaModFix/>
          </a:blip>
          <a:srcRect b="0" l="0" r="0" t="6725"/>
          <a:stretch/>
        </p:blipFill>
        <p:spPr>
          <a:xfrm>
            <a:off x="1216025" y="2923075"/>
            <a:ext cx="2790825" cy="24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이벤트 연결 범위 한정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delegate 방식으로 연결한 on( ) 메서드의 이벤트 리스너 삭제</a:t>
            </a:r>
            <a:endParaRPr/>
          </a:p>
        </p:txBody>
      </p:sp>
      <p:sp>
        <p:nvSpPr>
          <p:cNvPr id="239" name="Google Shape;239;p28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이벤트 연결 범위 한정</a:t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 rotWithShape="1">
          <a:blip r:embed="rId3">
            <a:alphaModFix/>
          </a:blip>
          <a:srcRect b="0" l="0" r="0" t="6759"/>
          <a:stretch/>
        </p:blipFill>
        <p:spPr>
          <a:xfrm>
            <a:off x="1101725" y="2267250"/>
            <a:ext cx="6096000" cy="28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마우스 이벤트</a:t>
            </a:r>
            <a:endParaRPr/>
          </a:p>
        </p:txBody>
      </p:sp>
      <p:sp>
        <p:nvSpPr>
          <p:cNvPr id="246" name="Google Shape;246;p29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마우스 이벤트</a:t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 b="0" l="0" r="0" t="6358"/>
          <a:stretch/>
        </p:blipFill>
        <p:spPr>
          <a:xfrm>
            <a:off x="1187450" y="1855025"/>
            <a:ext cx="6010275" cy="26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이벤트 연결 기본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jQuery로 이벤트를 연결하는 가장 기본적인 방법은 on ( ) 메서드 사용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on ( ) 메서드 사용 형태</a:t>
            </a:r>
            <a:endParaRPr/>
          </a:p>
        </p:txBody>
      </p:sp>
      <p:sp>
        <p:nvSpPr>
          <p:cNvPr id="54" name="Google Shape;54;p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이벤트 연결 기본</a:t>
            </a:r>
            <a:endParaRPr/>
          </a:p>
        </p:txBody>
      </p:sp>
      <p:pic>
        <p:nvPicPr>
          <p:cNvPr id="55" name="Google Shape;55;p3"/>
          <p:cNvPicPr preferRelativeResize="0"/>
          <p:nvPr/>
        </p:nvPicPr>
        <p:blipFill rotWithShape="1">
          <a:blip r:embed="rId3">
            <a:alphaModFix/>
          </a:blip>
          <a:srcRect b="0" l="0" r="0" t="22893"/>
          <a:stretch/>
        </p:blipFill>
        <p:spPr>
          <a:xfrm>
            <a:off x="925125" y="2238375"/>
            <a:ext cx="7075051" cy="7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4275" y="4191000"/>
            <a:ext cx="4995625" cy="9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마우스 이벤트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mouseover 이벤트와 mouseenter 이벤트의 차이</a:t>
            </a:r>
            <a:endParaRPr/>
          </a:p>
        </p:txBody>
      </p:sp>
      <p:sp>
        <p:nvSpPr>
          <p:cNvPr id="253" name="Google Shape;253;p30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마우스 이벤트</a:t>
            </a: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 rotWithShape="1">
          <a:blip r:embed="rId3">
            <a:alphaModFix/>
          </a:blip>
          <a:srcRect b="0" l="0" r="0" t="2997"/>
          <a:stretch/>
        </p:blipFill>
        <p:spPr>
          <a:xfrm>
            <a:off x="1187450" y="1967450"/>
            <a:ext cx="3765549" cy="44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마우스 이벤트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mouseover 이벤트와 mouseenter 이벤트의 차이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mouseover 이벤트는 이벤트 버블링을 적용</a:t>
            </a:r>
            <a:br>
              <a:rPr lang="ko-KR"/>
            </a:br>
            <a:r>
              <a:rPr lang="ko-KR"/>
              <a:t>🡪 내부의 div 태그 안에 들어가도 이벤트를 발생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mouseenter 이벤트는 문서 객체의 안에 있는지 외부에 있는지 따짐</a:t>
            </a:r>
            <a:endParaRPr/>
          </a:p>
        </p:txBody>
      </p:sp>
      <p:sp>
        <p:nvSpPr>
          <p:cNvPr id="260" name="Google Shape;260;p31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마우스 이벤트</a:t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 rotWithShape="1">
          <a:blip r:embed="rId3">
            <a:alphaModFix/>
          </a:blip>
          <a:srcRect b="0" l="0" r="0" t="11449"/>
          <a:stretch/>
        </p:blipFill>
        <p:spPr>
          <a:xfrm>
            <a:off x="1219200" y="3728800"/>
            <a:ext cx="4857750" cy="17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키보드 이벤트</a:t>
            </a:r>
            <a:endParaRPr/>
          </a:p>
        </p:txBody>
      </p:sp>
      <p:sp>
        <p:nvSpPr>
          <p:cNvPr id="267" name="Google Shape;267;p3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키보드 이벤트</a:t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 rotWithShape="1">
          <a:blip r:embed="rId3">
            <a:alphaModFix/>
          </a:blip>
          <a:srcRect b="0" l="0" r="0" t="13882"/>
          <a:stretch/>
        </p:blipFill>
        <p:spPr>
          <a:xfrm>
            <a:off x="1143000" y="1705125"/>
            <a:ext cx="6086475" cy="11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키보드 이벤트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textarea 태그에 keyup 이벤트를 연결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keyup 이벤트가 발생하면 글자의 개수를 받아 출력</a:t>
            </a:r>
            <a:endParaRPr/>
          </a:p>
        </p:txBody>
      </p:sp>
      <p:sp>
        <p:nvSpPr>
          <p:cNvPr id="274" name="Google Shape;274;p3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키보드 이벤트</a:t>
            </a:r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 rotWithShape="1">
          <a:blip r:embed="rId3">
            <a:alphaModFix/>
          </a:blip>
          <a:srcRect b="0" l="0" r="0" t="7638"/>
          <a:stretch/>
        </p:blipFill>
        <p:spPr>
          <a:xfrm>
            <a:off x="1163650" y="2735700"/>
            <a:ext cx="6000750" cy="26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키보드 이벤트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keydown 이벤트 진행 순서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입력한 글자 수를 표시해야 하므로 keyup 이벤트를 사용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81" name="Google Shape;281;p34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키보드 이벤트</a:t>
            </a:r>
            <a:endParaRPr/>
          </a:p>
        </p:txBody>
      </p:sp>
      <p:pic>
        <p:nvPicPr>
          <p:cNvPr id="282" name="Google Shape;2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057400"/>
            <a:ext cx="23622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윈도 이벤트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윈도 이벤트는 윈도 객체만 사용할 수 있는 이벤트가 아니라 window 객체와 document 객체 이외에 img 태그 등이 사용할 수 있는 이벤트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88" name="Google Shape;288;p35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윈도 이벤트</a:t>
            </a:r>
            <a:endParaRPr/>
          </a:p>
        </p:txBody>
      </p:sp>
      <p:pic>
        <p:nvPicPr>
          <p:cNvPr id="289" name="Google Shape;289;p35"/>
          <p:cNvPicPr preferRelativeResize="0"/>
          <p:nvPr/>
        </p:nvPicPr>
        <p:blipFill rotWithShape="1">
          <a:blip r:embed="rId3">
            <a:alphaModFix/>
          </a:blip>
          <a:srcRect b="0" l="0" r="0" t="8925"/>
          <a:stretch/>
        </p:blipFill>
        <p:spPr>
          <a:xfrm>
            <a:off x="1204925" y="2548325"/>
            <a:ext cx="5991225" cy="18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윈도 이벤트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페이스북의 무한 스크롤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윈도 이벤트</a:t>
            </a:r>
            <a:endParaRPr/>
          </a:p>
        </p:txBody>
      </p:sp>
      <p:pic>
        <p:nvPicPr>
          <p:cNvPr id="296" name="Google Shape;296;p36"/>
          <p:cNvPicPr preferRelativeResize="0"/>
          <p:nvPr/>
        </p:nvPicPr>
        <p:blipFill rotWithShape="1">
          <a:blip r:embed="rId3">
            <a:alphaModFix/>
          </a:blip>
          <a:srcRect b="0" l="0" r="0" t="8003"/>
          <a:stretch/>
        </p:blipFill>
        <p:spPr>
          <a:xfrm>
            <a:off x="1139825" y="2192300"/>
            <a:ext cx="6057900" cy="24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윈도 이벤트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scroll 이벤트 연결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window 객체는 별도의 선택자를 사용하지 않음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02" name="Google Shape;302;p37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윈도 이벤트</a:t>
            </a:r>
            <a:endParaRPr/>
          </a:p>
        </p:txBody>
      </p:sp>
      <p:pic>
        <p:nvPicPr>
          <p:cNvPr id="303" name="Google Shape;303;p37"/>
          <p:cNvPicPr preferRelativeResize="0"/>
          <p:nvPr/>
        </p:nvPicPr>
        <p:blipFill rotWithShape="1">
          <a:blip r:embed="rId3">
            <a:alphaModFix/>
          </a:blip>
          <a:srcRect b="0" l="0" r="0" t="11925"/>
          <a:stretch/>
        </p:blipFill>
        <p:spPr>
          <a:xfrm>
            <a:off x="1163650" y="2829400"/>
            <a:ext cx="5962650" cy="17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윈도 이벤트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무한 스크롤 이벤트의 구성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09" name="Google Shape;309;p38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윈도 이벤트</a:t>
            </a:r>
            <a:endParaRPr/>
          </a:p>
        </p:txBody>
      </p:sp>
      <p:pic>
        <p:nvPicPr>
          <p:cNvPr id="310" name="Google Shape;310;p38"/>
          <p:cNvPicPr preferRelativeResize="0"/>
          <p:nvPr/>
        </p:nvPicPr>
        <p:blipFill rotWithShape="1">
          <a:blip r:embed="rId3">
            <a:alphaModFix/>
          </a:blip>
          <a:srcRect b="0" l="0" r="0" t="4643"/>
          <a:stretch/>
        </p:blipFill>
        <p:spPr>
          <a:xfrm>
            <a:off x="1143000" y="1967449"/>
            <a:ext cx="6124575" cy="31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윈도 이벤트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무한 스크롤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documentHeight 속성에 -200을 하고 비교한 것은 웹 브라우저마다 미세한 오차가 있기 때문임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윈도 이벤트</a:t>
            </a:r>
            <a:endParaRPr/>
          </a:p>
        </p:txBody>
      </p:sp>
      <p:pic>
        <p:nvPicPr>
          <p:cNvPr id="317" name="Google Shape;317;p39"/>
          <p:cNvPicPr preferRelativeResize="0"/>
          <p:nvPr/>
        </p:nvPicPr>
        <p:blipFill rotWithShape="1">
          <a:blip r:embed="rId3">
            <a:alphaModFix/>
          </a:blip>
          <a:srcRect b="0" l="0" r="0" t="8105"/>
          <a:stretch/>
        </p:blipFill>
        <p:spPr>
          <a:xfrm>
            <a:off x="1219200" y="3147925"/>
            <a:ext cx="5953125" cy="28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이벤트 연결 기본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on ( ) 메서드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h1 태그를 click 이벤트에 연결하고 이벤트 발생 시 이벤트 발생 객체에 ‘+’ 글자 추가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이벤트 연결 기본</a:t>
            </a:r>
            <a:endParaRPr/>
          </a:p>
        </p:txBody>
      </p:sp>
      <p:pic>
        <p:nvPicPr>
          <p:cNvPr id="63" name="Google Shape;63;p4"/>
          <p:cNvPicPr preferRelativeResize="0"/>
          <p:nvPr/>
        </p:nvPicPr>
        <p:blipFill rotWithShape="1">
          <a:blip r:embed="rId3">
            <a:alphaModFix/>
          </a:blip>
          <a:srcRect b="0" l="0" r="0" t="7944"/>
          <a:stretch/>
        </p:blipFill>
        <p:spPr>
          <a:xfrm>
            <a:off x="1219200" y="2960550"/>
            <a:ext cx="5981700" cy="22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입력 양식 이벤트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23" name="Google Shape;323;p40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입력 양식 이벤트</a:t>
            </a:r>
            <a:endParaRPr/>
          </a:p>
        </p:txBody>
      </p:sp>
      <p:pic>
        <p:nvPicPr>
          <p:cNvPr id="324" name="Google Shape;324;p40"/>
          <p:cNvPicPr preferRelativeResize="0"/>
          <p:nvPr/>
        </p:nvPicPr>
        <p:blipFill rotWithShape="1">
          <a:blip r:embed="rId3">
            <a:alphaModFix/>
          </a:blip>
          <a:srcRect b="0" l="0" r="0" t="6340"/>
          <a:stretch/>
        </p:blipFill>
        <p:spPr>
          <a:xfrm>
            <a:off x="1163650" y="1761350"/>
            <a:ext cx="5981700" cy="23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입력 양식 이벤트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submit 이벤트와 기본 이벤트 제거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submit 이벤트는 form 태그에서 발생하는 이벤트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form 객체에 submit ( ) 메서드를 연결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입력 양식의 유효성 검사를 할 때는 기본 이벤트를 제거해야 함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30" name="Google Shape;330;p41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입력 양식 이벤트</a:t>
            </a:r>
            <a:endParaRPr/>
          </a:p>
        </p:txBody>
      </p:sp>
      <p:pic>
        <p:nvPicPr>
          <p:cNvPr id="331" name="Google Shape;331;p41"/>
          <p:cNvPicPr preferRelativeResize="0"/>
          <p:nvPr/>
        </p:nvPicPr>
        <p:blipFill rotWithShape="1">
          <a:blip r:embed="rId3">
            <a:alphaModFix/>
          </a:blip>
          <a:srcRect b="0" l="0" r="0" t="6542"/>
          <a:stretch/>
        </p:blipFill>
        <p:spPr>
          <a:xfrm>
            <a:off x="1203025" y="3091725"/>
            <a:ext cx="6367001" cy="3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입력 양식 이벤트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check 속성 변경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type 속성이 checkbox와 radio인 input 태그의 상태를 변경하는 이벤트는 click 이벤트가 아닌 change 이벤트</a:t>
            </a:r>
            <a:endParaRPr/>
          </a:p>
        </p:txBody>
      </p:sp>
      <p:sp>
        <p:nvSpPr>
          <p:cNvPr id="337" name="Google Shape;337;p4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입력 양식 이벤트</a:t>
            </a:r>
            <a:endParaRPr/>
          </a:p>
        </p:txBody>
      </p:sp>
      <p:pic>
        <p:nvPicPr>
          <p:cNvPr id="338" name="Google Shape;338;p42"/>
          <p:cNvPicPr preferRelativeResize="0"/>
          <p:nvPr/>
        </p:nvPicPr>
        <p:blipFill rotWithShape="1">
          <a:blip r:embed="rId3">
            <a:alphaModFix/>
          </a:blip>
          <a:srcRect b="0" l="0" r="0" t="4196"/>
          <a:stretch/>
        </p:blipFill>
        <p:spPr>
          <a:xfrm>
            <a:off x="1617100" y="2567049"/>
            <a:ext cx="4945075" cy="39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기본 시각 효과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jQuery는 기본적으로 세 가지의 효과를 9개의 메서드로 제공</a:t>
            </a:r>
            <a:endParaRPr/>
          </a:p>
        </p:txBody>
      </p:sp>
      <p:sp>
        <p:nvSpPr>
          <p:cNvPr id="344" name="Google Shape;344;p4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기본 시각 효과</a:t>
            </a:r>
            <a:endParaRPr/>
          </a:p>
        </p:txBody>
      </p:sp>
      <p:pic>
        <p:nvPicPr>
          <p:cNvPr id="345" name="Google Shape;345;p43"/>
          <p:cNvPicPr preferRelativeResize="0"/>
          <p:nvPr/>
        </p:nvPicPr>
        <p:blipFill rotWithShape="1">
          <a:blip r:embed="rId3">
            <a:alphaModFix/>
          </a:blip>
          <a:srcRect b="0" l="0" r="0" t="7313"/>
          <a:stretch/>
        </p:blipFill>
        <p:spPr>
          <a:xfrm>
            <a:off x="1119200" y="2492125"/>
            <a:ext cx="6076950" cy="26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기본 시각 효과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메서드는 다음 네 가지 형태로 사용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각 매개변수는 다음과 같은 의미가 있음</a:t>
            </a:r>
            <a:endParaRPr/>
          </a:p>
        </p:txBody>
      </p:sp>
      <p:sp>
        <p:nvSpPr>
          <p:cNvPr id="351" name="Google Shape;351;p45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기본 시각 효과</a:t>
            </a:r>
            <a:endParaRPr/>
          </a:p>
        </p:txBody>
      </p:sp>
      <p:pic>
        <p:nvPicPr>
          <p:cNvPr id="352" name="Google Shape;35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981200"/>
            <a:ext cx="32861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4750" y="4183063"/>
            <a:ext cx="47529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기본 시각 효과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toggle( ) 효과 메서드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button 태그에 클릭 이벤트를 연결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button 태그가 클릭되었을 때 .page 태그에 toggle ( ) 메서드 사용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59" name="Google Shape;359;p46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기본 시각 효과</a:t>
            </a:r>
            <a:endParaRPr/>
          </a:p>
        </p:txBody>
      </p:sp>
      <p:pic>
        <p:nvPicPr>
          <p:cNvPr id="360" name="Google Shape;360;p46"/>
          <p:cNvPicPr preferRelativeResize="0"/>
          <p:nvPr/>
        </p:nvPicPr>
        <p:blipFill rotWithShape="1">
          <a:blip r:embed="rId3">
            <a:alphaModFix/>
          </a:blip>
          <a:srcRect b="0" l="0" r="0" t="6358"/>
          <a:stretch/>
        </p:blipFill>
        <p:spPr>
          <a:xfrm>
            <a:off x="1236675" y="3054250"/>
            <a:ext cx="5895975" cy="23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이벤트 연결 기본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on ( ) 메서드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아래의 코드처럼 on ( ) 메서드의 매개변수에 객체를 넣어줌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속성 이름과 속성 값에 이벤트 이름과 이벤트 리스너를 넣으면 이벤트를 쉽게 연결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이벤트 연결 기본</a:t>
            </a:r>
            <a:endParaRPr/>
          </a:p>
        </p:txBody>
      </p:sp>
      <p:pic>
        <p:nvPicPr>
          <p:cNvPr id="70" name="Google Shape;70;p5"/>
          <p:cNvPicPr preferRelativeResize="0"/>
          <p:nvPr/>
        </p:nvPicPr>
        <p:blipFill rotWithShape="1">
          <a:blip r:embed="rId3">
            <a:alphaModFix/>
          </a:blip>
          <a:srcRect b="0" l="0" r="0" t="5793"/>
          <a:stretch/>
        </p:blipFill>
        <p:spPr>
          <a:xfrm>
            <a:off x="1223675" y="2979300"/>
            <a:ext cx="5953125" cy="34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간단한 이벤트 연결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간단한 방식으로 이벤트를 연결할 때는 다음 방법을 사용	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간단한 이벤트 연결</a:t>
            </a:r>
            <a:endParaRPr/>
          </a:p>
        </p:txBody>
      </p:sp>
      <p:pic>
        <p:nvPicPr>
          <p:cNvPr id="77" name="Google Shape;77;p6"/>
          <p:cNvPicPr preferRelativeResize="0"/>
          <p:nvPr/>
        </p:nvPicPr>
        <p:blipFill rotWithShape="1">
          <a:blip r:embed="rId3">
            <a:alphaModFix/>
          </a:blip>
          <a:srcRect b="0" l="0" r="0" t="12203"/>
          <a:stretch/>
        </p:blipFill>
        <p:spPr>
          <a:xfrm>
            <a:off x="1174750" y="1723875"/>
            <a:ext cx="6096000" cy="14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1738" y="4495800"/>
            <a:ext cx="59626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ko-KR"/>
              <a:t>간단한 이벤트 연결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jQuery는 이벤트 연결 메서드도 제공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 이벤트 메서드는 다음 형태로 사용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357187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ko-KR"/>
              <a:t>	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4" name="Google Shape;84;p7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간단한 이벤트 연결</a:t>
            </a:r>
            <a:endParaRPr/>
          </a:p>
        </p:txBody>
      </p:sp>
      <p:pic>
        <p:nvPicPr>
          <p:cNvPr id="85" name="Google Shape;85;p7"/>
          <p:cNvPicPr preferRelativeResize="0"/>
          <p:nvPr/>
        </p:nvPicPr>
        <p:blipFill rotWithShape="1">
          <a:blip r:embed="rId3">
            <a:alphaModFix/>
          </a:blip>
          <a:srcRect b="0" l="0" r="0" t="29785"/>
          <a:stretch/>
        </p:blipFill>
        <p:spPr>
          <a:xfrm>
            <a:off x="968813" y="1965600"/>
            <a:ext cx="7206374" cy="7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113" y="3733800"/>
            <a:ext cx="60674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ko-KR"/>
              <a:t>간단한 이벤트 연결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hover( ) 메서드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357187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ko-KR"/>
              <a:t>	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간단한 이벤트 연결</a:t>
            </a:r>
            <a:endParaRPr/>
          </a:p>
        </p:txBody>
      </p:sp>
      <p:pic>
        <p:nvPicPr>
          <p:cNvPr id="93" name="Google Shape;93;p8"/>
          <p:cNvPicPr preferRelativeResize="0"/>
          <p:nvPr/>
        </p:nvPicPr>
        <p:blipFill rotWithShape="1">
          <a:blip r:embed="rId3">
            <a:alphaModFix/>
          </a:blip>
          <a:srcRect b="0" l="0" r="0" t="7638"/>
          <a:stretch/>
        </p:blipFill>
        <p:spPr>
          <a:xfrm>
            <a:off x="1020725" y="1873775"/>
            <a:ext cx="7360575" cy="28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ko-KR"/>
              <a:t>이벤트 연결 제거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이벤트를 제거할 때는 off ( ) 메서드를 사용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off ( ) 메서드는 다음 형태로 사용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1번 형태는 해당 문서 객체와 관련된 모든 이벤트를 제거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2번 형태는 해당 문서 객체의 특정 이벤트와 관련된 모든 이벤트를 제거하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3번 형태는 특정 이벤트 리스너를 제거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357187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ko-KR"/>
              <a:t>	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이벤트 연결 제거</a:t>
            </a:r>
            <a:endParaRPr/>
          </a:p>
        </p:txBody>
      </p:sp>
      <p:pic>
        <p:nvPicPr>
          <p:cNvPr id="100" name="Google Shape;100;p9"/>
          <p:cNvPicPr preferRelativeResize="0"/>
          <p:nvPr/>
        </p:nvPicPr>
        <p:blipFill rotWithShape="1">
          <a:blip r:embed="rId3">
            <a:alphaModFix/>
          </a:blip>
          <a:srcRect b="0" l="0" r="0" t="19743"/>
          <a:stretch/>
        </p:blipFill>
        <p:spPr>
          <a:xfrm>
            <a:off x="995650" y="1892500"/>
            <a:ext cx="7063900" cy="7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988" y="5181600"/>
            <a:ext cx="26479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2007-06-29T06:43:39Z</dcterms:created>
  <dc:creator>천인국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