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0" r:id="rId4"/>
    <p:sldId id="258" r:id="rId5"/>
    <p:sldId id="279" r:id="rId6"/>
    <p:sldId id="271" r:id="rId7"/>
    <p:sldId id="259" r:id="rId8"/>
    <p:sldId id="273" r:id="rId9"/>
    <p:sldId id="274" r:id="rId10"/>
    <p:sldId id="261" r:id="rId11"/>
    <p:sldId id="27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DDDDD"/>
    <a:srgbClr val="003366"/>
    <a:srgbClr val="CCFFCC"/>
    <a:srgbClr val="FFCCCC"/>
    <a:srgbClr val="99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734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1331-97C4-4B06-8A6A-C4886EBE0678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3CCF3-19A7-4656-90DA-5BF82E0E50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1331-97C4-4B06-8A6A-C4886EBE0678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3CCF3-19A7-4656-90DA-5BF82E0E50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1331-97C4-4B06-8A6A-C4886EBE0678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3CCF3-19A7-4656-90DA-5BF82E0E50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1331-97C4-4B06-8A6A-C4886EBE0678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3CCF3-19A7-4656-90DA-5BF82E0E50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1331-97C4-4B06-8A6A-C4886EBE0678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3CCF3-19A7-4656-90DA-5BF82E0E50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1331-97C4-4B06-8A6A-C4886EBE0678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3CCF3-19A7-4656-90DA-5BF82E0E50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1331-97C4-4B06-8A6A-C4886EBE0678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3CCF3-19A7-4656-90DA-5BF82E0E50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1331-97C4-4B06-8A6A-C4886EBE0678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3CCF3-19A7-4656-90DA-5BF82E0E50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1331-97C4-4B06-8A6A-C4886EBE0678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3CCF3-19A7-4656-90DA-5BF82E0E50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1331-97C4-4B06-8A6A-C4886EBE0678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3CCF3-19A7-4656-90DA-5BF82E0E50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1331-97C4-4B06-8A6A-C4886EBE0678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3CCF3-19A7-4656-90DA-5BF82E0E50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91331-97C4-4B06-8A6A-C4886EBE0678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3CCF3-19A7-4656-90DA-5BF82E0E50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제품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OOO</a:t>
            </a:r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폼 흐름 설계</a:t>
            </a:r>
            <a:endParaRPr lang="ko-KR" altLang="en-US" dirty="0"/>
          </a:p>
        </p:txBody>
      </p:sp>
      <p:pic>
        <p:nvPicPr>
          <p:cNvPr id="19" name="그림 18" descr="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1278421"/>
            <a:ext cx="7858148" cy="2529726"/>
          </a:xfrm>
          <a:prstGeom prst="rect">
            <a:avLst/>
          </a:prstGeom>
        </p:spPr>
      </p:pic>
      <p:pic>
        <p:nvPicPr>
          <p:cNvPr id="20" name="그림 19" descr="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6" y="4292134"/>
            <a:ext cx="7858148" cy="2137262"/>
          </a:xfrm>
          <a:prstGeom prst="rect">
            <a:avLst/>
          </a:prstGeom>
        </p:spPr>
      </p:pic>
      <p:sp>
        <p:nvSpPr>
          <p:cNvPr id="21" name="오른쪽 화살표 20"/>
          <p:cNvSpPr/>
          <p:nvPr/>
        </p:nvSpPr>
        <p:spPr>
          <a:xfrm rot="14237150">
            <a:off x="1647608" y="2229308"/>
            <a:ext cx="1026470" cy="571504"/>
          </a:xfrm>
          <a:prstGeom prst="rightArrow">
            <a:avLst>
              <a:gd name="adj1" fmla="val 26667"/>
              <a:gd name="adj2" fmla="val 955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대각선 방향의 모서리가 잘린 사각형 25"/>
          <p:cNvSpPr/>
          <p:nvPr/>
        </p:nvSpPr>
        <p:spPr>
          <a:xfrm>
            <a:off x="3424733" y="4789261"/>
            <a:ext cx="5152054" cy="1143008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4">
                    <a:lumMod val="50000"/>
                  </a:schemeClr>
                </a:solidFill>
              </a:rPr>
              <a:t>상단의 분류리스트의 </a:t>
            </a:r>
            <a:r>
              <a:rPr lang="ko-KR" altLang="en-US" b="1" dirty="0" err="1" smtClean="0">
                <a:solidFill>
                  <a:schemeClr val="accent4">
                    <a:lumMod val="50000"/>
                  </a:schemeClr>
                </a:solidFill>
              </a:rPr>
              <a:t>셀렉트박스에서</a:t>
            </a:r>
            <a:r>
              <a:rPr lang="ko-KR" altLang="en-US" b="1" dirty="0" smtClean="0">
                <a:solidFill>
                  <a:schemeClr val="accent4">
                    <a:lumMod val="50000"/>
                  </a:schemeClr>
                </a:solidFill>
              </a:rPr>
              <a:t> 분류명 </a:t>
            </a:r>
            <a:r>
              <a:rPr lang="ko-KR" altLang="en-US" b="1" dirty="0" err="1" smtClean="0">
                <a:solidFill>
                  <a:schemeClr val="accent4">
                    <a:lumMod val="50000"/>
                  </a:schemeClr>
                </a:solidFill>
              </a:rPr>
              <a:t>선택시</a:t>
            </a:r>
            <a:r>
              <a:rPr lang="en-US" altLang="ko-KR" b="1" dirty="0" smtClean="0">
                <a:solidFill>
                  <a:schemeClr val="accent4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ko-KR" altLang="en-US" b="1" dirty="0" smtClean="0">
                <a:solidFill>
                  <a:schemeClr val="accent4">
                    <a:lumMod val="50000"/>
                  </a:schemeClr>
                </a:solidFill>
              </a:rPr>
              <a:t>해당분류의 상품들이 모두 출력</a:t>
            </a:r>
            <a:r>
              <a:rPr lang="en-US" altLang="ko-KR" b="1" dirty="0" smtClean="0">
                <a:solidFill>
                  <a:schemeClr val="accent4">
                    <a:lumMod val="50000"/>
                  </a:schemeClr>
                </a:solidFill>
              </a:rPr>
              <a:t>,</a:t>
            </a:r>
            <a:r>
              <a:rPr lang="ko-KR" altLang="en-US" b="1" dirty="0" smtClean="0">
                <a:solidFill>
                  <a:schemeClr val="accent4">
                    <a:lumMod val="50000"/>
                  </a:schemeClr>
                </a:solidFill>
              </a:rPr>
              <a:t> 선택가능</a:t>
            </a:r>
            <a:endParaRPr lang="ko-KR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7" name="대각선 방향의 모서리가 잘린 사각형 26"/>
          <p:cNvSpPr/>
          <p:nvPr/>
        </p:nvSpPr>
        <p:spPr>
          <a:xfrm>
            <a:off x="3786182" y="1714488"/>
            <a:ext cx="4429156" cy="1143008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4">
                    <a:lumMod val="50000"/>
                  </a:schemeClr>
                </a:solidFill>
              </a:rPr>
              <a:t>분류리스트 </a:t>
            </a:r>
            <a:r>
              <a:rPr lang="ko-KR" altLang="en-US" b="1" dirty="0" err="1" smtClean="0">
                <a:solidFill>
                  <a:schemeClr val="accent4">
                    <a:lumMod val="50000"/>
                  </a:schemeClr>
                </a:solidFill>
              </a:rPr>
              <a:t>셀렉트박스</a:t>
            </a:r>
            <a:r>
              <a:rPr lang="ko-KR" altLang="en-US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accent4">
                    <a:lumMod val="50000"/>
                  </a:schemeClr>
                </a:solidFill>
              </a:rPr>
              <a:t>클릭시</a:t>
            </a:r>
            <a:r>
              <a:rPr lang="en-US" altLang="ko-KR" b="1" dirty="0" smtClean="0">
                <a:solidFill>
                  <a:schemeClr val="accent4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ko-KR" altLang="en-US" b="1" dirty="0" err="1" smtClean="0">
                <a:solidFill>
                  <a:schemeClr val="accent4">
                    <a:lumMod val="50000"/>
                  </a:schemeClr>
                </a:solidFill>
              </a:rPr>
              <a:t>드롭다운으로</a:t>
            </a:r>
            <a:r>
              <a:rPr lang="ko-KR" altLang="en-US" b="1" dirty="0" smtClean="0">
                <a:solidFill>
                  <a:schemeClr val="accent4">
                    <a:lumMod val="50000"/>
                  </a:schemeClr>
                </a:solidFill>
              </a:rPr>
              <a:t> 분류명이 모두 출력</a:t>
            </a:r>
            <a:endParaRPr lang="ko-KR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2678646" y="5661248"/>
            <a:ext cx="957250" cy="271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폼 흐름 설계</a:t>
            </a:r>
            <a:endParaRPr lang="ko-KR" altLang="en-US" dirty="0"/>
          </a:p>
        </p:txBody>
      </p:sp>
      <p:pic>
        <p:nvPicPr>
          <p:cNvPr id="18" name="그림 17" descr="04.png"/>
          <p:cNvPicPr>
            <a:picLocks noChangeAspect="1"/>
          </p:cNvPicPr>
          <p:nvPr/>
        </p:nvPicPr>
        <p:blipFill>
          <a:blip r:embed="rId2" cstate="print"/>
          <a:srcRect r="3125"/>
          <a:stretch>
            <a:fillRect/>
          </a:stretch>
        </p:blipFill>
        <p:spPr>
          <a:xfrm>
            <a:off x="142908" y="1595818"/>
            <a:ext cx="8858248" cy="476214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14237150">
            <a:off x="2147674" y="3300879"/>
            <a:ext cx="1026470" cy="571504"/>
          </a:xfrm>
          <a:prstGeom prst="rightArrow">
            <a:avLst>
              <a:gd name="adj1" fmla="val 26667"/>
              <a:gd name="adj2" fmla="val 955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대각선 방향의 모서리가 잘린 사각형 8"/>
          <p:cNvSpPr/>
          <p:nvPr/>
        </p:nvSpPr>
        <p:spPr>
          <a:xfrm>
            <a:off x="3059832" y="3405384"/>
            <a:ext cx="4429156" cy="1143008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4">
                    <a:lumMod val="50000"/>
                  </a:schemeClr>
                </a:solidFill>
              </a:rPr>
              <a:t>제품 분류리스트</a:t>
            </a:r>
            <a:r>
              <a:rPr lang="en-US" altLang="ko-KR" b="1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accent4">
                    <a:lumMod val="50000"/>
                  </a:schemeClr>
                </a:solidFill>
              </a:rPr>
              <a:t>상품리스트  선택 시</a:t>
            </a:r>
            <a:r>
              <a:rPr lang="en-US" altLang="ko-KR" b="1" dirty="0" smtClean="0">
                <a:solidFill>
                  <a:schemeClr val="accent4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ko-KR" altLang="en-US" b="1" dirty="0" smtClean="0">
                <a:solidFill>
                  <a:schemeClr val="accent4">
                    <a:lumMod val="50000"/>
                  </a:schemeClr>
                </a:solidFill>
              </a:rPr>
              <a:t>하단에 테이블 형태로 상품의 상세정보 출력</a:t>
            </a:r>
            <a:endParaRPr lang="en-US" altLang="ko-KR" b="1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UI</a:t>
            </a:r>
            <a:r>
              <a:rPr lang="ko-KR" altLang="en-US" dirty="0" smtClean="0"/>
              <a:t>요구사항 확인하기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en-US" altLang="ko-KR" dirty="0" smtClean="0"/>
              <a:t>UI </a:t>
            </a:r>
            <a:r>
              <a:rPr lang="ko-KR" altLang="en-US" dirty="0" smtClean="0"/>
              <a:t>요구사항 확인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en-US" altLang="ko-KR" dirty="0" smtClean="0"/>
              <a:t>UI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검토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2. UI</a:t>
            </a:r>
            <a:r>
              <a:rPr lang="ko-KR" altLang="en-US" dirty="0" smtClean="0"/>
              <a:t>설계하기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1. UI</a:t>
            </a:r>
            <a:r>
              <a:rPr lang="ko-KR" altLang="en-US" dirty="0" smtClean="0"/>
              <a:t>흐름설계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2. UI</a:t>
            </a:r>
            <a:r>
              <a:rPr lang="ko-KR" altLang="en-US" dirty="0" smtClean="0"/>
              <a:t>상세설계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3778160"/>
              </p:ext>
            </p:extLst>
          </p:nvPr>
        </p:nvGraphicFramePr>
        <p:xfrm>
          <a:off x="457200" y="2143116"/>
          <a:ext cx="8229601" cy="36395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1834"/>
                <a:gridCol w="5157767"/>
              </a:tblGrid>
              <a:tr h="1928826">
                <a:tc>
                  <a:txBody>
                    <a:bodyPr/>
                    <a:lstStyle/>
                    <a:p>
                      <a:pPr marL="457200" indent="-457200" algn="ctr" latinLnBrk="1">
                        <a:buAutoNum type="arabicPeriod"/>
                      </a:pPr>
                      <a:r>
                        <a:rPr lang="en-US" altLang="ko-KR" sz="2400" b="1" dirty="0" smtClean="0"/>
                        <a:t>UI </a:t>
                      </a:r>
                      <a:r>
                        <a:rPr lang="ko-KR" altLang="en-US" sz="2400" b="1" dirty="0" smtClean="0"/>
                        <a:t>요구사항</a:t>
                      </a:r>
                      <a:endParaRPr lang="en-US" altLang="ko-KR" sz="2400" b="1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2400" b="1" dirty="0" smtClean="0"/>
                        <a:t>확인하기</a:t>
                      </a:r>
                      <a:endParaRPr lang="ko-KR" alt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b="1" dirty="0" smtClean="0"/>
                    </a:p>
                    <a:p>
                      <a:pPr algn="ctr" latinLnBrk="1"/>
                      <a:r>
                        <a:rPr lang="ko-KR" altLang="en-US" sz="1800" b="1" dirty="0" smtClean="0"/>
                        <a:t>요구사항 확인</a:t>
                      </a:r>
                      <a:r>
                        <a:rPr lang="en-US" altLang="ko-KR" sz="1800" b="1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en-US" altLang="ko-KR" sz="1800" b="1" dirty="0" smtClean="0"/>
                        <a:t>UI </a:t>
                      </a:r>
                      <a:r>
                        <a:rPr lang="ko-KR" altLang="en-US" sz="1800" b="1" dirty="0" err="1" smtClean="0"/>
                        <a:t>프로토타입제작</a:t>
                      </a:r>
                      <a:r>
                        <a:rPr lang="en-US" altLang="ko-KR" sz="1800" b="1" dirty="0" smtClean="0"/>
                        <a:t>.</a:t>
                      </a:r>
                      <a:r>
                        <a:rPr lang="ko-KR" altLang="en-US" sz="1800" b="1" dirty="0" smtClean="0"/>
                        <a:t>검토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</a:tr>
              <a:tr h="17107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/>
                        <a:t>2. UI</a:t>
                      </a:r>
                      <a:r>
                        <a:rPr lang="ko-KR" altLang="en-US" sz="2400" b="1" dirty="0" smtClean="0"/>
                        <a:t>설계하기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UI</a:t>
                      </a:r>
                      <a:r>
                        <a:rPr lang="ko-KR" altLang="en-US" sz="1800" b="1" dirty="0" smtClean="0"/>
                        <a:t> 흐름 설계</a:t>
                      </a:r>
                      <a:endParaRPr lang="en-US" altLang="ko-KR" sz="1800" b="1" dirty="0" smtClean="0"/>
                    </a:p>
                    <a:p>
                      <a:pPr algn="ctr" latinLnBrk="1"/>
                      <a:r>
                        <a:rPr lang="en-US" altLang="ko-KR" sz="1800" b="1" dirty="0" smtClean="0"/>
                        <a:t>UI </a:t>
                      </a:r>
                      <a:r>
                        <a:rPr lang="ko-KR" altLang="en-US" sz="1800" b="1" dirty="0" smtClean="0"/>
                        <a:t>상세 설계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ko-KR" altLang="en-US" dirty="0" smtClean="0"/>
              <a:t>요구사항 확인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53021136"/>
              </p:ext>
            </p:extLst>
          </p:nvPr>
        </p:nvGraphicFramePr>
        <p:xfrm>
          <a:off x="395536" y="1628800"/>
          <a:ext cx="8229600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156"/>
                <a:gridCol w="6829444"/>
              </a:tblGrid>
              <a:tr h="1202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ysClr val="windowText" lastClr="000000"/>
                          </a:solidFill>
                        </a:rPr>
                        <a:t>UI</a:t>
                      </a:r>
                      <a:r>
                        <a:rPr lang="ko-KR" altLang="en-US" sz="2000" b="1" dirty="0" smtClean="0">
                          <a:solidFill>
                            <a:sysClr val="windowText" lastClr="000000"/>
                          </a:solidFill>
                        </a:rPr>
                        <a:t>요소</a:t>
                      </a:r>
                      <a:endParaRPr lang="en-US" altLang="ko-KR" sz="2000" b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altLang="ko-KR" sz="1600" b="1" dirty="0" smtClean="0">
                          <a:solidFill>
                            <a:sysClr val="windowText" lastClr="000000"/>
                          </a:solidFill>
                        </a:rPr>
                        <a:t>div(.container) 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전체를 감싸는 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div</a:t>
                      </a:r>
                      <a:endParaRPr lang="en-US" altLang="ko-KR" sz="16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altLang="ko-KR" sz="1600" b="1" dirty="0" smtClean="0">
                          <a:solidFill>
                            <a:sysClr val="windowText" lastClr="000000"/>
                          </a:solidFill>
                        </a:rPr>
                        <a:t>h2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 : </a:t>
                      </a:r>
                      <a:r>
                        <a:rPr lang="ko-KR" altLang="en-US" sz="1600" dirty="0" err="1" smtClean="0">
                          <a:solidFill>
                            <a:sysClr val="windowText" lastClr="000000"/>
                          </a:solidFill>
                        </a:rPr>
                        <a:t>대제목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– 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제품 리스트</a:t>
                      </a:r>
                      <a:endParaRPr lang="en-US" altLang="ko-KR" sz="16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ysClr val="windowText" lastClr="000000"/>
                          </a:solidFill>
                        </a:rPr>
                        <a:t>div(.form-group) 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1600" dirty="0" err="1" smtClean="0">
                          <a:solidFill>
                            <a:sysClr val="windowText" lastClr="000000"/>
                          </a:solidFill>
                        </a:rPr>
                        <a:t>셀렉트박스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(#</a:t>
                      </a:r>
                      <a:r>
                        <a:rPr lang="en-US" altLang="ko-KR" sz="1600" dirty="0" err="1" smtClean="0">
                          <a:solidFill>
                            <a:sysClr val="windowText" lastClr="000000"/>
                          </a:solidFill>
                        </a:rPr>
                        <a:t>lprod,#prod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를 감싸는 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div</a:t>
                      </a:r>
                      <a:endParaRPr lang="ko-KR" altLang="en-US" sz="16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altLang="ko-KR" sz="1600" b="1" dirty="0" smtClean="0">
                          <a:solidFill>
                            <a:sysClr val="windowText" lastClr="000000"/>
                          </a:solidFill>
                        </a:rPr>
                        <a:t>select(#</a:t>
                      </a:r>
                      <a:r>
                        <a:rPr lang="en-US" altLang="ko-KR" sz="1600" b="1" dirty="0" err="1" smtClean="0">
                          <a:solidFill>
                            <a:sysClr val="windowText" lastClr="000000"/>
                          </a:solidFill>
                        </a:rPr>
                        <a:t>lprod</a:t>
                      </a:r>
                      <a:r>
                        <a:rPr lang="en-US" altLang="ko-KR" sz="1600" b="1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 : 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분류명을 선택할 수 있는 </a:t>
                      </a:r>
                      <a:r>
                        <a:rPr lang="ko-KR" altLang="en-US" sz="1600" dirty="0" err="1" smtClean="0">
                          <a:solidFill>
                            <a:sysClr val="windowText" lastClr="000000"/>
                          </a:solidFill>
                        </a:rPr>
                        <a:t>셀렉트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 박스</a:t>
                      </a:r>
                      <a:endParaRPr lang="en-US" altLang="ko-KR" sz="16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altLang="ko-KR" sz="1600" b="1" dirty="0" smtClean="0">
                          <a:solidFill>
                            <a:sysClr val="windowText" lastClr="000000"/>
                          </a:solidFill>
                        </a:rPr>
                        <a:t>select(#prod) 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해당 분류명의 상품명을 선택할 수 있는 </a:t>
                      </a:r>
                      <a:r>
                        <a:rPr lang="ko-KR" altLang="en-US" sz="1600" dirty="0" err="1" smtClean="0">
                          <a:solidFill>
                            <a:sysClr val="windowText" lastClr="000000"/>
                          </a:solidFill>
                        </a:rPr>
                        <a:t>셀렉트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 박스</a:t>
                      </a:r>
                      <a:endParaRPr lang="en-US" altLang="ko-KR" sz="16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altLang="ko-KR" sz="1600" b="1" dirty="0" smtClean="0">
                          <a:solidFill>
                            <a:sysClr val="windowText" lastClr="000000"/>
                          </a:solidFill>
                        </a:rPr>
                        <a:t>div(#result) 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선택한 상품 정보가 테이블로 보여질 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div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</a:tr>
              <a:tr h="1768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ko-KR" altLang="en-US" sz="1600" spc="300" dirty="0" err="1" smtClean="0">
                          <a:solidFill>
                            <a:sysClr val="windowText" lastClr="000000"/>
                          </a:solidFill>
                        </a:rPr>
                        <a:t>셀렉트박스</a:t>
                      </a:r>
                      <a:r>
                        <a:rPr lang="en-US" altLang="ko-KR" sz="1600" spc="300" dirty="0" smtClean="0">
                          <a:solidFill>
                            <a:sysClr val="windowText" lastClr="000000"/>
                          </a:solidFill>
                        </a:rPr>
                        <a:t>(#</a:t>
                      </a:r>
                      <a:r>
                        <a:rPr lang="en-US" altLang="ko-KR" sz="1600" spc="300" dirty="0" err="1" smtClean="0">
                          <a:solidFill>
                            <a:sysClr val="windowText" lastClr="000000"/>
                          </a:solidFill>
                        </a:rPr>
                        <a:t>lprod</a:t>
                      </a:r>
                      <a:r>
                        <a:rPr lang="en-US" altLang="ko-KR" sz="1600" spc="3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r>
                        <a:rPr lang="ko-KR" altLang="en-US" sz="1600" spc="300" dirty="0" smtClean="0">
                          <a:solidFill>
                            <a:sysClr val="windowText" lastClr="000000"/>
                          </a:solidFill>
                        </a:rPr>
                        <a:t>에</a:t>
                      </a:r>
                      <a:r>
                        <a:rPr lang="ko-KR" altLang="en-US" sz="1600" spc="300" baseline="0" dirty="0" smtClean="0">
                          <a:solidFill>
                            <a:sysClr val="windowText" lastClr="000000"/>
                          </a:solidFill>
                        </a:rPr>
                        <a:t> 제품 분류명을 출력</a:t>
                      </a:r>
                      <a:r>
                        <a:rPr lang="en-US" altLang="ko-KR" sz="1600" spc="300" baseline="0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spc="300" baseline="0" dirty="0" smtClean="0">
                          <a:solidFill>
                            <a:sysClr val="windowText" lastClr="000000"/>
                          </a:solidFill>
                        </a:rPr>
                        <a:t> 선택가능해야 한다</a:t>
                      </a:r>
                      <a:r>
                        <a:rPr lang="en-US" altLang="ko-KR" sz="1600" spc="300" baseline="0" dirty="0" smtClean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ko-KR" altLang="en-US" sz="1600" spc="300" baseline="0" dirty="0" smtClean="0">
                          <a:solidFill>
                            <a:sysClr val="windowText" lastClr="000000"/>
                          </a:solidFill>
                        </a:rPr>
                        <a:t>제품 분류명을 선택하면 </a:t>
                      </a:r>
                      <a:r>
                        <a:rPr lang="ko-KR" altLang="en-US" sz="1600" spc="300" baseline="0" dirty="0" err="1" smtClean="0">
                          <a:solidFill>
                            <a:sysClr val="windowText" lastClr="000000"/>
                          </a:solidFill>
                        </a:rPr>
                        <a:t>셀렉트박스</a:t>
                      </a:r>
                      <a:r>
                        <a:rPr lang="en-US" altLang="ko-KR" sz="1600" spc="300" baseline="0" dirty="0" smtClean="0">
                          <a:solidFill>
                            <a:sysClr val="windowText" lastClr="000000"/>
                          </a:solidFill>
                        </a:rPr>
                        <a:t>(#prod)</a:t>
                      </a:r>
                      <a:r>
                        <a:rPr lang="ko-KR" altLang="en-US" sz="1600" spc="300" baseline="0" dirty="0" smtClean="0">
                          <a:solidFill>
                            <a:sysClr val="windowText" lastClr="000000"/>
                          </a:solidFill>
                        </a:rPr>
                        <a:t>에 해당 분류명에 속하는 상품명을 출력</a:t>
                      </a:r>
                      <a:r>
                        <a:rPr lang="en-US" altLang="ko-KR" sz="1600" spc="300" baseline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spc="300" baseline="0" dirty="0" err="1" smtClean="0">
                          <a:solidFill>
                            <a:sysClr val="windowText" lastClr="000000"/>
                          </a:solidFill>
                        </a:rPr>
                        <a:t>선택가능해야</a:t>
                      </a:r>
                      <a:r>
                        <a:rPr lang="ko-KR" altLang="en-US" sz="1600" spc="300" baseline="0" dirty="0" smtClean="0">
                          <a:solidFill>
                            <a:sysClr val="windowText" lastClr="000000"/>
                          </a:solidFill>
                        </a:rPr>
                        <a:t> 한다</a:t>
                      </a:r>
                      <a:r>
                        <a:rPr lang="en-US" altLang="ko-KR" sz="1600" spc="3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ko-KR" altLang="en-US" sz="1600" spc="300" baseline="0" dirty="0" err="1" smtClean="0">
                          <a:solidFill>
                            <a:sysClr val="windowText" lastClr="000000"/>
                          </a:solidFill>
                        </a:rPr>
                        <a:t>셀렉트박스</a:t>
                      </a:r>
                      <a:r>
                        <a:rPr lang="en-US" altLang="ko-KR" sz="1600" spc="300" baseline="0" dirty="0" smtClean="0">
                          <a:solidFill>
                            <a:sysClr val="windowText" lastClr="000000"/>
                          </a:solidFill>
                        </a:rPr>
                        <a:t>(#prod) </a:t>
                      </a:r>
                      <a:r>
                        <a:rPr lang="ko-KR" altLang="en-US" sz="1600" spc="300" baseline="0" dirty="0" smtClean="0">
                          <a:solidFill>
                            <a:sysClr val="windowText" lastClr="000000"/>
                          </a:solidFill>
                        </a:rPr>
                        <a:t>에서 상품명을 선택하면 하단에 해당 상품의 정보가 테이블형태로 출력되어야 한다</a:t>
                      </a:r>
                      <a:r>
                        <a:rPr lang="en-US" altLang="ko-KR" sz="1600" spc="3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ko-KR" altLang="en-US" sz="1600" spc="300" dirty="0" smtClean="0">
                          <a:solidFill>
                            <a:sysClr val="windowText" lastClr="000000"/>
                          </a:solidFill>
                        </a:rPr>
                        <a:t>제품분류명에 해당하는 상품명이 없으면 </a:t>
                      </a:r>
                      <a:r>
                        <a:rPr lang="ko-KR" altLang="en-US" sz="1600" spc="300" baseline="0" dirty="0" err="1" smtClean="0">
                          <a:solidFill>
                            <a:sysClr val="windowText" lastClr="000000"/>
                          </a:solidFill>
                        </a:rPr>
                        <a:t>셀렉트박스</a:t>
                      </a:r>
                      <a:r>
                        <a:rPr lang="en-US" altLang="ko-KR" sz="1600" spc="300" baseline="0" dirty="0" smtClean="0">
                          <a:solidFill>
                            <a:sysClr val="windowText" lastClr="000000"/>
                          </a:solidFill>
                        </a:rPr>
                        <a:t>(#prod)</a:t>
                      </a:r>
                      <a:r>
                        <a:rPr lang="ko-KR" altLang="en-US" sz="1600" spc="300" baseline="0" dirty="0" smtClean="0">
                          <a:solidFill>
                            <a:sysClr val="windowText" lastClr="000000"/>
                          </a:solidFill>
                        </a:rPr>
                        <a:t>에 데이터 없음을 표시하고 상세보기 영역에 </a:t>
                      </a:r>
                      <a:endParaRPr lang="en-US" altLang="ko-KR" sz="1600" spc="3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None/>
                      </a:pPr>
                      <a:r>
                        <a:rPr lang="ko-KR" altLang="en-US" sz="1600" spc="300" baseline="0" dirty="0" smtClean="0">
                          <a:solidFill>
                            <a:sysClr val="windowText" lastClr="000000"/>
                          </a:solidFill>
                        </a:rPr>
                        <a:t>이미지를 출력한다 </a:t>
                      </a:r>
                      <a:r>
                        <a:rPr lang="en-US" altLang="ko-KR" sz="1600" spc="3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en-US" altLang="ko-KR" sz="1600" spc="3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ko-KR" altLang="en-US" dirty="0" smtClean="0"/>
              <a:t>요구사항 확인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96006046"/>
              </p:ext>
            </p:extLst>
          </p:nvPr>
        </p:nvGraphicFramePr>
        <p:xfrm>
          <a:off x="395536" y="1772816"/>
          <a:ext cx="8229600" cy="3528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156"/>
                <a:gridCol w="6829444"/>
              </a:tblGrid>
              <a:tr h="2447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ysClr val="windowText" lastClr="000000"/>
                          </a:solidFill>
                        </a:rPr>
                        <a:t>이벤트</a:t>
                      </a:r>
                      <a:endParaRPr lang="en-US" altLang="ko-KR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ko-KR" altLang="en-US" sz="1600" b="0" spc="30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n-ea"/>
                        </a:rPr>
                        <a:t>셀렉트박스</a:t>
                      </a:r>
                      <a:r>
                        <a:rPr lang="en-US" altLang="ko-KR" sz="1600" b="0" spc="30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n-ea"/>
                        </a:rPr>
                        <a:t>(#</a:t>
                      </a:r>
                      <a:r>
                        <a:rPr lang="en-US" altLang="ko-KR" sz="1600" b="0" spc="30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n-ea"/>
                        </a:rPr>
                        <a:t>lprod</a:t>
                      </a:r>
                      <a:r>
                        <a:rPr lang="en-US" altLang="ko-KR" sz="1600" b="0" spc="30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n-ea"/>
                        </a:rPr>
                        <a:t>)</a:t>
                      </a:r>
                      <a:r>
                        <a:rPr lang="ko-KR" altLang="en-US" sz="1600" b="0" spc="30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n-ea"/>
                        </a:rPr>
                        <a:t>에 </a:t>
                      </a:r>
                      <a:r>
                        <a:rPr lang="en-US" altLang="ko-KR" sz="1600" b="0" spc="30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n-ea"/>
                        </a:rPr>
                        <a:t>change</a:t>
                      </a:r>
                      <a:r>
                        <a:rPr lang="ko-KR" altLang="en-US" sz="1600" b="0" spc="30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n-ea"/>
                        </a:rPr>
                        <a:t>이벤트를 적용하여 선택사항이 바뀔 때 마다 상품명목록 출력이 제품분류에 맞게 바뀐다</a:t>
                      </a:r>
                      <a:r>
                        <a:rPr lang="en-US" altLang="ko-KR" sz="1600" b="0" spc="30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ko-KR" altLang="en-US" sz="1600" b="0" spc="30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n-ea"/>
                        </a:rPr>
                        <a:t>셀렉트박스</a:t>
                      </a:r>
                      <a:r>
                        <a:rPr lang="en-US" altLang="ko-KR" sz="1600" b="0" spc="30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n-ea"/>
                        </a:rPr>
                        <a:t>(#prod)</a:t>
                      </a:r>
                      <a:r>
                        <a:rPr lang="ko-KR" altLang="en-US" sz="1600" b="0" spc="30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n-ea"/>
                        </a:rPr>
                        <a:t>에 </a:t>
                      </a:r>
                      <a:r>
                        <a:rPr lang="en-US" altLang="ko-KR" sz="1600" b="0" spc="30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n-ea"/>
                        </a:rPr>
                        <a:t>change</a:t>
                      </a:r>
                      <a:r>
                        <a:rPr lang="ko-KR" altLang="en-US" sz="1600" b="0" spc="30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n-ea"/>
                        </a:rPr>
                        <a:t>이벤트를 적용하여 선택사항이 </a:t>
                      </a:r>
                      <a:r>
                        <a:rPr lang="ko-KR" altLang="en-US" sz="1600" b="0" spc="30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n-ea"/>
                        </a:rPr>
                        <a:t>바뀔때</a:t>
                      </a:r>
                      <a:r>
                        <a:rPr lang="ko-KR" altLang="en-US" sz="1600" b="0" spc="30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n-ea"/>
                        </a:rPr>
                        <a:t> 마다 상품의 정보 출력</a:t>
                      </a:r>
                      <a:r>
                        <a:rPr lang="en-US" altLang="ko-KR" sz="1600" b="0" spc="30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1600" b="0" spc="30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n-ea"/>
                        </a:rPr>
                        <a:t>테이블</a:t>
                      </a:r>
                      <a:r>
                        <a:rPr lang="en-US" altLang="ko-KR" sz="1600" b="0" spc="30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n-ea"/>
                        </a:rPr>
                        <a:t>)</a:t>
                      </a:r>
                      <a:r>
                        <a:rPr lang="ko-KR" altLang="en-US" sz="1600" b="0" spc="30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n-ea"/>
                        </a:rPr>
                        <a:t>이 바뀐다</a:t>
                      </a:r>
                      <a:r>
                        <a:rPr lang="en-US" altLang="ko-KR" sz="1600" b="0" spc="30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+mn-ea"/>
                        </a:rPr>
                        <a:t>.</a:t>
                      </a:r>
                      <a:endParaRPr lang="en-US" altLang="ko-KR" sz="1600" b="0" spc="30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</a:tr>
              <a:tr h="10812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ysClr val="windowText" lastClr="000000"/>
                          </a:solidFill>
                        </a:rPr>
                        <a:t>제약사항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ko-KR" altLang="en-US" sz="1600" b="0" spc="300" dirty="0" smtClean="0">
                          <a:solidFill>
                            <a:sysClr val="windowText" lastClr="000000"/>
                          </a:solidFill>
                        </a:rPr>
                        <a:t>상품명목록 출력은 선택된 제품 분류명에 속하는 상품명만 출력되도록 한다</a:t>
                      </a:r>
                      <a:r>
                        <a:rPr lang="en-US" altLang="ko-KR" sz="1600" b="0" spc="30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719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err="1" smtClean="0"/>
              <a:t>프로토</a:t>
            </a:r>
            <a:r>
              <a:rPr lang="ko-KR" altLang="en-US" dirty="0" smtClean="0"/>
              <a:t> 타입</a:t>
            </a:r>
            <a:endParaRPr lang="ko-KR" altLang="en-US" dirty="0"/>
          </a:p>
        </p:txBody>
      </p:sp>
      <p:grpSp>
        <p:nvGrpSpPr>
          <p:cNvPr id="3" name="그룹 43"/>
          <p:cNvGrpSpPr/>
          <p:nvPr/>
        </p:nvGrpSpPr>
        <p:grpSpPr>
          <a:xfrm>
            <a:off x="755576" y="1562294"/>
            <a:ext cx="7500990" cy="4357718"/>
            <a:chOff x="821505" y="1643050"/>
            <a:chExt cx="7500990" cy="4357718"/>
          </a:xfrm>
        </p:grpSpPr>
        <p:sp>
          <p:nvSpPr>
            <p:cNvPr id="26" name="직사각형 25"/>
            <p:cNvSpPr/>
            <p:nvPr/>
          </p:nvSpPr>
          <p:spPr>
            <a:xfrm>
              <a:off x="821505" y="1643050"/>
              <a:ext cx="7500990" cy="435771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2976" y="2500306"/>
              <a:ext cx="6858048" cy="321471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&lt;div class=“container"&gt;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69209" y="3152772"/>
              <a:ext cx="6205582" cy="41910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&lt;select   id="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lprod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"&gt;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357290" y="2786058"/>
              <a:ext cx="6429420" cy="178595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altLang="ko-KR" sz="1200" dirty="0" smtClean="0">
                  <a:solidFill>
                    <a:schemeClr val="tx1"/>
                  </a:solidFill>
                </a:rPr>
                <a:t>&lt;div class="form-group"&gt;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357290" y="4786322"/>
              <a:ext cx="6429420" cy="78581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&lt;div id=result&gt;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469209" y="1857364"/>
              <a:ext cx="6205582" cy="41910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&lt;h2&gt;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제품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리스트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&lt;/h2&gt;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500166" y="2786058"/>
            <a:ext cx="1928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제품 분류 리스트</a:t>
            </a:r>
            <a:endParaRPr lang="ko-KR" alt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500166" y="3571876"/>
            <a:ext cx="1928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상품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리스트</a:t>
            </a:r>
            <a:endParaRPr lang="ko-KR" altLang="en-US" sz="1600" b="1" dirty="0"/>
          </a:p>
        </p:txBody>
      </p:sp>
      <p:sp>
        <p:nvSpPr>
          <p:cNvPr id="47" name="순서도: 병합 46"/>
          <p:cNvSpPr/>
          <p:nvPr/>
        </p:nvSpPr>
        <p:spPr>
          <a:xfrm>
            <a:off x="7429520" y="3286124"/>
            <a:ext cx="142876" cy="142876"/>
          </a:xfrm>
          <a:prstGeom prst="flowChartMerg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33833" y="3889094"/>
            <a:ext cx="6205582" cy="4191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&lt;select   id="prod"&gt;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순서도: 병합 16"/>
          <p:cNvSpPr/>
          <p:nvPr/>
        </p:nvSpPr>
        <p:spPr>
          <a:xfrm>
            <a:off x="7465986" y="4043305"/>
            <a:ext cx="142876" cy="142876"/>
          </a:xfrm>
          <a:prstGeom prst="flowChartMerg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err="1" smtClean="0"/>
              <a:t>프로토</a:t>
            </a:r>
            <a:r>
              <a:rPr lang="ko-KR" altLang="en-US" dirty="0" smtClean="0"/>
              <a:t> 타입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821505" y="1643050"/>
            <a:ext cx="7500990" cy="4357718"/>
            <a:chOff x="821505" y="1643050"/>
            <a:chExt cx="7500990" cy="4357718"/>
          </a:xfrm>
        </p:grpSpPr>
        <p:sp>
          <p:nvSpPr>
            <p:cNvPr id="26" name="직사각형 25"/>
            <p:cNvSpPr/>
            <p:nvPr/>
          </p:nvSpPr>
          <p:spPr>
            <a:xfrm>
              <a:off x="821505" y="1643050"/>
              <a:ext cx="7500990" cy="43577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2976" y="2500306"/>
              <a:ext cx="6858048" cy="32147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&lt;div class=“container"&gt;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48968" y="3152772"/>
              <a:ext cx="6205582" cy="4191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컴퓨터 제품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469209" y="3938590"/>
              <a:ext cx="6205582" cy="56198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&lt;select multiple class="form-control" id="prod"&gt;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357290" y="2786058"/>
              <a:ext cx="6429420" cy="178595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&lt;div class="form-group"&gt;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357290" y="4786322"/>
              <a:ext cx="6429420" cy="7858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&lt;div id=result&gt;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469209" y="1857364"/>
              <a:ext cx="6205582" cy="41910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>
                      <a:lumMod val="50000"/>
                    </a:schemeClr>
                  </a:solidFill>
                </a:rPr>
                <a:t>&lt;h2&gt;&lt;</a:t>
              </a:r>
              <a:r>
                <a:rPr lang="ko-KR" altLang="en-US" b="1" dirty="0" smtClean="0">
                  <a:solidFill>
                    <a:schemeClr val="bg1">
                      <a:lumMod val="50000"/>
                    </a:schemeClr>
                  </a:solidFill>
                </a:rPr>
                <a:t>제품 리스트</a:t>
              </a:r>
              <a:r>
                <a:rPr lang="en-US" altLang="ko-KR" b="1" dirty="0" smtClean="0">
                  <a:solidFill>
                    <a:schemeClr val="bg1">
                      <a:lumMod val="50000"/>
                    </a:schemeClr>
                  </a:solidFill>
                </a:rPr>
                <a:t>&lt;/h2&gt;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448968" y="3571876"/>
              <a:ext cx="6205582" cy="1143008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전자제품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여성캐주얼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남성캐주얼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피혁잡화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화장품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음반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/CD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500166" y="2786058"/>
            <a:ext cx="192882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제품 분류리스트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순서도: 병합 46"/>
          <p:cNvSpPr/>
          <p:nvPr/>
        </p:nvSpPr>
        <p:spPr>
          <a:xfrm>
            <a:off x="7429520" y="3286124"/>
            <a:ext cx="142876" cy="142876"/>
          </a:xfrm>
          <a:prstGeom prst="flowChartMerg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대각선 방향의 모서리가 잘린 사각형 51"/>
          <p:cNvSpPr/>
          <p:nvPr/>
        </p:nvSpPr>
        <p:spPr>
          <a:xfrm>
            <a:off x="3203848" y="4857760"/>
            <a:ext cx="5368680" cy="1143008"/>
          </a:xfrm>
          <a:prstGeom prst="snip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분류리스트 </a:t>
            </a:r>
            <a:r>
              <a:rPr lang="ko-KR" altLang="en-US" b="1" dirty="0" err="1" smtClean="0">
                <a:solidFill>
                  <a:schemeClr val="accent5">
                    <a:lumMod val="50000"/>
                  </a:schemeClr>
                </a:solidFill>
              </a:rPr>
              <a:t>셀렉트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 박스 클릭 시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ko-KR" altLang="en-US" b="1" dirty="0" err="1" smtClean="0">
                <a:solidFill>
                  <a:schemeClr val="accent5">
                    <a:lumMod val="50000"/>
                  </a:schemeClr>
                </a:solidFill>
              </a:rPr>
              <a:t>드롭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 다운으로 분류명이 모두 출력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분류명 각 항목은 쿼리 질의를 통해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LPROD </a:t>
            </a:r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테이블의 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LPROD_GU</a:t>
            </a:r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를 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VALUE</a:t>
            </a:r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로 하고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LPROD_NM</a:t>
            </a:r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을  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text</a:t>
            </a:r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로  하는  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option</a:t>
            </a:r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을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생성하여  출력</a:t>
            </a:r>
            <a:endParaRPr lang="en-US" altLang="ko-KR" sz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err="1" smtClean="0"/>
              <a:t>프로토</a:t>
            </a:r>
            <a:r>
              <a:rPr lang="ko-KR" altLang="en-US" dirty="0" smtClean="0"/>
              <a:t> 타입</a:t>
            </a:r>
            <a:endParaRPr lang="ko-KR" altLang="en-US" dirty="0"/>
          </a:p>
        </p:txBody>
      </p:sp>
      <p:grpSp>
        <p:nvGrpSpPr>
          <p:cNvPr id="3" name="그룹 43"/>
          <p:cNvGrpSpPr/>
          <p:nvPr/>
        </p:nvGrpSpPr>
        <p:grpSpPr>
          <a:xfrm>
            <a:off x="821505" y="1643050"/>
            <a:ext cx="7500990" cy="4357718"/>
            <a:chOff x="821505" y="1643050"/>
            <a:chExt cx="7500990" cy="4357718"/>
          </a:xfrm>
        </p:grpSpPr>
        <p:sp>
          <p:nvSpPr>
            <p:cNvPr id="26" name="직사각형 25"/>
            <p:cNvSpPr/>
            <p:nvPr/>
          </p:nvSpPr>
          <p:spPr>
            <a:xfrm>
              <a:off x="821505" y="1643050"/>
              <a:ext cx="7500990" cy="43577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2976" y="2500306"/>
              <a:ext cx="6858048" cy="32147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&lt;div class=“container"&gt;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69209" y="3152772"/>
              <a:ext cx="6205582" cy="4191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컴퓨터 제품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469209" y="3938590"/>
              <a:ext cx="6205582" cy="5619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모니터 삼성전자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인치칼라</a:t>
              </a: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모니터 삼성전자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17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인치칼라</a:t>
              </a: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모니터 삼성전자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19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인치칼라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357290" y="2786058"/>
              <a:ext cx="6429420" cy="178595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&lt;div class="form-group"&gt;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357290" y="4786322"/>
              <a:ext cx="6429420" cy="7858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&lt;div id=result&gt;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469209" y="1857364"/>
              <a:ext cx="6205582" cy="41910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>
                      <a:lumMod val="50000"/>
                    </a:schemeClr>
                  </a:solidFill>
                </a:rPr>
                <a:t>&lt;h2&gt;</a:t>
              </a:r>
              <a:r>
                <a:rPr lang="ko-KR" altLang="en-US" b="1" dirty="0" smtClean="0">
                  <a:solidFill>
                    <a:schemeClr val="bg1">
                      <a:lumMod val="50000"/>
                    </a:schemeClr>
                  </a:solidFill>
                </a:rPr>
                <a:t>제품 리스트</a:t>
              </a:r>
              <a:r>
                <a:rPr lang="en-US" altLang="ko-KR" b="1" dirty="0" smtClean="0">
                  <a:solidFill>
                    <a:schemeClr val="bg1">
                      <a:lumMod val="50000"/>
                    </a:schemeClr>
                  </a:solidFill>
                </a:rPr>
                <a:t>&lt;/h2&gt;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500166" y="2786058"/>
            <a:ext cx="192882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제품 분류리스트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00166" y="3571876"/>
            <a:ext cx="192882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상품</a:t>
            </a:r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리스트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순서도: 병합 46"/>
          <p:cNvSpPr/>
          <p:nvPr/>
        </p:nvSpPr>
        <p:spPr>
          <a:xfrm>
            <a:off x="7429520" y="3286124"/>
            <a:ext cx="142876" cy="142876"/>
          </a:xfrm>
          <a:prstGeom prst="flowChartMerg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순서도: 병합 47"/>
          <p:cNvSpPr/>
          <p:nvPr/>
        </p:nvSpPr>
        <p:spPr>
          <a:xfrm>
            <a:off x="7429519" y="4357694"/>
            <a:ext cx="142876" cy="72000"/>
          </a:xfrm>
          <a:prstGeom prst="flowChartMerg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순서도: 병합 48"/>
          <p:cNvSpPr/>
          <p:nvPr/>
        </p:nvSpPr>
        <p:spPr>
          <a:xfrm rot="10800000">
            <a:off x="7429520" y="4000504"/>
            <a:ext cx="142876" cy="72000"/>
          </a:xfrm>
          <a:prstGeom prst="flowChartMerg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대각선 방향의 모서리가 잘린 사각형 15"/>
          <p:cNvSpPr/>
          <p:nvPr/>
        </p:nvSpPr>
        <p:spPr>
          <a:xfrm>
            <a:off x="2699792" y="4714884"/>
            <a:ext cx="5872736" cy="1738452"/>
          </a:xfrm>
          <a:prstGeom prst="snip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제품분류리스트 </a:t>
            </a:r>
            <a:r>
              <a:rPr lang="ko-KR" altLang="en-US" b="1" dirty="0" err="1" smtClean="0">
                <a:solidFill>
                  <a:schemeClr val="accent5">
                    <a:lumMod val="50000"/>
                  </a:schemeClr>
                </a:solidFill>
              </a:rPr>
              <a:t>선택시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해당분류의 상품리스트  출력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 선택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상품리스트는 </a:t>
            </a:r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LPROD_GU</a:t>
            </a:r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를 </a:t>
            </a:r>
            <a:r>
              <a:rPr lang="ko-KR" altLang="en-US" sz="1200" dirty="0" err="1" smtClean="0">
                <a:solidFill>
                  <a:schemeClr val="accent5">
                    <a:lumMod val="50000"/>
                  </a:schemeClr>
                </a:solidFill>
              </a:rPr>
              <a:t>파라미터로</a:t>
            </a:r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 해서 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prod</a:t>
            </a:r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테이블의  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PROD_LGU</a:t>
            </a:r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와 일치하는 조건의 쿼리질의를 통해  불러오는데 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PROD_ID</a:t>
            </a:r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를 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VALUE</a:t>
            </a:r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로 가지고 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PROD_NAME</a:t>
            </a:r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을 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text</a:t>
            </a:r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로 하는 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option</a:t>
            </a:r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을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생성하여 출력 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err="1" smtClean="0"/>
              <a:t>프로토</a:t>
            </a:r>
            <a:r>
              <a:rPr lang="ko-KR" altLang="en-US" dirty="0" smtClean="0"/>
              <a:t> 타입</a:t>
            </a:r>
            <a:endParaRPr lang="ko-KR" altLang="en-US" dirty="0"/>
          </a:p>
        </p:txBody>
      </p:sp>
      <p:grpSp>
        <p:nvGrpSpPr>
          <p:cNvPr id="3" name="그룹 43"/>
          <p:cNvGrpSpPr/>
          <p:nvPr/>
        </p:nvGrpSpPr>
        <p:grpSpPr>
          <a:xfrm>
            <a:off x="821505" y="1643050"/>
            <a:ext cx="7500990" cy="4357718"/>
            <a:chOff x="821505" y="1643050"/>
            <a:chExt cx="7500990" cy="4357718"/>
          </a:xfrm>
        </p:grpSpPr>
        <p:sp>
          <p:nvSpPr>
            <p:cNvPr id="26" name="직사각형 25"/>
            <p:cNvSpPr/>
            <p:nvPr/>
          </p:nvSpPr>
          <p:spPr>
            <a:xfrm>
              <a:off x="821505" y="1643050"/>
              <a:ext cx="7500990" cy="43577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2976" y="2500306"/>
              <a:ext cx="6858048" cy="342902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&lt;div class=“container"&gt;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69209" y="3152772"/>
              <a:ext cx="6205582" cy="4191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컴퓨터 제품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469209" y="3938590"/>
              <a:ext cx="6205582" cy="4911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모니터 삼성전자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인치칼라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357290" y="2786058"/>
              <a:ext cx="6429420" cy="178595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&lt;div class="form-group"&gt;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357290" y="4643446"/>
              <a:ext cx="6429420" cy="121444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469209" y="1857364"/>
              <a:ext cx="6205582" cy="41910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>
                      <a:lumMod val="50000"/>
                    </a:schemeClr>
                  </a:solidFill>
                </a:rPr>
                <a:t>&lt;h2&gt;LPROD </a:t>
              </a:r>
              <a:r>
                <a:rPr lang="ko-KR" altLang="en-US" b="1" dirty="0" smtClean="0">
                  <a:solidFill>
                    <a:schemeClr val="bg1">
                      <a:lumMod val="50000"/>
                    </a:schemeClr>
                  </a:solidFill>
                </a:rPr>
                <a:t>분류 리스트</a:t>
              </a:r>
              <a:r>
                <a:rPr lang="en-US" altLang="ko-KR" b="1" dirty="0" smtClean="0">
                  <a:solidFill>
                    <a:schemeClr val="bg1">
                      <a:lumMod val="50000"/>
                    </a:schemeClr>
                  </a:solidFill>
                </a:rPr>
                <a:t>&lt;/h2&gt;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500166" y="2786058"/>
            <a:ext cx="192882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제품 분류리스트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00166" y="3571876"/>
            <a:ext cx="192882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상품 리스트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순서도: 병합 46"/>
          <p:cNvSpPr/>
          <p:nvPr/>
        </p:nvSpPr>
        <p:spPr>
          <a:xfrm>
            <a:off x="7429520" y="3286124"/>
            <a:ext cx="142876" cy="142876"/>
          </a:xfrm>
          <a:prstGeom prst="flowChartMerg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714480" y="4714884"/>
          <a:ext cx="5544000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72000"/>
                <a:gridCol w="2772000"/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PROD_ID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P101000001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PROD_NAME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모니터 삼성전자</a:t>
                      </a:r>
                      <a:r>
                        <a:rPr lang="en-US" altLang="ko-KR" sz="1200" dirty="0" smtClean="0"/>
                        <a:t>15</a:t>
                      </a:r>
                      <a:r>
                        <a:rPr lang="ko-KR" altLang="en-US" sz="1200" dirty="0" smtClean="0"/>
                        <a:t>인치칼라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PROD_LGU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P101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PROD_COST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210000</a:t>
                      </a:r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순서도: 병합 17"/>
          <p:cNvSpPr/>
          <p:nvPr/>
        </p:nvSpPr>
        <p:spPr>
          <a:xfrm>
            <a:off x="7423351" y="4112704"/>
            <a:ext cx="142876" cy="142876"/>
          </a:xfrm>
          <a:prstGeom prst="flowChartMerg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대각선 방향의 모서리가 잘린 사각형 18"/>
          <p:cNvSpPr/>
          <p:nvPr/>
        </p:nvSpPr>
        <p:spPr>
          <a:xfrm>
            <a:off x="-542792" y="1643050"/>
            <a:ext cx="5112568" cy="1143008"/>
          </a:xfrm>
          <a:prstGeom prst="snip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제품분류리스트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 ,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상품리스트 선택 시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하단에 테이블 형태로 상품의 상세정보 출력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상품리스트의 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option</a:t>
            </a:r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VALUE</a:t>
            </a:r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값에 있는 </a:t>
            </a:r>
            <a:r>
              <a:rPr lang="en-US" altLang="ko-KR" sz="1200" dirty="0" err="1" smtClean="0">
                <a:solidFill>
                  <a:schemeClr val="accent5">
                    <a:lumMod val="50000"/>
                  </a:schemeClr>
                </a:solidFill>
              </a:rPr>
              <a:t>prod_id</a:t>
            </a:r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를 </a:t>
            </a:r>
            <a:r>
              <a:rPr lang="ko-KR" altLang="en-US" sz="1200" dirty="0" err="1" smtClean="0">
                <a:solidFill>
                  <a:schemeClr val="accent5">
                    <a:lumMod val="50000"/>
                  </a:schemeClr>
                </a:solidFill>
              </a:rPr>
              <a:t>파라미터로</a:t>
            </a:r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 해서    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prod</a:t>
            </a:r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테이블의 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PROD_ID</a:t>
            </a:r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와 일치하는 조건의  쿼리질의를 통해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prod</a:t>
            </a:r>
            <a:r>
              <a:rPr lang="ko-KR" altLang="en-US" sz="1200" dirty="0" smtClean="0">
                <a:solidFill>
                  <a:schemeClr val="accent5">
                    <a:lumMod val="50000"/>
                  </a:schemeClr>
                </a:solidFill>
              </a:rPr>
              <a:t> 테이블 에서 상품의 상세  정보를 가져와 출력</a:t>
            </a:r>
            <a:endParaRPr lang="en-US" altLang="ko-KR" sz="12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9" name="꺾인 연결선 8"/>
          <p:cNvCxnSpPr>
            <a:endCxn id="17" idx="1"/>
          </p:cNvCxnSpPr>
          <p:nvPr/>
        </p:nvCxnSpPr>
        <p:spPr>
          <a:xfrm rot="16200000" flipH="1">
            <a:off x="-75713" y="3473331"/>
            <a:ext cx="2477466" cy="1102920"/>
          </a:xfrm>
          <a:prstGeom prst="bentConnector2">
            <a:avLst/>
          </a:prstGeom>
          <a:ln w="762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551</Words>
  <Application>Microsoft Office PowerPoint</Application>
  <PresentationFormat>화면 슬라이드 쇼(4:3)</PresentationFormat>
  <Paragraphs>107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화면설계 – 제품 리스트</vt:lpstr>
      <vt:lpstr>CONTENTS</vt:lpstr>
      <vt:lpstr>CONTENTS</vt:lpstr>
      <vt:lpstr>요구사항 확인</vt:lpstr>
      <vt:lpstr>요구사항 확인</vt:lpstr>
      <vt:lpstr>UI 프로토 타입</vt:lpstr>
      <vt:lpstr>UI 프로토 타입</vt:lpstr>
      <vt:lpstr>UI 프로토 타입</vt:lpstr>
      <vt:lpstr>UI 프로토 타입</vt:lpstr>
      <vt:lpstr>폼 흐름 설계</vt:lpstr>
      <vt:lpstr>폼 흐름 설계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 - 할인율</dc:title>
  <dc:creator>Windows 사용자</dc:creator>
  <cp:lastModifiedBy>Windows 사용자</cp:lastModifiedBy>
  <cp:revision>141</cp:revision>
  <dcterms:created xsi:type="dcterms:W3CDTF">2018-02-25T05:33:29Z</dcterms:created>
  <dcterms:modified xsi:type="dcterms:W3CDTF">2020-01-30T04:34:26Z</dcterms:modified>
</cp:coreProperties>
</file>