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80" r:id="rId7"/>
    <p:sldId id="278" r:id="rId8"/>
    <p:sldId id="277" r:id="rId9"/>
    <p:sldId id="273" r:id="rId10"/>
    <p:sldId id="264" r:id="rId11"/>
    <p:sldId id="265" r:id="rId12"/>
    <p:sldId id="267" r:id="rId13"/>
    <p:sldId id="268" r:id="rId14"/>
    <p:sldId id="274" r:id="rId15"/>
    <p:sldId id="269" r:id="rId16"/>
    <p:sldId id="279" r:id="rId17"/>
    <p:sldId id="276" r:id="rId18"/>
    <p:sldId id="272" r:id="rId19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1"/>
    </p:embeddedFont>
    <p:embeddedFont>
      <p:font typeface="KoPub돋움체 Medium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218" autoAdjust="0"/>
  </p:normalViewPr>
  <p:slideViewPr>
    <p:cSldViewPr snapToGrid="0" showGuides="1">
      <p:cViewPr varScale="1">
        <p:scale>
          <a:sx n="65" d="100"/>
          <a:sy n="65" d="100"/>
        </p:scale>
        <p:origin x="15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pPr>
            <a:r>
              <a:rPr lang="ko-KR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세계 스마트 조명 시장 규모 전망</a:t>
            </a:r>
            <a:endParaRPr lang="en-US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c:rich>
      </c:tx>
      <c:layout>
        <c:manualLayout>
          <c:xMode val="edge"/>
          <c:yMode val="edge"/>
          <c:x val="0.20057686171753802"/>
          <c:y val="9.841423922305962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2023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8.57</c:v>
                </c:pt>
                <c:pt idx="1">
                  <c:v>22.67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4-45F4-AA61-33DE679CA5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12742352"/>
        <c:axId val="412743992"/>
      </c:barChart>
      <c:catAx>
        <c:axId val="41274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743992"/>
        <c:crosses val="autoZero"/>
        <c:auto val="1"/>
        <c:lblAlgn val="ctr"/>
        <c:lblOffset val="100"/>
        <c:noMultiLvlLbl val="0"/>
      </c:catAx>
      <c:valAx>
        <c:axId val="41274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7423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B0259-3AC4-4611-8FF6-859AE0DC7D9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28EEE-1D6B-493F-A2E6-4B9BC3A9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선정이유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한국 기상산업진흥원에서 조사한 결과에 따르면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명 중에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명 이상이 스마트폰을 통해 기상 정보를 확인하고 있다고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. 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또한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일을 기점으로 날씨 어플 서비스를 종료하면서 민간 기상 업체들이 관련 시장을 선점하기 위한 경쟁이 치열해짐과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스마트폰의 날씨 앱을 통해서 사용자가 원하는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장소에서 실시간으로 날씨 정보를 확인하고자 하는 수요로 인해 날씨 어플의 필요성이 증대되고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.</a:t>
            </a:r>
          </a:p>
          <a:p>
            <a:b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최근 관련 기술이 발전함에 따라 인공지능 플랫폼을 기반으로 하는 상품들에 대한 수요가 높아지고 있으며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센서 디바이스 개발 기술력을 기반으로 한 홈 케어 서비스 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시장이 활성화 되고 있습니다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https://www.youtube.com/watch?v=ltoACXN_Bug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13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 (Server)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기능은 다음과 같습니다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APP)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받음 요청을 처리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 server,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APP)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받은 데이터를 관리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조회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삽입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DB Server,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빅데이터 분석을 통한 사용자 맞춤 서비스 제공을 위한 데이터 분석 결과 자료 저장 포함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Client(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이용하여 얻은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local data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해당하는 공공데이터를 관리하는 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Weather server </a:t>
            </a:r>
            <a:r>
              <a:rPr lang="ko-KR" altLang="en-US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이루어져 있습니다</a:t>
            </a:r>
            <a:r>
              <a:rPr lang="en-US" altLang="ko-KR" sz="12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날씨 정보는 공공데이터 활용할 예정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날씨 정보는 </a:t>
            </a:r>
            <a:r>
              <a:rPr lang="ko-KR" altLang="en-US" dirty="0"/>
              <a:t>기상청 </a:t>
            </a:r>
            <a:r>
              <a:rPr lang="en-US" altLang="ko-KR" dirty="0"/>
              <a:t>= </a:t>
            </a:r>
            <a:r>
              <a:rPr lang="ko-KR" altLang="en-US" dirty="0" err="1"/>
              <a:t>동네예보정보조회서비스</a:t>
            </a:r>
            <a:r>
              <a:rPr lang="en-US" altLang="ko-K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미세먼지 정보는 한국환경공단 </a:t>
            </a:r>
            <a:r>
              <a:rPr lang="en-US" altLang="ko-KR" dirty="0"/>
              <a:t>= </a:t>
            </a:r>
            <a:r>
              <a:rPr lang="ko-KR" altLang="en-US" dirty="0"/>
              <a:t>대기오염정보 조회서비스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PI(Client)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부터 음성 또는 요청 감지 신호를 받으면 사용자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알림 전송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기능을 가집니다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dirty="0"/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https://www.wunderground.com/weather/api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4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기능은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사용자는 언제 어디서나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실시간 날씨 및 미세먼지 정보를 확인할 수 있으며 사용자 및 날씨 관련 데이터 분석을 통해 맞춤 서비스를 제공 받음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인터페이스를 통해 요구사항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색상조정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알람 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ON/OFF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음악추천기능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조명변화 기능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관리할 수 있습니다</a:t>
            </a:r>
            <a:r>
              <a:rPr lang="en-US" altLang="ko-KR" sz="12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 및 미세먼지 정보를 제공하며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 항목에 있어서는 사용자가 원하는 조명의 색상으로 변경할 수 있는 색상조정과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음성으로 출력 가능하게 하는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자주 사용하는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색상등을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지정할 수 있는 단축키로 구성할 계획입니다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주위 환경의 밝기에 따라 자동으로 작동되거나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 절약 및 집안에 홀로 남겨진 반려견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 사는 사람들을 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실외에서도 조명을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설정할 수 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ON/OFF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기능과 습도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기분의 상관관계에 대한 연구들을 기반으로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빅데이터 분석을 통해 어울리는 음악추천 기능 및 습도에 따른 조명변화 기능을 제공할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8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환경 및 개발 방법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저희는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php, My SQL, Firebase, Android Studio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기반으로 하여 어플리케이션 개발을 진행할 예정입니다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MYSQL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송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수신 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(AWS 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연동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위해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이용하며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My SQL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통해 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행동 관리 테이블 구성하고 데이터를 관리하며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endParaRPr lang="ko-KR" altLang="en-US" sz="1200" spc="-100" dirty="0">
              <a:solidFill>
                <a:srgbClr val="2867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Firebase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푸시 알림  전송 및 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Android Studio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통해 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r>
              <a:rPr lang="ko-KR" altLang="en-US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구현하는 방법으로 개발을 진행해 나갈 예정입니다</a:t>
            </a:r>
            <a:r>
              <a:rPr lang="en-US" altLang="ko-KR" sz="1200" spc="-100" dirty="0">
                <a:solidFill>
                  <a:srgbClr val="2867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#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파이어베이스는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웹과 모바일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(Android, IOS)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개발에 필요한 기능을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BaaS(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BackEnd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as a Service) 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백엔드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서비스 </a:t>
            </a:r>
            <a:b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62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5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제안서 발표를 통해 정리된 내용과 피드백을 토대로 기획 및 기본 설계 마무리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 기본 설계를 토대로 개발 요구사항 완료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월 개발 진행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88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현재 출시된 날씨 관련 앱은 대부분 </a:t>
            </a:r>
            <a:r>
              <a:rPr lang="ko-KR" altLang="en-US" dirty="0" err="1"/>
              <a:t>신동네예보정보서비스</a:t>
            </a:r>
            <a:r>
              <a:rPr lang="ko-KR" altLang="en-US" dirty="0"/>
              <a:t> 데이터를 이용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6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 스마트 조명 시장 규모가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년까지 연평균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21.5%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증가할 것이라는 전망을 보이며 국내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업체들도 스마트 조명 시장 진입에 속도를 올리고 있는 상황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시장조사업체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마켓츠앤마켓츠에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따르면 올해 세계 스마트조명 시장 규모가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가량이 될 것으로 예상하며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스마트조명 시장은 광원과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등기구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조명에 들어가는 하드웨어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장치를 관리하는 소프트웨어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서비스까지 포함한다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사물인터넷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(IoT)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결합한 스마트시티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기술의 대중화로 앞으로 이 시장이 더 주목받을 것으로 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사물인터넷 시대를 맞아 단순히 조명으로서 빛을 제공하는 역할이 아니라 무선통신 기술과 결합하여 사람과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환경을 연결하는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커넥티드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(Connected)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조명’으로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확대되고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시대를 맞아 홈네트워크로서 스마트 조명이 확대되어 주거 공간에서의 이용비율이 늘어날 것으로 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조사기관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리서치에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였던 주거 스마트 조명 비율이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43.4%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48.7%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산업용 스마트 조명과 별반 차이가 나지 않을 것으로 나타났다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http://www.e4ds.com/sub_view.asp?ch=1&amp;t=1&amp;idx=3065</a:t>
            </a:r>
          </a:p>
          <a:p>
            <a:r>
              <a:rPr lang="en-US" altLang="ko-KR" dirty="0"/>
              <a:t>http://www.dt.co.kr/contents.html?article_no=2018022302100932056001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</a:t>
            </a:r>
            <a:r>
              <a:rPr lang="ko-KR" altLang="en-US" dirty="0"/>
              <a:t>사용자의 검색을 바탕으로 트렌드를 비교하며</a:t>
            </a:r>
            <a:r>
              <a:rPr lang="en-US" altLang="ko-KR" dirty="0"/>
              <a:t>, </a:t>
            </a:r>
            <a:r>
              <a:rPr lang="ko-KR" altLang="en-US" dirty="0"/>
              <a:t>사회적으로 이슈가 되고 있는 주제에 대한 사항들의 관심도를 추적할 수 있는 </a:t>
            </a:r>
            <a:r>
              <a:rPr lang="en-US" altLang="ko-KR" dirty="0"/>
              <a:t>Google trends </a:t>
            </a:r>
            <a:r>
              <a:rPr lang="ko-KR" altLang="en-US" dirty="0"/>
              <a:t>를 통해 날씨와 미세먼지에 대해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지난 </a:t>
            </a:r>
            <a:r>
              <a:rPr lang="en-US" altLang="ko-KR" dirty="0"/>
              <a:t>1</a:t>
            </a:r>
            <a:r>
              <a:rPr lang="ko-KR" altLang="en-US" dirty="0"/>
              <a:t>년보다 검색 증가량이 </a:t>
            </a:r>
            <a:r>
              <a:rPr lang="en-US" altLang="ko-KR" dirty="0"/>
              <a:t>1800%, </a:t>
            </a:r>
            <a:r>
              <a:rPr lang="ko-KR" altLang="en-US" dirty="0"/>
              <a:t>급등하였음을 볼 수 있으며 이에 따라 날씨와 미세먼지에 대한 관심이 높아짐을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급등 </a:t>
            </a:r>
            <a:r>
              <a:rPr lang="en-US" altLang="ko-KR" dirty="0"/>
              <a:t>– </a:t>
            </a:r>
            <a:r>
              <a:rPr lang="ko-KR" altLang="en-US" dirty="0"/>
              <a:t>증가량이 엄청난 것으로 새롭거나 이전에는 거의 검색되지 않음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미세미세 </a:t>
            </a:r>
            <a:endParaRPr lang="en-US" altLang="ko-KR" dirty="0"/>
          </a:p>
          <a:p>
            <a:r>
              <a:rPr lang="ko-KR" altLang="en-US" dirty="0"/>
              <a:t>농도에 따라 배경색 및 </a:t>
            </a:r>
            <a:r>
              <a:rPr lang="ko-KR" altLang="en-US" dirty="0" err="1"/>
              <a:t>이모티콘의</a:t>
            </a:r>
            <a:r>
              <a:rPr lang="ko-KR" altLang="en-US" dirty="0"/>
              <a:t> 변화</a:t>
            </a:r>
            <a:endParaRPr lang="en-US" altLang="ko-KR" dirty="0"/>
          </a:p>
          <a:p>
            <a:r>
              <a:rPr lang="ko-KR" altLang="en-US" dirty="0"/>
              <a:t>시간 및 일별예보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 설정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 미세먼지 정보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시간별 예보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일별 예보</a:t>
            </a:r>
          </a:p>
          <a:p>
            <a:endParaRPr lang="en-US" altLang="ko-KR" dirty="0"/>
          </a:p>
          <a:p>
            <a:r>
              <a:rPr lang="ko-KR" altLang="en-US" dirty="0"/>
              <a:t>상세 페이지 검색 </a:t>
            </a:r>
            <a:r>
              <a:rPr lang="en-US" altLang="ko-KR" dirty="0"/>
              <a:t>/ </a:t>
            </a:r>
            <a:r>
              <a:rPr lang="ko-KR" altLang="en-US" dirty="0"/>
              <a:t>지역목록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AirVisual</a:t>
            </a: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농도 및 기온 습도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풍량등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날씨정보 확인 가능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카메라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 정보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 미세먼지 정보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주요도시 미세먼지 정보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상세페이지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에어비주얼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 세계 미세먼지 수치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하단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 공기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상점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http://monthly.appstory.co.kr/apps11255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0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맞춤형 서비스의 부재를 개선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1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시스템은 다음과 같이 구성됩니다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IOT </a:t>
            </a:r>
            <a:r>
              <a:rPr lang="ko-KR" altLang="en-US" dirty="0"/>
              <a:t>조명 시스템 </a:t>
            </a: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WIFI</a:t>
            </a:r>
            <a:r>
              <a:rPr lang="ko-KR" altLang="en-US" dirty="0"/>
              <a:t>와 </a:t>
            </a:r>
            <a:r>
              <a:rPr lang="en-US" altLang="ko-KR" dirty="0"/>
              <a:t>Bluetooth</a:t>
            </a:r>
            <a:r>
              <a:rPr lang="ko-KR" altLang="en-US" dirty="0"/>
              <a:t>를 </a:t>
            </a:r>
            <a:r>
              <a:rPr lang="en-US" altLang="ko-KR" dirty="0"/>
              <a:t>APP</a:t>
            </a:r>
            <a:r>
              <a:rPr lang="ko-KR" altLang="en-US" dirty="0"/>
              <a:t>과 연동되며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Client</a:t>
            </a:r>
            <a:r>
              <a:rPr lang="ko-KR" altLang="en-US" dirty="0"/>
              <a:t>와</a:t>
            </a:r>
            <a:r>
              <a:rPr lang="en-US" altLang="ko-KR" dirty="0"/>
              <a:t> APP</a:t>
            </a:r>
            <a:r>
              <a:rPr lang="ko-KR" altLang="en-US" dirty="0"/>
              <a:t>은 </a:t>
            </a:r>
            <a:r>
              <a:rPr lang="en-US" altLang="ko-KR" dirty="0"/>
              <a:t>AWS (Server)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연결됩니다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3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4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시스템은 다음과 같이 작동 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시스템은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LCD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SPEAKER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통한 요구사항을 감지하고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PUSH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서버로 전송합니다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푸시 알람을 전송하고 사용자는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조명의 현재 상태나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요구사항 정보를 확인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요청하여 이를 제어 할 수 있습니다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조명 밝기나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음악 등의 요구사항을 입력 받아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서버에 제공하고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서버로부터 데이터를 송수신 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서버는 공공 데이터를 통해 기상정보를 요청하고 수신하며 이를 사용자에게 제공합니다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또한 서버는 사용자나 날씨 데이터를 분석한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APP</a:t>
            </a:r>
            <a:r>
              <a:rPr lang="ko-KR" altLang="en-US" dirty="0"/>
              <a:t>과 송수신하며 사용자에게 사용자 기반 맞춤 서비스를 제공합니다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</a:t>
            </a:r>
            <a:r>
              <a:rPr lang="ko-KR" altLang="en-US" dirty="0"/>
              <a:t>날씨 기상청 </a:t>
            </a:r>
            <a:r>
              <a:rPr lang="en-US" altLang="ko-KR" dirty="0"/>
              <a:t>= </a:t>
            </a:r>
            <a:r>
              <a:rPr lang="ko-KR" altLang="en-US" dirty="0" err="1"/>
              <a:t>동네예보정보조회서비스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 </a:t>
            </a:r>
            <a:r>
              <a:rPr lang="ko-KR" altLang="en-US" dirty="0"/>
              <a:t>미세먼지 한국환경공단 </a:t>
            </a:r>
            <a:r>
              <a:rPr lang="en-US" altLang="ko-KR" dirty="0"/>
              <a:t>= </a:t>
            </a:r>
            <a:r>
              <a:rPr lang="ko-KR" altLang="en-US" dirty="0"/>
              <a:t>대기오염정보 조회서비스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4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7FFB-4D6A-4B68-B29F-EDE05B4F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4A46B-CAB7-4C2B-8671-92ED0250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2870-AAEB-4430-B663-C32EF7E0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49E8A-F1C3-42DE-B6E2-877959E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26AA-E94D-406D-B8CC-CAE2506D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276B-6645-44C3-B75C-A5DDE8F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76EB0-334B-4978-9CFE-3A4DD078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EF4B-5F36-485E-A95B-2E273CD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2504F-7C60-450F-AA49-A28D78EF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BBC0-B21E-4269-8FA1-A89ADE65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924E2-D03D-4E4D-BC4B-198F8671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0BFEA-4400-4A73-9233-5DE20F3D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2D604-D2CF-4353-98B6-602D5F42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82DDF-FCAC-4A36-B8D0-FA3D68D2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D3B6-8F78-47E3-ACF6-852FA5F7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9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0DC0-921C-45DF-9F6F-B1A6154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9E7EC-0D27-4F4E-A5E3-C3F9180C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37DBB-20F5-40BE-9D4A-B850F882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650B-6035-434B-BB4F-06FF2AB7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3B773-5B98-434E-80A5-A48042A6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0791-D924-47C6-B30B-746D4D69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5DE6D-5AAC-47D3-8C3A-9D75394D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2E91-5FDF-49FA-9709-6E02D06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B35B-981D-4956-B7F3-A59AEFC1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572DF-B9F8-4F9B-95FA-4A4A19E4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97400-3F72-4979-BC39-F57B9F9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60E41-B689-41C6-98BF-B151CE029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B19ED-62F2-4DE2-8400-29F5D22E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B612-A5A3-4406-AA08-47DA6204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5318B-920B-48DB-B4D6-390025DA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44BB9-794D-4957-B545-45D6C7C5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8FC6-5334-4DB9-8F47-EB1E56DE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F1389-317A-4036-A8BF-09368713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FE627-DA12-44F1-AC45-F9F2C229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47122E-A8B9-4882-90B9-959317613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36E2C-D18A-4F8A-9EA4-BC925AF3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7630F5-F841-48D2-83B9-8B29B8E4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CD2DD-56B4-4ED8-8A46-B94CBB8B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FFC61-AF44-4FB0-8ABD-B98B80E5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36709-83E2-40C0-A5DF-338BDCB4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EC4C12-F799-4473-98F3-51483CAD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ADF9F-D6D7-4966-AE6B-7B3B3D28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AC443-610D-49FD-989B-752536C7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3035AE-FF9B-4B5E-869E-39B9BFFC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7B207-A680-48BF-AB32-BAA98233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5E8A6-6F71-47BE-B804-A738DADC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9838-B9A9-49CE-8C91-C1C7A7F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CA42C-EEA1-4C10-8779-F250B374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58057-F7C5-402F-BA28-B182C382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91294-439A-430A-AE0D-50C893E8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CA14C-14B0-49F2-9406-48BDB52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0DA25-F4A8-4296-9EF1-EB79A27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5874-C3FF-4D89-B3CC-9429B2D3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8218A8-BA8F-49FE-A66E-BFCEC0891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5F919-6151-4170-B97D-88DB5B25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6A41F-A638-4D2F-968E-553E422C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053B4-3896-4B3C-8333-54CF057F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3519C-2E66-4F7D-87DF-138668C4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BE9FE-B3DB-4E31-9B9E-6A90724B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29B0A-EAB7-4265-AB4A-02F7DEFB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EDE7-D4D4-4352-8C7B-197BFEE9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75FB-87F0-47B2-AF16-2909F7C90DE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EEFDA-C24A-4791-977E-E917A1040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24542-FD53-4EEF-A19B-56E505B0B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5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.jpg"/><Relationship Id="rId7" Type="http://schemas.microsoft.com/office/2007/relationships/hdphoto" Target="../media/hdphoto2.wdp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7C56E-29D6-42A2-A531-9C952DE6CEFE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사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용자 분석 기반의 스마트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IOT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조명 시스템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pple SD Gothic Neo" charset="-127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Smart IOT Lighting System based on User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Analysis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BF2F74-8BDF-4050-99B8-EC268B4F1BFE}"/>
              </a:ext>
            </a:extLst>
          </p:cNvPr>
          <p:cNvSpPr/>
          <p:nvPr/>
        </p:nvSpPr>
        <p:spPr>
          <a:xfrm>
            <a:off x="4970436" y="5973365"/>
            <a:ext cx="7157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IT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경영학과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2015316029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이유나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경영학과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2015316011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김예진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컴퓨터공학과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2015150026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이유주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소프트웨어공학과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2016156010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김주영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5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소개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375EE3-8D6B-4ADA-919B-701793B46B78}"/>
              </a:ext>
            </a:extLst>
          </p:cNvPr>
          <p:cNvGrpSpPr/>
          <p:nvPr/>
        </p:nvGrpSpPr>
        <p:grpSpPr>
          <a:xfrm>
            <a:off x="1367318" y="1959800"/>
            <a:ext cx="9457364" cy="2945252"/>
            <a:chOff x="1367318" y="1959800"/>
            <a:chExt cx="9457364" cy="294525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68A4307-4770-4711-98A6-27CBCCF529BD}"/>
                </a:ext>
              </a:extLst>
            </p:cNvPr>
            <p:cNvGrpSpPr/>
            <p:nvPr/>
          </p:nvGrpSpPr>
          <p:grpSpPr>
            <a:xfrm>
              <a:off x="1367318" y="1959800"/>
              <a:ext cx="9457364" cy="2945252"/>
              <a:chOff x="1832002" y="2396613"/>
              <a:chExt cx="9457364" cy="294525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BD1CBFF-053B-402C-BC45-A545DAA2740A}"/>
                  </a:ext>
                </a:extLst>
              </p:cNvPr>
              <p:cNvGrpSpPr/>
              <p:nvPr/>
            </p:nvGrpSpPr>
            <p:grpSpPr>
              <a:xfrm>
                <a:off x="1832002" y="2396613"/>
                <a:ext cx="9457364" cy="2945252"/>
                <a:chOff x="1832002" y="2396613"/>
                <a:chExt cx="9457364" cy="2945252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B307554A-B8A2-4114-9C20-75BA4593EAF4}"/>
                    </a:ext>
                  </a:extLst>
                </p:cNvPr>
                <p:cNvGrpSpPr/>
                <p:nvPr/>
              </p:nvGrpSpPr>
              <p:grpSpPr>
                <a:xfrm>
                  <a:off x="2205380" y="2396613"/>
                  <a:ext cx="9083986" cy="2945252"/>
                  <a:chOff x="2308787" y="2038695"/>
                  <a:chExt cx="9083986" cy="2945252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B1D5FE8-53EB-4A5B-AC45-502FD9EE4086}"/>
                      </a:ext>
                    </a:extLst>
                  </p:cNvPr>
                  <p:cNvSpPr txBox="1"/>
                  <p:nvPr/>
                </p:nvSpPr>
                <p:spPr>
                  <a:xfrm>
                    <a:off x="8626905" y="2923977"/>
                    <a:ext cx="2314084" cy="1754326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  <a:p>
                    <a:pPr algn="ctr"/>
                    <a:endPara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  <a:p>
                    <a:pPr algn="ctr"/>
                    <a:endPara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  <a:p>
                    <a:pPr algn="ctr"/>
                    <a:endPara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  <a:p>
                    <a:pPr algn="ctr"/>
                    <a:endParaRPr lang="en-US" altLang="ko-KR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  <a:p>
                    <a:pPr algn="ctr"/>
                    <a:endParaRPr lang="ko-KR" altLang="en-US" spc="-1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5AFA7EF1-193A-4A11-8C07-EAC3A64FD331}"/>
                      </a:ext>
                    </a:extLst>
                  </p:cNvPr>
                  <p:cNvGrpSpPr/>
                  <p:nvPr/>
                </p:nvGrpSpPr>
                <p:grpSpPr>
                  <a:xfrm>
                    <a:off x="2308787" y="2038695"/>
                    <a:ext cx="9083986" cy="2945252"/>
                    <a:chOff x="2330910" y="2038695"/>
                    <a:chExt cx="9083986" cy="2945252"/>
                  </a:xfrm>
                </p:grpSpPr>
                <p:grpSp>
                  <p:nvGrpSpPr>
                    <p:cNvPr id="29" name="그룹 28">
                      <a:extLst>
                        <a:ext uri="{FF2B5EF4-FFF2-40B4-BE49-F238E27FC236}">
                          <a16:creationId xmlns:a16="http://schemas.microsoft.com/office/drawing/2014/main" id="{3828E001-EC64-4036-AECB-549916441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3998" y="3748626"/>
                      <a:ext cx="500418" cy="195028"/>
                      <a:chOff x="5345905" y="5505855"/>
                      <a:chExt cx="500418" cy="195028"/>
                    </a:xfrm>
                  </p:grpSpPr>
                  <p:cxnSp>
                    <p:nvCxnSpPr>
                      <p:cNvPr id="49" name="직선 화살표 연결선 48">
                        <a:extLst>
                          <a:ext uri="{FF2B5EF4-FFF2-40B4-BE49-F238E27FC236}">
                            <a16:creationId xmlns:a16="http://schemas.microsoft.com/office/drawing/2014/main" id="{34C1DC38-C515-40DD-AA0A-DCFDCD47D1B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45905" y="5505855"/>
                        <a:ext cx="500418" cy="0"/>
                      </a:xfrm>
                      <a:prstGeom prst="straightConnector1">
                        <a:avLst/>
                      </a:prstGeom>
                      <a:ln w="28575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직선 화살표 연결선 49">
                        <a:extLst>
                          <a:ext uri="{FF2B5EF4-FFF2-40B4-BE49-F238E27FC236}">
                            <a16:creationId xmlns:a16="http://schemas.microsoft.com/office/drawing/2014/main" id="{CF4A3B17-55D4-4458-B007-C05924C13A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345905" y="5700883"/>
                        <a:ext cx="486916" cy="0"/>
                      </a:xfrm>
                      <a:prstGeom prst="straightConnector1">
                        <a:avLst/>
                      </a:prstGeom>
                      <a:ln w="28575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" name="연결선: 꺾임 14">
                      <a:extLst>
                        <a:ext uri="{FF2B5EF4-FFF2-40B4-BE49-F238E27FC236}">
                          <a16:creationId xmlns:a16="http://schemas.microsoft.com/office/drawing/2014/main" id="{0D7D09B2-69B1-40B6-B2FA-F038649BF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7838" y="2338733"/>
                      <a:ext cx="2008140" cy="585244"/>
                    </a:xfrm>
                    <a:prstGeom prst="bentConnector2">
                      <a:avLst/>
                    </a:prstGeom>
                    <a:ln w="28575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DDC6F02F-DCEE-4D5E-AE51-EA06AE6E86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30910" y="2038695"/>
                      <a:ext cx="9083986" cy="2945252"/>
                      <a:chOff x="2308787" y="2048321"/>
                      <a:chExt cx="9083986" cy="2945252"/>
                    </a:xfrm>
                  </p:grpSpPr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1EA2C824-FF99-4B2F-BB21-300D2B66D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08787" y="2947190"/>
                        <a:ext cx="2314084" cy="1754326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altLang="ko-KR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  <a:p>
                        <a:pPr algn="ctr"/>
                        <a:endParaRPr lang="en-US" altLang="ko-KR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  <a:p>
                        <a:pPr algn="ctr"/>
                        <a:endParaRPr lang="en-US" altLang="ko-KR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  <a:p>
                        <a:pPr algn="ctr"/>
                        <a:endParaRPr lang="en-US" altLang="ko-KR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  <a:p>
                        <a:pPr algn="ctr"/>
                        <a:endParaRPr lang="en-US" altLang="ko-KR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  <a:p>
                        <a:pPr algn="ctr"/>
                        <a:endParaRPr lang="ko-KR" altLang="en-US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  <p:grpSp>
                    <p:nvGrpSpPr>
                      <p:cNvPr id="102" name="그룹 101">
                        <a:extLst>
                          <a:ext uri="{FF2B5EF4-FFF2-40B4-BE49-F238E27FC236}">
                            <a16:creationId xmlns:a16="http://schemas.microsoft.com/office/drawing/2014/main" id="{6E2490D8-151F-4852-8A30-72454C10DC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80464" y="2048321"/>
                        <a:ext cx="8812309" cy="2945252"/>
                        <a:chOff x="2575233" y="1912783"/>
                        <a:chExt cx="8812309" cy="2945252"/>
                      </a:xfrm>
                    </p:grpSpPr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104914C5-BB6B-4337-8D13-9A778F9C8A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59808" y="2848019"/>
                          <a:ext cx="2314084" cy="175432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altLang="ko-KR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  <a:p>
                          <a:pPr algn="ctr"/>
                          <a:endParaRPr lang="en-US" altLang="ko-KR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  <a:p>
                          <a:pPr algn="ctr"/>
                          <a:endParaRPr lang="en-US" altLang="ko-KR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  <a:p>
                          <a:pPr algn="ctr"/>
                          <a:endParaRPr lang="en-US" altLang="ko-KR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  <a:p>
                          <a:pPr algn="ctr"/>
                          <a:endParaRPr lang="en-US" altLang="ko-KR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  <a:p>
                          <a:pPr algn="ctr"/>
                          <a:endParaRPr lang="ko-KR" altLang="en-US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grpSp>
                      <p:nvGrpSpPr>
                        <p:cNvPr id="30" name="그룹 29">
                          <a:extLst>
                            <a:ext uri="{FF2B5EF4-FFF2-40B4-BE49-F238E27FC236}">
                              <a16:creationId xmlns:a16="http://schemas.microsoft.com/office/drawing/2014/main" id="{87AA7356-1961-4CF2-BEF2-95A34E76C2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35202" y="3584363"/>
                          <a:ext cx="516526" cy="195028"/>
                          <a:chOff x="5253710" y="5505855"/>
                          <a:chExt cx="516526" cy="195028"/>
                        </a:xfrm>
                      </p:grpSpPr>
                      <p:cxnSp>
                        <p:nvCxnSpPr>
                          <p:cNvPr id="47" name="직선 화살표 연결선 46">
                            <a:extLst>
                              <a:ext uri="{FF2B5EF4-FFF2-40B4-BE49-F238E27FC236}">
                                <a16:creationId xmlns:a16="http://schemas.microsoft.com/office/drawing/2014/main" id="{0A70401B-37D0-41E2-AE73-1EB0B541693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269818" y="5505855"/>
                            <a:ext cx="500418" cy="0"/>
                          </a:xfrm>
                          <a:prstGeom prst="straightConnector1">
                            <a:avLst/>
                          </a:prstGeom>
                          <a:ln w="28575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직선 화살표 연결선 47">
                            <a:extLst>
                              <a:ext uri="{FF2B5EF4-FFF2-40B4-BE49-F238E27FC236}">
                                <a16:creationId xmlns:a16="http://schemas.microsoft.com/office/drawing/2014/main" id="{F3504C4A-21B6-4F8B-8448-4C3C2E3A90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5253710" y="5700883"/>
                            <a:ext cx="486916" cy="0"/>
                          </a:xfrm>
                          <a:prstGeom prst="straightConnector1">
                            <a:avLst/>
                          </a:prstGeom>
                          <a:ln w="28575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2" name="그룹 11">
                          <a:extLst>
                            <a:ext uri="{FF2B5EF4-FFF2-40B4-BE49-F238E27FC236}">
                              <a16:creationId xmlns:a16="http://schemas.microsoft.com/office/drawing/2014/main" id="{03ED6F12-690E-4FBC-AD48-76729A5AD8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640787" y="2342429"/>
                          <a:ext cx="746755" cy="661069"/>
                          <a:chOff x="8160268" y="4795459"/>
                          <a:chExt cx="1377687" cy="1268299"/>
                        </a:xfrm>
                        <a:solidFill>
                          <a:schemeClr val="bg1"/>
                        </a:solidFill>
                      </p:grpSpPr>
                      <p:sp>
                        <p:nvSpPr>
                          <p:cNvPr id="13" name="타원 12">
                            <a:extLst>
                              <a:ext uri="{FF2B5EF4-FFF2-40B4-BE49-F238E27FC236}">
                                <a16:creationId xmlns:a16="http://schemas.microsoft.com/office/drawing/2014/main" id="{5B49B528-18FE-4B3E-B014-B62A605BC9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60268" y="4795459"/>
                            <a:ext cx="1377687" cy="1268299"/>
                          </a:xfrm>
                          <a:prstGeom prst="ellipse">
                            <a:avLst/>
                          </a:prstGeom>
                          <a:grpFill/>
                          <a:ln w="38100"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dirty="0"/>
                          </a:p>
                        </p:txBody>
                      </p:sp>
                      <p:pic>
                        <p:nvPicPr>
                          <p:cNvPr id="14" name="그림 13">
                            <a:extLst>
                              <a:ext uri="{FF2B5EF4-FFF2-40B4-BE49-F238E27FC236}">
                                <a16:creationId xmlns:a16="http://schemas.microsoft.com/office/drawing/2014/main" id="{50892D90-451A-410D-95D0-45705F7C2C3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550864" y="5044250"/>
                            <a:ext cx="733842" cy="733841"/>
                          </a:xfrm>
                          <a:prstGeom prst="rect">
                            <a:avLst/>
                          </a:prstGeom>
                          <a:grpFill/>
                          <a:ln w="38100">
                            <a:noFill/>
                          </a:ln>
                        </p:spPr>
                      </p:pic>
                    </p:grpSp>
                    <p:grpSp>
                      <p:nvGrpSpPr>
                        <p:cNvPr id="8" name="그룹 7">
                          <a:extLst>
                            <a:ext uri="{FF2B5EF4-FFF2-40B4-BE49-F238E27FC236}">
                              <a16:creationId xmlns:a16="http://schemas.microsoft.com/office/drawing/2014/main" id="{AAF0F4EB-1F11-4C36-B9CA-549839EB15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6301026" y="3626923"/>
                          <a:ext cx="500418" cy="195028"/>
                          <a:chOff x="5345905" y="5505855"/>
                          <a:chExt cx="500418" cy="195028"/>
                        </a:xfrm>
                      </p:grpSpPr>
                      <p:cxnSp>
                        <p:nvCxnSpPr>
                          <p:cNvPr id="9" name="직선 화살표 연결선 8">
                            <a:extLst>
                              <a:ext uri="{FF2B5EF4-FFF2-40B4-BE49-F238E27FC236}">
                                <a16:creationId xmlns:a16="http://schemas.microsoft.com/office/drawing/2014/main" id="{4CA15006-D93C-4913-9119-76D9DEA3B18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345905" y="5505855"/>
                            <a:ext cx="500418" cy="0"/>
                          </a:xfrm>
                          <a:prstGeom prst="straightConnector1">
                            <a:avLst/>
                          </a:prstGeom>
                          <a:ln w="28575" cap="flat" cmpd="sng" algn="ctr">
                            <a:solidFill>
                              <a:schemeClr val="accent3"/>
                            </a:solidFill>
                            <a:prstDash val="lgDash"/>
                            <a:round/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직선 화살표 연결선 9">
                            <a:extLst>
                              <a:ext uri="{FF2B5EF4-FFF2-40B4-BE49-F238E27FC236}">
                                <a16:creationId xmlns:a16="http://schemas.microsoft.com/office/drawing/2014/main" id="{D6014307-A258-4775-88FC-3D16E946A86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5345905" y="5700883"/>
                            <a:ext cx="486916" cy="0"/>
                          </a:xfrm>
                          <a:prstGeom prst="straightConnector1">
                            <a:avLst/>
                          </a:prstGeom>
                          <a:ln w="28575" cap="flat" cmpd="sng" algn="ctr">
                            <a:solidFill>
                              <a:schemeClr val="accent3"/>
                            </a:solidFill>
                            <a:prstDash val="lgDash"/>
                            <a:round/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E575B743-490C-4BED-89E0-A11BC8BED2A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75234" y="2994515"/>
                          <a:ext cx="1806953" cy="36933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IOT</a:t>
                          </a:r>
                          <a:r>
                            <a:rPr lang="ko-KR" altLang="en-US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 조명 시스템</a:t>
                          </a:r>
                        </a:p>
                      </p:txBody>
                    </p:sp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12ED2DC8-D4AA-4949-9344-B9A7D4A925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48862" y="1912783"/>
                          <a:ext cx="2313988" cy="6463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altLang="ko-KR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  <a:p>
                          <a:pPr algn="ctr"/>
                          <a:endParaRPr lang="ko-KR" altLang="en-US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E41A0EEB-6437-408D-B017-0CD55D82BA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58384" y="2036473"/>
                          <a:ext cx="2054667" cy="38125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Push Server</a:t>
                          </a:r>
                          <a:endParaRPr lang="ko-KR" altLang="en-US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15222A9D-3FD2-42CE-A704-249E71081E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92846" y="4030147"/>
                          <a:ext cx="2054667" cy="38125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DB Server</a:t>
                          </a:r>
                          <a:endParaRPr lang="ko-KR" altLang="en-US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4EBD70EB-7C45-4018-9FBA-CF8F1090909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81101" y="2995621"/>
                          <a:ext cx="2054667" cy="38125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Web Server</a:t>
                          </a:r>
                          <a:endParaRPr lang="ko-KR" altLang="en-US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grpSp>
                      <p:nvGrpSpPr>
                        <p:cNvPr id="56" name="그룹 55">
                          <a:extLst>
                            <a:ext uri="{FF2B5EF4-FFF2-40B4-BE49-F238E27FC236}">
                              <a16:creationId xmlns:a16="http://schemas.microsoft.com/office/drawing/2014/main" id="{5E27AA48-BA3B-4DBE-BED5-6125802F74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12675" y="4186657"/>
                          <a:ext cx="688844" cy="671378"/>
                          <a:chOff x="4657061" y="1740436"/>
                          <a:chExt cx="1377687" cy="1268300"/>
                        </a:xfrm>
                        <a:solidFill>
                          <a:schemeClr val="bg1"/>
                        </a:solidFill>
                      </p:grpSpPr>
                      <p:sp>
                        <p:nvSpPr>
                          <p:cNvPr id="57" name="타원 56">
                            <a:extLst>
                              <a:ext uri="{FF2B5EF4-FFF2-40B4-BE49-F238E27FC236}">
                                <a16:creationId xmlns:a16="http://schemas.microsoft.com/office/drawing/2014/main" id="{DF8A6EBC-A493-4081-9959-C16F25D333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57061" y="1740436"/>
                            <a:ext cx="1377687" cy="1268300"/>
                          </a:xfrm>
                          <a:prstGeom prst="ellipse">
                            <a:avLst/>
                          </a:prstGeom>
                          <a:grpFill/>
                          <a:ln w="38100"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dirty="0"/>
                          </a:p>
                        </p:txBody>
                      </p:sp>
                      <p:pic>
                        <p:nvPicPr>
                          <p:cNvPr id="58" name="그림 57">
                            <a:extLst>
                              <a:ext uri="{FF2B5EF4-FFF2-40B4-BE49-F238E27FC236}">
                                <a16:creationId xmlns:a16="http://schemas.microsoft.com/office/drawing/2014/main" id="{F60F42CB-B1E6-438F-8310-ED53CF8B628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22159" y="2168663"/>
                            <a:ext cx="862792" cy="516381"/>
                          </a:xfrm>
                          <a:prstGeom prst="rect">
                            <a:avLst/>
                          </a:prstGeom>
                          <a:grpFill/>
                          <a:ln w="38100">
                            <a:noFill/>
                          </a:ln>
                        </p:spPr>
                      </p:pic>
                    </p:grpSp>
                    <p:sp>
                      <p:nvSpPr>
                        <p:cNvPr id="91" name="TextBox 90">
                          <a:extLst>
                            <a:ext uri="{FF2B5EF4-FFF2-40B4-BE49-F238E27FC236}">
                              <a16:creationId xmlns:a16="http://schemas.microsoft.com/office/drawing/2014/main" id="{EACE960C-267B-444C-B28C-9174CE99DB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59340" y="3512600"/>
                          <a:ext cx="2054667" cy="38125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사용자 맞춤 서비스</a:t>
                          </a:r>
                        </a:p>
                      </p:txBody>
                    </p:sp>
                    <p:sp>
                      <p:nvSpPr>
                        <p:cNvPr id="93" name="TextBox 92">
                          <a:extLst>
                            <a:ext uri="{FF2B5EF4-FFF2-40B4-BE49-F238E27FC236}">
                              <a16:creationId xmlns:a16="http://schemas.microsoft.com/office/drawing/2014/main" id="{5FA7A598-6CD8-4BD0-B739-BAC53993C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50246" y="2982590"/>
                          <a:ext cx="2054667" cy="38125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GPS </a:t>
                          </a:r>
                          <a:r>
                            <a:rPr lang="ko-KR" altLang="en-US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기반 날씨 정보</a:t>
                          </a:r>
                        </a:p>
                      </p:txBody>
                    </p: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38464BE2-0B91-4C5D-B79B-0D63A88A73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59340" y="4059378"/>
                          <a:ext cx="2054667" cy="38125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IOT</a:t>
                          </a:r>
                          <a:r>
                            <a:rPr lang="ko-KR" altLang="en-US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 조명 제어 모듈</a:t>
                          </a:r>
                        </a:p>
                      </p:txBody>
                    </p:sp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C0F5CE9-6824-444B-AA0C-01EED0412EA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75233" y="3527236"/>
                          <a:ext cx="1806953" cy="33855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600" spc="-100" dirty="0">
                              <a:latin typeface="KoPub돋움체 Bold" panose="02020603020101020101" pitchFamily="18" charset="-127"/>
                              <a:ea typeface="KoPub돋움체 Bold" panose="02020603020101020101" pitchFamily="18" charset="-127"/>
                            </a:rPr>
                            <a:t>LCD &amp; LED</a:t>
                          </a:r>
                          <a:endParaRPr lang="ko-KR" altLang="en-US" sz="1600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</p:grpSp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1F2C78C9-3208-47D8-9457-281F65FABD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3442" y="4202290"/>
                        <a:ext cx="1806953" cy="33855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 spc="-100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rPr>
                          <a:t>Speaker</a:t>
                        </a:r>
                        <a:endParaRPr lang="ko-KR" altLang="en-US" sz="1600" spc="-1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</p:grpSp>
              </p:grpSp>
            </p:grp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19C0C74-EF28-4E6B-92F0-C235205D6B1C}"/>
                    </a:ext>
                  </a:extLst>
                </p:cNvPr>
                <p:cNvSpPr/>
                <p:nvPr/>
              </p:nvSpPr>
              <p:spPr>
                <a:xfrm>
                  <a:off x="1832002" y="2875644"/>
                  <a:ext cx="746755" cy="66106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138111AA-BF53-4CF7-BA6A-98E5A2AE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8289" y="2955935"/>
                <a:ext cx="434179" cy="434179"/>
              </a:xfrm>
              <a:prstGeom prst="rect">
                <a:avLst/>
              </a:prstGeom>
            </p:spPr>
          </p:pic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47A9192-8DB3-4CA5-BD9A-0D3E917D55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57961" y="1481643"/>
              <a:ext cx="13587" cy="6318118"/>
            </a:xfrm>
            <a:prstGeom prst="bentConnector3">
              <a:avLst>
                <a:gd name="adj1" fmla="val -5047494"/>
              </a:avLst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C92323DC-973F-4017-8BFF-EEE4BBB35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95" y="5111690"/>
            <a:ext cx="386824" cy="38682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1A7F835-7CD1-4547-98DD-EBF51BF9F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75" y="5042043"/>
            <a:ext cx="569631" cy="5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</a:t>
            </a:r>
            <a:r>
              <a:rPr lang="ko-KR" altLang="en-US" sz="280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시나리오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CD8226A-6FBB-4A4A-AD2F-C0A66BB3386C}"/>
              </a:ext>
            </a:extLst>
          </p:cNvPr>
          <p:cNvGrpSpPr/>
          <p:nvPr/>
        </p:nvGrpSpPr>
        <p:grpSpPr>
          <a:xfrm>
            <a:off x="9241447" y="332058"/>
            <a:ext cx="2560775" cy="649416"/>
            <a:chOff x="414743" y="1489937"/>
            <a:chExt cx="2560775" cy="649416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9EDEB23-DBA7-4B7E-8DEE-7785A9EC8EB1}"/>
                </a:ext>
              </a:extLst>
            </p:cNvPr>
            <p:cNvGrpSpPr/>
            <p:nvPr/>
          </p:nvGrpSpPr>
          <p:grpSpPr>
            <a:xfrm>
              <a:off x="414743" y="1678055"/>
              <a:ext cx="654483" cy="300870"/>
              <a:chOff x="924721" y="1789889"/>
              <a:chExt cx="654483" cy="300870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177F5724-6250-478E-AAF3-ECF0CF794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21" y="1789889"/>
                <a:ext cx="65448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E0BC6DB-EFE0-4741-99BD-445BFADDD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21" y="2090759"/>
                <a:ext cx="654483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4D941B-F918-4289-812D-57AF80303F6B}"/>
                </a:ext>
              </a:extLst>
            </p:cNvPr>
            <p:cNvSpPr txBox="1"/>
            <p:nvPr/>
          </p:nvSpPr>
          <p:spPr>
            <a:xfrm>
              <a:off x="1141362" y="1489937"/>
              <a:ext cx="1834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rPr>
                <a:t>GPS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rPr>
                <a:t>기반 날씨 정보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6CC1D3-CE60-4536-87D6-60D9AEFE0E4A}"/>
                </a:ext>
              </a:extLst>
            </p:cNvPr>
            <p:cNvSpPr txBox="1"/>
            <p:nvPr/>
          </p:nvSpPr>
          <p:spPr>
            <a:xfrm>
              <a:off x="1163075" y="1800799"/>
              <a:ext cx="1338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rPr>
                <a:t>IOT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rPr>
                <a:t>조명 제어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E13EE50-BD68-4249-96F8-C38CA9D79FE8}"/>
              </a:ext>
            </a:extLst>
          </p:cNvPr>
          <p:cNvGrpSpPr/>
          <p:nvPr/>
        </p:nvGrpSpPr>
        <p:grpSpPr>
          <a:xfrm>
            <a:off x="1894486" y="2542679"/>
            <a:ext cx="8403027" cy="2424161"/>
            <a:chOff x="1894486" y="2440172"/>
            <a:chExt cx="8403027" cy="24241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A532BB9-CE7A-4C88-8D63-786779027AD3}"/>
                </a:ext>
              </a:extLst>
            </p:cNvPr>
            <p:cNvGrpSpPr/>
            <p:nvPr/>
          </p:nvGrpSpPr>
          <p:grpSpPr>
            <a:xfrm>
              <a:off x="1894486" y="2440172"/>
              <a:ext cx="8403027" cy="2424161"/>
              <a:chOff x="1921967" y="3010963"/>
              <a:chExt cx="8403027" cy="2424161"/>
            </a:xfrm>
            <a:solidFill>
              <a:schemeClr val="bg1"/>
            </a:solidFill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1C2C8-B3F6-41B4-A282-907FA33DE14A}"/>
                  </a:ext>
                </a:extLst>
              </p:cNvPr>
              <p:cNvSpPr txBox="1"/>
              <p:nvPr/>
            </p:nvSpPr>
            <p:spPr>
              <a:xfrm>
                <a:off x="7568690" y="4586230"/>
                <a:ext cx="2020105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anose="05000000000000000000" pitchFamily="2" charset="2"/>
                  </a:rPr>
                  <a:t>요구사항 입력</a:t>
                </a:r>
                <a:endParaRPr lang="en-US" altLang="ko-KR" sz="1600" b="1" dirty="0">
                  <a:solidFill>
                    <a:schemeClr val="accent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조명 색상 및 밝기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, </a:t>
                </a:r>
              </a:p>
              <a:p>
                <a:pPr algn="ct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GPS,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음악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, ON/OFF)</a:t>
                </a: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C873B93-00C1-41BD-B9F1-16E5665FB75E}"/>
                  </a:ext>
                </a:extLst>
              </p:cNvPr>
              <p:cNvGrpSpPr/>
              <p:nvPr/>
            </p:nvGrpSpPr>
            <p:grpSpPr>
              <a:xfrm>
                <a:off x="1921967" y="3010963"/>
                <a:ext cx="8403027" cy="2424161"/>
                <a:chOff x="1921967" y="2977483"/>
                <a:chExt cx="8403027" cy="2424161"/>
              </a:xfrm>
              <a:grpFill/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5C8C198-A494-43C4-83BA-B5C1508828D3}"/>
                    </a:ext>
                  </a:extLst>
                </p:cNvPr>
                <p:cNvSpPr txBox="1"/>
                <p:nvPr/>
              </p:nvSpPr>
              <p:spPr>
                <a:xfrm>
                  <a:off x="5522996" y="2977483"/>
                  <a:ext cx="1200970" cy="58477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accent2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rPr>
                    <a:t>푸시 알람 및</a:t>
                  </a:r>
                  <a:endParaRPr lang="en-US" altLang="ko-KR" sz="1600" b="1" dirty="0">
                    <a:solidFill>
                      <a:schemeClr val="accent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anose="05000000000000000000" pitchFamily="2" charset="2"/>
                  </a:endParaRPr>
                </a:p>
                <a:p>
                  <a:pPr algn="ctr"/>
                  <a:r>
                    <a:rPr lang="en-US" altLang="ko-KR" sz="1600" b="1" dirty="0">
                      <a:solidFill>
                        <a:schemeClr val="accent2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rPr>
                    <a:t>DB </a:t>
                  </a:r>
                  <a:r>
                    <a:rPr lang="ko-KR" altLang="en-US" sz="1600" b="1" dirty="0">
                      <a:solidFill>
                        <a:schemeClr val="accent2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rPr>
                    <a:t>송수신</a:t>
                  </a:r>
                  <a:endParaRPr lang="en-US" altLang="ko-KR" sz="1600" b="1" dirty="0">
                    <a:solidFill>
                      <a:schemeClr val="accent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EB9AAA-6457-4CC3-AB13-4AF4DCC22E4E}"/>
                    </a:ext>
                  </a:extLst>
                </p:cNvPr>
                <p:cNvSpPr txBox="1"/>
                <p:nvPr/>
              </p:nvSpPr>
              <p:spPr>
                <a:xfrm>
                  <a:off x="7804131" y="3068521"/>
                  <a:ext cx="1380506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accent2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rPr>
                    <a:t>날씨 정보 확인</a:t>
                  </a:r>
                  <a:endParaRPr lang="en-US" altLang="ko-KR" sz="1600" b="1" dirty="0">
                    <a:solidFill>
                      <a:schemeClr val="accent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anose="05000000000000000000" pitchFamily="2" charset="2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3CEA9D86-50CC-42A0-88C3-EA25EFF65F02}"/>
                    </a:ext>
                  </a:extLst>
                </p:cNvPr>
                <p:cNvGrpSpPr/>
                <p:nvPr/>
              </p:nvGrpSpPr>
              <p:grpSpPr>
                <a:xfrm>
                  <a:off x="1921967" y="3377032"/>
                  <a:ext cx="8403027" cy="2024612"/>
                  <a:chOff x="1921967" y="3377032"/>
                  <a:chExt cx="8403027" cy="2024612"/>
                </a:xfrm>
                <a:grpFill/>
              </p:grpSpPr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13A9CEAD-ACBD-46FB-9A8F-61C4018F9BE3}"/>
                      </a:ext>
                    </a:extLst>
                  </p:cNvPr>
                  <p:cNvGrpSpPr/>
                  <p:nvPr/>
                </p:nvGrpSpPr>
                <p:grpSpPr>
                  <a:xfrm>
                    <a:off x="1921967" y="3377032"/>
                    <a:ext cx="8403027" cy="1268301"/>
                    <a:chOff x="1709638" y="3335740"/>
                    <a:chExt cx="8403027" cy="1268301"/>
                  </a:xfrm>
                  <a:grpFill/>
                </p:grpSpPr>
                <p:sp>
                  <p:nvSpPr>
                    <p:cNvPr id="60" name="타원 59">
                      <a:extLst>
                        <a:ext uri="{FF2B5EF4-FFF2-40B4-BE49-F238E27FC236}">
                          <a16:creationId xmlns:a16="http://schemas.microsoft.com/office/drawing/2014/main" id="{5B83B64D-0BB0-4CB5-9156-BB7A5FABA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9638" y="3335740"/>
                      <a:ext cx="1377687" cy="1268300"/>
                    </a:xfrm>
                    <a:prstGeom prst="ellipse">
                      <a:avLst/>
                    </a:prstGeom>
                    <a:grpFill/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grpSp>
                  <p:nvGrpSpPr>
                    <p:cNvPr id="41" name="그룹 40">
                      <a:extLst>
                        <a:ext uri="{FF2B5EF4-FFF2-40B4-BE49-F238E27FC236}">
                          <a16:creationId xmlns:a16="http://schemas.microsoft.com/office/drawing/2014/main" id="{BAFE86C1-F5C1-4866-A8B2-722D69DE83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2598" y="3335740"/>
                      <a:ext cx="1377687" cy="1268300"/>
                      <a:chOff x="8155833" y="4363731"/>
                      <a:chExt cx="1377687" cy="1268300"/>
                    </a:xfrm>
                    <a:grpFill/>
                  </p:grpSpPr>
                  <p:sp>
                    <p:nvSpPr>
                      <p:cNvPr id="58" name="타원 57">
                        <a:extLst>
                          <a:ext uri="{FF2B5EF4-FFF2-40B4-BE49-F238E27FC236}">
                            <a16:creationId xmlns:a16="http://schemas.microsoft.com/office/drawing/2014/main" id="{887F1996-B4BF-463D-8434-BE4D657A9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5833" y="4363731"/>
                        <a:ext cx="1377687" cy="1268300"/>
                      </a:xfrm>
                      <a:prstGeom prst="ellipse">
                        <a:avLst/>
                      </a:prstGeom>
                      <a:grp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  <p:pic>
                    <p:nvPicPr>
                      <p:cNvPr id="59" name="그림 58">
                        <a:extLst>
                          <a:ext uri="{FF2B5EF4-FFF2-40B4-BE49-F238E27FC236}">
                            <a16:creationId xmlns:a16="http://schemas.microsoft.com/office/drawing/2014/main" id="{BB22C1EC-A810-4176-B399-7794D72B1E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492727" y="4645932"/>
                        <a:ext cx="703897" cy="703897"/>
                      </a:xfrm>
                      <a:prstGeom prst="rect">
                        <a:avLst/>
                      </a:prstGeom>
                      <a:grpFill/>
                    </p:spPr>
                  </p:pic>
                </p:grpSp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1709C04-6445-4CB0-A1AD-B3C5B98935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1418" y="3335740"/>
                      <a:ext cx="1377687" cy="1268300"/>
                      <a:chOff x="5422838" y="954117"/>
                      <a:chExt cx="1377687" cy="1268300"/>
                    </a:xfrm>
                    <a:grpFill/>
                  </p:grpSpPr>
                  <p:sp>
                    <p:nvSpPr>
                      <p:cNvPr id="56" name="타원 55">
                        <a:extLst>
                          <a:ext uri="{FF2B5EF4-FFF2-40B4-BE49-F238E27FC236}">
                            <a16:creationId xmlns:a16="http://schemas.microsoft.com/office/drawing/2014/main" id="{7F06525A-AA67-46FC-B3C4-F68FBE145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2838" y="954117"/>
                        <a:ext cx="1377687" cy="1268300"/>
                      </a:xfrm>
                      <a:prstGeom prst="ellipse">
                        <a:avLst/>
                      </a:prstGeom>
                      <a:grp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  <p:pic>
                    <p:nvPicPr>
                      <p:cNvPr id="57" name="그림 56">
                        <a:extLst>
                          <a:ext uri="{FF2B5EF4-FFF2-40B4-BE49-F238E27FC236}">
                            <a16:creationId xmlns:a16="http://schemas.microsoft.com/office/drawing/2014/main" id="{FDEE2EF3-1ABE-406D-BFB9-EC625A9A1FC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01562" y="1294931"/>
                        <a:ext cx="1020237" cy="663783"/>
                      </a:xfrm>
                      <a:prstGeom prst="rect">
                        <a:avLst/>
                      </a:prstGeom>
                      <a:grpFill/>
                    </p:spPr>
                  </p:pic>
                </p:grpSp>
                <p:grpSp>
                  <p:nvGrpSpPr>
                    <p:cNvPr id="43" name="그룹 42">
                      <a:extLst>
                        <a:ext uri="{FF2B5EF4-FFF2-40B4-BE49-F238E27FC236}">
                          <a16:creationId xmlns:a16="http://schemas.microsoft.com/office/drawing/2014/main" id="{E10BA00E-2E46-4716-9779-A43923B44B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34978" y="3335741"/>
                      <a:ext cx="1377687" cy="1268300"/>
                      <a:chOff x="992444" y="3682861"/>
                      <a:chExt cx="1377687" cy="1268300"/>
                    </a:xfrm>
                    <a:grpFill/>
                  </p:grpSpPr>
                  <p:sp>
                    <p:nvSpPr>
                      <p:cNvPr id="54" name="타원 53">
                        <a:extLst>
                          <a:ext uri="{FF2B5EF4-FFF2-40B4-BE49-F238E27FC236}">
                            <a16:creationId xmlns:a16="http://schemas.microsoft.com/office/drawing/2014/main" id="{92728453-CAE6-42A1-9357-9B36A2BAF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2444" y="3682861"/>
                        <a:ext cx="1377687" cy="1268300"/>
                      </a:xfrm>
                      <a:prstGeom prst="ellipse">
                        <a:avLst/>
                      </a:prstGeom>
                      <a:grpFill/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  <p:pic>
                    <p:nvPicPr>
                      <p:cNvPr id="55" name="그림 54">
                        <a:extLst>
                          <a:ext uri="{FF2B5EF4-FFF2-40B4-BE49-F238E27FC236}">
                            <a16:creationId xmlns:a16="http://schemas.microsoft.com/office/drawing/2014/main" id="{EAC4E236-3A2E-4693-8632-914F411E1BD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9867" y="3868086"/>
                        <a:ext cx="777846" cy="777846"/>
                      </a:xfrm>
                      <a:prstGeom prst="rect">
                        <a:avLst/>
                      </a:prstGeom>
                      <a:grpFill/>
                    </p:spPr>
                  </p:pic>
                </p:grp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56B7CAED-AF0E-474E-8F7F-A605013F2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31846" y="3847324"/>
                      <a:ext cx="500418" cy="195028"/>
                      <a:chOff x="4182059" y="3662948"/>
                      <a:chExt cx="500418" cy="195028"/>
                    </a:xfrm>
                    <a:grpFill/>
                  </p:grpSpPr>
                  <p:cxnSp>
                    <p:nvCxnSpPr>
                      <p:cNvPr id="52" name="직선 화살표 연결선 51">
                        <a:extLst>
                          <a:ext uri="{FF2B5EF4-FFF2-40B4-BE49-F238E27FC236}">
                            <a16:creationId xmlns:a16="http://schemas.microsoft.com/office/drawing/2014/main" id="{1A2E152F-6724-4844-8EB8-FF4428AFC94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82059" y="3662948"/>
                        <a:ext cx="500418" cy="0"/>
                      </a:xfrm>
                      <a:prstGeom prst="straightConnector1">
                        <a:avLst/>
                      </a:prstGeom>
                      <a:grpFill/>
                      <a:ln w="28575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직선 화살표 연결선 52">
                        <a:extLst>
                          <a:ext uri="{FF2B5EF4-FFF2-40B4-BE49-F238E27FC236}">
                            <a16:creationId xmlns:a16="http://schemas.microsoft.com/office/drawing/2014/main" id="{EF04108E-B7BA-4CF0-85EE-942006C359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182059" y="3857976"/>
                        <a:ext cx="486916" cy="0"/>
                      </a:xfrm>
                      <a:prstGeom prst="straightConnector1">
                        <a:avLst/>
                      </a:prstGeom>
                      <a:grpFill/>
                      <a:ln w="28575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4E6980AE-B773-4ECE-9201-F7B8E01843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2536" y="3847324"/>
                      <a:ext cx="500418" cy="217414"/>
                      <a:chOff x="4213976" y="3565434"/>
                      <a:chExt cx="500418" cy="217414"/>
                    </a:xfrm>
                    <a:grpFill/>
                  </p:grpSpPr>
                  <p:cxnSp>
                    <p:nvCxnSpPr>
                      <p:cNvPr id="50" name="직선 화살표 연결선 49">
                        <a:extLst>
                          <a:ext uri="{FF2B5EF4-FFF2-40B4-BE49-F238E27FC236}">
                            <a16:creationId xmlns:a16="http://schemas.microsoft.com/office/drawing/2014/main" id="{844167C5-13C9-4D14-AC16-D4580F6C58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213976" y="3565434"/>
                        <a:ext cx="500418" cy="0"/>
                      </a:xfrm>
                      <a:prstGeom prst="straightConnector1">
                        <a:avLst/>
                      </a:prstGeom>
                      <a:grpFill/>
                      <a:ln w="28575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직선 화살표 연결선 50">
                        <a:extLst>
                          <a:ext uri="{FF2B5EF4-FFF2-40B4-BE49-F238E27FC236}">
                            <a16:creationId xmlns:a16="http://schemas.microsoft.com/office/drawing/2014/main" id="{37504BD8-C5C7-4396-BC3D-928D65FDD5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213976" y="3782848"/>
                        <a:ext cx="486916" cy="0"/>
                      </a:xfrm>
                      <a:prstGeom prst="straightConnector1">
                        <a:avLst/>
                      </a:prstGeom>
                      <a:grpFill/>
                      <a:ln w="28575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arrow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9" name="직선 화살표 연결선 48">
                      <a:extLst>
                        <a:ext uri="{FF2B5EF4-FFF2-40B4-BE49-F238E27FC236}">
                          <a16:creationId xmlns:a16="http://schemas.microsoft.com/office/drawing/2014/main" id="{1116C9FA-C801-4F26-B527-E37CEBAD37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34784" y="4206398"/>
                      <a:ext cx="486916" cy="0"/>
                    </a:xfrm>
                    <a:prstGeom prst="straightConnector1">
                      <a:avLst/>
                    </a:prstGeom>
                    <a:grpFill/>
                    <a:ln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arrow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2E31BF4-197D-4B31-8E95-0B8AC84C3611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724" y="4573568"/>
                    <a:ext cx="1321196" cy="58477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PUSH </a:t>
                    </a:r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서버</a:t>
                    </a:r>
                    <a:endParaRPr lang="en-US" altLang="ko-KR" sz="16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  <a:p>
                    <a:pPr algn="ctr"/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데이터 송수신</a:t>
                    </a:r>
                    <a:endParaRPr lang="en-US" altLang="ko-KR" sz="16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2217671-F797-4890-ADF1-9255AC05D4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342" y="4570647"/>
                    <a:ext cx="168988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푸시 알람 및</a:t>
                    </a:r>
                    <a:endParaRPr lang="en-US" altLang="ko-KR" sz="16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DB </a:t>
                    </a:r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서버 송수신</a:t>
                    </a:r>
                    <a:endParaRPr lang="en-US" altLang="ko-KR" sz="16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ko-KR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(</a:t>
                    </a:r>
                    <a:r>
                      <a:rPr lang="ko-KR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조회</a:t>
                    </a:r>
                    <a:r>
                      <a:rPr lang="en-US" altLang="ko-KR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, </a:t>
                    </a:r>
                    <a:r>
                      <a:rPr lang="ko-KR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입력</a:t>
                    </a:r>
                    <a:r>
                      <a:rPr lang="en-US" altLang="ko-KR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, </a:t>
                    </a:r>
                    <a:r>
                      <a:rPr lang="ko-KR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수정</a:t>
                    </a:r>
                    <a:r>
                      <a:rPr lang="en-US" altLang="ko-KR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a:t>)</a:t>
                    </a:r>
                  </a:p>
                </p:txBody>
              </p:sp>
            </p:grpSp>
          </p:grpSp>
        </p:grp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2355D94-7738-4616-9B4F-F920C1ED2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03" y="3074527"/>
              <a:ext cx="708945" cy="708945"/>
            </a:xfrm>
            <a:prstGeom prst="rect">
              <a:avLst/>
            </a:prstGeom>
          </p:spPr>
        </p:pic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3F81C39-5BEA-4ED0-976C-890F326F3084}"/>
              </a:ext>
            </a:extLst>
          </p:cNvPr>
          <p:cNvCxnSpPr>
            <a:cxnSpLocks/>
          </p:cNvCxnSpPr>
          <p:nvPr/>
        </p:nvCxnSpPr>
        <p:spPr>
          <a:xfrm flipH="1">
            <a:off x="5887384" y="3926007"/>
            <a:ext cx="486916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5A6BA17-82C8-4AF0-96C4-BEFC2CA04781}"/>
              </a:ext>
            </a:extLst>
          </p:cNvPr>
          <p:cNvCxnSpPr>
            <a:cxnSpLocks/>
          </p:cNvCxnSpPr>
          <p:nvPr/>
        </p:nvCxnSpPr>
        <p:spPr>
          <a:xfrm>
            <a:off x="9241446" y="1110211"/>
            <a:ext cx="65448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E55D64B-BD54-408A-AA1C-047543D32AE2}"/>
              </a:ext>
            </a:extLst>
          </p:cNvPr>
          <p:cNvSpPr txBox="1"/>
          <p:nvPr/>
        </p:nvSpPr>
        <p:spPr>
          <a:xfrm>
            <a:off x="9989778" y="951432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사용자 맞춤 서비스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26A2D20-7834-4E09-BCC4-1FC80D0C5F1D}"/>
              </a:ext>
            </a:extLst>
          </p:cNvPr>
          <p:cNvSpPr txBox="1"/>
          <p:nvPr/>
        </p:nvSpPr>
        <p:spPr>
          <a:xfrm>
            <a:off x="5327916" y="5101934"/>
            <a:ext cx="161935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데이터 분석 기반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DB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송수신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100B4-1357-4172-9C0A-6C478C2DB3FC}"/>
              </a:ext>
            </a:extLst>
          </p:cNvPr>
          <p:cNvSpPr txBox="1"/>
          <p:nvPr/>
        </p:nvSpPr>
        <p:spPr>
          <a:xfrm>
            <a:off x="7776650" y="5101935"/>
            <a:ext cx="156004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사용자 기반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anose="05000000000000000000" pitchFamily="2" charset="2"/>
              </a:rPr>
              <a:t>맞춤 서비스 제공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Wingdings" panose="05000000000000000000" pitchFamily="2" charset="2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F685A82-4C9E-4EC9-B1C8-7913FECF8AFD}"/>
              </a:ext>
            </a:extLst>
          </p:cNvPr>
          <p:cNvCxnSpPr/>
          <p:nvPr/>
        </p:nvCxnSpPr>
        <p:spPr>
          <a:xfrm>
            <a:off x="8244634" y="3900063"/>
            <a:ext cx="500418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즈니스 모델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Business Model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BCD7D6-251D-45F7-9921-1AFCED2B2E45}"/>
              </a:ext>
            </a:extLst>
          </p:cNvPr>
          <p:cNvGrpSpPr/>
          <p:nvPr/>
        </p:nvGrpSpPr>
        <p:grpSpPr>
          <a:xfrm>
            <a:off x="1905493" y="1292479"/>
            <a:ext cx="8411075" cy="5454992"/>
            <a:chOff x="3458497" y="1280695"/>
            <a:chExt cx="9156922" cy="583411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8243D27-FD28-46E8-9C7C-5CA3BCEB1E6B}"/>
                </a:ext>
              </a:extLst>
            </p:cNvPr>
            <p:cNvSpPr/>
            <p:nvPr/>
          </p:nvSpPr>
          <p:spPr bwMode="auto">
            <a:xfrm>
              <a:off x="9019510" y="3586465"/>
              <a:ext cx="1846262" cy="237626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채널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(CH)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6016AC9-9A00-4E6C-8B75-75E039681769}"/>
                </a:ext>
              </a:extLst>
            </p:cNvPr>
            <p:cNvSpPr/>
            <p:nvPr/>
          </p:nvSpPr>
          <p:spPr bwMode="auto">
            <a:xfrm>
              <a:off x="7106572" y="1280744"/>
              <a:ext cx="1912938" cy="46819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가치 제안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(VP)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20C6E30C-8F25-48A5-AE32-5E0DE5497904}"/>
                </a:ext>
              </a:extLst>
            </p:cNvPr>
            <p:cNvSpPr/>
            <p:nvPr/>
          </p:nvSpPr>
          <p:spPr bwMode="auto">
            <a:xfrm>
              <a:off x="9039668" y="1288605"/>
              <a:ext cx="1813180" cy="23056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고객 관계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(CR)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B201BBA-0042-472D-BC54-3184ADA6630E}"/>
                </a:ext>
              </a:extLst>
            </p:cNvPr>
            <p:cNvSpPr/>
            <p:nvPr/>
          </p:nvSpPr>
          <p:spPr bwMode="auto">
            <a:xfrm>
              <a:off x="10852847" y="1287823"/>
              <a:ext cx="1762572" cy="46819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고객 세그먼트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(CS)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7B2E2AB-DB9E-4964-B99B-86953C0B754D}"/>
                </a:ext>
              </a:extLst>
            </p:cNvPr>
            <p:cNvSpPr/>
            <p:nvPr/>
          </p:nvSpPr>
          <p:spPr bwMode="auto">
            <a:xfrm>
              <a:off x="8030497" y="5962677"/>
              <a:ext cx="4572000" cy="11521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 err="1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수익원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(R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$)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9D97A44-0921-4F68-9E88-E63065CA8742}"/>
                </a:ext>
              </a:extLst>
            </p:cNvPr>
            <p:cNvSpPr/>
            <p:nvPr/>
          </p:nvSpPr>
          <p:spPr bwMode="auto">
            <a:xfrm>
              <a:off x="3458497" y="5962677"/>
              <a:ext cx="4572000" cy="115212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비용 구조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(C$)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B4A6A7FA-7991-4A89-9A88-4BAD8E8A7B19}"/>
                </a:ext>
              </a:extLst>
            </p:cNvPr>
            <p:cNvSpPr/>
            <p:nvPr/>
          </p:nvSpPr>
          <p:spPr bwMode="auto">
            <a:xfrm>
              <a:off x="5267975" y="1280695"/>
              <a:ext cx="1846262" cy="230567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핵심 활동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(KA)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F587E783-7FC0-4018-A917-C27226300BF5}"/>
                </a:ext>
              </a:extLst>
            </p:cNvPr>
            <p:cNvSpPr/>
            <p:nvPr/>
          </p:nvSpPr>
          <p:spPr bwMode="auto">
            <a:xfrm>
              <a:off x="3458523" y="1280795"/>
              <a:ext cx="1801813" cy="46819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핵심 파트너십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(KP)</a:t>
              </a:r>
            </a:p>
            <a:p>
              <a:pPr algn="ctr">
                <a:defRPr/>
              </a:pP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13444D36-81CF-47B9-8A96-B9A9FACAC311}"/>
                </a:ext>
              </a:extLst>
            </p:cNvPr>
            <p:cNvSpPr/>
            <p:nvPr/>
          </p:nvSpPr>
          <p:spPr bwMode="auto">
            <a:xfrm>
              <a:off x="5267975" y="3586414"/>
              <a:ext cx="1846262" cy="237626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핵심자원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elvLight Regular" charset="0"/>
                </a:rPr>
                <a:t>(KR)</a:t>
              </a: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elvLight Regular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AE36A43-520A-42D6-BCCA-3B31FCB104D5}"/>
              </a:ext>
            </a:extLst>
          </p:cNvPr>
          <p:cNvSpPr txBox="1"/>
          <p:nvPr/>
        </p:nvSpPr>
        <p:spPr>
          <a:xfrm>
            <a:off x="6493258" y="6106287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판매 수익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DC392-CAB0-4662-8D3B-94E0CE92612E}"/>
              </a:ext>
            </a:extLst>
          </p:cNvPr>
          <p:cNvSpPr txBox="1"/>
          <p:nvPr/>
        </p:nvSpPr>
        <p:spPr>
          <a:xfrm>
            <a:off x="8424514" y="6106287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제휴 수익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F8E6C-1608-46DC-B565-510753763BB6}"/>
              </a:ext>
            </a:extLst>
          </p:cNvPr>
          <p:cNvSpPr txBox="1"/>
          <p:nvPr/>
        </p:nvSpPr>
        <p:spPr>
          <a:xfrm>
            <a:off x="2180919" y="6106286"/>
            <a:ext cx="1058924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홍보비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E2575-BA3F-4316-906E-2E2F8B72A106}"/>
              </a:ext>
            </a:extLst>
          </p:cNvPr>
          <p:cNvSpPr txBox="1"/>
          <p:nvPr/>
        </p:nvSpPr>
        <p:spPr>
          <a:xfrm>
            <a:off x="3613944" y="2259957"/>
            <a:ext cx="15339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맞춤 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ED6F9-5DCB-47F2-9379-85CB3F0EDEF9}"/>
              </a:ext>
            </a:extLst>
          </p:cNvPr>
          <p:cNvSpPr txBox="1"/>
          <p:nvPr/>
        </p:nvSpPr>
        <p:spPr>
          <a:xfrm>
            <a:off x="8775984" y="2253904"/>
            <a:ext cx="14439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 조명에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관심이 많은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A0512-6292-4665-BE2A-12DCD5936A13}"/>
              </a:ext>
            </a:extLst>
          </p:cNvPr>
          <p:cNvSpPr txBox="1"/>
          <p:nvPr/>
        </p:nvSpPr>
        <p:spPr>
          <a:xfrm>
            <a:off x="8778341" y="3460099"/>
            <a:ext cx="14439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반려견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아동과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함께 거주하는 사용자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B14D20-3199-4943-A6E9-E0CD371E78E7}"/>
              </a:ext>
            </a:extLst>
          </p:cNvPr>
          <p:cNvSpPr txBox="1"/>
          <p:nvPr/>
        </p:nvSpPr>
        <p:spPr>
          <a:xfrm>
            <a:off x="5352960" y="2268646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심리적 안정감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C132E-D65C-44EF-8C2A-BB4A9FAC4713}"/>
              </a:ext>
            </a:extLst>
          </p:cNvPr>
          <p:cNvSpPr txBox="1"/>
          <p:nvPr/>
        </p:nvSpPr>
        <p:spPr>
          <a:xfrm>
            <a:off x="5344033" y="2835015"/>
            <a:ext cx="15339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  제품에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추가된  서비스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EE0CF-CAAB-40A7-9576-7B524FA963DF}"/>
              </a:ext>
            </a:extLst>
          </p:cNvPr>
          <p:cNvSpPr txBox="1"/>
          <p:nvPr/>
        </p:nvSpPr>
        <p:spPr>
          <a:xfrm>
            <a:off x="5347699" y="3650643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편리함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97601-065F-40EE-8345-C15635CE15F6}"/>
              </a:ext>
            </a:extLst>
          </p:cNvPr>
          <p:cNvSpPr txBox="1"/>
          <p:nvPr/>
        </p:nvSpPr>
        <p:spPr>
          <a:xfrm>
            <a:off x="1943383" y="2259957"/>
            <a:ext cx="15339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IOT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기술 업체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3C7FBA-0613-4848-A28D-2A038BAD7D1E}"/>
              </a:ext>
            </a:extLst>
          </p:cNvPr>
          <p:cNvSpPr txBox="1"/>
          <p:nvPr/>
        </p:nvSpPr>
        <p:spPr>
          <a:xfrm>
            <a:off x="3456515" y="6106285"/>
            <a:ext cx="1058924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비용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FA5D5-2A2B-4C71-94FC-C723607A065E}"/>
              </a:ext>
            </a:extLst>
          </p:cNvPr>
          <p:cNvSpPr txBox="1"/>
          <p:nvPr/>
        </p:nvSpPr>
        <p:spPr>
          <a:xfrm>
            <a:off x="4732111" y="6104949"/>
            <a:ext cx="1058924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인건비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F7F6C-A5DD-42EA-8CBF-910A01208939}"/>
              </a:ext>
            </a:extLst>
          </p:cNvPr>
          <p:cNvSpPr txBox="1"/>
          <p:nvPr/>
        </p:nvSpPr>
        <p:spPr>
          <a:xfrm>
            <a:off x="3638044" y="4133550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빅데이터 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FE0B51-CD3F-4A00-AF70-CEF0760645A6}"/>
              </a:ext>
            </a:extLst>
          </p:cNvPr>
          <p:cNvSpPr txBox="1"/>
          <p:nvPr/>
        </p:nvSpPr>
        <p:spPr>
          <a:xfrm>
            <a:off x="3633128" y="4668770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공공 데이터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ED5D5-62AB-46F2-A71E-C4AAB87606B7}"/>
              </a:ext>
            </a:extLst>
          </p:cNvPr>
          <p:cNvSpPr txBox="1"/>
          <p:nvPr/>
        </p:nvSpPr>
        <p:spPr>
          <a:xfrm>
            <a:off x="3629781" y="5184984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6A1A0-AF4B-4E0B-936F-350FF5FCE7EC}"/>
              </a:ext>
            </a:extLst>
          </p:cNvPr>
          <p:cNvSpPr txBox="1"/>
          <p:nvPr/>
        </p:nvSpPr>
        <p:spPr>
          <a:xfrm>
            <a:off x="3615254" y="2969132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IOT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시스템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4D497-36A5-4D89-8E4B-A4E9C2BEEEB5}"/>
              </a:ext>
            </a:extLst>
          </p:cNvPr>
          <p:cNvSpPr txBox="1"/>
          <p:nvPr/>
        </p:nvSpPr>
        <p:spPr>
          <a:xfrm>
            <a:off x="7082784" y="4200129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온라인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B43D6-874E-47F1-96B6-6C55E39456DC}"/>
              </a:ext>
            </a:extLst>
          </p:cNvPr>
          <p:cNvSpPr txBox="1"/>
          <p:nvPr/>
        </p:nvSpPr>
        <p:spPr>
          <a:xfrm>
            <a:off x="7080105" y="4707321"/>
            <a:ext cx="153399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오프라인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E2CBC9-955A-43FF-A5D6-28CFA5E85DAC}"/>
              </a:ext>
            </a:extLst>
          </p:cNvPr>
          <p:cNvSpPr txBox="1"/>
          <p:nvPr/>
        </p:nvSpPr>
        <p:spPr>
          <a:xfrm>
            <a:off x="5333901" y="4203619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유용성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23AFB-5BB4-48E7-A48B-848FA40D9469}"/>
              </a:ext>
            </a:extLst>
          </p:cNvPr>
          <p:cNvSpPr txBox="1"/>
          <p:nvPr/>
        </p:nvSpPr>
        <p:spPr>
          <a:xfrm>
            <a:off x="7073902" y="2259957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자동화 서비스 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8A9D8-A058-42F6-AA29-FD180B6B1F87}"/>
              </a:ext>
            </a:extLst>
          </p:cNvPr>
          <p:cNvSpPr txBox="1"/>
          <p:nvPr/>
        </p:nvSpPr>
        <p:spPr>
          <a:xfrm>
            <a:off x="7091975" y="2920202"/>
            <a:ext cx="1533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커뮤니티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4AE520-B84B-4AF2-91F6-14EBDDE2E5EA}"/>
              </a:ext>
            </a:extLst>
          </p:cNvPr>
          <p:cNvSpPr txBox="1"/>
          <p:nvPr/>
        </p:nvSpPr>
        <p:spPr>
          <a:xfrm>
            <a:off x="8745574" y="4557039"/>
            <a:ext cx="1534021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날씨 </a:t>
            </a:r>
            <a:r>
              <a:rPr lang="en-US" altLang="ko-KR" sz="16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600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미세먼지에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관심이 많은 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</a:t>
            </a:r>
            <a:endParaRPr lang="ko-KR" altLang="en-US" sz="16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F0ED7B-B3AB-4447-B25F-8CEA6486CB74}"/>
              </a:ext>
            </a:extLst>
          </p:cNvPr>
          <p:cNvSpPr txBox="1"/>
          <p:nvPr/>
        </p:nvSpPr>
        <p:spPr>
          <a:xfrm>
            <a:off x="5329001" y="4748558"/>
            <a:ext cx="15339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맞춤</a:t>
            </a:r>
            <a:endParaRPr lang="en-US" altLang="ko-KR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24167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모듈 설계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20873B-B56D-4800-B5CE-E4031978E397}"/>
              </a:ext>
            </a:extLst>
          </p:cNvPr>
          <p:cNvGrpSpPr/>
          <p:nvPr/>
        </p:nvGrpSpPr>
        <p:grpSpPr>
          <a:xfrm>
            <a:off x="1679674" y="1886328"/>
            <a:ext cx="1786403" cy="1739443"/>
            <a:chOff x="3968219" y="2009922"/>
            <a:chExt cx="1377687" cy="1268300"/>
          </a:xfrm>
          <a:solidFill>
            <a:schemeClr val="bg1"/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965928-7811-405E-AEEE-243BFFCFC978}"/>
                </a:ext>
              </a:extLst>
            </p:cNvPr>
            <p:cNvSpPr/>
            <p:nvPr/>
          </p:nvSpPr>
          <p:spPr>
            <a:xfrm>
              <a:off x="3968219" y="2009922"/>
              <a:ext cx="1377687" cy="12683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AFB6C6-5D82-4CA9-AFDF-EDB1D9F5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66" y="2385881"/>
              <a:ext cx="862792" cy="51638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A7F6E6-76AC-4E1B-957C-C84D30AD8C83}"/>
              </a:ext>
            </a:extLst>
          </p:cNvPr>
          <p:cNvGrpSpPr/>
          <p:nvPr/>
        </p:nvGrpSpPr>
        <p:grpSpPr>
          <a:xfrm>
            <a:off x="4319291" y="1695300"/>
            <a:ext cx="7069499" cy="2186737"/>
            <a:chOff x="4769117" y="1693043"/>
            <a:chExt cx="7069499" cy="21867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D519F5-D852-4921-983E-A6D92BA16054}"/>
                </a:ext>
              </a:extLst>
            </p:cNvPr>
            <p:cNvSpPr txBox="1"/>
            <p:nvPr/>
          </p:nvSpPr>
          <p:spPr>
            <a:xfrm>
              <a:off x="4769118" y="1693043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71BAB-80D3-4442-B338-F9E65DE5468C}"/>
                </a:ext>
              </a:extLst>
            </p:cNvPr>
            <p:cNvSpPr txBox="1"/>
            <p:nvPr/>
          </p:nvSpPr>
          <p:spPr>
            <a:xfrm>
              <a:off x="4769117" y="2439328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F35DC-CE0E-49AF-96E7-8FA0BEF3563F}"/>
                </a:ext>
              </a:extLst>
            </p:cNvPr>
            <p:cNvSpPr txBox="1"/>
            <p:nvPr/>
          </p:nvSpPr>
          <p:spPr>
            <a:xfrm>
              <a:off x="4769117" y="3290444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Weather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50F841-BB40-4EA4-B0CF-DA5899F314E2}"/>
                </a:ext>
              </a:extLst>
            </p:cNvPr>
            <p:cNvSpPr txBox="1"/>
            <p:nvPr/>
          </p:nvSpPr>
          <p:spPr>
            <a:xfrm>
              <a:off x="7049163" y="1693043"/>
              <a:ext cx="4789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Client(IOT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조명 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or APP)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로부터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받음 요청을 처리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응답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DD9D85-89C7-4798-B3E5-EDA49C8E38B7}"/>
                </a:ext>
              </a:extLst>
            </p:cNvPr>
            <p:cNvSpPr txBox="1"/>
            <p:nvPr/>
          </p:nvSpPr>
          <p:spPr>
            <a:xfrm>
              <a:off x="7049163" y="2279154"/>
              <a:ext cx="4481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Client(IOT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조명 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or APP)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로부터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받은 데이터를 관리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조회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삽입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수정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삭제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 </a:t>
              </a:r>
            </a:p>
            <a:p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#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사용자 맞춤 서비스 제공을 위한 데이터 분석 결과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E9D9C7-03D5-4D04-81E2-180C1F1AC06D}"/>
                </a:ext>
              </a:extLst>
            </p:cNvPr>
            <p:cNvSpPr txBox="1"/>
            <p:nvPr/>
          </p:nvSpPr>
          <p:spPr>
            <a:xfrm>
              <a:off x="7049163" y="3295005"/>
              <a:ext cx="4385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Client(App)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에서 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GPS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이용하여 얻은 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local data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해당하는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공공 데이터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1FED173-9E7E-482D-89C3-22255B738464}"/>
              </a:ext>
            </a:extLst>
          </p:cNvPr>
          <p:cNvSpPr/>
          <p:nvPr/>
        </p:nvSpPr>
        <p:spPr>
          <a:xfrm>
            <a:off x="1813220" y="4213688"/>
            <a:ext cx="1786403" cy="17394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DA898-9A39-4316-BEF9-9F31406C541C}"/>
              </a:ext>
            </a:extLst>
          </p:cNvPr>
          <p:cNvSpPr txBox="1"/>
          <p:nvPr/>
        </p:nvSpPr>
        <p:spPr>
          <a:xfrm>
            <a:off x="1813220" y="4852576"/>
            <a:ext cx="1786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Server</a:t>
            </a:r>
            <a:endParaRPr lang="ko-KR" altLang="en-US" sz="2400" spc="-1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BFDAF-141A-4A92-A92A-5319596B9181}"/>
              </a:ext>
            </a:extLst>
          </p:cNvPr>
          <p:cNvSpPr txBox="1"/>
          <p:nvPr/>
        </p:nvSpPr>
        <p:spPr>
          <a:xfrm>
            <a:off x="4190974" y="4914131"/>
            <a:ext cx="7100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PI(Client)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부터 음성 또는 요청 감지 신호를 받으면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알림 전송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1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모듈 설계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D93F02-6B6D-4B8C-89FD-967F83A12341}"/>
              </a:ext>
            </a:extLst>
          </p:cNvPr>
          <p:cNvSpPr/>
          <p:nvPr/>
        </p:nvSpPr>
        <p:spPr>
          <a:xfrm>
            <a:off x="1614065" y="2727812"/>
            <a:ext cx="1786403" cy="173944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E0796-085B-47A7-8B21-0ABC2FEFF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58" y="3150864"/>
            <a:ext cx="852016" cy="85201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2322C7-F303-4361-BBE8-ED7141921E46}"/>
              </a:ext>
            </a:extLst>
          </p:cNvPr>
          <p:cNvGrpSpPr/>
          <p:nvPr/>
        </p:nvGrpSpPr>
        <p:grpSpPr>
          <a:xfrm>
            <a:off x="4138661" y="1657360"/>
            <a:ext cx="7226017" cy="1331025"/>
            <a:chOff x="3413017" y="2753048"/>
            <a:chExt cx="7226017" cy="13310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3A56B4B-444A-4BDF-A560-73564A6904DB}"/>
                </a:ext>
              </a:extLst>
            </p:cNvPr>
            <p:cNvGrpSpPr/>
            <p:nvPr/>
          </p:nvGrpSpPr>
          <p:grpSpPr>
            <a:xfrm>
              <a:off x="3413017" y="2753048"/>
              <a:ext cx="7226017" cy="1331025"/>
              <a:chOff x="3608485" y="2471443"/>
              <a:chExt cx="7226017" cy="133102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35070E-CF57-40B4-BEF8-B975F8FFC861}"/>
                  </a:ext>
                </a:extLst>
              </p:cNvPr>
              <p:cNvSpPr txBox="1"/>
              <p:nvPr/>
            </p:nvSpPr>
            <p:spPr>
              <a:xfrm>
                <a:off x="3610821" y="2471443"/>
                <a:ext cx="6968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사용자는 언제 어디서나 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APP</a:t>
                </a:r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을 통해 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실시간 날씨 및 미세먼지 정보</a:t>
                </a:r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확인할 수 있음</a:t>
                </a:r>
                <a:endPara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8CB1C-157B-4B29-A3E4-9EB8DBF12A01}"/>
                  </a:ext>
                </a:extLst>
              </p:cNvPr>
              <p:cNvSpPr txBox="1"/>
              <p:nvPr/>
            </p:nvSpPr>
            <p:spPr>
              <a:xfrm>
                <a:off x="3608485" y="3463914"/>
                <a:ext cx="722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사용자는 </a:t>
                </a:r>
                <a:r>
                  <a:rPr lang="en-US" altLang="ko-KR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APP</a:t>
                </a:r>
                <a:r>
                  <a:rPr lang="ko-KR" altLang="en-US" sz="16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의 인터페이스를 통해 요구사항을 관리하며 이를 통해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IOT</a:t>
                </a:r>
                <a:r>
                  <a:rPr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조명 제어 가능</a:t>
                </a:r>
                <a:endPara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CD54AD-4B38-462E-B32B-D511A0759E4C}"/>
                </a:ext>
              </a:extLst>
            </p:cNvPr>
            <p:cNvSpPr txBox="1"/>
            <p:nvPr/>
          </p:nvSpPr>
          <p:spPr>
            <a:xfrm>
              <a:off x="3413017" y="3249763"/>
              <a:ext cx="6282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사용자는 사용자 및 날씨 관련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 분석을 통한  맞춤 서비스를 제공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받음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99D32E-511D-4AED-8C63-022D9B625710}"/>
              </a:ext>
            </a:extLst>
          </p:cNvPr>
          <p:cNvGrpSpPr/>
          <p:nvPr/>
        </p:nvGrpSpPr>
        <p:grpSpPr>
          <a:xfrm>
            <a:off x="4223690" y="3621623"/>
            <a:ext cx="7811207" cy="2334568"/>
            <a:chOff x="4853957" y="3644392"/>
            <a:chExt cx="7811207" cy="23345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286F05-6D59-496E-897F-2DFD51E9ECE5}"/>
                </a:ext>
              </a:extLst>
            </p:cNvPr>
            <p:cNvSpPr txBox="1"/>
            <p:nvPr/>
          </p:nvSpPr>
          <p:spPr>
            <a:xfrm>
              <a:off x="4853960" y="3644392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GPS 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기반 날씨 정보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7EC52E-C7E6-4555-BBF9-E24A82C9C417}"/>
                </a:ext>
              </a:extLst>
            </p:cNvPr>
            <p:cNvSpPr txBox="1"/>
            <p:nvPr/>
          </p:nvSpPr>
          <p:spPr>
            <a:xfrm>
              <a:off x="4853958" y="4273067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제어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015BB-7DB3-4732-A508-7C93C7463CFE}"/>
                </a:ext>
              </a:extLst>
            </p:cNvPr>
            <p:cNvSpPr txBox="1"/>
            <p:nvPr/>
          </p:nvSpPr>
          <p:spPr>
            <a:xfrm>
              <a:off x="7134004" y="3687095"/>
              <a:ext cx="500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사용자는 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GPS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기반하여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 및 미세먼지 정보를 제공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C9097-2C96-4EB0-A63B-A87F49A4BBAD}"/>
                </a:ext>
              </a:extLst>
            </p:cNvPr>
            <p:cNvSpPr txBox="1"/>
            <p:nvPr/>
          </p:nvSpPr>
          <p:spPr>
            <a:xfrm>
              <a:off x="7139934" y="4320747"/>
              <a:ext cx="5525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인터페이스를 통해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조명의 색상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ON/OFF,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밝기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등을 제어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C80E18-4259-49E9-B69A-7FB9C9104391}"/>
                </a:ext>
              </a:extLst>
            </p:cNvPr>
            <p:cNvSpPr txBox="1"/>
            <p:nvPr/>
          </p:nvSpPr>
          <p:spPr>
            <a:xfrm>
              <a:off x="4853957" y="4901742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사용자 맞춤 서비스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FE5D88-29F4-4110-B363-0D3EF0C72DAD}"/>
                </a:ext>
              </a:extLst>
            </p:cNvPr>
            <p:cNvSpPr txBox="1"/>
            <p:nvPr/>
          </p:nvSpPr>
          <p:spPr>
            <a:xfrm>
              <a:off x="7134004" y="4901742"/>
              <a:ext cx="538641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사용자 행동 분석을 통한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색상 및 밝기 제어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즐겨찾기 제공 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날씨와 기분의 상관관계에 대한 빅데이터 분석을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기반으로 하는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</a:p>
            <a:p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음악추천 기능 및 조명변화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 </a:t>
              </a:r>
              <a:r>
                <a:rPr lang="ko-KR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제공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15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발환경 및 개발방법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873273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Architecture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40BEACA-BF2D-4FC4-833C-8394BBA3FB98}"/>
              </a:ext>
            </a:extLst>
          </p:cNvPr>
          <p:cNvGrpSpPr/>
          <p:nvPr/>
        </p:nvGrpSpPr>
        <p:grpSpPr>
          <a:xfrm>
            <a:off x="1363268" y="13716"/>
            <a:ext cx="10340872" cy="6856214"/>
            <a:chOff x="663660" y="0"/>
            <a:chExt cx="10340872" cy="685621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EAD7F91-CF3C-482E-A2BB-A730E3259EF8}"/>
                </a:ext>
              </a:extLst>
            </p:cNvPr>
            <p:cNvGrpSpPr/>
            <p:nvPr/>
          </p:nvGrpSpPr>
          <p:grpSpPr>
            <a:xfrm>
              <a:off x="3019358" y="0"/>
              <a:ext cx="7690578" cy="6856214"/>
              <a:chOff x="2555435" y="894"/>
              <a:chExt cx="7690578" cy="6856214"/>
            </a:xfrm>
          </p:grpSpPr>
          <p:grpSp>
            <p:nvGrpSpPr>
              <p:cNvPr id="11" name="Group 16">
                <a:extLst>
                  <a:ext uri="{FF2B5EF4-FFF2-40B4-BE49-F238E27FC236}">
                    <a16:creationId xmlns:a16="http://schemas.microsoft.com/office/drawing/2014/main" id="{80AE4353-500E-48EA-A5ED-20318A17DEF2}"/>
                  </a:ext>
                </a:extLst>
              </p:cNvPr>
              <p:cNvGrpSpPr/>
              <p:nvPr/>
            </p:nvGrpSpPr>
            <p:grpSpPr>
              <a:xfrm>
                <a:off x="3324493" y="5340758"/>
                <a:ext cx="2307176" cy="769059"/>
                <a:chOff x="3323770" y="5341255"/>
                <a:chExt cx="2307777" cy="769259"/>
              </a:xfrm>
              <a:solidFill>
                <a:schemeClr val="accent1">
                  <a:lumMod val="75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28" name="Rectangle 3">
                  <a:extLst>
                    <a:ext uri="{FF2B5EF4-FFF2-40B4-BE49-F238E27FC236}">
                      <a16:creationId xmlns:a16="http://schemas.microsoft.com/office/drawing/2014/main" id="{9F524ECB-1A4B-440B-81B7-65D15C797324}"/>
                    </a:ext>
                  </a:extLst>
                </p:cNvPr>
                <p:cNvSpPr/>
                <p:nvPr/>
              </p:nvSpPr>
              <p:spPr>
                <a:xfrm rot="5400000">
                  <a:off x="3708399" y="4956628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ight Triangle 5">
                  <a:extLst>
                    <a:ext uri="{FF2B5EF4-FFF2-40B4-BE49-F238E27FC236}">
                      <a16:creationId xmlns:a16="http://schemas.microsoft.com/office/drawing/2014/main" id="{704393EA-0E4A-4EF8-910D-5CFE78DC75F8}"/>
                    </a:ext>
                  </a:extLst>
                </p:cNvPr>
                <p:cNvSpPr/>
                <p:nvPr/>
              </p:nvSpPr>
              <p:spPr>
                <a:xfrm flipV="1">
                  <a:off x="4862288" y="5341255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18">
                <a:extLst>
                  <a:ext uri="{FF2B5EF4-FFF2-40B4-BE49-F238E27FC236}">
                    <a16:creationId xmlns:a16="http://schemas.microsoft.com/office/drawing/2014/main" id="{3B41B6E2-495F-4D06-ACFB-0845212B1945}"/>
                  </a:ext>
                </a:extLst>
              </p:cNvPr>
              <p:cNvGrpSpPr/>
              <p:nvPr/>
            </p:nvGrpSpPr>
            <p:grpSpPr>
              <a:xfrm>
                <a:off x="5631666" y="3033582"/>
                <a:ext cx="2307173" cy="769059"/>
                <a:chOff x="5631544" y="3033478"/>
                <a:chExt cx="2307774" cy="769259"/>
              </a:xfr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26" name="Rectangle 8">
                  <a:extLst>
                    <a:ext uri="{FF2B5EF4-FFF2-40B4-BE49-F238E27FC236}">
                      <a16:creationId xmlns:a16="http://schemas.microsoft.com/office/drawing/2014/main" id="{AD2789EB-DBB4-4CC9-877B-A3B82FF24305}"/>
                    </a:ext>
                  </a:extLst>
                </p:cNvPr>
                <p:cNvSpPr/>
                <p:nvPr/>
              </p:nvSpPr>
              <p:spPr>
                <a:xfrm rot="5400000">
                  <a:off x="6016173" y="2648851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ight Triangle 9">
                  <a:extLst>
                    <a:ext uri="{FF2B5EF4-FFF2-40B4-BE49-F238E27FC236}">
                      <a16:creationId xmlns:a16="http://schemas.microsoft.com/office/drawing/2014/main" id="{DD6BECA6-0BCD-411E-9093-DE1194B51595}"/>
                    </a:ext>
                  </a:extLst>
                </p:cNvPr>
                <p:cNvSpPr/>
                <p:nvPr/>
              </p:nvSpPr>
              <p:spPr>
                <a:xfrm flipV="1">
                  <a:off x="7170059" y="3033478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788D8430-F332-4ED3-997C-28FBD43ED6BE}"/>
                  </a:ext>
                </a:extLst>
              </p:cNvPr>
              <p:cNvGrpSpPr/>
              <p:nvPr/>
            </p:nvGrpSpPr>
            <p:grpSpPr>
              <a:xfrm>
                <a:off x="7938839" y="726405"/>
                <a:ext cx="2307173" cy="769059"/>
                <a:chOff x="7939318" y="725700"/>
                <a:chExt cx="2307774" cy="769259"/>
              </a:xfr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279400" dist="38100" dir="5400000" sx="103000" sy="103000" algn="tl" rotWithShape="0">
                  <a:prstClr val="black">
                    <a:alpha val="32000"/>
                  </a:prstClr>
                </a:outerShdw>
              </a:effectLst>
            </p:grpSpPr>
            <p:sp>
              <p:nvSpPr>
                <p:cNvPr id="24" name="Rectangle 12">
                  <a:extLst>
                    <a:ext uri="{FF2B5EF4-FFF2-40B4-BE49-F238E27FC236}">
                      <a16:creationId xmlns:a16="http://schemas.microsoft.com/office/drawing/2014/main" id="{8FEE322D-9F95-4FE5-B372-586DB2220FC6}"/>
                    </a:ext>
                  </a:extLst>
                </p:cNvPr>
                <p:cNvSpPr/>
                <p:nvPr/>
              </p:nvSpPr>
              <p:spPr>
                <a:xfrm rot="5400000">
                  <a:off x="8323947" y="341073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ight Triangle 13">
                  <a:extLst>
                    <a:ext uri="{FF2B5EF4-FFF2-40B4-BE49-F238E27FC236}">
                      <a16:creationId xmlns:a16="http://schemas.microsoft.com/office/drawing/2014/main" id="{D0EC758A-7EF0-4268-BF35-F5B7870994D7}"/>
                    </a:ext>
                  </a:extLst>
                </p:cNvPr>
                <p:cNvSpPr/>
                <p:nvPr/>
              </p:nvSpPr>
              <p:spPr>
                <a:xfrm flipV="1">
                  <a:off x="9477833" y="725700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85A22956-0647-4792-AB18-F3D9BB36F6B6}"/>
                  </a:ext>
                </a:extLst>
              </p:cNvPr>
              <p:cNvSpPr/>
              <p:nvPr/>
            </p:nvSpPr>
            <p:spPr>
              <a:xfrm>
                <a:off x="9476956" y="894"/>
                <a:ext cx="769057" cy="725509"/>
              </a:xfrm>
              <a:prstGeom prst="rect">
                <a:avLst/>
              </a:prstGeom>
              <a:solidFill>
                <a:srgbClr val="D5E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5">
                <a:extLst>
                  <a:ext uri="{FF2B5EF4-FFF2-40B4-BE49-F238E27FC236}">
                    <a16:creationId xmlns:a16="http://schemas.microsoft.com/office/drawing/2014/main" id="{D9D6CC7E-970A-4B37-8544-41F6DF4B0531}"/>
                  </a:ext>
                </a:extLst>
              </p:cNvPr>
              <p:cNvGrpSpPr/>
              <p:nvPr/>
            </p:nvGrpSpPr>
            <p:grpSpPr>
              <a:xfrm>
                <a:off x="2555435" y="5340759"/>
                <a:ext cx="769059" cy="1516349"/>
                <a:chOff x="2554511" y="5341256"/>
                <a:chExt cx="769259" cy="1516744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" name="Right Triangle 2">
                  <a:extLst>
                    <a:ext uri="{FF2B5EF4-FFF2-40B4-BE49-F238E27FC236}">
                      <a16:creationId xmlns:a16="http://schemas.microsoft.com/office/drawing/2014/main" id="{FC101E1A-779D-4AA0-84C1-1FA3D6648681}"/>
                    </a:ext>
                  </a:extLst>
                </p:cNvPr>
                <p:cNvSpPr/>
                <p:nvPr/>
              </p:nvSpPr>
              <p:spPr>
                <a:xfrm flipH="1">
                  <a:off x="2554511" y="5341256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4">
                  <a:extLst>
                    <a:ext uri="{FF2B5EF4-FFF2-40B4-BE49-F238E27FC236}">
                      <a16:creationId xmlns:a16="http://schemas.microsoft.com/office/drawing/2014/main" id="{AAE028E0-D113-4C07-889C-CAB7783BBB0E}"/>
                    </a:ext>
                  </a:extLst>
                </p:cNvPr>
                <p:cNvSpPr/>
                <p:nvPr/>
              </p:nvSpPr>
              <p:spPr>
                <a:xfrm>
                  <a:off x="2554512" y="6110513"/>
                  <a:ext cx="769257" cy="74748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" name="Group 17">
                <a:extLst>
                  <a:ext uri="{FF2B5EF4-FFF2-40B4-BE49-F238E27FC236}">
                    <a16:creationId xmlns:a16="http://schemas.microsoft.com/office/drawing/2014/main" id="{22C38573-C499-4246-86E5-7E90038B66D9}"/>
                  </a:ext>
                </a:extLst>
              </p:cNvPr>
              <p:cNvGrpSpPr/>
              <p:nvPr/>
            </p:nvGrpSpPr>
            <p:grpSpPr>
              <a:xfrm>
                <a:off x="4862608" y="3033583"/>
                <a:ext cx="769059" cy="2307173"/>
                <a:chOff x="4862285" y="3033479"/>
                <a:chExt cx="769259" cy="2307774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F07E7B7E-CABC-4079-9F7F-B49BFFCCEEE5}"/>
                    </a:ext>
                  </a:extLst>
                </p:cNvPr>
                <p:cNvSpPr/>
                <p:nvPr/>
              </p:nvSpPr>
              <p:spPr>
                <a:xfrm>
                  <a:off x="4862287" y="3802738"/>
                  <a:ext cx="769257" cy="153851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Right Triangle 7">
                  <a:extLst>
                    <a:ext uri="{FF2B5EF4-FFF2-40B4-BE49-F238E27FC236}">
                      <a16:creationId xmlns:a16="http://schemas.microsoft.com/office/drawing/2014/main" id="{9BD3448F-2603-4021-A6D5-CD370CE0D575}"/>
                    </a:ext>
                  </a:extLst>
                </p:cNvPr>
                <p:cNvSpPr/>
                <p:nvPr/>
              </p:nvSpPr>
              <p:spPr>
                <a:xfrm flipH="1">
                  <a:off x="4862285" y="3033479"/>
                  <a:ext cx="769259" cy="769257"/>
                </a:xfrm>
                <a:prstGeom prst="rt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Group 19">
                <a:extLst>
                  <a:ext uri="{FF2B5EF4-FFF2-40B4-BE49-F238E27FC236}">
                    <a16:creationId xmlns:a16="http://schemas.microsoft.com/office/drawing/2014/main" id="{34F7AF43-ADE6-42D8-8500-F029457A1C2F}"/>
                  </a:ext>
                </a:extLst>
              </p:cNvPr>
              <p:cNvGrpSpPr/>
              <p:nvPr/>
            </p:nvGrpSpPr>
            <p:grpSpPr>
              <a:xfrm>
                <a:off x="7169781" y="726405"/>
                <a:ext cx="769059" cy="2307174"/>
                <a:chOff x="7170059" y="725701"/>
                <a:chExt cx="769259" cy="230777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" name="Rectangle 10">
                  <a:extLst>
                    <a:ext uri="{FF2B5EF4-FFF2-40B4-BE49-F238E27FC236}">
                      <a16:creationId xmlns:a16="http://schemas.microsoft.com/office/drawing/2014/main" id="{7A365C44-8CA0-4F02-846E-A1F24EF5502A}"/>
                    </a:ext>
                  </a:extLst>
                </p:cNvPr>
                <p:cNvSpPr/>
                <p:nvPr/>
              </p:nvSpPr>
              <p:spPr>
                <a:xfrm>
                  <a:off x="7170061" y="1494961"/>
                  <a:ext cx="769257" cy="15385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Right Triangle 11">
                  <a:extLst>
                    <a:ext uri="{FF2B5EF4-FFF2-40B4-BE49-F238E27FC236}">
                      <a16:creationId xmlns:a16="http://schemas.microsoft.com/office/drawing/2014/main" id="{823CAC5F-AFB0-4A5A-A090-AC038FA3E77F}"/>
                    </a:ext>
                  </a:extLst>
                </p:cNvPr>
                <p:cNvSpPr/>
                <p:nvPr/>
              </p:nvSpPr>
              <p:spPr>
                <a:xfrm flipH="1">
                  <a:off x="7170059" y="725701"/>
                  <a:ext cx="769259" cy="769257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A6DEBBB-C53F-4AE5-8487-8C289BF8916E}"/>
                </a:ext>
              </a:extLst>
            </p:cNvPr>
            <p:cNvGrpSpPr/>
            <p:nvPr/>
          </p:nvGrpSpPr>
          <p:grpSpPr>
            <a:xfrm>
              <a:off x="3353712" y="1789111"/>
              <a:ext cx="7650820" cy="3367086"/>
              <a:chOff x="2925716" y="1805472"/>
              <a:chExt cx="7650820" cy="336708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E7B7A03-4A9A-49B1-BF6A-54450B352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7418" y="1805472"/>
                <a:ext cx="1115189" cy="111518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3B2B00B-A0F4-499D-A69B-85056911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716" y="3960700"/>
                <a:ext cx="1450460" cy="95550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F3CFEE4-7FEF-477C-9164-D7F3947CC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4292" y="3872703"/>
                <a:ext cx="1858649" cy="111518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F799906-D8FA-47B7-8D53-F0E5AF26C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8046" y="4022060"/>
                <a:ext cx="2009619" cy="690807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04D0AA-ABDF-4FD2-B805-D764AF4B2A50}"/>
                  </a:ext>
                </a:extLst>
              </p:cNvPr>
              <p:cNvSpPr txBox="1"/>
              <p:nvPr/>
            </p:nvSpPr>
            <p:spPr>
              <a:xfrm>
                <a:off x="8041162" y="4803226"/>
                <a:ext cx="253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Application </a:t>
                </a:r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푸시 알림  전송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173747-1B25-4F20-9136-DBD493080465}"/>
                  </a:ext>
                </a:extLst>
              </p:cNvPr>
              <p:cNvSpPr txBox="1"/>
              <p:nvPr/>
            </p:nvSpPr>
            <p:spPr>
              <a:xfrm>
                <a:off x="6046753" y="4803226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Application </a:t>
                </a:r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구현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A1460C-A2B7-4F2A-88E6-7450D1DF2E1D}"/>
                </a:ext>
              </a:extLst>
            </p:cNvPr>
            <p:cNvSpPr txBox="1"/>
            <p:nvPr/>
          </p:nvSpPr>
          <p:spPr>
            <a:xfrm>
              <a:off x="3532771" y="2088224"/>
              <a:ext cx="21782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AWS 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연동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r"/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MYSQL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 송</a:t>
              </a:r>
              <a:r>
                <a:rPr lang="en-US" altLang="ko-KR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*</a:t>
              </a:r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수신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AEDCC8-944B-441F-A62D-EE2CE96E5EB7}"/>
                </a:ext>
              </a:extLst>
            </p:cNvPr>
            <p:cNvSpPr txBox="1"/>
            <p:nvPr/>
          </p:nvSpPr>
          <p:spPr>
            <a:xfrm>
              <a:off x="663660" y="4351103"/>
              <a:ext cx="2428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사용자 관리 및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날씨관련 정보 테이블 구성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75589CB-13CD-47F6-8E6C-AB90C574B445}"/>
              </a:ext>
            </a:extLst>
          </p:cNvPr>
          <p:cNvGrpSpPr/>
          <p:nvPr/>
        </p:nvGrpSpPr>
        <p:grpSpPr>
          <a:xfrm>
            <a:off x="9326887" y="2069529"/>
            <a:ext cx="2574327" cy="769056"/>
            <a:chOff x="542805" y="1845015"/>
            <a:chExt cx="2574327" cy="76905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42E7D15-A169-4064-8D5E-E00CA87FB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05" y="1845015"/>
              <a:ext cx="769056" cy="76905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6163AA-5924-42C4-9B03-7342571B098E}"/>
                </a:ext>
              </a:extLst>
            </p:cNvPr>
            <p:cNvSpPr txBox="1"/>
            <p:nvPr/>
          </p:nvSpPr>
          <p:spPr>
            <a:xfrm>
              <a:off x="1364729" y="1877426"/>
              <a:ext cx="1752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데이터를 기반으로</a:t>
              </a:r>
              <a:endPara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사용자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24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진계획 및 활동내용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Position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77625E3-9BF9-46AF-8F6B-176DB37D0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4843"/>
              </p:ext>
            </p:extLst>
          </p:nvPr>
        </p:nvGraphicFramePr>
        <p:xfrm>
          <a:off x="757131" y="2458213"/>
          <a:ext cx="10677737" cy="23318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16530">
                  <a:extLst>
                    <a:ext uri="{9D8B030D-6E8A-4147-A177-3AD203B41FA5}">
                      <a16:colId xmlns:a16="http://schemas.microsoft.com/office/drawing/2014/main" val="587571610"/>
                    </a:ext>
                  </a:extLst>
                </a:gridCol>
                <a:gridCol w="1921742">
                  <a:extLst>
                    <a:ext uri="{9D8B030D-6E8A-4147-A177-3AD203B41FA5}">
                      <a16:colId xmlns:a16="http://schemas.microsoft.com/office/drawing/2014/main" val="138667998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1085337300"/>
                    </a:ext>
                  </a:extLst>
                </a:gridCol>
                <a:gridCol w="1932040">
                  <a:extLst>
                    <a:ext uri="{9D8B030D-6E8A-4147-A177-3AD203B41FA5}">
                      <a16:colId xmlns:a16="http://schemas.microsoft.com/office/drawing/2014/main" val="2770118254"/>
                    </a:ext>
                  </a:extLst>
                </a:gridCol>
                <a:gridCol w="2013154">
                  <a:extLst>
                    <a:ext uri="{9D8B030D-6E8A-4147-A177-3AD203B41FA5}">
                      <a16:colId xmlns:a16="http://schemas.microsoft.com/office/drawing/2014/main" val="1537986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역할 분담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이유나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김예진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이유주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김주영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9211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조장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5437617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 데이터 수집 및 분석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1341024"/>
                  </a:ext>
                </a:extLst>
              </a:tr>
              <a:tr h="406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APP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구현 </a:t>
                      </a:r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(Android Studio)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8632574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서버 연동 </a:t>
                      </a:r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(php, Firebase)</a:t>
                      </a:r>
                      <a:endParaRPr lang="ko-KR" altLang="en-US" sz="16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0206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공공데이터 수집 및 분석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72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진계획 및 활동내용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Schedule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77625E3-9BF9-46AF-8F6B-176DB37D0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05322"/>
              </p:ext>
            </p:extLst>
          </p:nvPr>
        </p:nvGraphicFramePr>
        <p:xfrm>
          <a:off x="1099930" y="1363412"/>
          <a:ext cx="10555751" cy="53230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44902">
                  <a:extLst>
                    <a:ext uri="{9D8B030D-6E8A-4147-A177-3AD203B41FA5}">
                      <a16:colId xmlns:a16="http://schemas.microsoft.com/office/drawing/2014/main" val="587571610"/>
                    </a:ext>
                  </a:extLst>
                </a:gridCol>
                <a:gridCol w="508054">
                  <a:extLst>
                    <a:ext uri="{9D8B030D-6E8A-4147-A177-3AD203B41FA5}">
                      <a16:colId xmlns:a16="http://schemas.microsoft.com/office/drawing/2014/main" val="138667998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3434649973"/>
                    </a:ext>
                  </a:extLst>
                </a:gridCol>
                <a:gridCol w="508820">
                  <a:extLst>
                    <a:ext uri="{9D8B030D-6E8A-4147-A177-3AD203B41FA5}">
                      <a16:colId xmlns:a16="http://schemas.microsoft.com/office/drawing/2014/main" val="2444094735"/>
                    </a:ext>
                  </a:extLst>
                </a:gridCol>
                <a:gridCol w="567813">
                  <a:extLst>
                    <a:ext uri="{9D8B030D-6E8A-4147-A177-3AD203B41FA5}">
                      <a16:colId xmlns:a16="http://schemas.microsoft.com/office/drawing/2014/main" val="2748932308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1085337300"/>
                    </a:ext>
                  </a:extLst>
                </a:gridCol>
                <a:gridCol w="523568">
                  <a:extLst>
                    <a:ext uri="{9D8B030D-6E8A-4147-A177-3AD203B41FA5}">
                      <a16:colId xmlns:a16="http://schemas.microsoft.com/office/drawing/2014/main" val="2985578108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868458921"/>
                    </a:ext>
                  </a:extLst>
                </a:gridCol>
                <a:gridCol w="545690">
                  <a:extLst>
                    <a:ext uri="{9D8B030D-6E8A-4147-A177-3AD203B41FA5}">
                      <a16:colId xmlns:a16="http://schemas.microsoft.com/office/drawing/2014/main" val="340214908"/>
                    </a:ext>
                  </a:extLst>
                </a:gridCol>
                <a:gridCol w="483010">
                  <a:extLst>
                    <a:ext uri="{9D8B030D-6E8A-4147-A177-3AD203B41FA5}">
                      <a16:colId xmlns:a16="http://schemas.microsoft.com/office/drawing/2014/main" val="2770118254"/>
                    </a:ext>
                  </a:extLst>
                </a:gridCol>
                <a:gridCol w="483010">
                  <a:extLst>
                    <a:ext uri="{9D8B030D-6E8A-4147-A177-3AD203B41FA5}">
                      <a16:colId xmlns:a16="http://schemas.microsoft.com/office/drawing/2014/main" val="627596123"/>
                    </a:ext>
                  </a:extLst>
                </a:gridCol>
                <a:gridCol w="483010">
                  <a:extLst>
                    <a:ext uri="{9D8B030D-6E8A-4147-A177-3AD203B41FA5}">
                      <a16:colId xmlns:a16="http://schemas.microsoft.com/office/drawing/2014/main" val="2244354804"/>
                    </a:ext>
                  </a:extLst>
                </a:gridCol>
                <a:gridCol w="483010">
                  <a:extLst>
                    <a:ext uri="{9D8B030D-6E8A-4147-A177-3AD203B41FA5}">
                      <a16:colId xmlns:a16="http://schemas.microsoft.com/office/drawing/2014/main" val="2227691497"/>
                    </a:ext>
                  </a:extLst>
                </a:gridCol>
                <a:gridCol w="503288">
                  <a:extLst>
                    <a:ext uri="{9D8B030D-6E8A-4147-A177-3AD203B41FA5}">
                      <a16:colId xmlns:a16="http://schemas.microsoft.com/office/drawing/2014/main" val="1537986039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3355526635"/>
                    </a:ext>
                  </a:extLst>
                </a:gridCol>
                <a:gridCol w="503289">
                  <a:extLst>
                    <a:ext uri="{9D8B030D-6E8A-4147-A177-3AD203B41FA5}">
                      <a16:colId xmlns:a16="http://schemas.microsoft.com/office/drawing/2014/main" val="1786905632"/>
                    </a:ext>
                  </a:extLst>
                </a:gridCol>
                <a:gridCol w="503288">
                  <a:extLst>
                    <a:ext uri="{9D8B030D-6E8A-4147-A177-3AD203B41FA5}">
                      <a16:colId xmlns:a16="http://schemas.microsoft.com/office/drawing/2014/main" val="3245327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 내용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69211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97647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시스템 구조 설계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5437617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최종 제안서 발표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1341024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[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기본 설계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]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75387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개발 내용 정리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8632574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공공데이터 활용방안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020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 </a:t>
                      </a:r>
                      <a:r>
                        <a:rPr lang="en-US" altLang="ko-KR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DATA </a:t>
                      </a: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수집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721171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[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요구사항 준비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]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8043"/>
                  </a:ext>
                </a:extLst>
              </a:tr>
              <a:tr h="166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DATA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91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APP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01552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서버 연동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2475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APP Test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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84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[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개발 진행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]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5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9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7C56E-29D6-42A2-A531-9C952DE6CEFE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감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사합니다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.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Smart IOT Lighting System based on User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Analysis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79F9E-9196-4DB2-AF7E-EB72F1FEFFF7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1B0CE8C1-D3F9-44A4-8F74-77F12AF26D15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A23404-10DA-43C1-B963-A50071340143}"/>
              </a:ext>
            </a:extLst>
          </p:cNvPr>
          <p:cNvSpPr txBox="1"/>
          <p:nvPr/>
        </p:nvSpPr>
        <p:spPr>
          <a:xfrm>
            <a:off x="1063055" y="947615"/>
            <a:ext cx="53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분석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 기반의 스마트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IOT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조명 시스템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pple SD Gothic Neo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FF6A8C-4E46-4E6D-926E-BB381E705B3D}"/>
              </a:ext>
            </a:extLst>
          </p:cNvPr>
          <p:cNvGrpSpPr/>
          <p:nvPr/>
        </p:nvGrpSpPr>
        <p:grpSpPr>
          <a:xfrm>
            <a:off x="759558" y="2743891"/>
            <a:ext cx="10672883" cy="1579465"/>
            <a:chOff x="1054930" y="1799994"/>
            <a:chExt cx="10672883" cy="157946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6B44B8E-D11B-4170-9C02-90974FD2A30F}"/>
                </a:ext>
              </a:extLst>
            </p:cNvPr>
            <p:cNvGrpSpPr/>
            <p:nvPr/>
          </p:nvGrpSpPr>
          <p:grpSpPr>
            <a:xfrm>
              <a:off x="1054930" y="1799994"/>
              <a:ext cx="10672883" cy="1579465"/>
              <a:chOff x="572444" y="2779638"/>
              <a:chExt cx="10672883" cy="157946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EF7030-BAE3-4BF2-A63D-3C7B09EA06F3}"/>
                  </a:ext>
                </a:extLst>
              </p:cNvPr>
              <p:cNvGrpSpPr/>
              <p:nvPr/>
            </p:nvGrpSpPr>
            <p:grpSpPr>
              <a:xfrm>
                <a:off x="572444" y="2779638"/>
                <a:ext cx="8849602" cy="1570951"/>
                <a:chOff x="1671199" y="2764889"/>
                <a:chExt cx="8849602" cy="1570951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22A835AB-DA77-42F7-B28E-78EEC9077586}"/>
                    </a:ext>
                  </a:extLst>
                </p:cNvPr>
                <p:cNvGrpSpPr/>
                <p:nvPr/>
              </p:nvGrpSpPr>
              <p:grpSpPr>
                <a:xfrm>
                  <a:off x="1671199" y="2764889"/>
                  <a:ext cx="8849602" cy="1570951"/>
                  <a:chOff x="944847" y="2527050"/>
                  <a:chExt cx="10302306" cy="1795892"/>
                </a:xfrm>
              </p:grpSpPr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9C39219-4F30-41EB-9606-34B0E00DA0F0}"/>
                      </a:ext>
                    </a:extLst>
                  </p:cNvPr>
                  <p:cNvGrpSpPr/>
                  <p:nvPr/>
                </p:nvGrpSpPr>
                <p:grpSpPr>
                  <a:xfrm>
                    <a:off x="944847" y="2527050"/>
                    <a:ext cx="1844013" cy="1795892"/>
                    <a:chOff x="2099509" y="1475733"/>
                    <a:chExt cx="2081463" cy="2081463"/>
                  </a:xfrm>
                </p:grpSpPr>
                <p:sp>
                  <p:nvSpPr>
                    <p:cNvPr id="19" name="타원 18">
                      <a:extLst>
                        <a:ext uri="{FF2B5EF4-FFF2-40B4-BE49-F238E27FC236}">
                          <a16:creationId xmlns:a16="http://schemas.microsoft.com/office/drawing/2014/main" id="{41080935-450F-426B-9AFE-3D254931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9509" y="1475733"/>
                      <a:ext cx="2081463" cy="20814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타원 19">
                      <a:extLst>
                        <a:ext uri="{FF2B5EF4-FFF2-40B4-BE49-F238E27FC236}">
                          <a16:creationId xmlns:a16="http://schemas.microsoft.com/office/drawing/2014/main" id="{00844A2D-8183-4919-9419-4E822B02E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871" y="1614096"/>
                      <a:ext cx="1804736" cy="1804737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BC5EFFC8-610A-446D-8BD2-AC6B964D5FCC}"/>
                      </a:ext>
                    </a:extLst>
                  </p:cNvPr>
                  <p:cNvGrpSpPr/>
                  <p:nvPr/>
                </p:nvGrpSpPr>
                <p:grpSpPr>
                  <a:xfrm>
                    <a:off x="3059420" y="2527050"/>
                    <a:ext cx="1844013" cy="1795892"/>
                    <a:chOff x="2099509" y="1475733"/>
                    <a:chExt cx="2081463" cy="2081463"/>
                  </a:xfrm>
                </p:grpSpPr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0628FD3C-7954-4267-8E1E-6C5FCD236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9509" y="1475733"/>
                      <a:ext cx="2081463" cy="208146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385A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B3240713-8142-4ADF-88F8-510EC2377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871" y="1614096"/>
                      <a:ext cx="1804736" cy="1804737"/>
                    </a:xfrm>
                    <a:prstGeom prst="ellipse">
                      <a:avLst/>
                    </a:prstGeom>
                    <a:solidFill>
                      <a:srgbClr val="385A23"/>
                    </a:solidFill>
                    <a:ln>
                      <a:solidFill>
                        <a:srgbClr val="385A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B9C23185-509D-40AE-8121-401896CFA5FA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93" y="2527050"/>
                    <a:ext cx="1844013" cy="1795892"/>
                    <a:chOff x="2099509" y="1475733"/>
                    <a:chExt cx="2081463" cy="2081463"/>
                  </a:xfrm>
                </p:grpSpPr>
                <p:sp>
                  <p:nvSpPr>
                    <p:cNvPr id="15" name="타원 14">
                      <a:extLst>
                        <a:ext uri="{FF2B5EF4-FFF2-40B4-BE49-F238E27FC236}">
                          <a16:creationId xmlns:a16="http://schemas.microsoft.com/office/drawing/2014/main" id="{D0C357C1-4696-41B7-866E-3307A9B6D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9509" y="1475733"/>
                      <a:ext cx="2081463" cy="208146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3850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타원 15">
                      <a:extLst>
                        <a:ext uri="{FF2B5EF4-FFF2-40B4-BE49-F238E27FC236}">
                          <a16:creationId xmlns:a16="http://schemas.microsoft.com/office/drawing/2014/main" id="{B18F0240-29E8-44D6-A760-3EFE5368B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871" y="1614096"/>
                      <a:ext cx="1804736" cy="1804737"/>
                    </a:xfrm>
                    <a:prstGeom prst="ellipse">
                      <a:avLst/>
                    </a:prstGeom>
                    <a:solidFill>
                      <a:srgbClr val="385023"/>
                    </a:solidFill>
                    <a:ln>
                      <a:solidFill>
                        <a:srgbClr val="3850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20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B8664F8C-3DB7-46E9-A039-9F20911DAF85}"/>
                      </a:ext>
                    </a:extLst>
                  </p:cNvPr>
                  <p:cNvGrpSpPr/>
                  <p:nvPr/>
                </p:nvGrpSpPr>
                <p:grpSpPr>
                  <a:xfrm>
                    <a:off x="7285861" y="2527050"/>
                    <a:ext cx="1844013" cy="1795892"/>
                    <a:chOff x="2099509" y="1475733"/>
                    <a:chExt cx="2081463" cy="2081463"/>
                  </a:xfrm>
                </p:grpSpPr>
                <p:sp>
                  <p:nvSpPr>
                    <p:cNvPr id="13" name="타원 12">
                      <a:extLst>
                        <a:ext uri="{FF2B5EF4-FFF2-40B4-BE49-F238E27FC236}">
                          <a16:creationId xmlns:a16="http://schemas.microsoft.com/office/drawing/2014/main" id="{BF6F829F-9A5A-49E0-A990-688E97FDE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9509" y="1475733"/>
                      <a:ext cx="2081463" cy="208146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3846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타원 13">
                      <a:extLst>
                        <a:ext uri="{FF2B5EF4-FFF2-40B4-BE49-F238E27FC236}">
                          <a16:creationId xmlns:a16="http://schemas.microsoft.com/office/drawing/2014/main" id="{F6794C98-1DAA-466D-8D6E-F90FC5E45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871" y="1614096"/>
                      <a:ext cx="1804736" cy="1804737"/>
                    </a:xfrm>
                    <a:prstGeom prst="ellipse">
                      <a:avLst/>
                    </a:prstGeom>
                    <a:solidFill>
                      <a:srgbClr val="384623"/>
                    </a:solidFill>
                    <a:ln>
                      <a:solidFill>
                        <a:srgbClr val="3846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01324BB2-EA4A-4A29-9BCB-7DCA457490A3}"/>
                      </a:ext>
                    </a:extLst>
                  </p:cNvPr>
                  <p:cNvGrpSpPr/>
                  <p:nvPr/>
                </p:nvGrpSpPr>
                <p:grpSpPr>
                  <a:xfrm>
                    <a:off x="9403140" y="2527050"/>
                    <a:ext cx="1844013" cy="1795892"/>
                    <a:chOff x="2099509" y="1475733"/>
                    <a:chExt cx="2081463" cy="2081463"/>
                  </a:xfrm>
                </p:grpSpPr>
                <p:sp>
                  <p:nvSpPr>
                    <p:cNvPr id="11" name="타원 10">
                      <a:extLst>
                        <a:ext uri="{FF2B5EF4-FFF2-40B4-BE49-F238E27FC236}">
                          <a16:creationId xmlns:a16="http://schemas.microsoft.com/office/drawing/2014/main" id="{D7E9B63F-0625-4746-97E4-4429CD353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9509" y="1475733"/>
                      <a:ext cx="2081463" cy="208146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383C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8A60B29A-E1B9-4C8B-A4A0-C80EC874B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871" y="1614096"/>
                      <a:ext cx="1804736" cy="1804737"/>
                    </a:xfrm>
                    <a:prstGeom prst="ellipse">
                      <a:avLst/>
                    </a:prstGeom>
                    <a:solidFill>
                      <a:srgbClr val="383C23"/>
                    </a:solidFill>
                    <a:ln>
                      <a:solidFill>
                        <a:srgbClr val="383C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9E1BE6-4486-4A2D-A5FA-840FC88C55E5}"/>
                    </a:ext>
                  </a:extLst>
                </p:cNvPr>
                <p:cNvSpPr txBox="1"/>
                <p:nvPr/>
              </p:nvSpPr>
              <p:spPr>
                <a:xfrm>
                  <a:off x="8964167" y="3365699"/>
                  <a:ext cx="15292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Architecture</a:t>
                  </a:r>
                  <a:endParaRPr lang="ko-KR" altLang="en-US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2DD11E4-B382-4AB2-8BBC-F689DA67AF74}"/>
                    </a:ext>
                  </a:extLst>
                </p:cNvPr>
                <p:cNvSpPr txBox="1"/>
                <p:nvPr/>
              </p:nvSpPr>
              <p:spPr>
                <a:xfrm>
                  <a:off x="7145440" y="3227200"/>
                  <a:ext cx="1529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Business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Model</a:t>
                  </a:r>
                  <a:endParaRPr lang="ko-KR" altLang="en-US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214D10-6088-4E3A-B006-CBB52C4A5338}"/>
                    </a:ext>
                  </a:extLst>
                </p:cNvPr>
                <p:cNvSpPr txBox="1"/>
                <p:nvPr/>
              </p:nvSpPr>
              <p:spPr>
                <a:xfrm>
                  <a:off x="1698562" y="3365699"/>
                  <a:ext cx="15292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Background</a:t>
                  </a:r>
                  <a:endParaRPr lang="ko-KR" altLang="en-US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2D861C-4814-4C61-B5E1-367DFFB387A4}"/>
                    </a:ext>
                  </a:extLst>
                </p:cNvPr>
                <p:cNvSpPr txBox="1"/>
                <p:nvPr/>
              </p:nvSpPr>
              <p:spPr>
                <a:xfrm>
                  <a:off x="3527911" y="3227198"/>
                  <a:ext cx="1529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Present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Condition</a:t>
                  </a:r>
                  <a:endParaRPr lang="ko-KR" altLang="en-US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29B7ED-744B-4CE6-9AD4-1D25B046D135}"/>
                    </a:ext>
                  </a:extLst>
                </p:cNvPr>
                <p:cNvSpPr txBox="1"/>
                <p:nvPr/>
              </p:nvSpPr>
              <p:spPr>
                <a:xfrm>
                  <a:off x="5320008" y="3243408"/>
                  <a:ext cx="155198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Development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Object</a:t>
                  </a:r>
                  <a:endParaRPr lang="ko-KR" altLang="en-US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8DD97D0-C1C7-4834-9C18-AA96AF25941C}"/>
                  </a:ext>
                </a:extLst>
              </p:cNvPr>
              <p:cNvSpPr/>
              <p:nvPr/>
            </p:nvSpPr>
            <p:spPr>
              <a:xfrm>
                <a:off x="9661334" y="2788152"/>
                <a:ext cx="1583993" cy="1570951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5C63301-464C-413E-9651-43EA9AEF41C8}"/>
                  </a:ext>
                </a:extLst>
              </p:cNvPr>
              <p:cNvSpPr/>
              <p:nvPr/>
            </p:nvSpPr>
            <p:spPr>
              <a:xfrm>
                <a:off x="9767984" y="2892579"/>
                <a:ext cx="1373404" cy="1362096"/>
              </a:xfrm>
              <a:prstGeom prst="ellipse">
                <a:avLst/>
              </a:prstGeom>
              <a:solidFill>
                <a:srgbClr val="1E2F13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ECBAD9-CAEA-4416-B0A8-8743554CFE1F}"/>
                </a:ext>
              </a:extLst>
            </p:cNvPr>
            <p:cNvSpPr txBox="1"/>
            <p:nvPr/>
          </p:nvSpPr>
          <p:spPr>
            <a:xfrm>
              <a:off x="10198542" y="2409317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Schedule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8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 이유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_?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Background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887DC17-DFBA-403A-B61E-D3FC3A5521EE}"/>
              </a:ext>
            </a:extLst>
          </p:cNvPr>
          <p:cNvGrpSpPr/>
          <p:nvPr/>
        </p:nvGrpSpPr>
        <p:grpSpPr>
          <a:xfrm>
            <a:off x="3141878" y="1496088"/>
            <a:ext cx="5771484" cy="5011859"/>
            <a:chOff x="3924303" y="1565962"/>
            <a:chExt cx="5771484" cy="50118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4CC20A-353B-43FF-97D2-1E15C9E85E41}"/>
                </a:ext>
              </a:extLst>
            </p:cNvPr>
            <p:cNvSpPr txBox="1"/>
            <p:nvPr/>
          </p:nvSpPr>
          <p:spPr>
            <a:xfrm>
              <a:off x="5731240" y="3779503"/>
              <a:ext cx="3964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관련 기술 발전에 따른 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인공지능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기능을 탑재한 상품들이 화두가 되고 있음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F0477E-673F-49F2-9F08-CC668917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04" t="19890" r="437" b="18821"/>
            <a:stretch/>
          </p:blipFill>
          <p:spPr>
            <a:xfrm>
              <a:off x="3924304" y="3467478"/>
              <a:ext cx="1379518" cy="12088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A05-71E2-461C-90E9-ECF64D524F54}"/>
                </a:ext>
              </a:extLst>
            </p:cNvPr>
            <p:cNvSpPr txBox="1"/>
            <p:nvPr/>
          </p:nvSpPr>
          <p:spPr>
            <a:xfrm>
              <a:off x="5731240" y="5681019"/>
              <a:ext cx="3909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IOT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센서 디바이스 개발 기술력을 기반으로 한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홈 케어 서비스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및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시장이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활성화 됨</a:t>
              </a:r>
              <a:endParaRPr lang="ko-KR" altLang="en-US" sz="14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68FB01-0DED-49E4-ABB1-DE5BACAB5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3" y="5368994"/>
              <a:ext cx="1379518" cy="12088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C6147B-A13E-4AE3-81DD-6E7F2148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3" y="1565962"/>
              <a:ext cx="1379519" cy="12088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1C74D0-7BB8-4B42-A417-DCB04A8AC45C}"/>
                </a:ext>
              </a:extLst>
            </p:cNvPr>
            <p:cNvSpPr txBox="1"/>
            <p:nvPr/>
          </p:nvSpPr>
          <p:spPr>
            <a:xfrm>
              <a:off x="5731240" y="187798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원하는 시간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장소에서 실시간으로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 정보를 제공하는 어플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필요성이 증대됨</a:t>
              </a:r>
              <a:endParaRPr lang="ko-KR" altLang="en-US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21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nsight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Background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56271-BA37-4A4F-B632-BABC38862AE7}"/>
              </a:ext>
            </a:extLst>
          </p:cNvPr>
          <p:cNvSpPr txBox="1"/>
          <p:nvPr/>
        </p:nvSpPr>
        <p:spPr>
          <a:xfrm>
            <a:off x="1652476" y="1674070"/>
            <a:ext cx="88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분석 기반의 스마트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조명 시스템을 개발하여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실시간 날씨 정보를 제공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편의를 증대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096FD8-6203-439D-9611-DE0F3C7952AE}"/>
              </a:ext>
            </a:extLst>
          </p:cNvPr>
          <p:cNvGrpSpPr/>
          <p:nvPr/>
        </p:nvGrpSpPr>
        <p:grpSpPr>
          <a:xfrm>
            <a:off x="2157841" y="3068152"/>
            <a:ext cx="7876318" cy="2022206"/>
            <a:chOff x="2110553" y="3053403"/>
            <a:chExt cx="7876318" cy="20222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3C4F174-A999-4A31-B3B4-CC6345FF1B3A}"/>
                </a:ext>
              </a:extLst>
            </p:cNvPr>
            <p:cNvGrpSpPr/>
            <p:nvPr/>
          </p:nvGrpSpPr>
          <p:grpSpPr>
            <a:xfrm>
              <a:off x="2110553" y="3053403"/>
              <a:ext cx="7876318" cy="2022206"/>
              <a:chOff x="2049640" y="2976247"/>
              <a:chExt cx="7876318" cy="202220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20CBF67-6224-4D0A-8E4D-6DD4793C5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8342" y="2976247"/>
                <a:ext cx="1413159" cy="141315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E3F466E-25B5-459A-A416-9AF5AE0EB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9949" y="3082442"/>
                <a:ext cx="1334261" cy="133426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71657F-C5AA-4C9A-867C-5BFE3EE64F75}"/>
                  </a:ext>
                </a:extLst>
              </p:cNvPr>
              <p:cNvSpPr txBox="1"/>
              <p:nvPr/>
            </p:nvSpPr>
            <p:spPr>
              <a:xfrm>
                <a:off x="2049640" y="4629121"/>
                <a:ext cx="205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실시간 날씨 정보 제공</a:t>
                </a:r>
                <a:endPara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293BC-F193-4DF6-A6B6-3E325EEACE3D}"/>
                  </a:ext>
                </a:extLst>
              </p:cNvPr>
              <p:cNvSpPr txBox="1"/>
              <p:nvPr/>
            </p:nvSpPr>
            <p:spPr>
              <a:xfrm>
                <a:off x="5192549" y="4629121"/>
                <a:ext cx="180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사용자 맞춤 서비스</a:t>
                </a:r>
                <a:endPara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48DB3-8E12-49C7-8FD9-17ED78837620}"/>
                  </a:ext>
                </a:extLst>
              </p:cNvPr>
              <p:cNvSpPr txBox="1"/>
              <p:nvPr/>
            </p:nvSpPr>
            <p:spPr>
              <a:xfrm>
                <a:off x="8308206" y="4629121"/>
                <a:ext cx="1617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사용자 감성 자극</a:t>
                </a:r>
                <a:endPara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B27CC8A-B636-43E3-816C-F31BA207E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058" y="3159598"/>
              <a:ext cx="1413160" cy="1413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4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산업동향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E6ACA21-053C-4D9D-9C53-E050A56C8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379978"/>
              </p:ext>
            </p:extLst>
          </p:nvPr>
        </p:nvGraphicFramePr>
        <p:xfrm>
          <a:off x="2676113" y="1563366"/>
          <a:ext cx="6540909" cy="387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78E539-077C-4519-AB0F-F9786E04A6EB}"/>
              </a:ext>
            </a:extLst>
          </p:cNvPr>
          <p:cNvSpPr txBox="1"/>
          <p:nvPr/>
        </p:nvSpPr>
        <p:spPr>
          <a:xfrm>
            <a:off x="2000167" y="5681176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약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5700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억원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2023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년까지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(22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6700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억원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연평균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21.5%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증가할 전망</a:t>
            </a:r>
          </a:p>
        </p:txBody>
      </p:sp>
    </p:spTree>
    <p:extLst>
      <p:ext uri="{BB962C8B-B14F-4D97-AF65-F5344CB8AC3E}">
        <p14:creationId xmlns:p14="http://schemas.microsoft.com/office/powerpoint/2010/main" val="386965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산업동향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8E539-077C-4519-AB0F-F9786E04A6EB}"/>
              </a:ext>
            </a:extLst>
          </p:cNvPr>
          <p:cNvSpPr txBox="1"/>
          <p:nvPr/>
        </p:nvSpPr>
        <p:spPr>
          <a:xfrm>
            <a:off x="2713503" y="5541053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지난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비해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날씨와 미세먼지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관련된 </a:t>
            </a:r>
            <a:r>
              <a:rPr lang="ko-KR" altLang="en-US" spc="-100" dirty="0">
                <a:solidFill>
                  <a:srgbClr val="1E2F1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검색 증가량이 급등함을 볼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CA28E-25B7-4A3A-A3E5-B1718302A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14279" r="16448" b="62372"/>
          <a:stretch/>
        </p:blipFill>
        <p:spPr>
          <a:xfrm>
            <a:off x="3447068" y="2785738"/>
            <a:ext cx="5297864" cy="1027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03850F-D7F6-46B7-AD42-9DF85E0CF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69" y="2178298"/>
            <a:ext cx="5993862" cy="2686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D97E62-43C9-4F47-84FB-82A1B09C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23" y="2150421"/>
            <a:ext cx="6683153" cy="26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64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경쟁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0A9A4C-2888-4407-9E66-C108315C3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" b="35119"/>
          <a:stretch/>
        </p:blipFill>
        <p:spPr>
          <a:xfrm>
            <a:off x="885985" y="1687178"/>
            <a:ext cx="3338323" cy="4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367067-6E48-487D-90E3-542017B9E9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195" b="26012" l="3600" r="35200">
                        <a14:foregroundMark x1="11867" y1="13418" x2="11867" y2="13418"/>
                        <a14:foregroundMark x1="14533" y1="12144" x2="14667" y2="12144"/>
                        <a14:foregroundMark x1="11467" y1="10195" x2="4800" y2="15817"/>
                        <a14:foregroundMark x1="12133" y1="10720" x2="16267" y2="17016"/>
                        <a14:foregroundMark x1="11867" y1="12369" x2="14667" y2="20315"/>
                        <a14:foregroundMark x1="14667" y1="20315" x2="20800" y2="24588"/>
                        <a14:foregroundMark x1="14133" y1="15592" x2="23333" y2="20315"/>
                        <a14:foregroundMark x1="23333" y1="20315" x2="23333" y2="20315"/>
                        <a14:foregroundMark x1="16800" y1="13643" x2="28133" y2="17016"/>
                        <a14:foregroundMark x1="28133" y1="17016" x2="28267" y2="17091"/>
                        <a14:foregroundMark x1="15067" y1="10945" x2="28000" y2="10570"/>
                        <a14:foregroundMark x1="28000" y1="10570" x2="36000" y2="15967"/>
                        <a14:foregroundMark x1="36000" y1="15967" x2="34267" y2="23238"/>
                        <a14:foregroundMark x1="34267" y1="23238" x2="22667" y2="27061"/>
                        <a14:foregroundMark x1="22667" y1="27061" x2="9733" y2="27286"/>
                        <a14:foregroundMark x1="9733" y1="27286" x2="3733" y2="20915"/>
                        <a14:foregroundMark x1="3733" y1="20915" x2="8133" y2="13193"/>
                        <a14:foregroundMark x1="33200" y1="16867" x2="35200" y2="18516"/>
                        <a14:foregroundMark x1="34933" y1="17541" x2="34533" y2="18591"/>
                        <a14:foregroundMark x1="34533" y1="16567" x2="35200" y2="17391"/>
                        <a14:foregroundMark x1="25733" y1="15367" x2="26400" y2="17991"/>
                        <a14:foregroundMark x1="26400" y1="12594" x2="25867" y2="21289"/>
                        <a14:foregroundMark x1="25867" y1="21289" x2="25733" y2="21289"/>
                        <a14:foregroundMark x1="23333" y1="17541" x2="23333" y2="18066"/>
                        <a14:foregroundMark x1="22267" y1="12894" x2="23467" y2="19490"/>
                        <a14:foregroundMark x1="17733" y1="19040" x2="15200" y2="21589"/>
                        <a14:foregroundMark x1="12800" y1="20990" x2="17733" y2="18816"/>
                        <a14:foregroundMark x1="12133" y1="15142" x2="10533" y2="19640"/>
                        <a14:foregroundMark x1="12400" y1="20090" x2="24667" y2="23238"/>
                        <a14:foregroundMark x1="24667" y1="23238" x2="27467" y2="19340"/>
                        <a14:foregroundMark x1="28267" y1="18891" x2="29733" y2="19265"/>
                        <a14:foregroundMark x1="5467" y1="15142" x2="7600" y2="2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8" t="9140" r="62559" b="72096"/>
          <a:stretch/>
        </p:blipFill>
        <p:spPr>
          <a:xfrm>
            <a:off x="5016398" y="1524599"/>
            <a:ext cx="1252832" cy="128685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6C41FB-85E5-47B3-8229-3999F6CF602F}"/>
              </a:ext>
            </a:extLst>
          </p:cNvPr>
          <p:cNvGrpSpPr/>
          <p:nvPr/>
        </p:nvGrpSpPr>
        <p:grpSpPr>
          <a:xfrm>
            <a:off x="6399240" y="1524599"/>
            <a:ext cx="5581977" cy="4637039"/>
            <a:chOff x="5690391" y="1786985"/>
            <a:chExt cx="5581977" cy="46370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8D9BE-0253-4C14-8EBB-1759F3E7DCED}"/>
                </a:ext>
              </a:extLst>
            </p:cNvPr>
            <p:cNvSpPr txBox="1"/>
            <p:nvPr/>
          </p:nvSpPr>
          <p:spPr>
            <a:xfrm>
              <a:off x="5690391" y="1786985"/>
              <a:ext cx="55819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미세미세  </a:t>
              </a:r>
              <a:endParaRPr lang="en-US" altLang="ko-KR" sz="1600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구글 플레이 및 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IOS 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무료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실시간 미세먼지와 초미세먼지 정보를 직관적인 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통해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미세먼지 예보 및 농도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황사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오존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이산화탄소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일산화탄소 실시간 측정값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통합대기 환경지수 실시간 측정값 및 미세먼지 알림 기능을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# 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날씨 정보 미 제공 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424CC8-3D90-4724-8C35-7582D3829C68}"/>
                </a:ext>
              </a:extLst>
            </p:cNvPr>
            <p:cNvSpPr txBox="1"/>
            <p:nvPr/>
          </p:nvSpPr>
          <p:spPr>
            <a:xfrm>
              <a:off x="5731242" y="5100585"/>
              <a:ext cx="55178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원기날씨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기상청 모바일 앱 공모전 우수상 수상작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기상청에서 제공하는 데이터를 바탕으로 동</a:t>
              </a:r>
              <a:r>
                <a:rPr lang="en-US" altLang="ko-KR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</a:t>
              </a:r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읍</a:t>
              </a:r>
              <a:r>
                <a:rPr lang="en-US" altLang="ko-KR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</a:t>
              </a:r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면 단위의 날씨정보 제공</a:t>
              </a:r>
              <a:endParaRPr lang="en-US" altLang="ko-KR" sz="16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즐겨 찾는 지역</a:t>
              </a:r>
              <a:r>
                <a:rPr lang="en-US" altLang="ko-KR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현재날씨</a:t>
              </a:r>
              <a:r>
                <a:rPr lang="en-US" altLang="ko-KR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시간별 예보</a:t>
              </a:r>
              <a:r>
                <a:rPr lang="en-US" altLang="ko-KR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주간예보</a:t>
              </a:r>
              <a:r>
                <a:rPr lang="en-US" altLang="ko-KR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spc="-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미세먼지 오염도 제공</a:t>
              </a:r>
              <a:endParaRPr lang="en-US" altLang="ko-KR" sz="16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# 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즐겨 찾기로만 날씨 확인 가능</a:t>
              </a:r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 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지나간 날씨 </a:t>
              </a:r>
              <a:r>
                <a:rPr lang="ko-KR" altLang="en-US" sz="1600" spc="-100" dirty="0" err="1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미제공</a:t>
              </a:r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GPS 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기능 </a:t>
              </a:r>
              <a:r>
                <a:rPr lang="ko-KR" altLang="en-US" sz="1600" spc="-100" dirty="0" err="1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미제공</a:t>
              </a:r>
              <a:endParaRPr lang="en-US" altLang="ko-KR" sz="16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9EDEE8-2EFA-4A35-8C1F-40A870F301D3}"/>
                </a:ext>
              </a:extLst>
            </p:cNvPr>
            <p:cNvSpPr txBox="1"/>
            <p:nvPr/>
          </p:nvSpPr>
          <p:spPr>
            <a:xfrm>
              <a:off x="5690391" y="3493236"/>
              <a:ext cx="460414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AirVisual </a:t>
              </a: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구글 플레이 및 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IOS 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무료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10,000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 개 지역의 미세먼지 정보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선택한 지역의 지난 한 달 및 </a:t>
              </a:r>
              <a:r>
                <a:rPr lang="en-US" altLang="ko-KR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48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시간의 대기오염 상태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지도를 통해 전 세계 실시간 오염지수 파악 및 날씨예보 제공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# </a:t>
              </a:r>
              <a:r>
                <a:rPr lang="ko-KR" altLang="en-US" sz="1600" spc="-100" dirty="0"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지역설정 세세함 미비 </a:t>
              </a:r>
              <a:endParaRPr lang="en-US" altLang="ko-KR" sz="1600" spc="-100" dirty="0">
                <a:solidFill>
                  <a:schemeClr val="accent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3230F55A-0158-4A9E-A041-B9A2A14BF5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96" b="26837" l="6400" r="35200">
                        <a14:foregroundMark x1="11067" y1="10495" x2="5067" y2="16717"/>
                        <a14:foregroundMark x1="5067" y1="16717" x2="6667" y2="23763"/>
                        <a14:foregroundMark x1="6667" y1="23763" x2="21867" y2="26237"/>
                        <a14:foregroundMark x1="21867" y1="26237" x2="34533" y2="24513"/>
                        <a14:foregroundMark x1="34533" y1="24513" x2="36267" y2="17016"/>
                        <a14:foregroundMark x1="36267" y1="17016" x2="30933" y2="10645"/>
                        <a14:foregroundMark x1="30933" y1="10645" x2="17600" y2="8996"/>
                        <a14:foregroundMark x1="17600" y1="8996" x2="8800" y2="10720"/>
                        <a14:foregroundMark x1="16267" y1="14393" x2="14000" y2="21289"/>
                        <a14:foregroundMark x1="14000" y1="21289" x2="6667" y2="14543"/>
                        <a14:foregroundMark x1="6667" y1="14543" x2="6400" y2="23988"/>
                        <a14:foregroundMark x1="6400" y1="23988" x2="19733" y2="26312"/>
                        <a14:foregroundMark x1="19733" y1="26312" x2="34400" y2="26312"/>
                        <a14:foregroundMark x1="16400" y1="24738" x2="9600" y2="18591"/>
                        <a14:foregroundMark x1="9600" y1="18591" x2="12533" y2="19340"/>
                        <a14:foregroundMark x1="12533" y1="19115" x2="12533" y2="19115"/>
                        <a14:foregroundMark x1="15467" y1="17616" x2="10800" y2="22864"/>
                        <a14:foregroundMark x1="15067" y1="17391" x2="7467" y2="23313"/>
                        <a14:foregroundMark x1="7467" y1="23313" x2="20533" y2="25487"/>
                        <a14:foregroundMark x1="20533" y1="25487" x2="29200" y2="20165"/>
                        <a14:foregroundMark x1="29200" y1="20165" x2="32800" y2="13268"/>
                        <a14:foregroundMark x1="32800" y1="13268" x2="22933" y2="17616"/>
                        <a14:foregroundMark x1="22933" y1="17616" x2="13333" y2="18966"/>
                        <a14:foregroundMark x1="14533" y1="15967" x2="19067" y2="22639"/>
                        <a14:foregroundMark x1="19067" y1="22639" x2="18133" y2="15667"/>
                        <a14:foregroundMark x1="18133" y1="15667" x2="23067" y2="22264"/>
                        <a14:foregroundMark x1="23067" y1="22264" x2="26000" y2="21289"/>
                        <a14:foregroundMark x1="30933" y1="12744" x2="27733" y2="20765"/>
                        <a14:foregroundMark x1="27733" y1="20765" x2="22933" y2="22639"/>
                        <a14:foregroundMark x1="35200" y1="12669" x2="33067" y2="12369"/>
                        <a14:foregroundMark x1="19867" y1="13193" x2="15467" y2="14168"/>
                        <a14:foregroundMark x1="17333" y1="11169" x2="18133" y2="13268"/>
                        <a14:foregroundMark x1="18000" y1="12219" x2="22933" y2="12144"/>
                        <a14:foregroundMark x1="12800" y1="9895" x2="24667" y2="9895"/>
                        <a14:foregroundMark x1="6133" y1="21289" x2="16000" y2="26237"/>
                        <a14:foregroundMark x1="16000" y1="26237" x2="26133" y2="22039"/>
                        <a14:foregroundMark x1="26133" y1="22039" x2="15467" y2="18141"/>
                        <a14:foregroundMark x1="15467" y1="18141" x2="6533" y2="23313"/>
                        <a14:foregroundMark x1="6533" y1="23313" x2="6533" y2="23313"/>
                        <a14:foregroundMark x1="26400" y1="18966" x2="24800" y2="17466"/>
                        <a14:foregroundMark x1="10267" y1="26837" x2="19600" y2="26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8" t="9216" r="62559" b="72019"/>
          <a:stretch/>
        </p:blipFill>
        <p:spPr>
          <a:xfrm>
            <a:off x="5016397" y="3155354"/>
            <a:ext cx="1252833" cy="12868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D3377E-A9C2-4930-8245-40CF8FFF5F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 b="8179"/>
          <a:stretch/>
        </p:blipFill>
        <p:spPr>
          <a:xfrm>
            <a:off x="950287" y="1690515"/>
            <a:ext cx="3295874" cy="41186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E2E59B0-05CF-4920-B8F8-9C13A518FDD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7" b="7901"/>
          <a:stretch/>
        </p:blipFill>
        <p:spPr>
          <a:xfrm>
            <a:off x="893249" y="1739478"/>
            <a:ext cx="3295875" cy="41186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7144852-FDBC-47C3-8221-0F4A28F8EBE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96" b="26987" l="4533" r="37467">
                        <a14:foregroundMark x1="16400" y1="9670" x2="4933" y2="12444"/>
                        <a14:foregroundMark x1="4933" y1="12444" x2="9467" y2="26462"/>
                        <a14:foregroundMark x1="9467" y1="26462" x2="23200" y2="26912"/>
                        <a14:foregroundMark x1="23200" y1="26912" x2="34933" y2="22864"/>
                        <a14:foregroundMark x1="34933" y1="22864" x2="34800" y2="15592"/>
                        <a14:foregroundMark x1="34800" y1="15592" x2="26933" y2="9295"/>
                        <a14:foregroundMark x1="26933" y1="9295" x2="16400" y2="8996"/>
                        <a14:foregroundMark x1="14133" y1="10195" x2="4933" y2="15367"/>
                        <a14:foregroundMark x1="4933" y1="15367" x2="5733" y2="22639"/>
                        <a14:foregroundMark x1="5733" y1="22639" x2="16133" y2="26462"/>
                        <a14:foregroundMark x1="16133" y1="26462" x2="29467" y2="26762"/>
                        <a14:foregroundMark x1="29467" y1="26762" x2="35600" y2="20015"/>
                        <a14:foregroundMark x1="35600" y1="20015" x2="37467" y2="12819"/>
                        <a14:foregroundMark x1="37467" y1="12819" x2="24133" y2="10720"/>
                        <a14:foregroundMark x1="24133" y1="10720" x2="11867" y2="10870"/>
                        <a14:foregroundMark x1="11200" y1="11094" x2="6400" y2="17541"/>
                        <a14:foregroundMark x1="6400" y1="17541" x2="10667" y2="24288"/>
                        <a14:foregroundMark x1="10667" y1="24288" x2="23200" y2="26987"/>
                        <a14:foregroundMark x1="23200" y1="26987" x2="34933" y2="24288"/>
                        <a14:foregroundMark x1="34933" y1="24288" x2="33333" y2="16942"/>
                        <a14:foregroundMark x1="33333" y1="16942" x2="26800" y2="10870"/>
                        <a14:foregroundMark x1="26800" y1="10870" x2="11200" y2="10720"/>
                        <a14:foregroundMark x1="24000" y1="17166" x2="18533" y2="16567"/>
                        <a14:foregroundMark x1="23467" y1="16567" x2="28267" y2="23088"/>
                        <a14:foregroundMark x1="28267" y1="23088" x2="27867" y2="16117"/>
                        <a14:foregroundMark x1="27867" y1="16117" x2="16533" y2="16117"/>
                        <a14:foregroundMark x1="20667" y1="17091" x2="18933" y2="17766"/>
                        <a14:foregroundMark x1="20267" y1="16342" x2="17733" y2="17391"/>
                        <a14:foregroundMark x1="20400" y1="17766" x2="24267" y2="17991"/>
                        <a14:foregroundMark x1="23467" y1="17166" x2="23333" y2="18141"/>
                        <a14:foregroundMark x1="23333" y1="19490" x2="20933" y2="18891"/>
                        <a14:foregroundMark x1="25067" y1="20540" x2="26000" y2="21214"/>
                        <a14:foregroundMark x1="12800" y1="10120" x2="4133" y2="15142"/>
                        <a14:foregroundMark x1="4133" y1="15142" x2="4533" y2="22264"/>
                        <a14:foregroundMark x1="4533" y1="22264" x2="8000" y2="11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2" t="9354" r="63630" b="72689"/>
          <a:stretch/>
        </p:blipFill>
        <p:spPr>
          <a:xfrm>
            <a:off x="5038250" y="4786109"/>
            <a:ext cx="1190191" cy="12314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14C17D3-A7F8-40CC-BB1E-597DA4DC629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 b="7419"/>
          <a:stretch/>
        </p:blipFill>
        <p:spPr>
          <a:xfrm>
            <a:off x="1027589" y="1739477"/>
            <a:ext cx="3161535" cy="41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황조사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차별화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7E369-087B-4395-B407-E7756A7E7E27}"/>
              </a:ext>
            </a:extLst>
          </p:cNvPr>
          <p:cNvSpPr txBox="1"/>
          <p:nvPr/>
        </p:nvSpPr>
        <p:spPr>
          <a:xfrm>
            <a:off x="2318601" y="3224374"/>
            <a:ext cx="2054667" cy="381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통합된 서비스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499B5-F0A7-4E6C-9724-3B71BE9D75C4}"/>
              </a:ext>
            </a:extLst>
          </p:cNvPr>
          <p:cNvSpPr txBox="1"/>
          <p:nvPr/>
        </p:nvSpPr>
        <p:spPr>
          <a:xfrm>
            <a:off x="4786750" y="3576701"/>
            <a:ext cx="508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공공 데이터 활용을 통한 실시간 날씨 및 미세먼지 정보 제공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7D21FC-9AD3-467C-B226-41793415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43" y="1391208"/>
            <a:ext cx="1413159" cy="1413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5322D3-0B59-4BA6-BB89-033FF55FFA1A}"/>
              </a:ext>
            </a:extLst>
          </p:cNvPr>
          <p:cNvSpPr txBox="1"/>
          <p:nvPr/>
        </p:nvSpPr>
        <p:spPr>
          <a:xfrm>
            <a:off x="2318601" y="4374916"/>
            <a:ext cx="20546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맞춤형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38841-5A2C-4530-BE91-DDB7DD5D09D3}"/>
              </a:ext>
            </a:extLst>
          </p:cNvPr>
          <p:cNvSpPr txBox="1"/>
          <p:nvPr/>
        </p:nvSpPr>
        <p:spPr>
          <a:xfrm>
            <a:off x="4786750" y="4337928"/>
            <a:ext cx="5758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데이터 분석을 통한 부가서비스 제공으로 인한 고객 편의 증대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0F239-39C6-4681-ADC5-025E3D2BFE4F}"/>
              </a:ext>
            </a:extLst>
          </p:cNvPr>
          <p:cNvSpPr txBox="1"/>
          <p:nvPr/>
        </p:nvSpPr>
        <p:spPr>
          <a:xfrm>
            <a:off x="4786750" y="3243401"/>
            <a:ext cx="5160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시스템 제어 및 사용자 분석 기반의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서비스 통합 제공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649A0-723A-4F56-8FD8-767703238A90}"/>
              </a:ext>
            </a:extLst>
          </p:cNvPr>
          <p:cNvSpPr txBox="1"/>
          <p:nvPr/>
        </p:nvSpPr>
        <p:spPr>
          <a:xfrm>
            <a:off x="4786750" y="5129818"/>
            <a:ext cx="4746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시스템에 익숙하지 않은 잠재적 고객 유입 증대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86D2C-FEB2-4D34-A0F6-CFD7AD2A2788}"/>
              </a:ext>
            </a:extLst>
          </p:cNvPr>
          <p:cNvSpPr txBox="1"/>
          <p:nvPr/>
        </p:nvSpPr>
        <p:spPr>
          <a:xfrm>
            <a:off x="4786750" y="4733873"/>
            <a:ext cx="5806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상황에 따른 조명 색상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밝기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음악 추천 등을 통한 사용자의 감성 자극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93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스템 소개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97A2FC9-DA6A-4F15-B80A-574DA91B9826}"/>
              </a:ext>
            </a:extLst>
          </p:cNvPr>
          <p:cNvCxnSpPr>
            <a:cxnSpLocks/>
          </p:cNvCxnSpPr>
          <p:nvPr/>
        </p:nvCxnSpPr>
        <p:spPr>
          <a:xfrm flipH="1">
            <a:off x="2590607" y="2625624"/>
            <a:ext cx="2684686" cy="1679117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658672F-58D0-4DE3-837B-4EDDF73F53FD}"/>
              </a:ext>
            </a:extLst>
          </p:cNvPr>
          <p:cNvGrpSpPr/>
          <p:nvPr/>
        </p:nvGrpSpPr>
        <p:grpSpPr>
          <a:xfrm>
            <a:off x="5430625" y="1550190"/>
            <a:ext cx="1377687" cy="1268300"/>
            <a:chOff x="3968219" y="2009922"/>
            <a:chExt cx="1377687" cy="1268300"/>
          </a:xfrm>
          <a:solidFill>
            <a:schemeClr val="bg1"/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F42BD1B-D3B8-4EAD-B392-60C32685B37E}"/>
                </a:ext>
              </a:extLst>
            </p:cNvPr>
            <p:cNvSpPr/>
            <p:nvPr/>
          </p:nvSpPr>
          <p:spPr>
            <a:xfrm>
              <a:off x="3968219" y="2009922"/>
              <a:ext cx="1377687" cy="12683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837E1E2-050B-4417-8351-7F5AE103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66" y="2279081"/>
              <a:ext cx="862792" cy="516381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05F1C3D-486B-42ED-BA2C-6F0CAAEB45C6}"/>
                </a:ext>
              </a:extLst>
            </p:cNvPr>
            <p:cNvSpPr txBox="1"/>
            <p:nvPr/>
          </p:nvSpPr>
          <p:spPr>
            <a:xfrm>
              <a:off x="4283831" y="2831037"/>
              <a:ext cx="705194" cy="3385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00" dirty="0">
                  <a:solidFill>
                    <a:srgbClr val="28677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Server</a:t>
              </a:r>
              <a:endParaRPr lang="ko-KR" altLang="en-US" sz="1600" spc="-100" dirty="0">
                <a:solidFill>
                  <a:srgbClr val="28677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7191DE9-3429-4832-9882-D35B5F13A7D9}"/>
              </a:ext>
            </a:extLst>
          </p:cNvPr>
          <p:cNvCxnSpPr>
            <a:cxnSpLocks/>
          </p:cNvCxnSpPr>
          <p:nvPr/>
        </p:nvCxnSpPr>
        <p:spPr>
          <a:xfrm flipH="1">
            <a:off x="6119469" y="3166679"/>
            <a:ext cx="3691" cy="1138062"/>
          </a:xfrm>
          <a:prstGeom prst="straightConnector1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4A0A95B-FB03-4EAC-BA0A-DF97093682E3}"/>
              </a:ext>
            </a:extLst>
          </p:cNvPr>
          <p:cNvGrpSpPr/>
          <p:nvPr/>
        </p:nvGrpSpPr>
        <p:grpSpPr>
          <a:xfrm>
            <a:off x="6271410" y="4476977"/>
            <a:ext cx="4661084" cy="1269570"/>
            <a:chOff x="755376" y="4565028"/>
            <a:chExt cx="4661084" cy="1269570"/>
          </a:xfrm>
          <a:solidFill>
            <a:schemeClr val="bg1"/>
          </a:solidFill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140FB4A3-E6C1-4017-AF35-386009F326DD}"/>
                </a:ext>
              </a:extLst>
            </p:cNvPr>
            <p:cNvGrpSpPr/>
            <p:nvPr/>
          </p:nvGrpSpPr>
          <p:grpSpPr>
            <a:xfrm>
              <a:off x="755376" y="4566298"/>
              <a:ext cx="1377687" cy="1268300"/>
              <a:chOff x="2486372" y="4049488"/>
              <a:chExt cx="1377687" cy="1268300"/>
            </a:xfrm>
            <a:grpFill/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E0EE245B-71F2-42A5-90D6-F9E53AA32875}"/>
                  </a:ext>
                </a:extLst>
              </p:cNvPr>
              <p:cNvSpPr/>
              <p:nvPr/>
            </p:nvSpPr>
            <p:spPr>
              <a:xfrm>
                <a:off x="2486372" y="4049488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B73FC2-C750-4877-8762-4628DA16093B}"/>
                  </a:ext>
                </a:extLst>
              </p:cNvPr>
              <p:cNvSpPr txBox="1"/>
              <p:nvPr/>
            </p:nvSpPr>
            <p:spPr>
              <a:xfrm>
                <a:off x="2845037" y="4896145"/>
                <a:ext cx="64152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Client</a:t>
                </a:r>
                <a:endParaRPr lang="ko-KR" altLang="en-US" sz="1600" spc="-100" dirty="0">
                  <a:solidFill>
                    <a:srgbClr val="28677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0249AB8-BFE8-4015-B936-3F5F638DE63C}"/>
                </a:ext>
              </a:extLst>
            </p:cNvPr>
            <p:cNvSpPr/>
            <p:nvPr/>
          </p:nvSpPr>
          <p:spPr>
            <a:xfrm>
              <a:off x="2360562" y="4927153"/>
              <a:ext cx="665761" cy="627313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291E893-0369-46AA-BBB0-5DC765EBD863}"/>
                </a:ext>
              </a:extLst>
            </p:cNvPr>
            <p:cNvGrpSpPr/>
            <p:nvPr/>
          </p:nvGrpSpPr>
          <p:grpSpPr>
            <a:xfrm>
              <a:off x="4038773" y="4565028"/>
              <a:ext cx="1377687" cy="1268300"/>
              <a:chOff x="6534208" y="4456713"/>
              <a:chExt cx="1377687" cy="1268300"/>
            </a:xfrm>
            <a:grpFill/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C27CDFB1-6A90-4657-8DBE-6BD2181008A7}"/>
                  </a:ext>
                </a:extLst>
              </p:cNvPr>
              <p:cNvGrpSpPr/>
              <p:nvPr/>
            </p:nvGrpSpPr>
            <p:grpSpPr>
              <a:xfrm>
                <a:off x="6534208" y="4456713"/>
                <a:ext cx="1377687" cy="1268300"/>
                <a:chOff x="2486372" y="4049488"/>
                <a:chExt cx="1377687" cy="1268300"/>
              </a:xfrm>
              <a:grpFill/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78EC87D3-099E-438B-A473-93AC106F583F}"/>
                    </a:ext>
                  </a:extLst>
                </p:cNvPr>
                <p:cNvSpPr/>
                <p:nvPr/>
              </p:nvSpPr>
              <p:spPr>
                <a:xfrm>
                  <a:off x="2486372" y="4049488"/>
                  <a:ext cx="1377687" cy="1268300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65998D6-85A0-420F-9A99-A35689E1B66F}"/>
                    </a:ext>
                  </a:extLst>
                </p:cNvPr>
                <p:cNvSpPr txBox="1"/>
                <p:nvPr/>
              </p:nvSpPr>
              <p:spPr>
                <a:xfrm>
                  <a:off x="2899665" y="4888655"/>
                  <a:ext cx="532517" cy="33855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solidFill>
                        <a:srgbClr val="28677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APP</a:t>
                  </a:r>
                  <a:endParaRPr lang="ko-KR" altLang="en-US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DD13E21-821A-47AF-8664-5CB023789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1304" y="4675214"/>
                <a:ext cx="609524" cy="6095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B3DD80F-38C7-41E8-A056-05B9EAB65A93}"/>
                </a:ext>
              </a:extLst>
            </p:cNvPr>
            <p:cNvGrpSpPr/>
            <p:nvPr/>
          </p:nvGrpSpPr>
          <p:grpSpPr>
            <a:xfrm>
              <a:off x="3213632" y="4927153"/>
              <a:ext cx="637832" cy="627314"/>
              <a:chOff x="6534208" y="4456713"/>
              <a:chExt cx="1377687" cy="1268300"/>
            </a:xfrm>
            <a:grpFill/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2351230-6B31-4A5B-B2A5-AF90A601704C}"/>
                  </a:ext>
                </a:extLst>
              </p:cNvPr>
              <p:cNvSpPr/>
              <p:nvPr/>
            </p:nvSpPr>
            <p:spPr>
              <a:xfrm>
                <a:off x="6534208" y="4456713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4C694DFE-13C2-4AB9-99C1-5E84BA260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709" y="4712453"/>
                <a:ext cx="770408" cy="77040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00D68AB-F884-4AF2-A456-379CEAE302F5}"/>
              </a:ext>
            </a:extLst>
          </p:cNvPr>
          <p:cNvCxnSpPr>
            <a:cxnSpLocks/>
          </p:cNvCxnSpPr>
          <p:nvPr/>
        </p:nvCxnSpPr>
        <p:spPr>
          <a:xfrm flipH="1">
            <a:off x="3675396" y="2848481"/>
            <a:ext cx="1848361" cy="1846997"/>
          </a:xfrm>
          <a:prstGeom prst="straightConnector1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9CA3108-25EC-4F62-9BC1-40D76D72011E}"/>
              </a:ext>
            </a:extLst>
          </p:cNvPr>
          <p:cNvCxnSpPr>
            <a:cxnSpLocks/>
          </p:cNvCxnSpPr>
          <p:nvPr/>
        </p:nvCxnSpPr>
        <p:spPr>
          <a:xfrm flipH="1">
            <a:off x="5256797" y="3077712"/>
            <a:ext cx="583548" cy="123449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51D421C-6E7F-46C7-8C0E-251906C7EEDD}"/>
              </a:ext>
            </a:extLst>
          </p:cNvPr>
          <p:cNvCxnSpPr>
            <a:cxnSpLocks/>
          </p:cNvCxnSpPr>
          <p:nvPr/>
        </p:nvCxnSpPr>
        <p:spPr>
          <a:xfrm>
            <a:off x="6440864" y="3051417"/>
            <a:ext cx="586393" cy="1211836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576071-FF74-428D-8D3C-6BF94376F7D6}"/>
              </a:ext>
            </a:extLst>
          </p:cNvPr>
          <p:cNvCxnSpPr>
            <a:cxnSpLocks/>
          </p:cNvCxnSpPr>
          <p:nvPr/>
        </p:nvCxnSpPr>
        <p:spPr>
          <a:xfrm>
            <a:off x="6757452" y="2848481"/>
            <a:ext cx="1837522" cy="1750414"/>
          </a:xfrm>
          <a:prstGeom prst="straightConnector1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B76FF4B-CDE8-4547-A2BE-75D3B8DA9815}"/>
              </a:ext>
            </a:extLst>
          </p:cNvPr>
          <p:cNvCxnSpPr>
            <a:cxnSpLocks/>
          </p:cNvCxnSpPr>
          <p:nvPr/>
        </p:nvCxnSpPr>
        <p:spPr>
          <a:xfrm>
            <a:off x="6968666" y="2621211"/>
            <a:ext cx="2913850" cy="1541648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E2D75C7E-EFB1-4594-B208-39D92E832608}"/>
              </a:ext>
            </a:extLst>
          </p:cNvPr>
          <p:cNvGrpSpPr/>
          <p:nvPr/>
        </p:nvGrpSpPr>
        <p:grpSpPr>
          <a:xfrm>
            <a:off x="6889486" y="5733504"/>
            <a:ext cx="3327713" cy="650884"/>
            <a:chOff x="1226730" y="5886557"/>
            <a:chExt cx="3327713" cy="650884"/>
          </a:xfrm>
        </p:grpSpPr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EAC5CEEF-CCD2-406C-98F9-E8F7FEF04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183" y="5886557"/>
              <a:ext cx="1821260" cy="351540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4585C08D-F432-4B0E-8B0E-82DB5A840162}"/>
                </a:ext>
              </a:extLst>
            </p:cNvPr>
            <p:cNvGrpSpPr/>
            <p:nvPr/>
          </p:nvGrpSpPr>
          <p:grpSpPr>
            <a:xfrm>
              <a:off x="1226730" y="5912643"/>
              <a:ext cx="2269078" cy="624798"/>
              <a:chOff x="1226730" y="5912643"/>
              <a:chExt cx="2269078" cy="624798"/>
            </a:xfrm>
          </p:grpSpPr>
          <p:cxnSp>
            <p:nvCxnSpPr>
              <p:cNvPr id="145" name="연결선: 꺾임 144">
                <a:extLst>
                  <a:ext uri="{FF2B5EF4-FFF2-40B4-BE49-F238E27FC236}">
                    <a16:creationId xmlns:a16="http://schemas.microsoft.com/office/drawing/2014/main" id="{9CDE58EF-E6C7-4042-B469-AE147676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730" y="5912643"/>
                <a:ext cx="1731378" cy="325452"/>
              </a:xfrm>
              <a:prstGeom prst="bentConnector3">
                <a:avLst>
                  <a:gd name="adj1" fmla="val -4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792D1D02-5B25-433B-AF14-110DD11F5FE0}"/>
                  </a:ext>
                </a:extLst>
              </p:cNvPr>
              <p:cNvGrpSpPr/>
              <p:nvPr/>
            </p:nvGrpSpPr>
            <p:grpSpPr>
              <a:xfrm>
                <a:off x="2173429" y="5967810"/>
                <a:ext cx="1322379" cy="569631"/>
                <a:chOff x="2173490" y="5850341"/>
                <a:chExt cx="1322379" cy="569631"/>
              </a:xfrm>
            </p:grpSpPr>
            <p:pic>
              <p:nvPicPr>
                <p:cNvPr id="147" name="그림 146">
                  <a:extLst>
                    <a:ext uri="{FF2B5EF4-FFF2-40B4-BE49-F238E27FC236}">
                      <a16:creationId xmlns:a16="http://schemas.microsoft.com/office/drawing/2014/main" id="{0A5A21F3-0671-471B-ACBA-B4E45CA458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3490" y="5850341"/>
                  <a:ext cx="569631" cy="569631"/>
                </a:xfrm>
                <a:prstGeom prst="rect">
                  <a:avLst/>
                </a:prstGeom>
              </p:spPr>
            </p:pic>
            <p:pic>
              <p:nvPicPr>
                <p:cNvPr id="148" name="그림 147">
                  <a:extLst>
                    <a:ext uri="{FF2B5EF4-FFF2-40B4-BE49-F238E27FC236}">
                      <a16:creationId xmlns:a16="http://schemas.microsoft.com/office/drawing/2014/main" id="{8AF79553-25A2-40D3-A8C5-9288FFE6E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38" y="5850341"/>
                  <a:ext cx="569631" cy="56963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69F8CD3-7478-4EDD-BE89-A72AF78249DF}"/>
              </a:ext>
            </a:extLst>
          </p:cNvPr>
          <p:cNvSpPr txBox="1"/>
          <p:nvPr/>
        </p:nvSpPr>
        <p:spPr>
          <a:xfrm>
            <a:off x="7065759" y="1933842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Server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D3BE89D-406E-4CB9-9ED0-17A3265BD04D}"/>
              </a:ext>
            </a:extLst>
          </p:cNvPr>
          <p:cNvGrpSpPr/>
          <p:nvPr/>
        </p:nvGrpSpPr>
        <p:grpSpPr>
          <a:xfrm>
            <a:off x="1253696" y="4478900"/>
            <a:ext cx="4661084" cy="1269570"/>
            <a:chOff x="755376" y="4565028"/>
            <a:chExt cx="4661084" cy="1269570"/>
          </a:xfrm>
          <a:solidFill>
            <a:schemeClr val="bg1"/>
          </a:solidFill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CC83415B-BF4E-47C2-8200-99B9D114E0CD}"/>
                </a:ext>
              </a:extLst>
            </p:cNvPr>
            <p:cNvGrpSpPr/>
            <p:nvPr/>
          </p:nvGrpSpPr>
          <p:grpSpPr>
            <a:xfrm>
              <a:off x="755376" y="4566298"/>
              <a:ext cx="1377687" cy="1268300"/>
              <a:chOff x="2486372" y="4049488"/>
              <a:chExt cx="1377687" cy="1268300"/>
            </a:xfrm>
            <a:grpFill/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EA4F1AA4-2EBE-450F-8F71-5E2E09924646}"/>
                  </a:ext>
                </a:extLst>
              </p:cNvPr>
              <p:cNvSpPr/>
              <p:nvPr/>
            </p:nvSpPr>
            <p:spPr>
              <a:xfrm>
                <a:off x="2486372" y="4049488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27026C0-9F24-4EAF-A664-843B0DFB461D}"/>
                  </a:ext>
                </a:extLst>
              </p:cNvPr>
              <p:cNvSpPr txBox="1"/>
              <p:nvPr/>
            </p:nvSpPr>
            <p:spPr>
              <a:xfrm>
                <a:off x="2845037" y="4896145"/>
                <a:ext cx="64152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Client</a:t>
                </a:r>
                <a:endParaRPr lang="ko-KR" altLang="en-US" sz="1600" spc="-100" dirty="0">
                  <a:solidFill>
                    <a:srgbClr val="286774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7C707B-E1A2-4888-AE95-33766CE643E2}"/>
                </a:ext>
              </a:extLst>
            </p:cNvPr>
            <p:cNvSpPr/>
            <p:nvPr/>
          </p:nvSpPr>
          <p:spPr>
            <a:xfrm>
              <a:off x="2360562" y="4927153"/>
              <a:ext cx="665761" cy="627313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5653EE23-18CE-47A0-857C-A2279E4458F7}"/>
                </a:ext>
              </a:extLst>
            </p:cNvPr>
            <p:cNvGrpSpPr/>
            <p:nvPr/>
          </p:nvGrpSpPr>
          <p:grpSpPr>
            <a:xfrm>
              <a:off x="4038773" y="4565028"/>
              <a:ext cx="1377687" cy="1268300"/>
              <a:chOff x="6534208" y="4456713"/>
              <a:chExt cx="1377687" cy="1268300"/>
            </a:xfrm>
            <a:grpFill/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47517916-252B-4812-8BCE-4188FCBC1448}"/>
                  </a:ext>
                </a:extLst>
              </p:cNvPr>
              <p:cNvGrpSpPr/>
              <p:nvPr/>
            </p:nvGrpSpPr>
            <p:grpSpPr>
              <a:xfrm>
                <a:off x="6534208" y="4456713"/>
                <a:ext cx="1377687" cy="1268300"/>
                <a:chOff x="2486372" y="4049488"/>
                <a:chExt cx="1377687" cy="1268300"/>
              </a:xfrm>
              <a:grpFill/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46EA8A38-BB63-41AF-BF36-358D78612DC1}"/>
                    </a:ext>
                  </a:extLst>
                </p:cNvPr>
                <p:cNvSpPr/>
                <p:nvPr/>
              </p:nvSpPr>
              <p:spPr>
                <a:xfrm>
                  <a:off x="2486372" y="4049488"/>
                  <a:ext cx="1377687" cy="1268300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40F34E8-B1A4-4B9E-A4EA-C02EB1FFA54D}"/>
                    </a:ext>
                  </a:extLst>
                </p:cNvPr>
                <p:cNvSpPr txBox="1"/>
                <p:nvPr/>
              </p:nvSpPr>
              <p:spPr>
                <a:xfrm>
                  <a:off x="2899665" y="4888655"/>
                  <a:ext cx="532517" cy="33855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solidFill>
                        <a:srgbClr val="28677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APP</a:t>
                  </a:r>
                  <a:endParaRPr lang="ko-KR" altLang="en-US" sz="1600" spc="-100" dirty="0">
                    <a:solidFill>
                      <a:srgbClr val="286774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631B7840-C10B-4C60-AECE-286DD85E0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432" y="4673291"/>
                <a:ext cx="609524" cy="6095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C3C8C22B-6A97-4888-94DF-CC3F904D433A}"/>
                </a:ext>
              </a:extLst>
            </p:cNvPr>
            <p:cNvGrpSpPr/>
            <p:nvPr/>
          </p:nvGrpSpPr>
          <p:grpSpPr>
            <a:xfrm>
              <a:off x="3213632" y="4927153"/>
              <a:ext cx="637832" cy="627314"/>
              <a:chOff x="6534208" y="4456713"/>
              <a:chExt cx="1377687" cy="1268300"/>
            </a:xfrm>
            <a:grpFill/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868E8FF-2AAA-43C0-A800-21DE35A48DBA}"/>
                  </a:ext>
                </a:extLst>
              </p:cNvPr>
              <p:cNvSpPr/>
              <p:nvPr/>
            </p:nvSpPr>
            <p:spPr>
              <a:xfrm>
                <a:off x="6534208" y="4456713"/>
                <a:ext cx="1377687" cy="12683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A75887A3-8FCB-46ED-A659-9B6295C3B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709" y="4712453"/>
                <a:ext cx="770408" cy="77040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FB4D31E-225A-4679-AC22-330116CFF991}"/>
              </a:ext>
            </a:extLst>
          </p:cNvPr>
          <p:cNvGrpSpPr/>
          <p:nvPr/>
        </p:nvGrpSpPr>
        <p:grpSpPr>
          <a:xfrm>
            <a:off x="1929084" y="5759600"/>
            <a:ext cx="3327713" cy="650884"/>
            <a:chOff x="1226730" y="5886557"/>
            <a:chExt cx="3327713" cy="650884"/>
          </a:xfrm>
        </p:grpSpPr>
        <p:cxnSp>
          <p:nvCxnSpPr>
            <p:cNvPr id="172" name="연결선: 꺾임 171">
              <a:extLst>
                <a:ext uri="{FF2B5EF4-FFF2-40B4-BE49-F238E27FC236}">
                  <a16:creationId xmlns:a16="http://schemas.microsoft.com/office/drawing/2014/main" id="{F231A9BD-4CEF-469E-ADE8-EA21049D1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183" y="5886557"/>
              <a:ext cx="1821260" cy="351540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1E26B66-8D64-4A3C-8033-29EA53020E0C}"/>
                </a:ext>
              </a:extLst>
            </p:cNvPr>
            <p:cNvGrpSpPr/>
            <p:nvPr/>
          </p:nvGrpSpPr>
          <p:grpSpPr>
            <a:xfrm>
              <a:off x="1226730" y="5912643"/>
              <a:ext cx="2269078" cy="624798"/>
              <a:chOff x="1226730" y="5912643"/>
              <a:chExt cx="2269078" cy="624798"/>
            </a:xfrm>
          </p:grpSpPr>
          <p:cxnSp>
            <p:nvCxnSpPr>
              <p:cNvPr id="174" name="연결선: 꺾임 173">
                <a:extLst>
                  <a:ext uri="{FF2B5EF4-FFF2-40B4-BE49-F238E27FC236}">
                    <a16:creationId xmlns:a16="http://schemas.microsoft.com/office/drawing/2014/main" id="{77B14CC4-5DF9-4764-86E6-6206D451F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730" y="5912643"/>
                <a:ext cx="1731378" cy="325452"/>
              </a:xfrm>
              <a:prstGeom prst="bentConnector3">
                <a:avLst>
                  <a:gd name="adj1" fmla="val -4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06CC9B7F-EC6C-4E40-963C-AAC1CC1D2FA7}"/>
                  </a:ext>
                </a:extLst>
              </p:cNvPr>
              <p:cNvGrpSpPr/>
              <p:nvPr/>
            </p:nvGrpSpPr>
            <p:grpSpPr>
              <a:xfrm>
                <a:off x="2173429" y="5967810"/>
                <a:ext cx="1322379" cy="569631"/>
                <a:chOff x="2173490" y="5850341"/>
                <a:chExt cx="1322379" cy="569631"/>
              </a:xfrm>
            </p:grpSpPr>
            <p:pic>
              <p:nvPicPr>
                <p:cNvPr id="176" name="그림 175">
                  <a:extLst>
                    <a:ext uri="{FF2B5EF4-FFF2-40B4-BE49-F238E27FC236}">
                      <a16:creationId xmlns:a16="http://schemas.microsoft.com/office/drawing/2014/main" id="{87214CC7-922A-4D5D-8612-657753A3D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3490" y="5850341"/>
                  <a:ext cx="569631" cy="569631"/>
                </a:xfrm>
                <a:prstGeom prst="rect">
                  <a:avLst/>
                </a:prstGeom>
              </p:spPr>
            </p:pic>
            <p:pic>
              <p:nvPicPr>
                <p:cNvPr id="177" name="그림 176">
                  <a:extLst>
                    <a:ext uri="{FF2B5EF4-FFF2-40B4-BE49-F238E27FC236}">
                      <a16:creationId xmlns:a16="http://schemas.microsoft.com/office/drawing/2014/main" id="{3D11E2AE-6707-4F93-B11E-6D352F08B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38" y="5850341"/>
                  <a:ext cx="569631" cy="569631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F6D3B54-AD3E-4FC1-AC51-772B811A6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89" y="4620286"/>
            <a:ext cx="708945" cy="70894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DE0A4C5-2AB5-4C4A-8D32-79BECCED27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18" y="4641686"/>
            <a:ext cx="708945" cy="708945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4287CA3-ED34-4B2F-9AD2-1F14C855B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10" y="4935668"/>
            <a:ext cx="434179" cy="43417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EAF4D71F-8176-43A7-BED0-4616ECCAE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76" y="4935648"/>
            <a:ext cx="434179" cy="4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1726</Words>
  <Application>Microsoft Office PowerPoint</Application>
  <PresentationFormat>와이드스크린</PresentationFormat>
  <Paragraphs>394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KoPub돋움체 Medium</vt:lpstr>
      <vt:lpstr>맑은 고딕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YeaJIn Kim</dc:creator>
  <cp:lastModifiedBy>Kim YeaJIn</cp:lastModifiedBy>
  <cp:revision>143</cp:revision>
  <dcterms:created xsi:type="dcterms:W3CDTF">2018-12-15T06:40:27Z</dcterms:created>
  <dcterms:modified xsi:type="dcterms:W3CDTF">2019-03-27T11:56:23Z</dcterms:modified>
</cp:coreProperties>
</file>