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77" r:id="rId6"/>
    <p:sldId id="280" r:id="rId7"/>
    <p:sldId id="264" r:id="rId8"/>
    <p:sldId id="265" r:id="rId9"/>
    <p:sldId id="281" r:id="rId10"/>
    <p:sldId id="284" r:id="rId11"/>
    <p:sldId id="283" r:id="rId12"/>
    <p:sldId id="282" r:id="rId13"/>
    <p:sldId id="272" r:id="rId14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6"/>
    </p:embeddedFont>
    <p:embeddedFont>
      <p:font typeface="KoPub돋움체 Medium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1218" autoAdjust="0"/>
  </p:normalViewPr>
  <p:slideViewPr>
    <p:cSldViewPr snapToGrid="0" showGuides="1">
      <p:cViewPr varScale="1">
        <p:scale>
          <a:sx n="66" d="100"/>
          <a:sy n="66" d="100"/>
        </p:scale>
        <p:origin x="1530" y="45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B0259-3AC4-4611-8FF6-859AE0DC7D9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28EEE-1D6B-493F-A2E6-4B9BC3A9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선정이유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한국 기상산업진흥원에서 조사한 결과에 따르면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중에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명 이상이 스마트폰을 통해 기상 정보를 확인하고 있다고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 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또한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기상청이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일을 기점으로 날씨 어플 서비스를 종료하면서 민간 기상 업체들이 관련 시장을 선점하기 위한 경쟁이 치열해짐과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스마트폰의 날씨 앱을 통해서 사용자가 원하는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장소에서 실시간으로 날씨 정보를 확인하고자 하는 수요로 인해 날씨 어플의 필요성이 증대되고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.</a:t>
            </a:r>
          </a:p>
          <a:p>
            <a:b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최근 음성 관련 기술이 발전함에 따라 인공지능 플랫폼을 기반으로 하는 무드등 기능 포함하는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AI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스피커에 대한 소비가 증대되고 있으며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센서 디바이스 개발 기술력을 기반으로 한 홈 케어 서비스 및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시장이 활성화 되고 있습니다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https://www.youtube.com/watch?v=ltoACXN_Bug</a:t>
            </a: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 스마트 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년부터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년까지 연평균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21.5%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증가할 것이라는 전망을 보이며 국내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업체들도 스마트 조명 시장 진입에 속도를 올리고 있는 상황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시장조사업체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마켓츠앤마켓츠에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따르면 올해 세계 스마트조명 시장 규모가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달러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가량이 될 것으로 예상하며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스마트조명 시장은 광원과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등기구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조명에 들어가는 하드웨어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장치를 관리하는 소프트웨어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 서비스까지 포함한다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사물인터넷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(IoT)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결합한 스마트시티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스마트홈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기술의 대중화로 앞으로 이 시장이 더 주목받을 것으로 보임</a:t>
            </a:r>
            <a:endParaRPr lang="en-US" altLang="ko-KR" dirty="0"/>
          </a:p>
          <a:p>
            <a:r>
              <a:rPr lang="en-US" altLang="ko-KR" dirty="0"/>
              <a:t>http://www.dt.co.kr/contents.html?article_no=2018022302100932056001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사물인터넷 시대를 맞아 단순히 조명으로서 빛을 제공하는 역할이 아니라 무선통신 기술과 결합하여 사람과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환경을 연결하는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커넥티드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(Connected)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조명’으로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확대되고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시대를 맞아 홈네트워크로서 스마트 조명이 확대되어 주거 공간에서의 이용비율이 늘어날 것으로 보인다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조사기관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리서치에 따르면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였던 주거 스마트 조명 비율이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43.4%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48.7%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산업용 스마트 조명과 별반 차이가 나지 않을 것으로 나타났다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r>
              <a:rPr lang="en-US" altLang="ko-KR" dirty="0"/>
              <a:t>http://www.e4ds.com/sub_view.asp?ch=1&amp;t=1&amp;idx=3065</a:t>
            </a:r>
            <a:endParaRPr lang="ko-KR" altLang="en-US" dirty="0"/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7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현재 출시된 날씨 관련 앱은 대부분 </a:t>
            </a:r>
            <a:r>
              <a:rPr lang="ko-KR" altLang="en-US" dirty="0" err="1"/>
              <a:t>신동네예보정보서비스</a:t>
            </a:r>
            <a:r>
              <a:rPr lang="ko-KR" altLang="en-US" dirty="0"/>
              <a:t> 데이터를 이용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6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IOT </a:t>
            </a:r>
            <a:r>
              <a:rPr lang="ko-KR" altLang="en-US" dirty="0"/>
              <a:t>조명의 온</a:t>
            </a:r>
            <a:r>
              <a:rPr lang="en-US" altLang="ko-KR" dirty="0"/>
              <a:t>/</a:t>
            </a:r>
            <a:r>
              <a:rPr lang="ko-KR" altLang="en-US" dirty="0"/>
              <a:t>습</a:t>
            </a:r>
            <a:r>
              <a:rPr lang="en-US" altLang="ko-KR" dirty="0"/>
              <a:t>/</a:t>
            </a:r>
            <a:r>
              <a:rPr lang="ko-KR" altLang="en-US" dirty="0"/>
              <a:t>조도 측정 불가능과 음성인식이나 디스플레이 중 하나의 기능만 활성화</a:t>
            </a:r>
            <a:endParaRPr lang="en-US" altLang="ko-KR" dirty="0"/>
          </a:p>
          <a:p>
            <a:r>
              <a:rPr lang="ko-KR" altLang="en-US" dirty="0"/>
              <a:t>유저 맞춤형 서비스의 부재를 개선하여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. </a:t>
            </a:r>
            <a:r>
              <a:rPr lang="ko-KR" altLang="en-US" dirty="0"/>
              <a:t>미세먼지 센서 데이터 음성출력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1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다음과 같이 구성됩니다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DHT11(</a:t>
            </a:r>
            <a:r>
              <a:rPr lang="ko-KR" altLang="en-US" dirty="0"/>
              <a:t>온</a:t>
            </a:r>
            <a:r>
              <a:rPr lang="en-US" altLang="ko-KR" dirty="0"/>
              <a:t>*</a:t>
            </a:r>
            <a:r>
              <a:rPr lang="ko-KR" altLang="en-US" dirty="0"/>
              <a:t>습도 감지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ACD(MCP3208)</a:t>
            </a:r>
            <a:r>
              <a:rPr lang="ko-KR" altLang="en-US" spc="-100" dirty="0">
                <a:solidFill>
                  <a:schemeClr val="accent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조도 감지 </a:t>
            </a:r>
            <a:r>
              <a:rPr lang="ko-KR" altLang="en-US" dirty="0"/>
              <a:t>모듈을 가진 </a:t>
            </a:r>
            <a:r>
              <a:rPr lang="ko-KR" altLang="en-US" dirty="0" err="1"/>
              <a:t>라즈베리</a:t>
            </a:r>
            <a:r>
              <a:rPr lang="ko-KR" altLang="en-US" dirty="0"/>
              <a:t> 파이 기반의 </a:t>
            </a:r>
            <a:r>
              <a:rPr lang="en-US" altLang="ko-KR" dirty="0"/>
              <a:t>IOT </a:t>
            </a:r>
            <a:r>
              <a:rPr lang="ko-KR" altLang="en-US" dirty="0"/>
              <a:t>조명 시스템 </a:t>
            </a: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WIFI</a:t>
            </a:r>
            <a:r>
              <a:rPr lang="ko-KR" altLang="en-US" dirty="0"/>
              <a:t>와 </a:t>
            </a:r>
            <a:r>
              <a:rPr lang="en-US" altLang="ko-KR" dirty="0"/>
              <a:t>Bluetooth</a:t>
            </a:r>
            <a:r>
              <a:rPr lang="ko-KR" altLang="en-US" dirty="0"/>
              <a:t>를 </a:t>
            </a:r>
            <a:r>
              <a:rPr lang="en-US" altLang="ko-KR" dirty="0"/>
              <a:t>APP</a:t>
            </a:r>
            <a:r>
              <a:rPr lang="ko-KR" altLang="en-US" dirty="0"/>
              <a:t>과 연동되며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Client</a:t>
            </a:r>
            <a:r>
              <a:rPr lang="ko-KR" altLang="en-US" dirty="0"/>
              <a:t>와</a:t>
            </a:r>
            <a:r>
              <a:rPr lang="en-US" altLang="ko-KR" dirty="0"/>
              <a:t> APP</a:t>
            </a:r>
            <a:r>
              <a:rPr lang="ko-KR" altLang="en-US" dirty="0"/>
              <a:t>은 </a:t>
            </a:r>
            <a:r>
              <a:rPr lang="en-US" altLang="ko-KR" dirty="0"/>
              <a:t>AWS (Server)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04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4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# </a:t>
            </a:r>
            <a:r>
              <a:rPr lang="ko-KR" altLang="en-US" dirty="0"/>
              <a:t>미세먼지 한국환경공단 </a:t>
            </a:r>
            <a:r>
              <a:rPr lang="en-US" altLang="ko-KR" dirty="0"/>
              <a:t>= </a:t>
            </a:r>
            <a:r>
              <a:rPr lang="ko-KR" altLang="en-US" dirty="0"/>
              <a:t>대기오염정보 조회서비스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54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6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9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28EEE-1D6B-493F-A2E6-4B9BC3A9F8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8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57FFB-4D6A-4B68-B29F-EDE05B4F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4A46B-CAB7-4C2B-8671-92ED0250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B2870-AAEB-4430-B663-C32EF7E0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49E8A-F1C3-42DE-B6E2-877959E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26AA-E94D-406D-B8CC-CAE2506D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276B-6645-44C3-B75C-A5DDE8F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76EB0-334B-4978-9CFE-3A4DD078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4EF4B-5F36-485E-A95B-2E273CD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2504F-7C60-450F-AA49-A28D78EF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BBC0-B21E-4269-8FA1-A89ADE65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924E2-D03D-4E4D-BC4B-198F8671A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0BFEA-4400-4A73-9233-5DE20F3D7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2D604-D2CF-4353-98B6-602D5F42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82DDF-FCAC-4A36-B8D0-FA3D68D2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D3B6-8F78-47E3-ACF6-852FA5F7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0DC0-921C-45DF-9F6F-B1A6154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9E7EC-0D27-4F4E-A5E3-C3F9180C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37DBB-20F5-40BE-9D4A-B850F882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D650B-6035-434B-BB4F-06FF2AB7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3B773-5B98-434E-80A5-A48042A6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0791-D924-47C6-B30B-746D4D69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5DE6D-5AAC-47D3-8C3A-9D75394D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2E91-5FDF-49FA-9709-6E02D06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B35B-981D-4956-B7F3-A59AEFC1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572DF-B9F8-4F9B-95FA-4A4A19E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97400-3F72-4979-BC39-F57B9F9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60E41-B689-41C6-98BF-B151CE029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B19ED-62F2-4DE2-8400-29F5D22E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B612-A5A3-4406-AA08-47DA6204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5318B-920B-48DB-B4D6-390025DA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44BB9-794D-4957-B545-45D6C7C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0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8FC6-5334-4DB9-8F47-EB1E56DE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F1389-317A-4036-A8BF-09368713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FE627-DA12-44F1-AC45-F9F2C229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47122E-A8B9-4882-90B9-95931761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236E2C-D18A-4F8A-9EA4-BC925AF33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7630F5-F841-48D2-83B9-8B29B8E4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CD2DD-56B4-4ED8-8A46-B94CBB8B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FFC61-AF44-4FB0-8ABD-B98B80E5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6709-83E2-40C0-A5DF-338BDCB4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EC4C12-F799-4473-98F3-51483CAD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ADF9F-D6D7-4966-AE6B-7B3B3D28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3AC443-610D-49FD-989B-752536C7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035AE-FF9B-4B5E-869E-39B9BFFC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27B207-A680-48BF-AB32-BAA98233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5E8A6-6F71-47BE-B804-A738DADC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9838-B9A9-49CE-8C91-C1C7A7F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CA42C-EEA1-4C10-8779-F250B374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58057-F7C5-402F-BA28-B182C382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91294-439A-430A-AE0D-50C893E8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CA14C-14B0-49F2-9406-48BDB52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0DA25-F4A8-4296-9EF1-EB79A27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5874-C3FF-4D89-B3CC-9429B2D3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8218A8-BA8F-49FE-A66E-BFCEC089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5F919-6151-4170-B97D-88DB5B25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6A41F-A638-4D2F-968E-553E422C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053B4-3896-4B3C-8333-54CF057F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3519C-2E66-4F7D-87DF-138668C4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BE9FE-B3DB-4E31-9B9E-6A90724B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29B0A-EAB7-4265-AB4A-02F7DEFB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BEDE7-D4D4-4352-8C7B-197BFEE9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75FB-87F0-47B2-AF16-2909F7C90DE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EEFDA-C24A-4791-977E-E917A1040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24542-FD53-4EEF-A19B-56E505B0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60BE-AE51-49CE-86B5-834D2E581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5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라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즈베리파이 기반의 스마트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sz="2800" b="1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Raspberry Pi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BF2F74-8BDF-4050-99B8-EC268B4F1BFE}"/>
              </a:ext>
            </a:extLst>
          </p:cNvPr>
          <p:cNvSpPr/>
          <p:nvPr/>
        </p:nvSpPr>
        <p:spPr>
          <a:xfrm>
            <a:off x="4970436" y="5973365"/>
            <a:ext cx="7157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경영학과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2015316029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이유나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경영학과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2015316011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김예진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컴퓨터공학과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2015150026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이유주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소프트웨어공학과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2016156010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김주영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5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 상황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B1E0EDE-7DBF-45EB-8A7F-AFD8A5A3D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57276"/>
              </p:ext>
            </p:extLst>
          </p:nvPr>
        </p:nvGraphicFramePr>
        <p:xfrm>
          <a:off x="1415567" y="4430562"/>
          <a:ext cx="9240441" cy="73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44902">
                  <a:extLst>
                    <a:ext uri="{9D8B030D-6E8A-4147-A177-3AD203B41FA5}">
                      <a16:colId xmlns:a16="http://schemas.microsoft.com/office/drawing/2014/main" val="587571610"/>
                    </a:ext>
                  </a:extLst>
                </a:gridCol>
                <a:gridCol w="1451374">
                  <a:extLst>
                    <a:ext uri="{9D8B030D-6E8A-4147-A177-3AD203B41FA5}">
                      <a16:colId xmlns:a16="http://schemas.microsoft.com/office/drawing/2014/main" val="138667998"/>
                    </a:ext>
                  </a:extLst>
                </a:gridCol>
                <a:gridCol w="1266842">
                  <a:extLst>
                    <a:ext uri="{9D8B030D-6E8A-4147-A177-3AD203B41FA5}">
                      <a16:colId xmlns:a16="http://schemas.microsoft.com/office/drawing/2014/main" val="1101765281"/>
                    </a:ext>
                  </a:extLst>
                </a:gridCol>
                <a:gridCol w="1359107">
                  <a:extLst>
                    <a:ext uri="{9D8B030D-6E8A-4147-A177-3AD203B41FA5}">
                      <a16:colId xmlns:a16="http://schemas.microsoft.com/office/drawing/2014/main" val="1561008252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1889014866"/>
                    </a:ext>
                  </a:extLst>
                </a:gridCol>
                <a:gridCol w="1359108">
                  <a:extLst>
                    <a:ext uri="{9D8B030D-6E8A-4147-A177-3AD203B41FA5}">
                      <a16:colId xmlns:a16="http://schemas.microsoft.com/office/drawing/2014/main" val="3230777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ID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PASSWORD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NAME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AGE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DEVICE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E-MAIL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9211"/>
                  </a:ext>
                </a:extLst>
              </a:tr>
              <a:tr h="1997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TEXT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TEXT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TEXT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TEXT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TEXT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37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A0A4F97-8DFF-493B-BB2B-8B5B789E14AE}"/>
              </a:ext>
            </a:extLst>
          </p:cNvPr>
          <p:cNvSpPr txBox="1"/>
          <p:nvPr/>
        </p:nvSpPr>
        <p:spPr>
          <a:xfrm>
            <a:off x="1415567" y="3322797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MYSQL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ABC92-9BA3-40CA-BD56-C5A3845A5255}"/>
              </a:ext>
            </a:extLst>
          </p:cNvPr>
          <p:cNvSpPr txBox="1"/>
          <p:nvPr/>
        </p:nvSpPr>
        <p:spPr>
          <a:xfrm>
            <a:off x="1475777" y="1694726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SERVER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F7264-7C7A-4BEB-957A-7A8E6B0B4D4F}"/>
              </a:ext>
            </a:extLst>
          </p:cNvPr>
          <p:cNvSpPr txBox="1"/>
          <p:nvPr/>
        </p:nvSpPr>
        <p:spPr>
          <a:xfrm>
            <a:off x="1475777" y="2226957"/>
            <a:ext cx="653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APACHE, PHP, MYSQL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 및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24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시간 호스팅 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HTTP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통신 프로토콜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BC4B8-56E0-47F7-AF84-4F1D20F20674}"/>
              </a:ext>
            </a:extLst>
          </p:cNvPr>
          <p:cNvSpPr txBox="1"/>
          <p:nvPr/>
        </p:nvSpPr>
        <p:spPr>
          <a:xfrm>
            <a:off x="1475777" y="2672030"/>
            <a:ext cx="559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Mosquitto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MQTT BROKER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통신 프로토콜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71E73-6573-47D5-8B36-69CE9FB6D521}"/>
              </a:ext>
            </a:extLst>
          </p:cNvPr>
          <p:cNvSpPr txBox="1"/>
          <p:nvPr/>
        </p:nvSpPr>
        <p:spPr>
          <a:xfrm>
            <a:off x="1415567" y="3816639"/>
            <a:ext cx="659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시리얼 번호 부여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지정된 유저와 장치 간에만 의사소통 가능하도록 제어</a:t>
            </a:r>
          </a:p>
        </p:txBody>
      </p:sp>
    </p:spTree>
    <p:extLst>
      <p:ext uri="{BB962C8B-B14F-4D97-AF65-F5344CB8AC3E}">
        <p14:creationId xmlns:p14="http://schemas.microsoft.com/office/powerpoint/2010/main" val="75310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진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 상황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Present Condition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948C8B2-1E1E-4E24-87CA-725BDD45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5223"/>
              </p:ext>
            </p:extLst>
          </p:nvPr>
        </p:nvGraphicFramePr>
        <p:xfrm>
          <a:off x="1475778" y="2247252"/>
          <a:ext cx="10249191" cy="20268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4119">
                  <a:extLst>
                    <a:ext uri="{9D8B030D-6E8A-4147-A177-3AD203B41FA5}">
                      <a16:colId xmlns:a16="http://schemas.microsoft.com/office/drawing/2014/main" val="587571610"/>
                    </a:ext>
                  </a:extLst>
                </a:gridCol>
                <a:gridCol w="1047135">
                  <a:extLst>
                    <a:ext uri="{9D8B030D-6E8A-4147-A177-3AD203B41FA5}">
                      <a16:colId xmlns:a16="http://schemas.microsoft.com/office/drawing/2014/main" val="138667998"/>
                    </a:ext>
                  </a:extLst>
                </a:gridCol>
                <a:gridCol w="2728452">
                  <a:extLst>
                    <a:ext uri="{9D8B030D-6E8A-4147-A177-3AD203B41FA5}">
                      <a16:colId xmlns:a16="http://schemas.microsoft.com/office/drawing/2014/main" val="1975657862"/>
                    </a:ext>
                  </a:extLst>
                </a:gridCol>
                <a:gridCol w="4719485">
                  <a:extLst>
                    <a:ext uri="{9D8B030D-6E8A-4147-A177-3AD203B41FA5}">
                      <a16:colId xmlns:a16="http://schemas.microsoft.com/office/drawing/2014/main" val="1555216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구분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용도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PHP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문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URL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9211"/>
                  </a:ext>
                </a:extLst>
              </a:tr>
              <a:tr h="259145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회원정보 데이터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삽입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insert_user_data.php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101.101.164.197/</a:t>
                      </a:r>
                      <a:r>
                        <a:rPr lang="en-US" altLang="ko-KR" sz="11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insert_user_data.php?ID</a:t>
                      </a:r>
                      <a:r>
                        <a:rPr lang="en-US" altLang="ko-KR" sz="11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=12&amp;PASSWORD=12&amp;AGE=14&amp;NAME=12&amp;EMAIL=12&amp;DEVICE=12</a:t>
                      </a:r>
                      <a:endParaRPr lang="ko-KR" altLang="en-US" sz="11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3761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delete_user_data.php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101.101.164.197/</a:t>
                      </a:r>
                      <a:r>
                        <a:rPr lang="en-US" altLang="ko-KR" sz="12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delete_user_data.php?ID</a:t>
                      </a: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=12</a:t>
                      </a:r>
                      <a:endParaRPr lang="ko-KR" altLang="en-US" sz="12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5651"/>
                  </a:ext>
                </a:extLst>
              </a:tr>
              <a:tr h="502831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update_user_data.php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101.101.164.197/</a:t>
                      </a:r>
                      <a:r>
                        <a:rPr lang="en-US" altLang="ko-KR" sz="12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update_user_data.php?ID</a:t>
                      </a: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=12&amp;PASSWORD=12&amp;AGE=14&amp;NAME=12&amp;EMAIL=12&amp;DEVICE=12</a:t>
                      </a:r>
                      <a:endParaRPr lang="ko-KR" altLang="en-US" sz="12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80047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읽기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get_user_data.php</a:t>
                      </a:r>
                      <a:endParaRPr lang="ko-KR" altLang="en-US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101.101.164.197/</a:t>
                      </a:r>
                      <a:r>
                        <a:rPr lang="en-US" altLang="ko-KR" sz="1200" dirty="0" err="1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get_user_data.php?ID</a:t>
                      </a:r>
                      <a:r>
                        <a:rPr lang="en-US" altLang="ko-KR" sz="1200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=12</a:t>
                      </a:r>
                      <a:endParaRPr lang="ko-KR" altLang="en-US" sz="1200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12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A0A4F97-8DFF-493B-BB2B-8B5B789E14AE}"/>
              </a:ext>
            </a:extLst>
          </p:cNvPr>
          <p:cNvSpPr txBox="1"/>
          <p:nvPr/>
        </p:nvSpPr>
        <p:spPr>
          <a:xfrm>
            <a:off x="1475777" y="4622979"/>
            <a:ext cx="224781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 BROKER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ABC92-9BA3-40CA-BD56-C5A3845A5255}"/>
              </a:ext>
            </a:extLst>
          </p:cNvPr>
          <p:cNvSpPr txBox="1"/>
          <p:nvPr/>
        </p:nvSpPr>
        <p:spPr>
          <a:xfrm>
            <a:off x="1475778" y="1591471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HTTP REQUEST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71E73-6573-47D5-8B36-69CE9FB6D521}"/>
              </a:ext>
            </a:extLst>
          </p:cNvPr>
          <p:cNvSpPr txBox="1"/>
          <p:nvPr/>
        </p:nvSpPr>
        <p:spPr>
          <a:xfrm>
            <a:off x="1475777" y="5204388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 1883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F0836-D9DC-4C55-BFED-5A73CB9F0969}"/>
              </a:ext>
            </a:extLst>
          </p:cNvPr>
          <p:cNvSpPr txBox="1"/>
          <p:nvPr/>
        </p:nvSpPr>
        <p:spPr>
          <a:xfrm>
            <a:off x="1472304" y="5601131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Max_connections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-1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CEBA8E-40F9-47A1-84B2-62CEEB35DDD4}"/>
              </a:ext>
            </a:extLst>
          </p:cNvPr>
          <p:cNvSpPr txBox="1"/>
          <p:nvPr/>
        </p:nvSpPr>
        <p:spPr>
          <a:xfrm>
            <a:off x="1523924" y="5997874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Sys_interval</a:t>
            </a:r>
            <a:r>
              <a:rPr lang="en-US" altLang="ko-KR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10</a:t>
            </a:r>
            <a:endParaRPr lang="ko-KR" altLang="en-US" spc="-1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19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 영상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Demonstration video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42956-9E4B-4F75-A5CC-73437A00E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14507" y="-17592"/>
            <a:ext cx="3962986" cy="7655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095A7E-98EC-464C-8B23-F4F6CD558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12" y="2136241"/>
            <a:ext cx="5765775" cy="33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7C56E-29D6-42A2-A531-9C952DE6CEFE}"/>
              </a:ext>
            </a:extLst>
          </p:cNvPr>
          <p:cNvSpPr txBox="1"/>
          <p:nvPr/>
        </p:nvSpPr>
        <p:spPr>
          <a:xfrm>
            <a:off x="1066485" y="1812717"/>
            <a:ext cx="96295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감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사합니다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.</a:t>
            </a:r>
          </a:p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 Light" charset="-127"/>
              </a:rPr>
              <a:t>#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Smart IOT Lighting System based on Raspberry Pi</a:t>
            </a:r>
            <a:endParaRPr lang="ko-KR" altLang="ko-KR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79F9E-9196-4DB2-AF7E-EB72F1FEFFF7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1B0CE8C1-D3F9-44A4-8F74-77F12AF26D15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A23404-10DA-43C1-B963-A50071340143}"/>
              </a:ext>
            </a:extLst>
          </p:cNvPr>
          <p:cNvSpPr txBox="1"/>
          <p:nvPr/>
        </p:nvSpPr>
        <p:spPr>
          <a:xfrm>
            <a:off x="1063055" y="947615"/>
            <a:ext cx="53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라즈베리파이 기반의 스마트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IOT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pple SD Gothic Neo" charset="-127"/>
              </a:rPr>
              <a:t>조명 시스템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pple SD Gothic Neo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EF7030-BAE3-4BF2-A63D-3C7B09EA06F3}"/>
              </a:ext>
            </a:extLst>
          </p:cNvPr>
          <p:cNvGrpSpPr/>
          <p:nvPr/>
        </p:nvGrpSpPr>
        <p:grpSpPr>
          <a:xfrm>
            <a:off x="1671199" y="2736517"/>
            <a:ext cx="8849602" cy="1570951"/>
            <a:chOff x="1671199" y="2764889"/>
            <a:chExt cx="8849602" cy="15709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2A835AB-DA77-42F7-B28E-78EEC9077586}"/>
                </a:ext>
              </a:extLst>
            </p:cNvPr>
            <p:cNvGrpSpPr/>
            <p:nvPr/>
          </p:nvGrpSpPr>
          <p:grpSpPr>
            <a:xfrm>
              <a:off x="1671199" y="2764889"/>
              <a:ext cx="8849602" cy="1570951"/>
              <a:chOff x="944847" y="2527050"/>
              <a:chExt cx="10302306" cy="179589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A9C39219-4F30-41EB-9606-34B0E00DA0F0}"/>
                  </a:ext>
                </a:extLst>
              </p:cNvPr>
              <p:cNvGrpSpPr/>
              <p:nvPr/>
            </p:nvGrpSpPr>
            <p:grpSpPr>
              <a:xfrm>
                <a:off x="944847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41080935-450F-426B-9AFE-3D2549310F4E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0844A2D-8183-4919-9419-4E822B02E08A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C5EFFC8-610A-446D-8BD2-AC6B964D5FCC}"/>
                  </a:ext>
                </a:extLst>
              </p:cNvPr>
              <p:cNvGrpSpPr/>
              <p:nvPr/>
            </p:nvGrpSpPr>
            <p:grpSpPr>
              <a:xfrm>
                <a:off x="305942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0628FD3C-7954-4267-8E1E-6C5FCD236E09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B3240713-8142-4ADF-88F8-510EC2377596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A23"/>
                </a:solidFill>
                <a:ln>
                  <a:solidFill>
                    <a:srgbClr val="385A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C23185-509D-40AE-8121-401896CFA5FA}"/>
                  </a:ext>
                </a:extLst>
              </p:cNvPr>
              <p:cNvGrpSpPr/>
              <p:nvPr/>
            </p:nvGrpSpPr>
            <p:grpSpPr>
              <a:xfrm>
                <a:off x="5173993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0C357C1-4696-41B7-866E-3307A9B6D4AF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B18F0240-29E8-44D6-A760-3EFE5368BDC3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5023"/>
                </a:solidFill>
                <a:ln>
                  <a:solidFill>
                    <a:srgbClr val="3850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8664F8C-3DB7-46E9-A039-9F20911DAF85}"/>
                  </a:ext>
                </a:extLst>
              </p:cNvPr>
              <p:cNvGrpSpPr/>
              <p:nvPr/>
            </p:nvGrpSpPr>
            <p:grpSpPr>
              <a:xfrm>
                <a:off x="7285861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BF6F829F-9A5A-49E0-A990-688E97FDE17E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F6794C98-1DAA-466D-8D6E-F90FC5E454D8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4623"/>
                </a:solidFill>
                <a:ln>
                  <a:solidFill>
                    <a:srgbClr val="3846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1324BB2-EA4A-4A29-9BCB-7DCA457490A3}"/>
                  </a:ext>
                </a:extLst>
              </p:cNvPr>
              <p:cNvGrpSpPr/>
              <p:nvPr/>
            </p:nvGrpSpPr>
            <p:grpSpPr>
              <a:xfrm>
                <a:off x="9403140" y="2527050"/>
                <a:ext cx="1844013" cy="1795892"/>
                <a:chOff x="2099509" y="1475733"/>
                <a:chExt cx="2081463" cy="2081463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7E9B63F-0625-4746-97E4-4429CD3536A4}"/>
                    </a:ext>
                  </a:extLst>
                </p:cNvPr>
                <p:cNvSpPr/>
                <p:nvPr/>
              </p:nvSpPr>
              <p:spPr>
                <a:xfrm>
                  <a:off x="2099509" y="1475733"/>
                  <a:ext cx="2081463" cy="2081463"/>
                </a:xfrm>
                <a:prstGeom prst="ellipse">
                  <a:avLst/>
                </a:prstGeom>
                <a:noFill/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A60B29A-E1B9-4C8B-A4A0-C80EC874B527}"/>
                    </a:ext>
                  </a:extLst>
                </p:cNvPr>
                <p:cNvSpPr/>
                <p:nvPr/>
              </p:nvSpPr>
              <p:spPr>
                <a:xfrm>
                  <a:off x="2237871" y="1614096"/>
                  <a:ext cx="1804736" cy="1804737"/>
                </a:xfrm>
                <a:prstGeom prst="ellipse">
                  <a:avLst/>
                </a:prstGeom>
                <a:solidFill>
                  <a:srgbClr val="383C23"/>
                </a:solidFill>
                <a:ln>
                  <a:solidFill>
                    <a:srgbClr val="383C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9E1BE6-4486-4A2D-A5FA-840FC88C55E5}"/>
                </a:ext>
              </a:extLst>
            </p:cNvPr>
            <p:cNvSpPr txBox="1"/>
            <p:nvPr/>
          </p:nvSpPr>
          <p:spPr>
            <a:xfrm>
              <a:off x="8964167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Schedule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DD11E4-B382-4AB2-8BBC-F689DA67AF74}"/>
                </a:ext>
              </a:extLst>
            </p:cNvPr>
            <p:cNvSpPr txBox="1"/>
            <p:nvPr/>
          </p:nvSpPr>
          <p:spPr>
            <a:xfrm>
              <a:off x="7134163" y="3276107"/>
              <a:ext cx="15679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Demonstration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video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214D10-6088-4E3A-B006-CBB52C4A5338}"/>
                </a:ext>
              </a:extLst>
            </p:cNvPr>
            <p:cNvSpPr txBox="1"/>
            <p:nvPr/>
          </p:nvSpPr>
          <p:spPr>
            <a:xfrm>
              <a:off x="1698562" y="3365699"/>
              <a:ext cx="1529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Background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2D861C-4814-4C61-B5E1-367DFFB387A4}"/>
                </a:ext>
              </a:extLst>
            </p:cNvPr>
            <p:cNvSpPr txBox="1"/>
            <p:nvPr/>
          </p:nvSpPr>
          <p:spPr>
            <a:xfrm>
              <a:off x="3527911" y="3227198"/>
              <a:ext cx="152927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Development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Object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9B7ED-744B-4CE6-9AD4-1D25B046D135}"/>
                </a:ext>
              </a:extLst>
            </p:cNvPr>
            <p:cNvSpPr txBox="1"/>
            <p:nvPr/>
          </p:nvSpPr>
          <p:spPr>
            <a:xfrm>
              <a:off x="5331364" y="3227198"/>
              <a:ext cx="15519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Present</a:t>
              </a:r>
            </a:p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Condition</a:t>
              </a:r>
              <a:endPara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8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 이유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_?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887DC17-DFBA-403A-B61E-D3FC3A5521EE}"/>
              </a:ext>
            </a:extLst>
          </p:cNvPr>
          <p:cNvGrpSpPr/>
          <p:nvPr/>
        </p:nvGrpSpPr>
        <p:grpSpPr>
          <a:xfrm>
            <a:off x="3141878" y="1496088"/>
            <a:ext cx="5771484" cy="5011859"/>
            <a:chOff x="3924303" y="1565962"/>
            <a:chExt cx="5771484" cy="50118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4CC20A-353B-43FF-97D2-1E15C9E85E41}"/>
                </a:ext>
              </a:extLst>
            </p:cNvPr>
            <p:cNvSpPr txBox="1"/>
            <p:nvPr/>
          </p:nvSpPr>
          <p:spPr>
            <a:xfrm>
              <a:off x="5731240" y="3779503"/>
              <a:ext cx="39645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음성  관련 기술 발전에 따른 </a:t>
              </a:r>
              <a:endParaRPr lang="en-US" altLang="ko-KR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인공지능</a:t>
              </a:r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기능을 탑재한 상품들이 화두가 되고 있음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7F0477E-673F-49F2-9F08-CC668917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04" t="19890" r="437" b="18821"/>
            <a:stretch/>
          </p:blipFill>
          <p:spPr>
            <a:xfrm>
              <a:off x="3924304" y="3467478"/>
              <a:ext cx="1379518" cy="120882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149A05-71E2-461C-90E9-ECF64D524F54}"/>
                </a:ext>
              </a:extLst>
            </p:cNvPr>
            <p:cNvSpPr txBox="1"/>
            <p:nvPr/>
          </p:nvSpPr>
          <p:spPr>
            <a:xfrm>
              <a:off x="5731240" y="5681019"/>
              <a:ext cx="3909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IOT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센서 디바이스 개발 기술력을 기반으로 한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홈 케어 서비스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및 </a:t>
              </a:r>
              <a:r>
                <a:rPr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 </a:t>
              </a:r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조명 시장이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활성화 됨</a:t>
              </a:r>
              <a:endParaRPr lang="ko-KR" altLang="en-US" sz="1400" spc="-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68FB01-0DED-49E4-ABB1-DE5BACAB5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5368994"/>
              <a:ext cx="1379518" cy="12088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C6147B-A13E-4AE3-81DD-6E7F2148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03" y="1565962"/>
              <a:ext cx="1379519" cy="12088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1C74D0-7BB8-4B42-A417-DCB04A8AC45C}"/>
                </a:ext>
              </a:extLst>
            </p:cNvPr>
            <p:cNvSpPr txBox="1"/>
            <p:nvPr/>
          </p:nvSpPr>
          <p:spPr>
            <a:xfrm>
              <a:off x="5731240" y="187798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원하는 시간</a:t>
              </a:r>
              <a:r>
                <a:rPr lang="en-US" altLang="ko-KR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장소에서 실시간으로 </a:t>
              </a:r>
              <a:endPara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ko-KR" altLang="en-US" sz="16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 정보를 제공하는 어플</a:t>
              </a:r>
              <a:r>
                <a:rPr lang="ko-KR" altLang="en-US" sz="16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필요성이 증대됨</a:t>
              </a:r>
              <a:endParaRPr lang="ko-KR" altLang="en-US" sz="1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2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nsight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Background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56271-BA37-4A4F-B632-BABC38862AE7}"/>
              </a:ext>
            </a:extLst>
          </p:cNvPr>
          <p:cNvSpPr txBox="1"/>
          <p:nvPr/>
        </p:nvSpPr>
        <p:spPr>
          <a:xfrm>
            <a:off x="1125089" y="1674070"/>
            <a:ext cx="994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스마트 </a:t>
            </a:r>
            <a:r>
              <a:rPr lang="en-US" altLang="ko-KR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조명 시스템을 개발하여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실시간 날씨 정보 및 사용자 맞춤형 기능을 제공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하며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사용자의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편의를 증대 </a:t>
            </a:r>
            <a:r>
              <a:rPr lang="ko-KR" altLang="en-US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C4F174-A999-4A31-B3B4-CC6345FF1B3A}"/>
              </a:ext>
            </a:extLst>
          </p:cNvPr>
          <p:cNvGrpSpPr/>
          <p:nvPr/>
        </p:nvGrpSpPr>
        <p:grpSpPr>
          <a:xfrm>
            <a:off x="2068494" y="3013953"/>
            <a:ext cx="7876316" cy="2022207"/>
            <a:chOff x="2049640" y="2976246"/>
            <a:chExt cx="7876316" cy="20222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7A56CE-8A24-4EEF-A237-8AC7D577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498" y="2976246"/>
              <a:ext cx="1413160" cy="14131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0CBF67-6224-4D0A-8E4D-6DD4793C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42" y="2976247"/>
              <a:ext cx="1413159" cy="141315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E3F466E-25B5-459A-A416-9AF5AE0E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69" y="3015696"/>
              <a:ext cx="1334261" cy="13342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71657F-C5AA-4C9A-867C-5BFE3EE64F75}"/>
                </a:ext>
              </a:extLst>
            </p:cNvPr>
            <p:cNvSpPr txBox="1"/>
            <p:nvPr/>
          </p:nvSpPr>
          <p:spPr>
            <a:xfrm>
              <a:off x="2049640" y="4629121"/>
              <a:ext cx="205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실시간 날씨 정보 제공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D293BC-F193-4DF6-A6B6-3E325EEACE3D}"/>
                </a:ext>
              </a:extLst>
            </p:cNvPr>
            <p:cNvSpPr txBox="1"/>
            <p:nvPr/>
          </p:nvSpPr>
          <p:spPr>
            <a:xfrm>
              <a:off x="5192549" y="4629121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사용자 맞춤형 기능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148DB3-8E12-49C7-8FD9-17ED78837620}"/>
                </a:ext>
              </a:extLst>
            </p:cNvPr>
            <p:cNvSpPr txBox="1"/>
            <p:nvPr/>
          </p:nvSpPr>
          <p:spPr>
            <a:xfrm>
              <a:off x="8308204" y="4629121"/>
              <a:ext cx="1617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chemeClr val="accent6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음성 출력 시스템</a:t>
              </a:r>
              <a:endParaRPr lang="ko-KR" altLang="en-US" spc="-1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4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291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 목표시스템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7E369-087B-4395-B407-E7756A7E7E27}"/>
              </a:ext>
            </a:extLst>
          </p:cNvPr>
          <p:cNvSpPr txBox="1"/>
          <p:nvPr/>
        </p:nvSpPr>
        <p:spPr>
          <a:xfrm>
            <a:off x="2318601" y="3224374"/>
            <a:ext cx="2054667" cy="381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통합된 서비스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499B5-F0A7-4E6C-9724-3B71BE9D75C4}"/>
              </a:ext>
            </a:extLst>
          </p:cNvPr>
          <p:cNvSpPr txBox="1"/>
          <p:nvPr/>
        </p:nvSpPr>
        <p:spPr>
          <a:xfrm>
            <a:off x="4786750" y="3576701"/>
            <a:ext cx="5086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공공 데이터 활용을 통한 실시간 날씨 및 미세먼지 정보 제공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7D21FC-9AD3-467C-B226-417934158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43" y="1391208"/>
            <a:ext cx="1413159" cy="1413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5322D3-0B59-4BA6-BB89-033FF55FFA1A}"/>
              </a:ext>
            </a:extLst>
          </p:cNvPr>
          <p:cNvSpPr txBox="1"/>
          <p:nvPr/>
        </p:nvSpPr>
        <p:spPr>
          <a:xfrm>
            <a:off x="2318601" y="4374916"/>
            <a:ext cx="20546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사용자 맞춤형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038841-5A2C-4530-BE91-DDB7DD5D09D3}"/>
              </a:ext>
            </a:extLst>
          </p:cNvPr>
          <p:cNvSpPr txBox="1"/>
          <p:nvPr/>
        </p:nvSpPr>
        <p:spPr>
          <a:xfrm>
            <a:off x="4786750" y="4337928"/>
            <a:ext cx="514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분석을 통한 부가서비스 제공으로 인한 고객 편의 증대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0F239-39C6-4681-ADC5-025E3D2BFE4F}"/>
              </a:ext>
            </a:extLst>
          </p:cNvPr>
          <p:cNvSpPr txBox="1"/>
          <p:nvPr/>
        </p:nvSpPr>
        <p:spPr>
          <a:xfrm>
            <a:off x="4786750" y="3243401"/>
            <a:ext cx="3804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습도 및 미세먼지와 조명 시스템 원격제어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649A0-723A-4F56-8FD8-767703238A90}"/>
              </a:ext>
            </a:extLst>
          </p:cNvPr>
          <p:cNvSpPr txBox="1"/>
          <p:nvPr/>
        </p:nvSpPr>
        <p:spPr>
          <a:xfrm>
            <a:off x="4786750" y="5129818"/>
            <a:ext cx="4746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IOT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조명 시스템에 익숙하지 않은 잠재적 고객 유입 증대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86D2C-FEB2-4D34-A0F6-CFD7AD2A2788}"/>
              </a:ext>
            </a:extLst>
          </p:cNvPr>
          <p:cNvSpPr txBox="1"/>
          <p:nvPr/>
        </p:nvSpPr>
        <p:spPr>
          <a:xfrm>
            <a:off x="4786750" y="4733873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상황에 따른 조명 색상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밝기 추천 등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793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1" y="350053"/>
            <a:ext cx="419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 목표시스템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내용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28C3C4A-2E46-4540-B0C4-A7214CB12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31155"/>
              </p:ext>
            </p:extLst>
          </p:nvPr>
        </p:nvGraphicFramePr>
        <p:xfrm>
          <a:off x="1475779" y="2122672"/>
          <a:ext cx="9240441" cy="3291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44902">
                  <a:extLst>
                    <a:ext uri="{9D8B030D-6E8A-4147-A177-3AD203B41FA5}">
                      <a16:colId xmlns:a16="http://schemas.microsoft.com/office/drawing/2014/main" val="587571610"/>
                    </a:ext>
                  </a:extLst>
                </a:gridCol>
                <a:gridCol w="6795539">
                  <a:extLst>
                    <a:ext uri="{9D8B030D-6E8A-4147-A177-3AD203B41FA5}">
                      <a16:colId xmlns:a16="http://schemas.microsoft.com/office/drawing/2014/main" val="138667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분류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5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69211"/>
                  </a:ext>
                </a:extLst>
              </a:tr>
              <a:tr h="1997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하드웨어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Raspberry Pi 3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를 기반으로 한 시스템의 하드웨어 개발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3761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위치 기반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위치 기반으로 온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습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조도 및 미세먼지 정보 제공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8565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자동 페어링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와이파이 기능을 통한 시스템과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APP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간의 자동 페어링 제공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8004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어플리케이션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sym typeface="Wingdings" panose="05000000000000000000" pitchFamily="2" charset="2"/>
                        </a:rPr>
                        <a:t>을 통한 시스템의 색상 및 밝기 조절 기능 제공</a:t>
                      </a:r>
                      <a:endParaRPr lang="en-US" altLang="ko-KR" dirty="0"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sym typeface="Wingdings" panose="05000000000000000000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12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추천 기능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온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습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/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조도 에 따른 조명 변화 기능 제공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1341024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PUSH 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알람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측정된 미세먼지 농도 및 실시간 날씨 정보에 따른 알람 제공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21774628"/>
                  </a:ext>
                </a:extLst>
              </a:tr>
              <a:tr h="166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실시간 날씨정보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오픈소스를 이용한 실시간 날씨정보 제공 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위치 기반</a:t>
                      </a:r>
                      <a:r>
                        <a:rPr lang="en-US" altLang="ko-KR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859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음성시스템</a:t>
                      </a:r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음성 출력 모듈을 통한 음성시스템 제공 및 활성화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726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34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D17F346-ED63-44A4-8F0B-B6D0A1D0F3E2}"/>
              </a:ext>
            </a:extLst>
          </p:cNvPr>
          <p:cNvCxnSpPr>
            <a:cxnSpLocks/>
            <a:stCxn id="41" idx="0"/>
            <a:endCxn id="116" idx="0"/>
          </p:cNvCxnSpPr>
          <p:nvPr/>
        </p:nvCxnSpPr>
        <p:spPr>
          <a:xfrm rot="16200000" flipH="1" flipV="1">
            <a:off x="6043940" y="-1916202"/>
            <a:ext cx="231019" cy="7280995"/>
          </a:xfrm>
          <a:prstGeom prst="bentConnector3">
            <a:avLst>
              <a:gd name="adj1" fmla="val -98953"/>
            </a:avLst>
          </a:prstGeom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8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</a:t>
            </a:r>
            <a:r>
              <a:rPr lang="ko-KR" altLang="en-US" sz="280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 목표시스템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67F879-13FC-4DB4-940B-16D08477709E}"/>
              </a:ext>
            </a:extLst>
          </p:cNvPr>
          <p:cNvSpPr txBox="1"/>
          <p:nvPr/>
        </p:nvSpPr>
        <p:spPr>
          <a:xfrm>
            <a:off x="8780762" y="5773881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음성 출력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C323BD-46C5-4F16-B418-77804F58033C}"/>
              </a:ext>
            </a:extLst>
          </p:cNvPr>
          <p:cNvSpPr txBox="1"/>
          <p:nvPr/>
        </p:nvSpPr>
        <p:spPr>
          <a:xfrm>
            <a:off x="8756614" y="5267406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네오픽셀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4EBDE09-FED3-4E5F-91F7-62845FB42C2C}"/>
              </a:ext>
            </a:extLst>
          </p:cNvPr>
          <p:cNvCxnSpPr>
            <a:cxnSpLocks/>
          </p:cNvCxnSpPr>
          <p:nvPr/>
        </p:nvCxnSpPr>
        <p:spPr>
          <a:xfrm>
            <a:off x="9808095" y="4528179"/>
            <a:ext cx="0" cy="48436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EDAD546-814F-42E6-A604-20A59D89C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36" y="5773760"/>
            <a:ext cx="569631" cy="56962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41A0EEB-6437-408D-B017-0CD55D82BA52}"/>
              </a:ext>
            </a:extLst>
          </p:cNvPr>
          <p:cNvSpPr txBox="1"/>
          <p:nvPr/>
        </p:nvSpPr>
        <p:spPr>
          <a:xfrm>
            <a:off x="5578116" y="2836251"/>
            <a:ext cx="2054667" cy="3812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Push Server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CB3A8E2-41BB-45D6-A4A0-FE07C5E167F4}"/>
              </a:ext>
            </a:extLst>
          </p:cNvPr>
          <p:cNvGrpSpPr/>
          <p:nvPr/>
        </p:nvGrpSpPr>
        <p:grpSpPr>
          <a:xfrm>
            <a:off x="5534946" y="3640492"/>
            <a:ext cx="2740718" cy="1992542"/>
            <a:chOff x="5473758" y="2849197"/>
            <a:chExt cx="2740718" cy="19925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4914C5-BB6B-4337-8D13-9A778F9C8A4E}"/>
                </a:ext>
              </a:extLst>
            </p:cNvPr>
            <p:cNvSpPr txBox="1"/>
            <p:nvPr/>
          </p:nvSpPr>
          <p:spPr>
            <a:xfrm>
              <a:off x="5473758" y="2849197"/>
              <a:ext cx="2314084" cy="1754326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AF0F4EB-1F11-4C36-B9CA-549839EB156A}"/>
                </a:ext>
              </a:extLst>
            </p:cNvPr>
            <p:cNvGrpSpPr/>
            <p:nvPr/>
          </p:nvGrpSpPr>
          <p:grpSpPr>
            <a:xfrm rot="5400000">
              <a:off x="6313983" y="3610627"/>
              <a:ext cx="500418" cy="195028"/>
              <a:chOff x="5345905" y="5505855"/>
              <a:chExt cx="500418" cy="195028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CA15006-D93C-4913-9119-76D9DEA3B182}"/>
                  </a:ext>
                </a:extLst>
              </p:cNvPr>
              <p:cNvCxnSpPr/>
              <p:nvPr/>
            </p:nvCxnSpPr>
            <p:spPr>
              <a:xfrm>
                <a:off x="5345905" y="5505855"/>
                <a:ext cx="500418" cy="0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D6014307-A258-4775-88FC-3D16E946A8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5905" y="5700883"/>
                <a:ext cx="486916" cy="0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222A9D-3FD2-42CE-A704-249E71081E07}"/>
                </a:ext>
              </a:extLst>
            </p:cNvPr>
            <p:cNvSpPr txBox="1"/>
            <p:nvPr/>
          </p:nvSpPr>
          <p:spPr>
            <a:xfrm>
              <a:off x="5605803" y="4013851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BD70EB-7C45-4018-9FBA-CF8F10909093}"/>
                </a:ext>
              </a:extLst>
            </p:cNvPr>
            <p:cNvSpPr txBox="1"/>
            <p:nvPr/>
          </p:nvSpPr>
          <p:spPr>
            <a:xfrm>
              <a:off x="5594058" y="2979325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Server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F8A6EBC-A493-4081-9959-C16F25D33352}"/>
                </a:ext>
              </a:extLst>
            </p:cNvPr>
            <p:cNvSpPr/>
            <p:nvPr/>
          </p:nvSpPr>
          <p:spPr>
            <a:xfrm>
              <a:off x="7525632" y="4170361"/>
              <a:ext cx="688844" cy="67137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D38BDC-6DEB-401D-9B9F-890EA1079463}"/>
              </a:ext>
            </a:extLst>
          </p:cNvPr>
          <p:cNvGrpSpPr/>
          <p:nvPr/>
        </p:nvGrpSpPr>
        <p:grpSpPr>
          <a:xfrm>
            <a:off x="8275664" y="1290393"/>
            <a:ext cx="2681277" cy="3180716"/>
            <a:chOff x="8283812" y="1764997"/>
            <a:chExt cx="2681277" cy="31807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69EB4B-E487-4AC7-B427-DCA71ABD2707}"/>
                </a:ext>
              </a:extLst>
            </p:cNvPr>
            <p:cNvSpPr txBox="1"/>
            <p:nvPr/>
          </p:nvSpPr>
          <p:spPr>
            <a:xfrm>
              <a:off x="8651101" y="2083391"/>
              <a:ext cx="2313988" cy="286232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ED6F12-690E-4FBC-AD48-76729A5AD834}"/>
                </a:ext>
              </a:extLst>
            </p:cNvPr>
            <p:cNvGrpSpPr/>
            <p:nvPr/>
          </p:nvGrpSpPr>
          <p:grpSpPr>
            <a:xfrm>
              <a:off x="8283812" y="1764997"/>
              <a:ext cx="746755" cy="661069"/>
              <a:chOff x="3787984" y="3718890"/>
              <a:chExt cx="1377687" cy="1268300"/>
            </a:xfrm>
            <a:solidFill>
              <a:schemeClr val="bg1"/>
            </a:solidFill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B49B528-18FE-4B3E-B014-B62A605BC909}"/>
                  </a:ext>
                </a:extLst>
              </p:cNvPr>
              <p:cNvSpPr/>
              <p:nvPr/>
            </p:nvSpPr>
            <p:spPr>
              <a:xfrm>
                <a:off x="3787984" y="3718890"/>
                <a:ext cx="1377687" cy="1268300"/>
              </a:xfrm>
              <a:prstGeom prst="ellipse">
                <a:avLst/>
              </a:prstGeom>
              <a:grp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0892D90-451A-410D-95D0-45705F7C2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4434" y="4008474"/>
                <a:ext cx="733841" cy="733841"/>
              </a:xfrm>
              <a:prstGeom prst="rect">
                <a:avLst/>
              </a:prstGeom>
              <a:grpFill/>
              <a:ln w="38100">
                <a:noFill/>
              </a:ln>
            </p:spPr>
          </p:pic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CE960C-267B-444C-B28C-9174CE99DB13}"/>
                </a:ext>
              </a:extLst>
            </p:cNvPr>
            <p:cNvSpPr txBox="1"/>
            <p:nvPr/>
          </p:nvSpPr>
          <p:spPr>
            <a:xfrm>
              <a:off x="8784043" y="2840671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PUSH</a:t>
              </a:r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알람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68D159A-C319-4033-B8AA-D7C0A233AEAE}"/>
                </a:ext>
              </a:extLst>
            </p:cNvPr>
            <p:cNvSpPr txBox="1"/>
            <p:nvPr/>
          </p:nvSpPr>
          <p:spPr>
            <a:xfrm>
              <a:off x="8784042" y="233292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날씨정보 출력 명령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FA7A598-6CD8-4BD0-B739-BAC53993C0A8}"/>
                </a:ext>
              </a:extLst>
            </p:cNvPr>
            <p:cNvSpPr txBox="1"/>
            <p:nvPr/>
          </p:nvSpPr>
          <p:spPr>
            <a:xfrm>
              <a:off x="8780762" y="3372764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감지 모듈 데이터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8464BE2-0B91-4C5D-B79B-0D63A88A73CF}"/>
                </a:ext>
              </a:extLst>
            </p:cNvPr>
            <p:cNvSpPr txBox="1"/>
            <p:nvPr/>
          </p:nvSpPr>
          <p:spPr>
            <a:xfrm>
              <a:off x="8784537" y="3921797"/>
              <a:ext cx="2054667" cy="3812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네오픽셀 제어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604772E-F489-4608-987F-22048F9FA13E}"/>
              </a:ext>
            </a:extLst>
          </p:cNvPr>
          <p:cNvSpPr txBox="1"/>
          <p:nvPr/>
        </p:nvSpPr>
        <p:spPr>
          <a:xfrm>
            <a:off x="5051151" y="5846463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통신 모듈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3A9C0F5-DE21-4A38-8606-2ADFABA33201}"/>
              </a:ext>
            </a:extLst>
          </p:cNvPr>
          <p:cNvGrpSpPr/>
          <p:nvPr/>
        </p:nvGrpSpPr>
        <p:grpSpPr>
          <a:xfrm>
            <a:off x="730173" y="1805987"/>
            <a:ext cx="4046179" cy="3682210"/>
            <a:chOff x="1090641" y="1272209"/>
            <a:chExt cx="4046179" cy="36822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A59C99-9146-43DF-89B3-7DC19BAD74E5}"/>
                </a:ext>
              </a:extLst>
            </p:cNvPr>
            <p:cNvSpPr txBox="1"/>
            <p:nvPr/>
          </p:nvSpPr>
          <p:spPr>
            <a:xfrm>
              <a:off x="1090641" y="1538099"/>
              <a:ext cx="3685015" cy="3416320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24C6DFA-A3FD-428D-A01F-BFAE1A10442A}"/>
                </a:ext>
              </a:extLst>
            </p:cNvPr>
            <p:cNvGrpSpPr/>
            <p:nvPr/>
          </p:nvGrpSpPr>
          <p:grpSpPr>
            <a:xfrm>
              <a:off x="1326539" y="1943029"/>
              <a:ext cx="1421752" cy="1357768"/>
              <a:chOff x="189875" y="2934109"/>
              <a:chExt cx="1421752" cy="1102621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987C37-8628-41EA-9B43-E8EBAAEA45E0}"/>
                  </a:ext>
                </a:extLst>
              </p:cNvPr>
              <p:cNvSpPr txBox="1"/>
              <p:nvPr/>
            </p:nvSpPr>
            <p:spPr>
              <a:xfrm>
                <a:off x="200013" y="2934109"/>
                <a:ext cx="1411614" cy="3048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DHT11</a:t>
                </a:r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95DF22-F2B5-4532-AA37-82595F6550D1}"/>
                  </a:ext>
                </a:extLst>
              </p:cNvPr>
              <p:cNvSpPr txBox="1"/>
              <p:nvPr/>
            </p:nvSpPr>
            <p:spPr>
              <a:xfrm>
                <a:off x="189875" y="3341122"/>
                <a:ext cx="1411614" cy="2953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CDS</a:t>
                </a:r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5B743-490C-4BED-89E0-A11BC8BED2A4}"/>
                  </a:ext>
                </a:extLst>
              </p:cNvPr>
              <p:cNvSpPr txBox="1"/>
              <p:nvPr/>
            </p:nvSpPr>
            <p:spPr>
              <a:xfrm>
                <a:off x="189875" y="3741379"/>
                <a:ext cx="1411614" cy="2953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pc="-1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GP2Y10</a:t>
                </a:r>
                <a:endParaRPr lang="ko-KR" altLang="en-US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C9A790-D836-4BA1-8FE5-15DAC8DE2F30}"/>
                </a:ext>
              </a:extLst>
            </p:cNvPr>
            <p:cNvSpPr txBox="1"/>
            <p:nvPr/>
          </p:nvSpPr>
          <p:spPr>
            <a:xfrm>
              <a:off x="2977718" y="1968575"/>
              <a:ext cx="1491770" cy="333387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 습도 감지 모듈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9F60E2-061C-4DF3-A505-4244ECA4F7A4}"/>
                </a:ext>
              </a:extLst>
            </p:cNvPr>
            <p:cNvGrpSpPr/>
            <p:nvPr/>
          </p:nvGrpSpPr>
          <p:grpSpPr>
            <a:xfrm>
              <a:off x="4468461" y="1272209"/>
              <a:ext cx="668359" cy="689813"/>
              <a:chOff x="2137752" y="4986420"/>
              <a:chExt cx="668359" cy="67748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E096DF1C-F23C-42F1-9DF9-C490B75C327A}"/>
                  </a:ext>
                </a:extLst>
              </p:cNvPr>
              <p:cNvSpPr/>
              <p:nvPr/>
            </p:nvSpPr>
            <p:spPr>
              <a:xfrm>
                <a:off x="2137752" y="4986420"/>
                <a:ext cx="668359" cy="677488"/>
              </a:xfrm>
              <a:prstGeom prst="ellips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E6C52E9F-A75C-4E9A-9B36-49BF48E78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7659" y="5147567"/>
                <a:ext cx="291141" cy="343321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72AE34-F24F-432A-AC12-BB3E77FC55EE}"/>
                </a:ext>
              </a:extLst>
            </p:cNvPr>
            <p:cNvSpPr txBox="1"/>
            <p:nvPr/>
          </p:nvSpPr>
          <p:spPr>
            <a:xfrm>
              <a:off x="2977718" y="2467732"/>
              <a:ext cx="1491770" cy="333387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조도 감지 모듈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76292F-8F2A-41F2-A6A5-D9495A024FA6}"/>
                </a:ext>
              </a:extLst>
            </p:cNvPr>
            <p:cNvSpPr txBox="1"/>
            <p:nvPr/>
          </p:nvSpPr>
          <p:spPr>
            <a:xfrm>
              <a:off x="1327263" y="3429090"/>
              <a:ext cx="141161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NEO PIXEL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83DC6F-B1CC-48B1-B4C5-FF2310495CC3}"/>
                </a:ext>
              </a:extLst>
            </p:cNvPr>
            <p:cNvSpPr txBox="1"/>
            <p:nvPr/>
          </p:nvSpPr>
          <p:spPr>
            <a:xfrm>
              <a:off x="1336677" y="3887228"/>
              <a:ext cx="141161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Speaker</a:t>
              </a:r>
              <a:endPara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216E53-6184-4FE9-87BF-8280EE009DEB}"/>
                </a:ext>
              </a:extLst>
            </p:cNvPr>
            <p:cNvSpPr txBox="1"/>
            <p:nvPr/>
          </p:nvSpPr>
          <p:spPr>
            <a:xfrm>
              <a:off x="2977718" y="2965908"/>
              <a:ext cx="1491770" cy="333387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미세먼지  모듈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924AA8-00DE-49E0-8AE0-E0A7ACBFE2B2}"/>
                </a:ext>
              </a:extLst>
            </p:cNvPr>
            <p:cNvSpPr txBox="1"/>
            <p:nvPr/>
          </p:nvSpPr>
          <p:spPr>
            <a:xfrm>
              <a:off x="2976691" y="3462358"/>
              <a:ext cx="1491770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네오픽셀 모듈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F77FC3-E74F-42D6-9251-4927F70D1ED7}"/>
                </a:ext>
              </a:extLst>
            </p:cNvPr>
            <p:cNvSpPr txBox="1"/>
            <p:nvPr/>
          </p:nvSpPr>
          <p:spPr>
            <a:xfrm>
              <a:off x="2976691" y="3917351"/>
              <a:ext cx="1491770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음성 출력 모듈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0594E4-12AC-492F-8D69-6CCD0EA0CA56}"/>
                </a:ext>
              </a:extLst>
            </p:cNvPr>
            <p:cNvSpPr txBox="1"/>
            <p:nvPr/>
          </p:nvSpPr>
          <p:spPr>
            <a:xfrm>
              <a:off x="2990080" y="4367442"/>
              <a:ext cx="1491770" cy="338554"/>
            </a:xfrm>
            <a:prstGeom prst="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시리얼 넘버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352BBA79-5725-474C-B020-7B47F4BDF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70" y="5773760"/>
            <a:ext cx="569631" cy="569629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1F8D294-0EBF-4131-AF2A-D3D5DF27B792}"/>
              </a:ext>
            </a:extLst>
          </p:cNvPr>
          <p:cNvCxnSpPr/>
          <p:nvPr/>
        </p:nvCxnSpPr>
        <p:spPr>
          <a:xfrm>
            <a:off x="7964267" y="6037091"/>
            <a:ext cx="50041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5385432-F44F-4519-98F7-06D3253EDAF4}"/>
              </a:ext>
            </a:extLst>
          </p:cNvPr>
          <p:cNvSpPr txBox="1"/>
          <p:nvPr/>
        </p:nvSpPr>
        <p:spPr>
          <a:xfrm>
            <a:off x="8626956" y="5042287"/>
            <a:ext cx="2313981" cy="132343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en-US" altLang="ko-KR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endParaRPr lang="ko-KR" altLang="en-US" sz="1600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421BD9-5E81-48E7-98AF-D66E498D2BB0}"/>
              </a:ext>
            </a:extLst>
          </p:cNvPr>
          <p:cNvCxnSpPr>
            <a:cxnSpLocks/>
          </p:cNvCxnSpPr>
          <p:nvPr/>
        </p:nvCxnSpPr>
        <p:spPr>
          <a:xfrm>
            <a:off x="4227383" y="5042287"/>
            <a:ext cx="1131007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B92E988-BBCA-45A1-8831-B25F1A74226A}"/>
              </a:ext>
            </a:extLst>
          </p:cNvPr>
          <p:cNvSpPr txBox="1"/>
          <p:nvPr/>
        </p:nvSpPr>
        <p:spPr>
          <a:xfrm>
            <a:off x="8772613" y="3966292"/>
            <a:ext cx="2054667" cy="381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로그인</a:t>
            </a:r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회원가입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18E753-7574-4D25-9A1C-AABCDBBF0D8D}"/>
              </a:ext>
            </a:extLst>
          </p:cNvPr>
          <p:cNvSpPr txBox="1"/>
          <p:nvPr/>
        </p:nvSpPr>
        <p:spPr>
          <a:xfrm>
            <a:off x="5558787" y="2043970"/>
            <a:ext cx="2054667" cy="381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MQTT BROKER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6AE42A2-40C5-4063-91B3-E6934C9550B6}"/>
              </a:ext>
            </a:extLst>
          </p:cNvPr>
          <p:cNvCxnSpPr>
            <a:cxnSpLocks/>
          </p:cNvCxnSpPr>
          <p:nvPr/>
        </p:nvCxnSpPr>
        <p:spPr>
          <a:xfrm flipV="1">
            <a:off x="7648782" y="2555078"/>
            <a:ext cx="1123831" cy="47018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CF31D2F-0D90-4910-903B-AA93DD817263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4109020" y="3090764"/>
            <a:ext cx="1496258" cy="5756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5519BED-8CE6-4978-86E0-AD4C7BEA6DFE}"/>
              </a:ext>
            </a:extLst>
          </p:cNvPr>
          <p:cNvSpPr txBox="1"/>
          <p:nvPr/>
        </p:nvSpPr>
        <p:spPr>
          <a:xfrm>
            <a:off x="1182787" y="1839806"/>
            <a:ext cx="267232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위치기반 네트워크 날씨정보</a:t>
            </a:r>
            <a:endParaRPr lang="ko-KR" altLang="en-US" spc="-1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2A9EE13-0463-4FBA-8B74-A8B310FE86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6209" y="1980458"/>
            <a:ext cx="206578" cy="2581200"/>
          </a:xfrm>
          <a:prstGeom prst="bentConnector3">
            <a:avLst>
              <a:gd name="adj1" fmla="val 393192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70401B-37D0-41E2-AE73-1EB0B5416939}"/>
              </a:ext>
            </a:extLst>
          </p:cNvPr>
          <p:cNvCxnSpPr>
            <a:cxnSpLocks/>
          </p:cNvCxnSpPr>
          <p:nvPr/>
        </p:nvCxnSpPr>
        <p:spPr>
          <a:xfrm>
            <a:off x="7909347" y="4147534"/>
            <a:ext cx="878620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9512B43-9719-41D7-9EC6-E8C858B90957}"/>
              </a:ext>
            </a:extLst>
          </p:cNvPr>
          <p:cNvCxnSpPr>
            <a:cxnSpLocks/>
          </p:cNvCxnSpPr>
          <p:nvPr/>
        </p:nvCxnSpPr>
        <p:spPr>
          <a:xfrm flipH="1">
            <a:off x="7902517" y="4301336"/>
            <a:ext cx="831694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874DAF8-CAC1-4F18-8645-AA9CD8AAE76E}"/>
              </a:ext>
            </a:extLst>
          </p:cNvPr>
          <p:cNvCxnSpPr>
            <a:cxnSpLocks/>
            <a:endCxn id="69" idx="2"/>
          </p:cNvCxnSpPr>
          <p:nvPr/>
        </p:nvCxnSpPr>
        <p:spPr>
          <a:xfrm rot="10800000">
            <a:off x="3375497" y="5239774"/>
            <a:ext cx="895308" cy="81594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7CFCD4D-CD8C-42D0-8007-A3D56A675CBF}"/>
              </a:ext>
            </a:extLst>
          </p:cNvPr>
          <p:cNvCxnSpPr>
            <a:cxnSpLocks/>
            <a:stCxn id="79" idx="3"/>
            <a:endCxn id="103" idx="1"/>
          </p:cNvCxnSpPr>
          <p:nvPr/>
        </p:nvCxnSpPr>
        <p:spPr>
          <a:xfrm flipV="1">
            <a:off x="4107993" y="2234599"/>
            <a:ext cx="1450794" cy="193081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9DFC9E1-99FD-46D0-A30D-0C633FFA8715}"/>
              </a:ext>
            </a:extLst>
          </p:cNvPr>
          <p:cNvCxnSpPr>
            <a:cxnSpLocks/>
            <a:stCxn id="75" idx="3"/>
            <a:endCxn id="103" idx="1"/>
          </p:cNvCxnSpPr>
          <p:nvPr/>
        </p:nvCxnSpPr>
        <p:spPr>
          <a:xfrm flipV="1">
            <a:off x="4109020" y="2234599"/>
            <a:ext cx="1449767" cy="93360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38F52F2-CC19-4785-8A08-6DD475BBAFFD}"/>
              </a:ext>
            </a:extLst>
          </p:cNvPr>
          <p:cNvCxnSpPr>
            <a:cxnSpLocks/>
            <a:stCxn id="67" idx="3"/>
            <a:endCxn id="103" idx="1"/>
          </p:cNvCxnSpPr>
          <p:nvPr/>
        </p:nvCxnSpPr>
        <p:spPr>
          <a:xfrm flipV="1">
            <a:off x="4109020" y="2234599"/>
            <a:ext cx="1449767" cy="4344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67A52F0-6BEA-4EFB-81F0-0D2E0808FD35}"/>
              </a:ext>
            </a:extLst>
          </p:cNvPr>
          <p:cNvCxnSpPr>
            <a:cxnSpLocks/>
            <a:stCxn id="94" idx="1"/>
            <a:endCxn id="103" idx="3"/>
          </p:cNvCxnSpPr>
          <p:nvPr/>
        </p:nvCxnSpPr>
        <p:spPr>
          <a:xfrm rot="10800000">
            <a:off x="7613455" y="2234600"/>
            <a:ext cx="1162935" cy="140322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C00E826-6684-42B8-98E2-B05E640CB5AE}"/>
              </a:ext>
            </a:extLst>
          </p:cNvPr>
          <p:cNvCxnSpPr>
            <a:cxnSpLocks/>
            <a:stCxn id="103" idx="3"/>
            <a:endCxn id="93" idx="1"/>
          </p:cNvCxnSpPr>
          <p:nvPr/>
        </p:nvCxnSpPr>
        <p:spPr>
          <a:xfrm>
            <a:off x="7613454" y="2234599"/>
            <a:ext cx="1159160" cy="85419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A8FF80E-F05B-4AD3-9C6B-4783353F3697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4107993" y="2234599"/>
            <a:ext cx="1450794" cy="14408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CADF0125-B777-45A2-B7A5-0D2866D8E8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7" t="-1791" r="13733" b="1"/>
          <a:stretch/>
        </p:blipFill>
        <p:spPr>
          <a:xfrm>
            <a:off x="7591162" y="4958987"/>
            <a:ext cx="688844" cy="66351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28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405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종 목표시스템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_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시나리오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649CDE-325E-47C7-8C1A-52E09C9C6B27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Development Object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431229-9B43-414A-8382-C6EA229DFA53}"/>
              </a:ext>
            </a:extLst>
          </p:cNvPr>
          <p:cNvGrpSpPr/>
          <p:nvPr/>
        </p:nvGrpSpPr>
        <p:grpSpPr>
          <a:xfrm>
            <a:off x="1926896" y="1942026"/>
            <a:ext cx="9688550" cy="4684776"/>
            <a:chOff x="652755" y="2203073"/>
            <a:chExt cx="9688550" cy="4684776"/>
          </a:xfrm>
          <a:solidFill>
            <a:schemeClr val="bg1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E3964C-6BE5-457D-9BEA-146915B6F574}"/>
                </a:ext>
              </a:extLst>
            </p:cNvPr>
            <p:cNvGrpSpPr/>
            <p:nvPr/>
          </p:nvGrpSpPr>
          <p:grpSpPr>
            <a:xfrm>
              <a:off x="652755" y="2831369"/>
              <a:ext cx="9688550" cy="4056480"/>
              <a:chOff x="519672" y="2545688"/>
              <a:chExt cx="9688550" cy="4056480"/>
            </a:xfrm>
            <a:grpFill/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680E239-6CF1-4A63-9FD8-EDBBAB6D57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1540" y="4446194"/>
                <a:ext cx="1" cy="79089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accent4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AA532BB9-CE7A-4C88-8D63-786779027AD3}"/>
                  </a:ext>
                </a:extLst>
              </p:cNvPr>
              <p:cNvGrpSpPr/>
              <p:nvPr/>
            </p:nvGrpSpPr>
            <p:grpSpPr>
              <a:xfrm>
                <a:off x="519672" y="2545688"/>
                <a:ext cx="9688550" cy="4056480"/>
                <a:chOff x="636444" y="2945514"/>
                <a:chExt cx="9688550" cy="4056480"/>
              </a:xfrm>
              <a:grpFill/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946CFEA-7DAB-4920-8830-54253ED38902}"/>
                    </a:ext>
                  </a:extLst>
                </p:cNvPr>
                <p:cNvGrpSpPr/>
                <p:nvPr/>
              </p:nvGrpSpPr>
              <p:grpSpPr>
                <a:xfrm>
                  <a:off x="7279888" y="4221698"/>
                  <a:ext cx="2502609" cy="984885"/>
                  <a:chOff x="2540387" y="4412186"/>
                  <a:chExt cx="2502609" cy="984885"/>
                </a:xfrm>
                <a:grpFill/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B11C2C8-B3F6-41B4-A282-907FA33DE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540387" y="4812296"/>
                    <a:ext cx="2502609" cy="58477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요구사항 입력</a:t>
                    </a:r>
                    <a:endParaRPr lang="en-US" altLang="ko-KR" sz="16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(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회원 정보</a:t>
                    </a:r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, </a:t>
                    </a:r>
                    <a:r>
                      <a:rPr lang="ko-KR" altLang="en-US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조명 밝기</a:t>
                    </a:r>
                    <a:r>
                      <a:rPr lang="en-US" altLang="ko-KR" sz="16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, GPS)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24FF906-3AFF-423F-94B3-0B047047144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445" y="4412186"/>
                    <a:ext cx="413895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2000" b="1" dirty="0">
                        <a:solidFill>
                          <a:schemeClr val="accent4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rPr>
                      <a:t></a:t>
                    </a:r>
                    <a:endParaRPr lang="en-US" altLang="ko-KR" sz="2000" b="1" dirty="0">
                      <a:solidFill>
                        <a:schemeClr val="accent4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anose="05000000000000000000" pitchFamily="2" charset="2"/>
                    </a:endParaRPr>
                  </a:p>
                </p:txBody>
              </p:sp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6C873B93-00C1-41BD-B9F1-16E5665FB75E}"/>
                    </a:ext>
                  </a:extLst>
                </p:cNvPr>
                <p:cNvGrpSpPr/>
                <p:nvPr/>
              </p:nvGrpSpPr>
              <p:grpSpPr>
                <a:xfrm>
                  <a:off x="636444" y="2945514"/>
                  <a:ext cx="9688550" cy="4056480"/>
                  <a:chOff x="636444" y="2912034"/>
                  <a:chExt cx="9688550" cy="4056480"/>
                </a:xfrm>
                <a:grpFill/>
              </p:grpSpPr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73D78273-CC4E-4F94-BC7E-C42313556717}"/>
                      </a:ext>
                    </a:extLst>
                  </p:cNvPr>
                  <p:cNvGrpSpPr/>
                  <p:nvPr/>
                </p:nvGrpSpPr>
                <p:grpSpPr>
                  <a:xfrm>
                    <a:off x="636444" y="2972307"/>
                    <a:ext cx="1499128" cy="913391"/>
                    <a:chOff x="693248" y="3060696"/>
                    <a:chExt cx="1499128" cy="913391"/>
                  </a:xfrm>
                  <a:grpFill/>
                </p:grpSpPr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9522AA85-359D-444B-8F7D-5DC8D9262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248" y="3060696"/>
                      <a:ext cx="1499128" cy="584775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온 습도 및 조도 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미세먼지 감지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628D20B-90A4-4B0A-8C26-5249CAD8D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5" y="3573977"/>
                      <a:ext cx="413896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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8A1648E1-2213-4A91-A906-B88E762AF92D}"/>
                      </a:ext>
                    </a:extLst>
                  </p:cNvPr>
                  <p:cNvGrpSpPr/>
                  <p:nvPr/>
                </p:nvGrpSpPr>
                <p:grpSpPr>
                  <a:xfrm>
                    <a:off x="3259914" y="2972307"/>
                    <a:ext cx="1098186" cy="913391"/>
                    <a:chOff x="974897" y="3060696"/>
                    <a:chExt cx="1098186" cy="913391"/>
                  </a:xfrm>
                  <a:grpFill/>
                </p:grpSpPr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B34261EE-8A15-4245-B01F-6CD29B9E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897" y="3060696"/>
                      <a:ext cx="1098186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MQTT</a:t>
                      </a:r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통신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4282D5B-A538-46C8-B0C1-7207121B3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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50DE05DF-0159-4F92-A7AB-54C10F004303}"/>
                      </a:ext>
                    </a:extLst>
                  </p:cNvPr>
                  <p:cNvGrpSpPr/>
                  <p:nvPr/>
                </p:nvGrpSpPr>
                <p:grpSpPr>
                  <a:xfrm>
                    <a:off x="5320292" y="2912034"/>
                    <a:ext cx="1560043" cy="973664"/>
                    <a:chOff x="662791" y="3000423"/>
                    <a:chExt cx="1560043" cy="973664"/>
                  </a:xfrm>
                  <a:grpFill/>
                </p:grpSpPr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25C8C198-A494-43C4-83BA-B5C1508828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2791" y="3000423"/>
                      <a:ext cx="1560043" cy="584775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온 습도 및 조도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미세먼지 값 출력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CF7D0F1F-5736-419E-89E7-B847A433FA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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08D1B948-D11A-45E9-AE5E-2EADAB220DE7}"/>
                      </a:ext>
                    </a:extLst>
                  </p:cNvPr>
                  <p:cNvGrpSpPr/>
                  <p:nvPr/>
                </p:nvGrpSpPr>
                <p:grpSpPr>
                  <a:xfrm>
                    <a:off x="7498419" y="2920015"/>
                    <a:ext cx="1978427" cy="965683"/>
                    <a:chOff x="474987" y="3008404"/>
                    <a:chExt cx="1978427" cy="965683"/>
                  </a:xfrm>
                  <a:grpFill/>
                </p:grpSpPr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F5EB9AAA-6457-4CC3-AB13-4AF4DCC22E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4987" y="3008404"/>
                      <a:ext cx="1978427" cy="584775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온 습도 조도 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ko-KR" altLang="en-US" sz="16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미세먼지 값 확인 가능</a:t>
                      </a:r>
                      <a:endParaRPr lang="en-US" altLang="ko-KR" sz="16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A74BE48-9FEB-4CBA-8C46-AABF25A6B6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866" y="3573977"/>
                      <a:ext cx="41389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accent2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rPr>
                        <a:t></a:t>
                      </a:r>
                      <a:endParaRPr lang="en-US" altLang="ko-KR" sz="2000" b="1" dirty="0">
                        <a:solidFill>
                          <a:schemeClr val="accent2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sym typeface="Wingdings" panose="05000000000000000000" pitchFamily="2" charset="2"/>
                      </a:endParaRPr>
                    </a:p>
                  </p:txBody>
                </p:sp>
              </p:grpSp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3CEA9D86-50CC-42A0-88C3-EA25EFF65F02}"/>
                      </a:ext>
                    </a:extLst>
                  </p:cNvPr>
                  <p:cNvGrpSpPr/>
                  <p:nvPr/>
                </p:nvGrpSpPr>
                <p:grpSpPr>
                  <a:xfrm>
                    <a:off x="1323387" y="3377032"/>
                    <a:ext cx="9001607" cy="3591482"/>
                    <a:chOff x="1323387" y="3377032"/>
                    <a:chExt cx="9001607" cy="3591482"/>
                  </a:xfrm>
                  <a:grpFill/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13A9CEAD-ACBD-46FB-9A8F-61C4018F9B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3387" y="3377032"/>
                      <a:ext cx="9001607" cy="1268301"/>
                      <a:chOff x="1111058" y="3335740"/>
                      <a:chExt cx="9001607" cy="1268301"/>
                    </a:xfrm>
                    <a:grpFill/>
                  </p:grpSpPr>
                  <p:grpSp>
                    <p:nvGrpSpPr>
                      <p:cNvPr id="38" name="그룹 37">
                        <a:extLst>
                          <a:ext uri="{FF2B5EF4-FFF2-40B4-BE49-F238E27FC236}">
                            <a16:creationId xmlns:a16="http://schemas.microsoft.com/office/drawing/2014/main" id="{3EBDE2BB-55A8-47B4-AE46-C24137E7E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09638" y="3335740"/>
                        <a:ext cx="1377687" cy="1268300"/>
                        <a:chOff x="535164" y="4625565"/>
                        <a:chExt cx="1377687" cy="1268300"/>
                      </a:xfrm>
                      <a:grpFill/>
                    </p:grpSpPr>
                    <p:sp>
                      <p:nvSpPr>
                        <p:cNvPr id="60" name="타원 59">
                          <a:extLst>
                            <a:ext uri="{FF2B5EF4-FFF2-40B4-BE49-F238E27FC236}">
                              <a16:creationId xmlns:a16="http://schemas.microsoft.com/office/drawing/2014/main" id="{5B83B64D-0BB0-4CB5-9156-BB7A5FABA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164" y="4625565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61" name="그림 60">
                          <a:extLst>
                            <a:ext uri="{FF2B5EF4-FFF2-40B4-BE49-F238E27FC236}">
                              <a16:creationId xmlns:a16="http://schemas.microsoft.com/office/drawing/2014/main" id="{7F3D3F46-0B00-4904-A3AC-FFDCA887B63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88086" y="4961578"/>
                          <a:ext cx="471842" cy="596273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1" name="그룹 40">
                        <a:extLst>
                          <a:ext uri="{FF2B5EF4-FFF2-40B4-BE49-F238E27FC236}">
                            <a16:creationId xmlns:a16="http://schemas.microsoft.com/office/drawing/2014/main" id="{BAFE86C1-F5C1-4866-A8B2-722D69DE83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12598" y="3335740"/>
                        <a:ext cx="1377687" cy="1268300"/>
                        <a:chOff x="8155833" y="4363731"/>
                        <a:chExt cx="1377687" cy="1268300"/>
                      </a:xfrm>
                      <a:grpFill/>
                    </p:grpSpPr>
                    <p:sp>
                      <p:nvSpPr>
                        <p:cNvPr id="58" name="타원 57">
                          <a:extLst>
                            <a:ext uri="{FF2B5EF4-FFF2-40B4-BE49-F238E27FC236}">
                              <a16:creationId xmlns:a16="http://schemas.microsoft.com/office/drawing/2014/main" id="{887F1996-B4BF-463D-8434-BE4D657A9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5833" y="4363731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9" name="그림 58">
                          <a:extLst>
                            <a:ext uri="{FF2B5EF4-FFF2-40B4-BE49-F238E27FC236}">
                              <a16:creationId xmlns:a16="http://schemas.microsoft.com/office/drawing/2014/main" id="{BB22C1EC-A810-4176-B399-7794D72B1E6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92727" y="4645932"/>
                          <a:ext cx="703897" cy="703897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2" name="그룹 41">
                        <a:extLst>
                          <a:ext uri="{FF2B5EF4-FFF2-40B4-BE49-F238E27FC236}">
                            <a16:creationId xmlns:a16="http://schemas.microsoft.com/office/drawing/2014/main" id="{E1709C04-6445-4CB0-A1AD-B3C5B98935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1418" y="3335740"/>
                        <a:ext cx="1377687" cy="1268300"/>
                        <a:chOff x="5422838" y="954117"/>
                        <a:chExt cx="1377687" cy="1268300"/>
                      </a:xfrm>
                      <a:grpFill/>
                    </p:grpSpPr>
                    <p:sp>
                      <p:nvSpPr>
                        <p:cNvPr id="56" name="타원 55">
                          <a:extLst>
                            <a:ext uri="{FF2B5EF4-FFF2-40B4-BE49-F238E27FC236}">
                              <a16:creationId xmlns:a16="http://schemas.microsoft.com/office/drawing/2014/main" id="{7F06525A-AA67-46FC-B3C4-F68FBE145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22838" y="954117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7" name="그림 56">
                          <a:extLst>
                            <a:ext uri="{FF2B5EF4-FFF2-40B4-BE49-F238E27FC236}">
                              <a16:creationId xmlns:a16="http://schemas.microsoft.com/office/drawing/2014/main" id="{FDEE2EF3-1ABE-406D-BFB9-EC625A9A1FC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01562" y="1294931"/>
                          <a:ext cx="1020237" cy="663783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3" name="그룹 42">
                        <a:extLst>
                          <a:ext uri="{FF2B5EF4-FFF2-40B4-BE49-F238E27FC236}">
                            <a16:creationId xmlns:a16="http://schemas.microsoft.com/office/drawing/2014/main" id="{E10BA00E-2E46-4716-9779-A43923B44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34978" y="3335741"/>
                        <a:ext cx="1377687" cy="1268300"/>
                        <a:chOff x="992444" y="3682861"/>
                        <a:chExt cx="1377687" cy="1268300"/>
                      </a:xfrm>
                      <a:grpFill/>
                    </p:grpSpPr>
                    <p:sp>
                      <p:nvSpPr>
                        <p:cNvPr id="54" name="타원 53">
                          <a:extLst>
                            <a:ext uri="{FF2B5EF4-FFF2-40B4-BE49-F238E27FC236}">
                              <a16:creationId xmlns:a16="http://schemas.microsoft.com/office/drawing/2014/main" id="{92728453-CAE6-42A1-9357-9B36A2BAFD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92444" y="3682861"/>
                          <a:ext cx="1377687" cy="1268300"/>
                        </a:xfrm>
                        <a:prstGeom prst="ellipse">
                          <a:avLst/>
                        </a:prstGeom>
                        <a:grpFill/>
                        <a:ln w="28575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</a:endParaRPr>
                        </a:p>
                      </p:txBody>
                    </p:sp>
                    <p:pic>
                      <p:nvPicPr>
                        <p:cNvPr id="55" name="그림 54">
                          <a:extLst>
                            <a:ext uri="{FF2B5EF4-FFF2-40B4-BE49-F238E27FC236}">
                              <a16:creationId xmlns:a16="http://schemas.microsoft.com/office/drawing/2014/main" id="{EAC4E236-3A2E-4693-8632-914F411E1BD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9867" y="3868086"/>
                          <a:ext cx="777846" cy="777846"/>
                        </a:xfrm>
                        <a:prstGeom prst="rect">
                          <a:avLst/>
                        </a:prstGeom>
                        <a:grpFill/>
                      </p:spPr>
                    </p:pic>
                  </p:grpSp>
                  <p:grpSp>
                    <p:nvGrpSpPr>
                      <p:cNvPr id="44" name="그룹 43">
                        <a:extLst>
                          <a:ext uri="{FF2B5EF4-FFF2-40B4-BE49-F238E27FC236}">
                            <a16:creationId xmlns:a16="http://schemas.microsoft.com/office/drawing/2014/main" id="{56B7CAED-AF0E-474E-8F7F-A605013F2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31846" y="3847324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52" name="직선 화살표 연결선 51">
                          <a:extLst>
                            <a:ext uri="{FF2B5EF4-FFF2-40B4-BE49-F238E27FC236}">
                              <a16:creationId xmlns:a16="http://schemas.microsoft.com/office/drawing/2014/main" id="{1A2E152F-6724-4844-8EB8-FF4428AFC94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직선 화살표 연결선 52">
                          <a:extLst>
                            <a:ext uri="{FF2B5EF4-FFF2-40B4-BE49-F238E27FC236}">
                              <a16:creationId xmlns:a16="http://schemas.microsoft.com/office/drawing/2014/main" id="{EF04108E-B7BA-4CF0-85EE-942006C359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5" name="그룹 44">
                        <a:extLst>
                          <a:ext uri="{FF2B5EF4-FFF2-40B4-BE49-F238E27FC236}">
                            <a16:creationId xmlns:a16="http://schemas.microsoft.com/office/drawing/2014/main" id="{4E6980AE-B773-4ECE-9201-F7B8E01843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70619" y="3944838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50" name="직선 화살표 연결선 49">
                          <a:extLst>
                            <a:ext uri="{FF2B5EF4-FFF2-40B4-BE49-F238E27FC236}">
                              <a16:creationId xmlns:a16="http://schemas.microsoft.com/office/drawing/2014/main" id="{844167C5-13C9-4D14-AC16-D4580F6C58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직선 화살표 연결선 50">
                          <a:extLst>
                            <a:ext uri="{FF2B5EF4-FFF2-40B4-BE49-F238E27FC236}">
                              <a16:creationId xmlns:a16="http://schemas.microsoft.com/office/drawing/2014/main" id="{37504BD8-C5C7-4396-BC3D-928D65FDD53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6" name="그룹 45">
                        <a:extLst>
                          <a:ext uri="{FF2B5EF4-FFF2-40B4-BE49-F238E27FC236}">
                            <a16:creationId xmlns:a16="http://schemas.microsoft.com/office/drawing/2014/main" id="{C3B3348B-654F-468D-BC8B-CC4926C28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34784" y="4011370"/>
                        <a:ext cx="500418" cy="195028"/>
                        <a:chOff x="4182059" y="3662948"/>
                        <a:chExt cx="500418" cy="195028"/>
                      </a:xfrm>
                      <a:grpFill/>
                    </p:grpSpPr>
                    <p:cxnSp>
                      <p:nvCxnSpPr>
                        <p:cNvPr id="48" name="직선 화살표 연결선 47">
                          <a:extLst>
                            <a:ext uri="{FF2B5EF4-FFF2-40B4-BE49-F238E27FC236}">
                              <a16:creationId xmlns:a16="http://schemas.microsoft.com/office/drawing/2014/main" id="{64C34184-6EED-4368-BF5D-9E425E5665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182059" y="3662948"/>
                          <a:ext cx="500418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직선 화살표 연결선 48">
                          <a:extLst>
                            <a:ext uri="{FF2B5EF4-FFF2-40B4-BE49-F238E27FC236}">
                              <a16:creationId xmlns:a16="http://schemas.microsoft.com/office/drawing/2014/main" id="{1116C9FA-C801-4F26-B527-E37CEBAD37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182059" y="3857976"/>
                          <a:ext cx="486916" cy="0"/>
                        </a:xfrm>
                        <a:prstGeom prst="straightConnector1">
                          <a:avLst/>
                        </a:prstGeom>
                        <a:grpFill/>
                        <a:ln w="28575" cap="flat" cmpd="sng" algn="ctr">
                          <a:solidFill>
                            <a:schemeClr val="accent4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7" name="직선 화살표 연결선 46">
                        <a:extLst>
                          <a:ext uri="{FF2B5EF4-FFF2-40B4-BE49-F238E27FC236}">
                            <a16:creationId xmlns:a16="http://schemas.microsoft.com/office/drawing/2014/main" id="{150B42DF-AE57-47C1-97BC-0B67B397309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11058" y="4018504"/>
                        <a:ext cx="500418" cy="0"/>
                      </a:xfrm>
                      <a:prstGeom prst="straightConnector1">
                        <a:avLst/>
                      </a:prstGeom>
                      <a:grpFill/>
                      <a:ln w="28575" cap="flat" cmpd="sng" algn="ctr">
                        <a:solidFill>
                          <a:schemeClr val="accent2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6045470B-6E7C-4D69-B24D-A89F026DC5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63371" y="4309318"/>
                      <a:ext cx="1321196" cy="738664"/>
                      <a:chOff x="3131083" y="4412186"/>
                      <a:chExt cx="1321196" cy="738664"/>
                    </a:xfrm>
                    <a:grpFill/>
                  </p:grpSpPr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F2E31BF4-197D-4B31-8E95-0B8AC84C36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1083" y="4812296"/>
                        <a:ext cx="1321196" cy="338554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데이터 송수신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D8190067-C4AA-4965-A1CD-B075765AA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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grpSp>
                  <p:nvGrpSpPr>
                    <p:cNvPr id="24" name="그룹 23">
                      <a:extLst>
                        <a:ext uri="{FF2B5EF4-FFF2-40B4-BE49-F238E27FC236}">
                          <a16:creationId xmlns:a16="http://schemas.microsoft.com/office/drawing/2014/main" id="{0FAE5BEE-24B9-4147-98DF-A066754BD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08906" y="4314562"/>
                      <a:ext cx="1151277" cy="984885"/>
                      <a:chOff x="3216048" y="4412186"/>
                      <a:chExt cx="1151277" cy="984885"/>
                    </a:xfrm>
                    <a:grpFill/>
                  </p:grpSpPr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12217671-F797-4890-ADF1-9255AC05D4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6048" y="4812296"/>
                        <a:ext cx="1151277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DB 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서버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  <a:p>
                        <a:pPr algn="ctr"/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(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조회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, </a:t>
                        </a:r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입력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D7500466-F7F4-4D23-9196-B240AA4874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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cxnSp>
                  <p:nvCxnSpPr>
                    <p:cNvPr id="25" name="연결선: 꺾임 24">
                      <a:extLst>
                        <a:ext uri="{FF2B5EF4-FFF2-40B4-BE49-F238E27FC236}">
                          <a16:creationId xmlns:a16="http://schemas.microsoft.com/office/drawing/2014/main" id="{83CBA390-87D5-4D02-91FF-45425E0176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49565" y="4767455"/>
                      <a:ext cx="1259328" cy="952920"/>
                    </a:xfrm>
                    <a:prstGeom prst="bentConnector3">
                      <a:avLst>
                        <a:gd name="adj1" fmla="val -209"/>
                      </a:avLst>
                    </a:prstGeom>
                    <a:grpFill/>
                    <a:ln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arrow" w="med" len="med"/>
                      <a:tailEnd type="arrow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FF493FF8-B13A-4D09-A504-909E9EC136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99652" y="5785782"/>
                      <a:ext cx="1200971" cy="984885"/>
                      <a:chOff x="3191196" y="4412186"/>
                      <a:chExt cx="1200971" cy="984885"/>
                    </a:xfrm>
                    <a:grpFill/>
                  </p:grpSpPr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0C08DE79-08DF-490A-8C78-AEDCC7DA16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1196" y="4812296"/>
                        <a:ext cx="1200971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기상 정보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요청 및 수신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1AB3A81D-13DE-467A-96FE-B95D7FAC03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45445" y="441218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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861D1753-08B8-4ED7-A9E0-966B95D725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3227" y="6379217"/>
                      <a:ext cx="1824538" cy="584775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날씨 및 미세먼지 관련</a:t>
                      </a:r>
                      <a:endParaRPr lang="en-US" altLang="ko-KR" sz="1600" spc="-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/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공공 데이터</a:t>
                      </a: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5EE7FDA2-3715-4BBD-8934-F9272CB70A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2147" y="4758665"/>
                      <a:ext cx="962123" cy="980786"/>
                      <a:chOff x="2792893" y="4397956"/>
                      <a:chExt cx="962123" cy="980786"/>
                    </a:xfrm>
                    <a:grpFill/>
                  </p:grpSpPr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0F800EF5-FF80-4A48-B8CA-EE7175E93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2893" y="4793967"/>
                        <a:ext cx="962123" cy="584775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음성파일</a:t>
                        </a:r>
                        <a:r>
                          <a:rPr lang="en-US" altLang="ko-KR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 </a:t>
                        </a:r>
                      </a:p>
                      <a:p>
                        <a:pPr algn="ctr"/>
                        <a:r>
                          <a:rPr lang="ko-KR" altLang="en-US" sz="16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송신</a:t>
                        </a:r>
                        <a:endParaRPr lang="en-US" altLang="ko-KR" sz="16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8347ED96-B392-4349-9602-4D12793DC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1997" y="4397956"/>
                        <a:ext cx="413895" cy="40011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2000" b="1" dirty="0">
                            <a:solidFill>
                              <a:schemeClr val="accent4"/>
                            </a:solidFill>
                            <a:latin typeface="KoPub돋움체 Bold" panose="02020603020101020101" pitchFamily="18" charset="-127"/>
                            <a:ea typeface="KoPub돋움체 Bold" panose="02020603020101020101" pitchFamily="18" charset="-127"/>
                            <a:sym typeface="Wingdings" panose="05000000000000000000" pitchFamily="2" charset="2"/>
                          </a:rPr>
                          <a:t></a:t>
                        </a:r>
                        <a:endParaRPr lang="en-US" altLang="ko-KR" sz="2000" b="1" dirty="0">
                          <a:solidFill>
                            <a:schemeClr val="accent4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sym typeface="Wingdings" panose="05000000000000000000" pitchFamily="2" charset="2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332BDAA-C43C-437E-9115-4321880A8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5146" y="6629960"/>
                      <a:ext cx="851515" cy="33855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음성출력</a:t>
                      </a:r>
                    </a:p>
                  </p:txBody>
                </p:sp>
              </p:grp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27E965-36DE-49CA-84F0-3B485A286320}"/>
                </a:ext>
              </a:extLst>
            </p:cNvPr>
            <p:cNvSpPr txBox="1"/>
            <p:nvPr/>
          </p:nvSpPr>
          <p:spPr>
            <a:xfrm>
              <a:off x="2007096" y="2203073"/>
              <a:ext cx="1277915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네오 픽셀 출력</a:t>
              </a: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4CFFAF8-2E65-49FF-A3E6-5A3A32FB2399}"/>
              </a:ext>
            </a:extLst>
          </p:cNvPr>
          <p:cNvCxnSpPr>
            <a:cxnSpLocks/>
          </p:cNvCxnSpPr>
          <p:nvPr/>
        </p:nvCxnSpPr>
        <p:spPr>
          <a:xfrm flipV="1">
            <a:off x="3901262" y="2301258"/>
            <a:ext cx="0" cy="5931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9" name="그림 78">
            <a:extLst>
              <a:ext uri="{FF2B5EF4-FFF2-40B4-BE49-F238E27FC236}">
                <a16:creationId xmlns:a16="http://schemas.microsoft.com/office/drawing/2014/main" id="{E86EF192-1EF8-45C0-9C15-AB49784D3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630" y="5428935"/>
            <a:ext cx="777847" cy="77784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B360BFCB-6B7E-4FC4-9B67-6B886699A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04" y="4860912"/>
            <a:ext cx="1113282" cy="111328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F9F2341-2385-48DF-8242-8CE7054FC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0" y="3343931"/>
            <a:ext cx="627211" cy="62721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18D7C6A8-FC3A-4B21-BB9B-602B504B3C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9" y="4019292"/>
            <a:ext cx="777844" cy="777844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79ED967-E858-4C90-8BF5-704B1865FB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05" y="3329162"/>
            <a:ext cx="777844" cy="7778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6071A5-E1DE-444A-90DD-B943B73926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8901" y="-291432"/>
            <a:ext cx="404725" cy="5927763"/>
          </a:xfrm>
          <a:prstGeom prst="bentConnector3">
            <a:avLst>
              <a:gd name="adj1" fmla="val -245146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242CA45-BD0C-40AC-A3FB-28DCFBF8D198}"/>
              </a:ext>
            </a:extLst>
          </p:cNvPr>
          <p:cNvSpPr txBox="1"/>
          <p:nvPr/>
        </p:nvSpPr>
        <p:spPr>
          <a:xfrm>
            <a:off x="4546591" y="978393"/>
            <a:ext cx="25298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미세먼지 값에 따른</a:t>
            </a:r>
            <a:r>
              <a:rPr lang="en-US" altLang="ko-KR" sz="1600" spc="-1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PUSH</a:t>
            </a:r>
            <a:r>
              <a:rPr lang="ko-KR" altLang="en-US" sz="1600" spc="-100" dirty="0"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알림</a:t>
            </a:r>
          </a:p>
        </p:txBody>
      </p:sp>
    </p:spTree>
    <p:extLst>
      <p:ext uri="{BB962C8B-B14F-4D97-AF65-F5344CB8AC3E}">
        <p14:creationId xmlns:p14="http://schemas.microsoft.com/office/powerpoint/2010/main" val="31887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2992E-2E53-4AF5-9804-8620A0028FFC}"/>
              </a:ext>
            </a:extLst>
          </p:cNvPr>
          <p:cNvSpPr txBox="1"/>
          <p:nvPr/>
        </p:nvSpPr>
        <p:spPr>
          <a:xfrm>
            <a:off x="1099930" y="350053"/>
            <a:ext cx="341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 Interface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4EB8E4D3-7C0C-4BDA-A226-93A48C7929F4}"/>
              </a:ext>
            </a:extLst>
          </p:cNvPr>
          <p:cNvCxnSpPr/>
          <p:nvPr/>
        </p:nvCxnSpPr>
        <p:spPr>
          <a:xfrm>
            <a:off x="1126434" y="901149"/>
            <a:ext cx="2892884" cy="0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6AC87C5-B117-4791-9B69-B66BAE626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9"/>
          <a:stretch/>
        </p:blipFill>
        <p:spPr>
          <a:xfrm>
            <a:off x="3827054" y="1391289"/>
            <a:ext cx="2528173" cy="487508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00D9290-6E53-42BA-AA7F-537EB199F8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9"/>
          <a:stretch/>
        </p:blipFill>
        <p:spPr>
          <a:xfrm>
            <a:off x="1126434" y="1391289"/>
            <a:ext cx="2528173" cy="48750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E0AABD0-BF93-465B-882C-E14CD29BF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74" y="1391289"/>
            <a:ext cx="2528172" cy="4875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864504-85A0-446C-8B8C-E6D06D7504C5}"/>
              </a:ext>
            </a:extLst>
          </p:cNvPr>
          <p:cNvSpPr txBox="1"/>
          <p:nvPr/>
        </p:nvSpPr>
        <p:spPr>
          <a:xfrm>
            <a:off x="1063056" y="947615"/>
            <a:ext cx="29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Application Design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 descr="Android Emulator - Pixel_2_API_27_2:5554">
            <a:extLst>
              <a:ext uri="{FF2B5EF4-FFF2-40B4-BE49-F238E27FC236}">
                <a16:creationId xmlns:a16="http://schemas.microsoft.com/office/drawing/2014/main" id="{7776334F-0B0D-4B14-8D68-1CF8A15958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7" t="10859" r="10527" b="18054"/>
          <a:stretch/>
        </p:blipFill>
        <p:spPr>
          <a:xfrm>
            <a:off x="9228293" y="1391294"/>
            <a:ext cx="2528174" cy="48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0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822</Words>
  <Application>Microsoft Office PowerPoint</Application>
  <PresentationFormat>와이드스크린</PresentationFormat>
  <Paragraphs>227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KoPub돋움체 Medium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YeaJIn Kim</dc:creator>
  <cp:lastModifiedBy>Kim YeaJIn</cp:lastModifiedBy>
  <cp:revision>142</cp:revision>
  <dcterms:created xsi:type="dcterms:W3CDTF">2018-12-15T06:40:27Z</dcterms:created>
  <dcterms:modified xsi:type="dcterms:W3CDTF">2019-10-16T15:51:57Z</dcterms:modified>
</cp:coreProperties>
</file>