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3" r:id="rId9"/>
    <p:sldId id="264" r:id="rId10"/>
    <p:sldId id="265" r:id="rId11"/>
    <p:sldId id="267" r:id="rId12"/>
    <p:sldId id="268" r:id="rId13"/>
    <p:sldId id="274" r:id="rId14"/>
    <p:sldId id="275" r:id="rId15"/>
    <p:sldId id="269" r:id="rId16"/>
    <p:sldId id="271" r:id="rId17"/>
    <p:sldId id="270" r:id="rId18"/>
    <p:sldId id="272" r:id="rId19"/>
  </p:sldIdLst>
  <p:sldSz cx="12192000" cy="6858000"/>
  <p:notesSz cx="6858000" cy="9144000"/>
  <p:embeddedFontLst>
    <p:embeddedFont>
      <p:font typeface="KoPub돋움체 Bold" panose="02020603020101020101" pitchFamily="18" charset="-127"/>
      <p:regular r:id="rId21"/>
    </p:embeddedFont>
    <p:embeddedFont>
      <p:font typeface="KoPub돋움체 Medium" panose="02020603020101020101" pitchFamily="18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1218" autoAdjust="0"/>
  </p:normalViewPr>
  <p:slideViewPr>
    <p:cSldViewPr snapToGrid="0" showGuides="1">
      <p:cViewPr varScale="1">
        <p:scale>
          <a:sx n="51" d="100"/>
          <a:sy n="51" d="100"/>
        </p:scale>
        <p:origin x="39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pPr>
            <a:r>
              <a:rPr lang="ko-KR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세계 스마트 조명 시장 규모 전망</a:t>
            </a:r>
            <a:endParaRPr lang="en-US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c:rich>
      </c:tx>
      <c:layout>
        <c:manualLayout>
          <c:xMode val="edge"/>
          <c:yMode val="edge"/>
          <c:x val="0.20057686171753802"/>
          <c:y val="9.841423922305962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+mj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2023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8.57</c:v>
                </c:pt>
                <c:pt idx="1">
                  <c:v>22.67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74-45F4-AA61-33DE679CA5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412742352"/>
        <c:axId val="412743992"/>
      </c:barChart>
      <c:catAx>
        <c:axId val="412742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2743992"/>
        <c:crosses val="autoZero"/>
        <c:auto val="1"/>
        <c:lblAlgn val="ctr"/>
        <c:lblOffset val="100"/>
        <c:noMultiLvlLbl val="0"/>
      </c:catAx>
      <c:valAx>
        <c:axId val="412743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274235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B0259-3AC4-4611-8FF6-859AE0DC7D9B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28EEE-1D6B-493F-A2E6-4B9BC3A9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53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선정이유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)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한국 기상산업진흥원에서 조사한 결과에 따르면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, 10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명 중에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명 이상이 스마트폰을 통해 기상 정보를 확인하고 있다고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. 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또한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기상청이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일을 기점으로 날씨 어플 서비스를 종료하면서 민간 기상 업체들이 관련 시장을 선점하기 위한 경쟁이 치열해짐과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스마트폰의 날씨 앱을 통해서 사용자가 원하는 시간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장소에서 실시간으로 날씨 정보를 확인하고자 하는 수요로 인해 날씨 어플의 필요성이 증대되고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.</a:t>
            </a:r>
          </a:p>
          <a:p>
            <a:b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또한 최근 음성 관련 기술이 발전함에 따라 인공지능 플랫폼을 기반으로 하는 무드등 기능 포함하는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AI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스피커에 대한 소비가 증대되고 있으며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IOT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센서 디바이스 개발 기술력을 기반으로 한 홈 케어 서비스 및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IOT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조명 시장이 활성화 되고 있습니다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https://www.youtube.com/watch?v=ltoACXN_Bug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28EEE-1D6B-493F-A2E6-4B9BC3A9F85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577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AWS (Server)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기능은 다음과 같습니다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Client(PI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or APP)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로부터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받음 요청을 처리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응답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하는 </a:t>
            </a:r>
            <a:r>
              <a:rPr lang="en-US" altLang="ko-KR" sz="1200" spc="-100" dirty="0">
                <a:solidFill>
                  <a:schemeClr val="accent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Web server,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Client(PI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or APP)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로부터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받은 데이터를 관리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조회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삽입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수정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삭제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하는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DB Server,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Client(App)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GPS 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이용하여 얻은 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local data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해당하는 기상청 데이터를 관리하는 </a:t>
            </a:r>
            <a:r>
              <a:rPr lang="en-US" altLang="ko-KR" sz="1200" spc="-100" dirty="0">
                <a:solidFill>
                  <a:schemeClr val="accent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Weather server </a:t>
            </a:r>
            <a:r>
              <a:rPr lang="ko-KR" altLang="en-US" sz="1200" spc="-100" dirty="0">
                <a:solidFill>
                  <a:schemeClr val="accent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이루어져 있습니다</a:t>
            </a:r>
            <a:r>
              <a:rPr lang="en-US" altLang="ko-KR" sz="1200" spc="-100" dirty="0">
                <a:solidFill>
                  <a:schemeClr val="accent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200" spc="-100" dirty="0">
              <a:solidFill>
                <a:schemeClr val="accent2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는 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PI(Client)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부터 온 습도 감지 신호를 받으면 사용자 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APP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PUSH 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알림 전송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기능을 가집니다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dirty="0"/>
          </a:p>
          <a:p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https://www.wunderground.com/weather/api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28EEE-1D6B-493F-A2E6-4B9BC3A9F85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341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APP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기능은 다음과 같습니다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사용자는 언제 어디서나 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APP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통해 실시간 날씨 정보와 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PI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통해 측정된 온도 습도 정보를 모니터링 가능하며 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LED &amp; LCD 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관리 기능을 이용하여 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PI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이를 출력할 수 있습니다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또한 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APP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인터페이스를 통해 요구사항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색상조정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알람 기능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ON/OFF 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기능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음악추천기능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조명변화 기능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관리할 수 있습니다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2867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날씨 및 미세먼지 정보를 제공하며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설정 항목에 있어서는 사용자가 원하는 조명의 색상으로 변경할 수 있는 색상조정과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제공하는 날씨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습도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미세먼지등의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정보를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라즈베리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파이 기반의 조명에서 음성으로 출력 가능하게 하는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알람기능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자주 사용하는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색상등을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지정할 수 있는 단축키로 구성할 계획입니다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조도감지모듈을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주위 환경의 밝기에 따라 자동으로 작동되거나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에너지 절약 및 집안에 홀로 남겨진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반려견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아동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혼자 사는 사람들을 위해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IOT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센서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와이파이 스위치와 같은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사용하여 실외에서도 조명을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설정할 수 있는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ON/OFF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기능과 습도 감지 모듈을 활용하여 습도에 대한 데이터를 얻고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습도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날씨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기분의 상관관계에 대한 연구들을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기반으로하는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빅데이터 분석을 통해 어울리는 음악추천 기능 및 습도에 따른 조명변화 기능을 제공할 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2867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28EEE-1D6B-493F-A2E6-4B9BC3A9F85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084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PI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기능은 다음과 같습니다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온 습도 감지 모듈은 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DHT11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센서를 이용하여 온 습도를 감지하여 실시간으로 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PUSH Server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DB Server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전송합니다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조도 감지 모듈은 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MCP3208 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센서를 이용하여 조도를 감지하여 사용자 요청에 의해 측정한 조도를 실시간으로 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PUSH Server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DB Server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전송합니다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2867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2867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화면 출력 모듈은 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온 습도 조도 감지 모듈로부터 상태를 수신하며 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APP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GPS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통한 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Local 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데이터로 실시간 기상 정보를 얻어와 표출하는 등 </a:t>
            </a:r>
            <a:endParaRPr lang="en-US" altLang="ko-KR" sz="1200" dirty="0">
              <a:solidFill>
                <a:srgbClr val="2867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서버와 통신 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(Web &amp; Push Server),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즉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지속적으로 데이터를 송수신 해 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LCD 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판넬에 이를 표현합니다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음성 출력 모듈은 블루투스 스피커로서 사용 가능하며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서버로부터 수신된 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Text(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기상정보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사용자 요구사항 등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TTS API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이용하여 음성으로 변환하여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PI(Client)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연결된 스피커를 통해 변환된 음성을 출력합니다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 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또한 추천기능을 통한 음악을 출력합니다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2867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조명 출력 모듈은 사용자의 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APP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설정한 색상을 출력하거나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ON/OFF 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기능으로 조절 가능하며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추천기능을 통한 색상 변화를 보여줍니다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1200" dirty="0">
              <a:solidFill>
                <a:srgbClr val="2867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28EEE-1D6B-493F-A2E6-4B9BC3A9F85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01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개발 환경 및 개발 방법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저희는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php, My SQL, Firebase, Android Studio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기반으로 하여 어플리케이션 개발을 진행할 예정입니다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spc="-1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MYSQL</a:t>
            </a:r>
            <a:r>
              <a:rPr lang="ko-KR" altLang="en-US" sz="1200" spc="-1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송</a:t>
            </a:r>
            <a:r>
              <a:rPr lang="en-US" altLang="ko-KR" sz="1200" spc="-1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</a:t>
            </a:r>
            <a:r>
              <a:rPr lang="ko-KR" altLang="en-US" sz="1200" spc="-1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수신 </a:t>
            </a:r>
            <a:r>
              <a:rPr lang="en-US" altLang="ko-KR" sz="1200" spc="-1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(AWS </a:t>
            </a:r>
            <a:r>
              <a:rPr lang="ko-KR" altLang="en-US" sz="1200" spc="-1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연동</a:t>
            </a:r>
            <a:r>
              <a:rPr lang="en-US" altLang="ko-KR" sz="1200" spc="-1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ko-KR" altLang="en-US" sz="1200" spc="-1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위해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php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이용하며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My SQL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통해 </a:t>
            </a:r>
            <a:r>
              <a:rPr lang="ko-KR" altLang="en-US" sz="1200" spc="-1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온</a:t>
            </a:r>
            <a:r>
              <a:rPr lang="en-US" altLang="ko-KR" sz="1200" spc="-1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</a:t>
            </a:r>
            <a:r>
              <a:rPr lang="ko-KR" altLang="en-US" sz="1200" spc="-1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조도 관리 테이블 구성하고 데이터를 관리하며</a:t>
            </a:r>
            <a:r>
              <a:rPr lang="en-US" altLang="ko-KR" sz="1200" spc="-1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endParaRPr lang="ko-KR" altLang="en-US" sz="1200" spc="-100" dirty="0">
              <a:solidFill>
                <a:srgbClr val="2867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Firebase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통한 </a:t>
            </a:r>
            <a:r>
              <a:rPr lang="en-US" altLang="ko-KR" sz="1200" spc="-1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Application</a:t>
            </a:r>
            <a:r>
              <a:rPr lang="ko-KR" altLang="en-US" sz="1200" spc="-1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푸시 알림  전송 및 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Android Studio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통해 </a:t>
            </a:r>
            <a:r>
              <a:rPr lang="en-US" altLang="ko-KR" sz="1200" spc="-1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Application</a:t>
            </a:r>
            <a:r>
              <a:rPr lang="ko-KR" altLang="en-US" sz="1200" spc="-1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구현하는 방법으로 개발을 진행해 나갈 예정입니다</a:t>
            </a:r>
            <a:r>
              <a:rPr lang="en-US" altLang="ko-KR" sz="1200" spc="-1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#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파이어베이스는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 웹과 모바일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(Android, IOS)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개발에 필요한 기능을 제공하는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BaaS(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BackEnd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 as a Service) 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백엔드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 서비스 </a:t>
            </a:r>
            <a:b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28EEE-1D6B-493F-A2E6-4B9BC3A9F85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462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또한 시제품 제작에 있어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Raspberry Pi 3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기반으로 하며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28EEE-1D6B-493F-A2E6-4B9BC3A9F85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184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spc="-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날씨 및  온</a:t>
            </a:r>
            <a:r>
              <a:rPr lang="en-US" altLang="ko-KR" sz="1200" spc="-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</a:t>
            </a:r>
            <a:r>
              <a:rPr lang="ko-KR" altLang="en-US" sz="1200" spc="-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습도 출력을 위한</a:t>
            </a:r>
            <a:r>
              <a:rPr lang="en-US" altLang="ko-KR" sz="1200" spc="-1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 spc="-100" dirty="0">
                <a:solidFill>
                  <a:schemeClr val="accent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LCD</a:t>
            </a:r>
            <a:r>
              <a:rPr lang="ko-KR" altLang="en-US" sz="1200" spc="-100" dirty="0">
                <a:solidFill>
                  <a:schemeClr val="accent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판넬과 </a:t>
            </a:r>
            <a:r>
              <a:rPr lang="ko-KR" altLang="en-US" sz="1200" spc="-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온도 및 습도 측정을 위한</a:t>
            </a:r>
            <a:r>
              <a:rPr lang="en-US" altLang="ko-KR" sz="1200" spc="-1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spc="-100" dirty="0">
                <a:solidFill>
                  <a:schemeClr val="accent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온</a:t>
            </a:r>
            <a:r>
              <a:rPr lang="en-US" altLang="ko-KR" sz="1200" spc="-100" dirty="0">
                <a:solidFill>
                  <a:schemeClr val="accent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</a:t>
            </a:r>
            <a:r>
              <a:rPr lang="ko-KR" altLang="en-US" sz="1200" spc="-100" dirty="0">
                <a:solidFill>
                  <a:schemeClr val="accent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습도 감지 모듈</a:t>
            </a:r>
            <a:r>
              <a:rPr lang="en-US" altLang="ko-KR" sz="1200" spc="-100" dirty="0">
                <a:solidFill>
                  <a:schemeClr val="accent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</a:p>
          <a:p>
            <a:pPr algn="l"/>
            <a:r>
              <a:rPr lang="ko-KR" altLang="en-US" sz="1200" spc="-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조도 정보를 측정하기 위한 </a:t>
            </a:r>
            <a:r>
              <a:rPr lang="ko-KR" altLang="en-US" sz="1200" spc="-100" dirty="0">
                <a:solidFill>
                  <a:schemeClr val="accent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조도 감지 모듈</a:t>
            </a:r>
            <a:r>
              <a:rPr lang="en-US" altLang="ko-KR" sz="1200" spc="-100" dirty="0">
                <a:solidFill>
                  <a:schemeClr val="accent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spc="-100" dirty="0">
                <a:solidFill>
                  <a:schemeClr val="accent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음성 출력을 위한 스피커</a:t>
            </a:r>
            <a:r>
              <a:rPr lang="en-US" altLang="ko-KR" sz="1200" spc="-100" dirty="0">
                <a:solidFill>
                  <a:schemeClr val="accent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spc="-100" dirty="0">
                <a:solidFill>
                  <a:schemeClr val="accent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밖에서도 이를 조절 할 수 있도록 하는 와이파이 스위치를 연결하여 개발할 예정입니다</a:t>
            </a:r>
            <a:r>
              <a:rPr lang="en-US" altLang="ko-KR" sz="1200" spc="-100" dirty="0">
                <a:solidFill>
                  <a:schemeClr val="accent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200" spc="-100" dirty="0">
              <a:solidFill>
                <a:schemeClr val="accent2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l"/>
            <a:endParaRPr lang="ko-KR" altLang="en-US" sz="1200" spc="-100" dirty="0">
              <a:solidFill>
                <a:schemeClr val="accent2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28EEE-1D6B-493F-A2E6-4B9BC3A9F85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744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28EEE-1D6B-493F-A2E6-4B9BC3A9F85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576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세계 스마트 조명 시장 규모가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년부터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년까지 연평균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21.5%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증가할 것이라는 전망을 보이며 국내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조명 업체들도 스마트 조명 시장 진입에 속도를 올리고 있는 상황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시장조사업체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마켓츠앤마켓츠에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따르면 올해 세계 스마트조명 시장 규모가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79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달러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약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5700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달러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6700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가량이 될 것으로 예상하며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스마트조명 시장은 광원과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등기구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 조명에 들어가는 하드웨어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조명 장치를 관리하는 소프트웨어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조명 서비스까지 포함한다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사물인터넷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(IoT)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결합한 스마트시티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스마트홈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기술의 대중화로 앞으로 이 시장이 더 주목받을 것으로 보임</a:t>
            </a:r>
            <a:endParaRPr lang="en-US" altLang="ko-KR" dirty="0"/>
          </a:p>
          <a:p>
            <a:r>
              <a:rPr lang="en-US" altLang="ko-KR" dirty="0"/>
              <a:t>http://www.dt.co.kr/contents.html?article_no=2018022302100932056001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28EEE-1D6B-493F-A2E6-4B9BC3A9F85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951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사물인터넷 시대를 맞아 단순히 조명으로서 빛을 제공하는 역할이 아니라 무선통신 기술과 결합하여 사람과 공간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환경을 연결하는 ‘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커넥티드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(Connected)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조명’으로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확대되고 있음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시대를 맞아 홈네트워크로서 스마트 조명이 확대되어 주거 공간에서의 이용비율이 늘어날 것으로 보인다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조사기관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리서치에 따르면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년도에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2.2%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였던 주거 스마트 조명 비율이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43.4%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48.7%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산업용 스마트 조명과 별반 차이가 나지 않을 것으로 나타났다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endParaRPr lang="en-US" altLang="ko-KR" dirty="0"/>
          </a:p>
          <a:p>
            <a:r>
              <a:rPr lang="en-US" altLang="ko-KR" dirty="0"/>
              <a:t>http://www.e4ds.com/sub_view.asp?ch=1&amp;t=1&amp;idx=3065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28EEE-1D6B-493F-A2E6-4B9BC3A9F85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754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루나 스퀘어 </a:t>
            </a:r>
            <a:endParaRPr lang="en-US" altLang="ko-KR" dirty="0"/>
          </a:p>
          <a:p>
            <a:r>
              <a:rPr lang="en-US" altLang="ko-KR" sz="1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 </a:t>
            </a:r>
            <a:r>
              <a:rPr lang="ko-KR" altLang="en-US" sz="1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밝기조절은 </a:t>
            </a:r>
            <a:r>
              <a:rPr lang="en-US" altLang="ko-KR" sz="1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0-100%</a:t>
            </a:r>
            <a:r>
              <a:rPr lang="ko-KR" altLang="en-US" sz="1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까지 </a:t>
            </a:r>
            <a:r>
              <a:rPr lang="en-US" altLang="ko-KR" sz="1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25%</a:t>
            </a:r>
            <a:r>
              <a:rPr lang="ko-KR" altLang="en-US" sz="1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단위로 조절 가능</a:t>
            </a:r>
          </a:p>
          <a:p>
            <a:r>
              <a:rPr lang="en-US" altLang="ko-KR" sz="1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2. 10</a:t>
            </a:r>
            <a:r>
              <a:rPr lang="ko-KR" altLang="en-US" sz="1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분단위로 총 </a:t>
            </a:r>
            <a:r>
              <a:rPr lang="en-US" altLang="ko-KR" sz="1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6</a:t>
            </a:r>
            <a:r>
              <a:rPr lang="ko-KR" altLang="en-US" sz="1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단계의 </a:t>
            </a:r>
            <a:r>
              <a:rPr lang="ko-KR" altLang="en-US" sz="1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알람설정이</a:t>
            </a:r>
            <a:r>
              <a:rPr lang="ko-KR" altLang="en-US" sz="1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가능</a:t>
            </a:r>
          </a:p>
          <a:p>
            <a:r>
              <a:rPr lang="en-US" altLang="ko-KR" sz="1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3. </a:t>
            </a:r>
            <a:r>
              <a:rPr lang="ko-KR" altLang="en-US" sz="1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모션 스위치 기능을 통해 스마트폰의 잠금 여부와 상관없이 진동이 올 때 까지 </a:t>
            </a:r>
            <a:endParaRPr lang="en-US" altLang="ko-KR" sz="1200" spc="-10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좌우로 가볍게 흔들면 편리하게 끄거나 켤 수 있음</a:t>
            </a:r>
            <a:endParaRPr lang="en-US" altLang="ko-KR" sz="1200" spc="-10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sz="1200" spc="-10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필립스 휴</a:t>
            </a:r>
            <a:endParaRPr lang="en-US" altLang="ko-KR" sz="1200" b="0" i="0" kern="1200" spc="-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지그비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(Zigbee) :10~20m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내외의 근거리 통신과 유비쿼터스 컴퓨팅을 위한 기술로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전력소모를 최소화하는 대신 소량의 정보를 전달해준다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스마트폰과 연동되는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전용어플을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기본적으로 같은 네트워크에 연결되어 있으면 별다른 설정 없이 바로 이용 가능하며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브릿지를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공유기에 연결하고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스마트폰을 공유기의 와이파이에 연결하면 끝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 앱을 실행하면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브릿지를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검색해 연결해 줌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브릿지와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조명이 함께 판매되는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스타터킷을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구매했다면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브릿지에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조명이 이미 등록되어 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등록되어 있지 않다면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휴 앱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환경설정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조명 설정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직접 등록해야 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조명을 켠 후 조명 설정에서 검색 버튼을 누르거나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조명에 부여된 시리얼 번호를 직접 추가하면 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ko-KR" altLang="en-US" dirty="0"/>
            </a:b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http://it.donga.com/24684/</a:t>
            </a:r>
          </a:p>
          <a:p>
            <a:endParaRPr lang="en-US" altLang="ko-KR" dirty="0"/>
          </a:p>
          <a:p>
            <a:r>
              <a:rPr lang="ko-KR" altLang="en-US" dirty="0" err="1"/>
              <a:t>샤오미</a:t>
            </a:r>
            <a:r>
              <a:rPr lang="ko-KR" altLang="en-US" dirty="0"/>
              <a:t> </a:t>
            </a:r>
            <a:r>
              <a:rPr lang="ko-KR" altLang="en-US" dirty="0" err="1"/>
              <a:t>미지아취침등</a:t>
            </a:r>
            <a:endParaRPr lang="en-US" altLang="ko-KR" dirty="0"/>
          </a:p>
          <a:p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스마트 연동 이중모드로 와이파이와 블루투스로 어플과 연동가능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샤오미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AI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스피커와 대화가 가능하며 </a:t>
            </a:r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미지아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온도계 감지기와 합하여 실내 온도 높낮이 조정이 가능</a:t>
            </a:r>
          </a:p>
          <a:p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샤오미밴드와 연동 가능하여 사용자가 </a:t>
            </a:r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취침하게되면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자동으로 인식하여 </a:t>
            </a:r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무드등의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밝기가 조정됨</a:t>
            </a:r>
          </a:p>
          <a:p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수면 도움모드를 설정하면 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10</a:t>
            </a:r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분동안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밝기가 서서히 어두워지며 자동으로 꺼지고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아침 </a:t>
            </a:r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알람모드를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설정하면 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15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 내에 점점 </a:t>
            </a:r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밝아짐</a:t>
            </a:r>
            <a:endParaRPr lang="ko-KR" altLang="en-US" sz="1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어플을 통해 사용자 임의로 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1600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만개의 색상조정이 가능</a:t>
            </a:r>
            <a:endParaRPr lang="ko-KR" altLang="en-US" sz="1100" spc="-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28EEE-1D6B-493F-A2E6-4B9BC3A9F85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758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시스템은 다음과 같이 구성됩니다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DHT11(</a:t>
            </a:r>
            <a:r>
              <a:rPr lang="ko-KR" altLang="en-US" dirty="0"/>
              <a:t>온</a:t>
            </a:r>
            <a:r>
              <a:rPr lang="en-US" altLang="ko-KR" dirty="0"/>
              <a:t>*</a:t>
            </a:r>
            <a:r>
              <a:rPr lang="ko-KR" altLang="en-US" dirty="0"/>
              <a:t>습도 감지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spc="-100" dirty="0">
                <a:solidFill>
                  <a:schemeClr val="accent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ACD(MCP3208)</a:t>
            </a:r>
            <a:r>
              <a:rPr lang="ko-KR" altLang="en-US" spc="-100" dirty="0">
                <a:solidFill>
                  <a:schemeClr val="accent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조도 감지 </a:t>
            </a:r>
            <a:r>
              <a:rPr lang="ko-KR" altLang="en-US" dirty="0"/>
              <a:t>모듈을 가진 </a:t>
            </a:r>
            <a:r>
              <a:rPr lang="ko-KR" altLang="en-US" dirty="0" err="1"/>
              <a:t>라즈베리</a:t>
            </a:r>
            <a:r>
              <a:rPr lang="ko-KR" altLang="en-US" dirty="0"/>
              <a:t> 파이 기반의 </a:t>
            </a:r>
            <a:r>
              <a:rPr lang="en-US" altLang="ko-KR" dirty="0"/>
              <a:t>IOT </a:t>
            </a:r>
            <a:r>
              <a:rPr lang="ko-KR" altLang="en-US" dirty="0"/>
              <a:t>조명 시스템 </a:t>
            </a:r>
            <a:r>
              <a:rPr lang="en-US" altLang="ko-KR" dirty="0"/>
              <a:t>Client</a:t>
            </a:r>
            <a:r>
              <a:rPr lang="ko-KR" altLang="en-US" dirty="0"/>
              <a:t>는 </a:t>
            </a:r>
            <a:r>
              <a:rPr lang="en-US" altLang="ko-KR" dirty="0"/>
              <a:t>WIFI</a:t>
            </a:r>
            <a:r>
              <a:rPr lang="ko-KR" altLang="en-US" dirty="0"/>
              <a:t>와 </a:t>
            </a:r>
            <a:r>
              <a:rPr lang="en-US" altLang="ko-KR" dirty="0"/>
              <a:t>Bluetooth</a:t>
            </a:r>
            <a:r>
              <a:rPr lang="ko-KR" altLang="en-US" dirty="0"/>
              <a:t>를 </a:t>
            </a:r>
            <a:r>
              <a:rPr lang="en-US" altLang="ko-KR" dirty="0"/>
              <a:t>APP</a:t>
            </a:r>
            <a:r>
              <a:rPr lang="ko-KR" altLang="en-US" dirty="0"/>
              <a:t>과 연동되며</a:t>
            </a:r>
            <a:r>
              <a:rPr lang="en-US" altLang="ko-KR" dirty="0"/>
              <a:t>, </a:t>
            </a:r>
            <a:r>
              <a:rPr lang="ko-KR" altLang="en-US" dirty="0"/>
              <a:t>각각의 </a:t>
            </a:r>
            <a:r>
              <a:rPr lang="en-US" altLang="ko-KR" dirty="0"/>
              <a:t>Client</a:t>
            </a:r>
            <a:r>
              <a:rPr lang="ko-KR" altLang="en-US" dirty="0"/>
              <a:t>와</a:t>
            </a:r>
            <a:r>
              <a:rPr lang="en-US" altLang="ko-KR" dirty="0"/>
              <a:t> APP</a:t>
            </a:r>
            <a:r>
              <a:rPr lang="ko-KR" altLang="en-US" dirty="0"/>
              <a:t>은 </a:t>
            </a:r>
            <a:r>
              <a:rPr lang="en-US" altLang="ko-KR" dirty="0"/>
              <a:t>AWS (Server)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연결됩니다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28EEE-1D6B-493F-A2E6-4B9BC3A9F85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232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28EEE-1D6B-493F-A2E6-4B9BC3A9F85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545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시스템은 다음과 같이 작동 됩니다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먼저 온 습도 및 조도 기능은 온 습도 및 조도 모듈을 통해 이를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PI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감지하고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AWS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PUSH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서버로 전송합니다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</a:p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AWS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APP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 푸시 알람을 전송하고 사용자는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APP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온 습도 및 조도 정보를 확인 할 수 있습니다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스마트 비서 기능은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APP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통해 조명 밝기나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GPS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음악 등의 요구사항을 입력 받아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AWS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DB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서버에 제공하고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AWS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PI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로부터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데이터를 송수신 합니다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PI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기상청이나 날씨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DB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부터 기상정보를 요청하고 수신하며 이를 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LCD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 스피커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LED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출력합니다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28EEE-1D6B-493F-A2E6-4B9BC3A9F85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544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28EEE-1D6B-493F-A2E6-4B9BC3A9F85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01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57FFB-4D6A-4B68-B29F-EDE05B4FB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94A46B-CAB7-4C2B-8671-92ED02502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0B2870-AAEB-4430-B663-C32EF7E0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75FB-87F0-47B2-AF16-2909F7C90DEB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49E8A-F1C3-42DE-B6E2-877959E5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A926AA-E94D-406D-B8CC-CAE2506D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60BE-AE51-49CE-86B5-834D2E581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9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E276B-6645-44C3-B75C-A5DDE8FB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476EB0-334B-4978-9CFE-3A4DD0789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4EF4B-5F36-485E-A95B-2E273CDF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75FB-87F0-47B2-AF16-2909F7C90DEB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A2504F-7C60-450F-AA49-A28D78EF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1BBC0-B21E-4269-8FA1-A89ADE65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60BE-AE51-49CE-86B5-834D2E581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75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C924E2-D03D-4E4D-BC4B-198F8671A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10BFEA-4400-4A73-9233-5DE20F3D7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2D604-D2CF-4353-98B6-602D5F424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75FB-87F0-47B2-AF16-2909F7C90DEB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82DDF-FCAC-4A36-B8D0-FA3D68D2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7D3B6-8F78-47E3-ACF6-852FA5F7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60BE-AE51-49CE-86B5-834D2E581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89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F0DC0-921C-45DF-9F6F-B1A6154C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9E7EC-0D27-4F4E-A5E3-C3F9180C6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437DBB-20F5-40BE-9D4A-B850F882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75FB-87F0-47B2-AF16-2909F7C90DEB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4D650B-6035-434B-BB4F-06FF2AB7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3B773-5B98-434E-80A5-A48042A6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60BE-AE51-49CE-86B5-834D2E581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01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90791-D924-47C6-B30B-746D4D69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5DE6D-5AAC-47D3-8C3A-9D75394D8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B82E91-5FDF-49FA-9709-6E02D060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75FB-87F0-47B2-AF16-2909F7C90DEB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8FB35B-981D-4956-B7F3-A59AEFC1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572DF-B9F8-4F9B-95FA-4A4A19E4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60BE-AE51-49CE-86B5-834D2E581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5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97400-3F72-4979-BC39-F57B9F92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F60E41-B689-41C6-98BF-B151CE029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DB19ED-62F2-4DE2-8400-29F5D22E2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3B612-A5A3-4406-AA08-47DA6204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75FB-87F0-47B2-AF16-2909F7C90DEB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25318B-920B-48DB-B4D6-390025DAB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F44BB9-794D-4957-B545-45D6C7C5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60BE-AE51-49CE-86B5-834D2E581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03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B8FC6-5334-4DB9-8F47-EB1E56DEE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1F1389-317A-4036-A8BF-09368713F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FE627-DA12-44F1-AC45-F9F2C229B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47122E-A8B9-4882-90B9-959317613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236E2C-D18A-4F8A-9EA4-BC925AF33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7630F5-F841-48D2-83B9-8B29B8E4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75FB-87F0-47B2-AF16-2909F7C90DEB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BCD2DD-56B4-4ED8-8A46-B94CBB8B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AFFC61-AF44-4FB0-8ABD-B98B80E5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60BE-AE51-49CE-86B5-834D2E581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12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36709-83E2-40C0-A5DF-338BDCB4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EC4C12-F799-4473-98F3-51483CAD1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75FB-87F0-47B2-AF16-2909F7C90DEB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9ADF9F-D6D7-4966-AE6B-7B3B3D28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3AC443-610D-49FD-989B-752536C7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60BE-AE51-49CE-86B5-834D2E581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6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3035AE-FF9B-4B5E-869E-39B9BFFC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75FB-87F0-47B2-AF16-2909F7C90DEB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27B207-A680-48BF-AB32-BAA98233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05E8A6-6F71-47BE-B804-A738DADC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60BE-AE51-49CE-86B5-834D2E581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0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49838-B9A9-49CE-8C91-C1C7A7F6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CA42C-EEA1-4C10-8779-F250B3740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258057-F7C5-402F-BA28-B182C3821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C91294-439A-430A-AE0D-50C893E8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75FB-87F0-47B2-AF16-2909F7C90DEB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4CA14C-14B0-49F2-9406-48BDB528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90DA25-F4A8-4296-9EF1-EB79A273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60BE-AE51-49CE-86B5-834D2E581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87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25874-C3FF-4D89-B3CC-9429B2D3A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8218A8-BA8F-49FE-A66E-BFCEC0891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5F919-6151-4170-B97D-88DB5B256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A6A41F-A638-4D2F-968E-553E422C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75FB-87F0-47B2-AF16-2909F7C90DEB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9053B4-3896-4B3C-8333-54CF057F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C3519C-2E66-4F7D-87DF-138668C4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60BE-AE51-49CE-86B5-834D2E581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89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6BE9FE-B3DB-4E31-9B9E-6A90724B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429B0A-EAB7-4265-AB4A-02F7DEFB8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BEDE7-D4D4-4352-8C7B-197BFEE91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775FB-87F0-47B2-AF16-2909F7C90DEB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7EEFDA-C24A-4791-977E-E917A1040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F24542-FD53-4EEF-A19B-56E505B0B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060BE-AE51-49CE-86B5-834D2E581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5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tmp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11" Type="http://schemas.openxmlformats.org/officeDocument/2006/relationships/image" Target="../media/image31.jpg"/><Relationship Id="rId5" Type="http://schemas.openxmlformats.org/officeDocument/2006/relationships/image" Target="../media/image28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E7C56E-29D6-42A2-A531-9C952DE6CEFE}"/>
              </a:ext>
            </a:extLst>
          </p:cNvPr>
          <p:cNvSpPr txBox="1"/>
          <p:nvPr/>
        </p:nvSpPr>
        <p:spPr>
          <a:xfrm>
            <a:off x="1066485" y="1812717"/>
            <a:ext cx="96295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라</a:t>
            </a:r>
            <a:r>
              <a:rPr lang="ko-KR" altLang="en-US" sz="2800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즈베리파이 기반의 스마트 </a:t>
            </a:r>
            <a:r>
              <a:rPr lang="en-US" altLang="ko-KR" sz="2800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IOT </a:t>
            </a:r>
            <a:r>
              <a:rPr lang="ko-KR" altLang="en-US" sz="2800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조명 시스템</a:t>
            </a:r>
            <a:endParaRPr lang="en-US" altLang="ko-KR" sz="2800" b="1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Apple SD Gothic Neo" charset="-127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 Light" charset="-127"/>
              </a:rPr>
              <a:t>#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Smart IOT Lighting System based on Raspberry Pi</a:t>
            </a:r>
            <a:endParaRPr lang="ko-KR" altLang="ko-KR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BF2F74-8BDF-4050-99B8-EC268B4F1BFE}"/>
              </a:ext>
            </a:extLst>
          </p:cNvPr>
          <p:cNvSpPr/>
          <p:nvPr/>
        </p:nvSpPr>
        <p:spPr>
          <a:xfrm>
            <a:off x="7766816" y="5958616"/>
            <a:ext cx="4132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2015316011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김예진 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201316029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이유나</a:t>
            </a:r>
          </a:p>
        </p:txBody>
      </p:sp>
    </p:spTree>
    <p:extLst>
      <p:ext uri="{BB962C8B-B14F-4D97-AF65-F5344CB8AC3E}">
        <p14:creationId xmlns:p14="http://schemas.microsoft.com/office/powerpoint/2010/main" val="4188505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2992E-2E53-4AF5-9804-8620A0028FFC}"/>
              </a:ext>
            </a:extLst>
          </p:cNvPr>
          <p:cNvSpPr txBox="1"/>
          <p:nvPr/>
        </p:nvSpPr>
        <p:spPr>
          <a:xfrm>
            <a:off x="1099930" y="350053"/>
            <a:ext cx="341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스템 </a:t>
            </a:r>
            <a:r>
              <a:rPr lang="ko-KR" altLang="en-US" sz="280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소개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_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시나리오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4EB8E4D3-7C0C-4BDA-A226-93A48C7929F4}"/>
              </a:ext>
            </a:extLst>
          </p:cNvPr>
          <p:cNvCxnSpPr/>
          <p:nvPr/>
        </p:nvCxnSpPr>
        <p:spPr>
          <a:xfrm>
            <a:off x="1126434" y="901149"/>
            <a:ext cx="2892884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649CDE-325E-47C7-8C1A-52E09C9C6B27}"/>
              </a:ext>
            </a:extLst>
          </p:cNvPr>
          <p:cNvSpPr txBox="1"/>
          <p:nvPr/>
        </p:nvSpPr>
        <p:spPr>
          <a:xfrm>
            <a:off x="1063056" y="947615"/>
            <a:ext cx="29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Development Object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7431229-9B43-414A-8382-C6EA229DFA53}"/>
              </a:ext>
            </a:extLst>
          </p:cNvPr>
          <p:cNvGrpSpPr/>
          <p:nvPr/>
        </p:nvGrpSpPr>
        <p:grpSpPr>
          <a:xfrm>
            <a:off x="1747360" y="1304329"/>
            <a:ext cx="9868086" cy="5322473"/>
            <a:chOff x="473219" y="1565376"/>
            <a:chExt cx="9868086" cy="5322473"/>
          </a:xfrm>
          <a:solidFill>
            <a:schemeClr val="bg1"/>
          </a:solidFill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3E3964C-6BE5-457D-9BEA-146915B6F574}"/>
                </a:ext>
              </a:extLst>
            </p:cNvPr>
            <p:cNvGrpSpPr/>
            <p:nvPr/>
          </p:nvGrpSpPr>
          <p:grpSpPr>
            <a:xfrm>
              <a:off x="473219" y="2891642"/>
              <a:ext cx="9868086" cy="3996207"/>
              <a:chOff x="340136" y="2605961"/>
              <a:chExt cx="9868086" cy="3996207"/>
            </a:xfrm>
            <a:grpFill/>
          </p:grpSpPr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5680E239-6CF1-4A63-9FD8-EDBBAB6D57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41540" y="4446194"/>
                <a:ext cx="1" cy="790899"/>
              </a:xfrm>
              <a:prstGeom prst="straightConnector1">
                <a:avLst/>
              </a:prstGeom>
              <a:grp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AA532BB9-CE7A-4C88-8D63-786779027AD3}"/>
                  </a:ext>
                </a:extLst>
              </p:cNvPr>
              <p:cNvGrpSpPr/>
              <p:nvPr/>
            </p:nvGrpSpPr>
            <p:grpSpPr>
              <a:xfrm>
                <a:off x="340136" y="2605961"/>
                <a:ext cx="9868086" cy="3996207"/>
                <a:chOff x="456908" y="3005787"/>
                <a:chExt cx="9868086" cy="3996207"/>
              </a:xfrm>
              <a:grpFill/>
            </p:grpSpPr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D946CFEA-7DAB-4920-8830-54253ED38902}"/>
                    </a:ext>
                  </a:extLst>
                </p:cNvPr>
                <p:cNvGrpSpPr/>
                <p:nvPr/>
              </p:nvGrpSpPr>
              <p:grpSpPr>
                <a:xfrm>
                  <a:off x="7521139" y="4221698"/>
                  <a:ext cx="2020105" cy="1231107"/>
                  <a:chOff x="2781638" y="4412186"/>
                  <a:chExt cx="2020105" cy="1231107"/>
                </a:xfrm>
                <a:grpFill/>
              </p:grpSpPr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EB11C2C8-B3F6-41B4-A282-907FA33DE14A}"/>
                      </a:ext>
                    </a:extLst>
                  </p:cNvPr>
                  <p:cNvSpPr txBox="1"/>
                  <p:nvPr/>
                </p:nvSpPr>
                <p:spPr>
                  <a:xfrm>
                    <a:off x="2781638" y="4812296"/>
                    <a:ext cx="2020105" cy="830997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600" b="1" dirty="0">
                        <a:solidFill>
                          <a:schemeClr val="accent4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sym typeface="Wingdings" panose="05000000000000000000" pitchFamily="2" charset="2"/>
                      </a:rPr>
                      <a:t>요구사항 입력</a:t>
                    </a:r>
                    <a:endParaRPr lang="en-US" altLang="ko-KR" sz="1600" b="1" dirty="0">
                      <a:solidFill>
                        <a:schemeClr val="accent4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sym typeface="Wingdings" panose="05000000000000000000" pitchFamily="2" charset="2"/>
                    </a:endParaRPr>
                  </a:p>
                  <a:p>
                    <a:pPr algn="ctr"/>
                    <a:r>
                      <a:rPr lang="en-US" altLang="ko-KR" sz="1600" b="1" dirty="0">
                        <a:solidFill>
                          <a:schemeClr val="accent4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sym typeface="Wingdings" panose="05000000000000000000" pitchFamily="2" charset="2"/>
                      </a:rPr>
                      <a:t>(</a:t>
                    </a:r>
                    <a:r>
                      <a:rPr lang="ko-KR" altLang="en-US" sz="1600" b="1" dirty="0">
                        <a:solidFill>
                          <a:schemeClr val="accent4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sym typeface="Wingdings" panose="05000000000000000000" pitchFamily="2" charset="2"/>
                      </a:rPr>
                      <a:t>조명 색상  및 밝기</a:t>
                    </a:r>
                    <a:r>
                      <a:rPr lang="en-US" altLang="ko-KR" sz="1600" b="1" dirty="0">
                        <a:solidFill>
                          <a:schemeClr val="accent4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sym typeface="Wingdings" panose="05000000000000000000" pitchFamily="2" charset="2"/>
                      </a:rPr>
                      <a:t>, </a:t>
                    </a:r>
                  </a:p>
                  <a:p>
                    <a:pPr algn="ctr"/>
                    <a:r>
                      <a:rPr lang="en-US" altLang="ko-KR" sz="1600" b="1" dirty="0">
                        <a:solidFill>
                          <a:schemeClr val="accent4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sym typeface="Wingdings" panose="05000000000000000000" pitchFamily="2" charset="2"/>
                      </a:rPr>
                      <a:t>GPS, </a:t>
                    </a:r>
                    <a:r>
                      <a:rPr lang="ko-KR" altLang="en-US" sz="1600" b="1" dirty="0">
                        <a:solidFill>
                          <a:schemeClr val="accent4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sym typeface="Wingdings" panose="05000000000000000000" pitchFamily="2" charset="2"/>
                      </a:rPr>
                      <a:t>음악</a:t>
                    </a:r>
                    <a:r>
                      <a:rPr lang="en-US" altLang="ko-KR" sz="1600" b="1" dirty="0">
                        <a:solidFill>
                          <a:schemeClr val="accent4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sym typeface="Wingdings" panose="05000000000000000000" pitchFamily="2" charset="2"/>
                      </a:rPr>
                      <a:t>, ON/OFF)</a:t>
                    </a: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624FF906-3AFF-423F-94B3-0B047047144B}"/>
                      </a:ext>
                    </a:extLst>
                  </p:cNvPr>
                  <p:cNvSpPr txBox="1"/>
                  <p:nvPr/>
                </p:nvSpPr>
                <p:spPr>
                  <a:xfrm>
                    <a:off x="3545445" y="4412186"/>
                    <a:ext cx="413895" cy="400110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2000" b="1" dirty="0">
                        <a:solidFill>
                          <a:schemeClr val="accent4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sym typeface="Wingdings" panose="05000000000000000000" pitchFamily="2" charset="2"/>
                      </a:rPr>
                      <a:t></a:t>
                    </a:r>
                    <a:endParaRPr lang="en-US" altLang="ko-KR" sz="2000" b="1" dirty="0">
                      <a:solidFill>
                        <a:schemeClr val="accent4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sym typeface="Wingdings" panose="05000000000000000000" pitchFamily="2" charset="2"/>
                    </a:endParaRPr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6C873B93-00C1-41BD-B9F1-16E5665FB75E}"/>
                    </a:ext>
                  </a:extLst>
                </p:cNvPr>
                <p:cNvGrpSpPr/>
                <p:nvPr/>
              </p:nvGrpSpPr>
              <p:grpSpPr>
                <a:xfrm>
                  <a:off x="456908" y="3005787"/>
                  <a:ext cx="9868086" cy="3996207"/>
                  <a:chOff x="456908" y="2972307"/>
                  <a:chExt cx="9868086" cy="3996207"/>
                </a:xfrm>
                <a:grpFill/>
              </p:grpSpPr>
              <p:grpSp>
                <p:nvGrpSpPr>
                  <p:cNvPr id="15" name="그룹 14">
                    <a:extLst>
                      <a:ext uri="{FF2B5EF4-FFF2-40B4-BE49-F238E27FC236}">
                        <a16:creationId xmlns:a16="http://schemas.microsoft.com/office/drawing/2014/main" id="{73D78273-CC4E-4F94-BC7E-C42313556717}"/>
                      </a:ext>
                    </a:extLst>
                  </p:cNvPr>
                  <p:cNvGrpSpPr/>
                  <p:nvPr/>
                </p:nvGrpSpPr>
                <p:grpSpPr>
                  <a:xfrm>
                    <a:off x="456908" y="2972307"/>
                    <a:ext cx="1858201" cy="913391"/>
                    <a:chOff x="513712" y="3060696"/>
                    <a:chExt cx="1858201" cy="913391"/>
                  </a:xfrm>
                  <a:grpFill/>
                </p:grpSpPr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9522AA85-359D-444B-8F7D-5DC8D92623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3712" y="3060696"/>
                      <a:ext cx="1858201" cy="338554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chemeClr val="accent2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sym typeface="Wingdings" panose="05000000000000000000" pitchFamily="2" charset="2"/>
                        </a:rPr>
                        <a:t>온 습도 및 조도 감지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sym typeface="Wingdings" panose="05000000000000000000" pitchFamily="2" charset="2"/>
                      </a:endParaRPr>
                    </a:p>
                  </p:txBody>
                </p:sp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9628D20B-90A4-4B0A-8C26-5249CAD8DB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5865" y="3573977"/>
                      <a:ext cx="413896" cy="400110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2000" b="1" dirty="0">
                          <a:solidFill>
                            <a:schemeClr val="accent2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sym typeface="Wingdings" panose="05000000000000000000" pitchFamily="2" charset="2"/>
                        </a:rPr>
                        <a:t></a:t>
                      </a:r>
                      <a:endParaRPr lang="en-US" altLang="ko-KR" sz="2000" b="1" dirty="0">
                        <a:solidFill>
                          <a:schemeClr val="accent2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sym typeface="Wingdings" panose="05000000000000000000" pitchFamily="2" charset="2"/>
                      </a:endParaRPr>
                    </a:p>
                  </p:txBody>
                </p:sp>
              </p:grpSp>
              <p:grpSp>
                <p:nvGrpSpPr>
                  <p:cNvPr id="16" name="그룹 15">
                    <a:extLst>
                      <a:ext uri="{FF2B5EF4-FFF2-40B4-BE49-F238E27FC236}">
                        <a16:creationId xmlns:a16="http://schemas.microsoft.com/office/drawing/2014/main" id="{8A1648E1-2213-4A91-A906-B88E762AF92D}"/>
                      </a:ext>
                    </a:extLst>
                  </p:cNvPr>
                  <p:cNvGrpSpPr/>
                  <p:nvPr/>
                </p:nvGrpSpPr>
                <p:grpSpPr>
                  <a:xfrm>
                    <a:off x="3235771" y="2972307"/>
                    <a:ext cx="1146469" cy="913391"/>
                    <a:chOff x="950754" y="3060696"/>
                    <a:chExt cx="1146469" cy="913391"/>
                  </a:xfrm>
                  <a:grpFill/>
                </p:grpSpPr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B34261EE-8A15-4245-B01F-6CD29B9E02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0754" y="3060696"/>
                      <a:ext cx="1146469" cy="338554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sym typeface="Wingdings" panose="05000000000000000000" pitchFamily="2" charset="2"/>
                        </a:rPr>
                        <a:t>PUSH </a:t>
                      </a:r>
                      <a:r>
                        <a:rPr lang="ko-KR" altLang="en-US" sz="1600" b="1" dirty="0">
                          <a:solidFill>
                            <a:schemeClr val="accent2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sym typeface="Wingdings" panose="05000000000000000000" pitchFamily="2" charset="2"/>
                        </a:rPr>
                        <a:t>서버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sym typeface="Wingdings" panose="05000000000000000000" pitchFamily="2" charset="2"/>
                      </a:endParaRPr>
                    </a:p>
                  </p:txBody>
                </p:sp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54282D5B-A538-46C8-B0C1-7207121B37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5866" y="3573977"/>
                      <a:ext cx="413895" cy="400110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2000" b="1" dirty="0">
                          <a:solidFill>
                            <a:schemeClr val="accent2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sym typeface="Wingdings" panose="05000000000000000000" pitchFamily="2" charset="2"/>
                        </a:rPr>
                        <a:t></a:t>
                      </a:r>
                      <a:endParaRPr lang="en-US" altLang="ko-KR" sz="2000" b="1" dirty="0">
                        <a:solidFill>
                          <a:schemeClr val="accent2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sym typeface="Wingdings" panose="05000000000000000000" pitchFamily="2" charset="2"/>
                      </a:endParaRPr>
                    </a:p>
                  </p:txBody>
                </p:sp>
              </p:grpSp>
              <p:grpSp>
                <p:nvGrpSpPr>
                  <p:cNvPr id="17" name="그룹 16">
                    <a:extLst>
                      <a:ext uri="{FF2B5EF4-FFF2-40B4-BE49-F238E27FC236}">
                        <a16:creationId xmlns:a16="http://schemas.microsoft.com/office/drawing/2014/main" id="{50DE05DF-0159-4F92-A7AB-54C10F004303}"/>
                      </a:ext>
                    </a:extLst>
                  </p:cNvPr>
                  <p:cNvGrpSpPr/>
                  <p:nvPr/>
                </p:nvGrpSpPr>
                <p:grpSpPr>
                  <a:xfrm>
                    <a:off x="5619252" y="3035077"/>
                    <a:ext cx="962123" cy="850621"/>
                    <a:chOff x="961751" y="3123466"/>
                    <a:chExt cx="962123" cy="850621"/>
                  </a:xfrm>
                  <a:grpFill/>
                </p:grpSpPr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25C8C198-A494-43C4-83BA-B5C1508828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1751" y="3123466"/>
                      <a:ext cx="962123" cy="338554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chemeClr val="accent2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sym typeface="Wingdings" panose="05000000000000000000" pitchFamily="2" charset="2"/>
                        </a:rPr>
                        <a:t>푸시 알람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sym typeface="Wingdings" panose="05000000000000000000" pitchFamily="2" charset="2"/>
                      </a:endParaRPr>
                    </a:p>
                  </p:txBody>
                </p:sp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CF7D0F1F-5736-419E-89E7-B847A433FA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5866" y="3573977"/>
                      <a:ext cx="413895" cy="400110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2000" b="1" dirty="0">
                          <a:solidFill>
                            <a:schemeClr val="accent2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sym typeface="Wingdings" panose="05000000000000000000" pitchFamily="2" charset="2"/>
                        </a:rPr>
                        <a:t></a:t>
                      </a:r>
                      <a:endParaRPr lang="en-US" altLang="ko-KR" sz="2000" b="1" dirty="0">
                        <a:solidFill>
                          <a:schemeClr val="accent2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sym typeface="Wingdings" panose="05000000000000000000" pitchFamily="2" charset="2"/>
                      </a:endParaRPr>
                    </a:p>
                  </p:txBody>
                </p:sp>
              </p:grpSp>
              <p:grpSp>
                <p:nvGrpSpPr>
                  <p:cNvPr id="18" name="그룹 17">
                    <a:extLst>
                      <a:ext uri="{FF2B5EF4-FFF2-40B4-BE49-F238E27FC236}">
                        <a16:creationId xmlns:a16="http://schemas.microsoft.com/office/drawing/2014/main" id="{08D1B948-D11A-45E9-AE5E-2EADAB220DE7}"/>
                      </a:ext>
                    </a:extLst>
                  </p:cNvPr>
                  <p:cNvGrpSpPr/>
                  <p:nvPr/>
                </p:nvGrpSpPr>
                <p:grpSpPr>
                  <a:xfrm>
                    <a:off x="7217531" y="2977483"/>
                    <a:ext cx="2456122" cy="908215"/>
                    <a:chOff x="194099" y="3065872"/>
                    <a:chExt cx="2456122" cy="908215"/>
                  </a:xfrm>
                  <a:grpFill/>
                </p:grpSpPr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F5EB9AAA-6457-4CC3-AB13-4AF4DCC22E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4099" y="3065872"/>
                      <a:ext cx="2456122" cy="338554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chemeClr val="accent2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sym typeface="Wingdings" panose="05000000000000000000" pitchFamily="2" charset="2"/>
                        </a:rPr>
                        <a:t>온 습도 조도 정보 확인 가능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sym typeface="Wingdings" panose="05000000000000000000" pitchFamily="2" charset="2"/>
                      </a:endParaRPr>
                    </a:p>
                  </p:txBody>
                </p:sp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9A74BE48-9FEB-4CBA-8C46-AABF25A6B6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5866" y="3573977"/>
                      <a:ext cx="413895" cy="400110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2000" b="1" dirty="0">
                          <a:solidFill>
                            <a:schemeClr val="accent2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sym typeface="Wingdings" panose="05000000000000000000" pitchFamily="2" charset="2"/>
                        </a:rPr>
                        <a:t></a:t>
                      </a:r>
                      <a:endParaRPr lang="en-US" altLang="ko-KR" sz="2000" b="1" dirty="0">
                        <a:solidFill>
                          <a:schemeClr val="accent2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sym typeface="Wingdings" panose="05000000000000000000" pitchFamily="2" charset="2"/>
                      </a:endParaRPr>
                    </a:p>
                  </p:txBody>
                </p:sp>
              </p:grpSp>
              <p:grpSp>
                <p:nvGrpSpPr>
                  <p:cNvPr id="19" name="그룹 18">
                    <a:extLst>
                      <a:ext uri="{FF2B5EF4-FFF2-40B4-BE49-F238E27FC236}">
                        <a16:creationId xmlns:a16="http://schemas.microsoft.com/office/drawing/2014/main" id="{3CEA9D86-50CC-42A0-88C3-EA25EFF65F02}"/>
                      </a:ext>
                    </a:extLst>
                  </p:cNvPr>
                  <p:cNvGrpSpPr/>
                  <p:nvPr/>
                </p:nvGrpSpPr>
                <p:grpSpPr>
                  <a:xfrm>
                    <a:off x="1323387" y="3377032"/>
                    <a:ext cx="9001607" cy="3591482"/>
                    <a:chOff x="1323387" y="3377032"/>
                    <a:chExt cx="9001607" cy="3591482"/>
                  </a:xfrm>
                  <a:grpFill/>
                </p:grpSpPr>
                <p:grpSp>
                  <p:nvGrpSpPr>
                    <p:cNvPr id="22" name="그룹 21">
                      <a:extLst>
                        <a:ext uri="{FF2B5EF4-FFF2-40B4-BE49-F238E27FC236}">
                          <a16:creationId xmlns:a16="http://schemas.microsoft.com/office/drawing/2014/main" id="{13A9CEAD-ACBD-46FB-9A8F-61C4018F9B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23387" y="3377032"/>
                      <a:ext cx="9001607" cy="1268301"/>
                      <a:chOff x="1111058" y="3335740"/>
                      <a:chExt cx="9001607" cy="1268301"/>
                    </a:xfrm>
                    <a:grpFill/>
                  </p:grpSpPr>
                  <p:grpSp>
                    <p:nvGrpSpPr>
                      <p:cNvPr id="38" name="그룹 37">
                        <a:extLst>
                          <a:ext uri="{FF2B5EF4-FFF2-40B4-BE49-F238E27FC236}">
                            <a16:creationId xmlns:a16="http://schemas.microsoft.com/office/drawing/2014/main" id="{3EBDE2BB-55A8-47B4-AE46-C24137E7EF3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09638" y="3335740"/>
                        <a:ext cx="1377687" cy="1268300"/>
                        <a:chOff x="535164" y="4625565"/>
                        <a:chExt cx="1377687" cy="1268300"/>
                      </a:xfrm>
                      <a:grpFill/>
                    </p:grpSpPr>
                    <p:sp>
                      <p:nvSpPr>
                        <p:cNvPr id="60" name="타원 59">
                          <a:extLst>
                            <a:ext uri="{FF2B5EF4-FFF2-40B4-BE49-F238E27FC236}">
                              <a16:creationId xmlns:a16="http://schemas.microsoft.com/office/drawing/2014/main" id="{5B83B64D-0BB0-4CB5-9156-BB7A5FABAD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164" y="4625565"/>
                          <a:ext cx="1377687" cy="1268300"/>
                        </a:xfrm>
                        <a:prstGeom prst="ellipse">
                          <a:avLst/>
                        </a:prstGeom>
                        <a:grpFill/>
                        <a:ln w="28575"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</a:endParaRPr>
                        </a:p>
                      </p:txBody>
                    </p:sp>
                    <p:pic>
                      <p:nvPicPr>
                        <p:cNvPr id="61" name="그림 60">
                          <a:extLst>
                            <a:ext uri="{FF2B5EF4-FFF2-40B4-BE49-F238E27FC236}">
                              <a16:creationId xmlns:a16="http://schemas.microsoft.com/office/drawing/2014/main" id="{7F3D3F46-0B00-4904-A3AC-FFDCA887B63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88086" y="4961578"/>
                          <a:ext cx="471842" cy="596273"/>
                        </a:xfrm>
                        <a:prstGeom prst="rect">
                          <a:avLst/>
                        </a:prstGeom>
                        <a:grpFill/>
                      </p:spPr>
                    </p:pic>
                  </p:grpSp>
                  <p:grpSp>
                    <p:nvGrpSpPr>
                      <p:cNvPr id="41" name="그룹 40">
                        <a:extLst>
                          <a:ext uri="{FF2B5EF4-FFF2-40B4-BE49-F238E27FC236}">
                            <a16:creationId xmlns:a16="http://schemas.microsoft.com/office/drawing/2014/main" id="{BAFE86C1-F5C1-4866-A8B2-722D69DE833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12598" y="3335740"/>
                        <a:ext cx="1377687" cy="1268300"/>
                        <a:chOff x="8155833" y="4363731"/>
                        <a:chExt cx="1377687" cy="1268300"/>
                      </a:xfrm>
                      <a:grpFill/>
                    </p:grpSpPr>
                    <p:sp>
                      <p:nvSpPr>
                        <p:cNvPr id="58" name="타원 57">
                          <a:extLst>
                            <a:ext uri="{FF2B5EF4-FFF2-40B4-BE49-F238E27FC236}">
                              <a16:creationId xmlns:a16="http://schemas.microsoft.com/office/drawing/2014/main" id="{887F1996-B4BF-463D-8434-BE4D657A91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5833" y="4363731"/>
                          <a:ext cx="1377687" cy="1268300"/>
                        </a:xfrm>
                        <a:prstGeom prst="ellipse">
                          <a:avLst/>
                        </a:prstGeom>
                        <a:grpFill/>
                        <a:ln w="28575"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</a:endParaRPr>
                        </a:p>
                      </p:txBody>
                    </p:sp>
                    <p:pic>
                      <p:nvPicPr>
                        <p:cNvPr id="59" name="그림 58">
                          <a:extLst>
                            <a:ext uri="{FF2B5EF4-FFF2-40B4-BE49-F238E27FC236}">
                              <a16:creationId xmlns:a16="http://schemas.microsoft.com/office/drawing/2014/main" id="{BB22C1EC-A810-4176-B399-7794D72B1E6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492727" y="4645932"/>
                          <a:ext cx="703897" cy="703897"/>
                        </a:xfrm>
                        <a:prstGeom prst="rect">
                          <a:avLst/>
                        </a:prstGeom>
                        <a:grpFill/>
                      </p:spPr>
                    </p:pic>
                  </p:grpSp>
                  <p:grpSp>
                    <p:nvGrpSpPr>
                      <p:cNvPr id="42" name="그룹 41">
                        <a:extLst>
                          <a:ext uri="{FF2B5EF4-FFF2-40B4-BE49-F238E27FC236}">
                            <a16:creationId xmlns:a16="http://schemas.microsoft.com/office/drawing/2014/main" id="{E1709C04-6445-4CB0-A1AD-B3C5B98935B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51418" y="3335740"/>
                        <a:ext cx="1377687" cy="1268300"/>
                        <a:chOff x="5422838" y="954117"/>
                        <a:chExt cx="1377687" cy="1268300"/>
                      </a:xfrm>
                      <a:grpFill/>
                    </p:grpSpPr>
                    <p:sp>
                      <p:nvSpPr>
                        <p:cNvPr id="56" name="타원 55">
                          <a:extLst>
                            <a:ext uri="{FF2B5EF4-FFF2-40B4-BE49-F238E27FC236}">
                              <a16:creationId xmlns:a16="http://schemas.microsoft.com/office/drawing/2014/main" id="{7F06525A-AA67-46FC-B3C4-F68FBE145C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22838" y="954117"/>
                          <a:ext cx="1377687" cy="1268300"/>
                        </a:xfrm>
                        <a:prstGeom prst="ellipse">
                          <a:avLst/>
                        </a:prstGeom>
                        <a:grpFill/>
                        <a:ln w="28575"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</a:endParaRPr>
                        </a:p>
                      </p:txBody>
                    </p:sp>
                    <p:pic>
                      <p:nvPicPr>
                        <p:cNvPr id="57" name="그림 56">
                          <a:extLst>
                            <a:ext uri="{FF2B5EF4-FFF2-40B4-BE49-F238E27FC236}">
                              <a16:creationId xmlns:a16="http://schemas.microsoft.com/office/drawing/2014/main" id="{FDEE2EF3-1ABE-406D-BFB9-EC625A9A1FC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601562" y="1294931"/>
                          <a:ext cx="1020237" cy="663783"/>
                        </a:xfrm>
                        <a:prstGeom prst="rect">
                          <a:avLst/>
                        </a:prstGeom>
                        <a:grpFill/>
                      </p:spPr>
                    </p:pic>
                  </p:grpSp>
                  <p:grpSp>
                    <p:nvGrpSpPr>
                      <p:cNvPr id="43" name="그룹 42">
                        <a:extLst>
                          <a:ext uri="{FF2B5EF4-FFF2-40B4-BE49-F238E27FC236}">
                            <a16:creationId xmlns:a16="http://schemas.microsoft.com/office/drawing/2014/main" id="{E10BA00E-2E46-4716-9779-A43923B44B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734978" y="3335741"/>
                        <a:ext cx="1377687" cy="1268300"/>
                        <a:chOff x="992444" y="3682861"/>
                        <a:chExt cx="1377687" cy="1268300"/>
                      </a:xfrm>
                      <a:grpFill/>
                    </p:grpSpPr>
                    <p:sp>
                      <p:nvSpPr>
                        <p:cNvPr id="54" name="타원 53">
                          <a:extLst>
                            <a:ext uri="{FF2B5EF4-FFF2-40B4-BE49-F238E27FC236}">
                              <a16:creationId xmlns:a16="http://schemas.microsoft.com/office/drawing/2014/main" id="{92728453-CAE6-42A1-9357-9B36A2BAFD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92444" y="3682861"/>
                          <a:ext cx="1377687" cy="1268300"/>
                        </a:xfrm>
                        <a:prstGeom prst="ellipse">
                          <a:avLst/>
                        </a:prstGeom>
                        <a:grpFill/>
                        <a:ln w="28575"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</a:endParaRPr>
                        </a:p>
                      </p:txBody>
                    </p:sp>
                    <p:pic>
                      <p:nvPicPr>
                        <p:cNvPr id="55" name="그림 54">
                          <a:extLst>
                            <a:ext uri="{FF2B5EF4-FFF2-40B4-BE49-F238E27FC236}">
                              <a16:creationId xmlns:a16="http://schemas.microsoft.com/office/drawing/2014/main" id="{EAC4E236-3A2E-4693-8632-914F411E1BD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29867" y="3868086"/>
                          <a:ext cx="777846" cy="777846"/>
                        </a:xfrm>
                        <a:prstGeom prst="rect">
                          <a:avLst/>
                        </a:prstGeom>
                        <a:grpFill/>
                      </p:spPr>
                    </p:pic>
                  </p:grpSp>
                  <p:grpSp>
                    <p:nvGrpSpPr>
                      <p:cNvPr id="44" name="그룹 43">
                        <a:extLst>
                          <a:ext uri="{FF2B5EF4-FFF2-40B4-BE49-F238E27FC236}">
                            <a16:creationId xmlns:a16="http://schemas.microsoft.com/office/drawing/2014/main" id="{56B7CAED-AF0E-474E-8F7F-A605013F290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031846" y="3847324"/>
                        <a:ext cx="500418" cy="195028"/>
                        <a:chOff x="4182059" y="3662948"/>
                        <a:chExt cx="500418" cy="195028"/>
                      </a:xfrm>
                      <a:grpFill/>
                    </p:grpSpPr>
                    <p:cxnSp>
                      <p:nvCxnSpPr>
                        <p:cNvPr id="52" name="직선 화살표 연결선 51">
                          <a:extLst>
                            <a:ext uri="{FF2B5EF4-FFF2-40B4-BE49-F238E27FC236}">
                              <a16:creationId xmlns:a16="http://schemas.microsoft.com/office/drawing/2014/main" id="{1A2E152F-6724-4844-8EB8-FF4428AFC94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4182059" y="3662948"/>
                          <a:ext cx="500418" cy="0"/>
                        </a:xfrm>
                        <a:prstGeom prst="straightConnector1">
                          <a:avLst/>
                        </a:prstGeom>
                        <a:grpFill/>
                        <a:ln w="2857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arrow" w="med" len="med"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" name="직선 화살표 연결선 52">
                          <a:extLst>
                            <a:ext uri="{FF2B5EF4-FFF2-40B4-BE49-F238E27FC236}">
                              <a16:creationId xmlns:a16="http://schemas.microsoft.com/office/drawing/2014/main" id="{EF04108E-B7BA-4CF0-85EE-942006C3595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4182059" y="3857976"/>
                          <a:ext cx="486916" cy="0"/>
                        </a:xfrm>
                        <a:prstGeom prst="straightConnector1">
                          <a:avLst/>
                        </a:prstGeom>
                        <a:grpFill/>
                        <a:ln w="2857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arrow" w="med" len="med"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5" name="그룹 44">
                        <a:extLst>
                          <a:ext uri="{FF2B5EF4-FFF2-40B4-BE49-F238E27FC236}">
                            <a16:creationId xmlns:a16="http://schemas.microsoft.com/office/drawing/2014/main" id="{4E6980AE-B773-4ECE-9201-F7B8E018436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70619" y="3944838"/>
                        <a:ext cx="500418" cy="195028"/>
                        <a:chOff x="4182059" y="3662948"/>
                        <a:chExt cx="500418" cy="195028"/>
                      </a:xfrm>
                      <a:grpFill/>
                    </p:grpSpPr>
                    <p:cxnSp>
                      <p:nvCxnSpPr>
                        <p:cNvPr id="50" name="직선 화살표 연결선 49">
                          <a:extLst>
                            <a:ext uri="{FF2B5EF4-FFF2-40B4-BE49-F238E27FC236}">
                              <a16:creationId xmlns:a16="http://schemas.microsoft.com/office/drawing/2014/main" id="{844167C5-13C9-4D14-AC16-D4580F6C58A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4182059" y="3662948"/>
                          <a:ext cx="500418" cy="0"/>
                        </a:xfrm>
                        <a:prstGeom prst="straightConnector1">
                          <a:avLst/>
                        </a:prstGeom>
                        <a:grpFill/>
                        <a:ln w="2857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arrow" w="med" len="med"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" name="직선 화살표 연결선 50">
                          <a:extLst>
                            <a:ext uri="{FF2B5EF4-FFF2-40B4-BE49-F238E27FC236}">
                              <a16:creationId xmlns:a16="http://schemas.microsoft.com/office/drawing/2014/main" id="{37504BD8-C5C7-4396-BC3D-928D65FDD53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4182059" y="3857976"/>
                          <a:ext cx="486916" cy="0"/>
                        </a:xfrm>
                        <a:prstGeom prst="straightConnector1">
                          <a:avLst/>
                        </a:prstGeom>
                        <a:grpFill/>
                        <a:ln w="2857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arrow" w="med" len="med"/>
                          <a:tailEnd type="arrow" w="med" len="med"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6" name="그룹 45">
                        <a:extLst>
                          <a:ext uri="{FF2B5EF4-FFF2-40B4-BE49-F238E27FC236}">
                            <a16:creationId xmlns:a16="http://schemas.microsoft.com/office/drawing/2014/main" id="{C3B3348B-654F-468D-BC8B-CC4926C2815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34784" y="4011370"/>
                        <a:ext cx="500418" cy="195028"/>
                        <a:chOff x="4182059" y="3662948"/>
                        <a:chExt cx="500418" cy="195028"/>
                      </a:xfrm>
                      <a:grpFill/>
                    </p:grpSpPr>
                    <p:cxnSp>
                      <p:nvCxnSpPr>
                        <p:cNvPr id="48" name="직선 화살표 연결선 47">
                          <a:extLst>
                            <a:ext uri="{FF2B5EF4-FFF2-40B4-BE49-F238E27FC236}">
                              <a16:creationId xmlns:a16="http://schemas.microsoft.com/office/drawing/2014/main" id="{64C34184-6EED-4368-BF5D-9E425E56651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4182059" y="3662948"/>
                          <a:ext cx="500418" cy="0"/>
                        </a:xfrm>
                        <a:prstGeom prst="straightConnector1">
                          <a:avLst/>
                        </a:prstGeom>
                        <a:grpFill/>
                        <a:ln w="2857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arrow" w="med" len="med"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9" name="직선 화살표 연결선 48">
                          <a:extLst>
                            <a:ext uri="{FF2B5EF4-FFF2-40B4-BE49-F238E27FC236}">
                              <a16:creationId xmlns:a16="http://schemas.microsoft.com/office/drawing/2014/main" id="{1116C9FA-C801-4F26-B527-E37CEBAD378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4182059" y="3857976"/>
                          <a:ext cx="486916" cy="0"/>
                        </a:xfrm>
                        <a:prstGeom prst="straightConnector1">
                          <a:avLst/>
                        </a:prstGeom>
                        <a:grpFill/>
                        <a:ln w="2857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arrow" w="med" len="med"/>
                          <a:tailEnd type="arrow" w="med" len="med"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47" name="직선 화살표 연결선 46">
                        <a:extLst>
                          <a:ext uri="{FF2B5EF4-FFF2-40B4-BE49-F238E27FC236}">
                            <a16:creationId xmlns:a16="http://schemas.microsoft.com/office/drawing/2014/main" id="{150B42DF-AE57-47C1-97BC-0B67B397309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111058" y="4018504"/>
                        <a:ext cx="500418" cy="0"/>
                      </a:xfrm>
                      <a:prstGeom prst="straightConnector1">
                        <a:avLst/>
                      </a:prstGeom>
                      <a:grpFill/>
                      <a:ln w="28575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arrow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" name="그룹 22">
                      <a:extLst>
                        <a:ext uri="{FF2B5EF4-FFF2-40B4-BE49-F238E27FC236}">
                          <a16:creationId xmlns:a16="http://schemas.microsoft.com/office/drawing/2014/main" id="{6045470B-6E7C-4D69-B24D-A89F026DC5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63371" y="4309318"/>
                      <a:ext cx="1321196" cy="738664"/>
                      <a:chOff x="3131083" y="4412186"/>
                      <a:chExt cx="1321196" cy="738664"/>
                    </a:xfrm>
                    <a:grpFill/>
                  </p:grpSpPr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F2E31BF4-197D-4B31-8E95-0B8AC84C36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31083" y="4812296"/>
                        <a:ext cx="1321196" cy="338554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1600" b="1" dirty="0">
                            <a:solidFill>
                              <a:schemeClr val="accent4"/>
                            </a:solidFill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  <a:sym typeface="Wingdings" panose="05000000000000000000" pitchFamily="2" charset="2"/>
                          </a:rPr>
                          <a:t>데이터 송수신</a:t>
                        </a:r>
                        <a:endParaRPr lang="en-US" altLang="ko-KR" sz="1600" b="1" dirty="0">
                          <a:solidFill>
                            <a:schemeClr val="accent4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sym typeface="Wingdings" panose="05000000000000000000" pitchFamily="2" charset="2"/>
                        </a:endParaRPr>
                      </a:p>
                    </p:txBody>
                  </p:sp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D8190067-C4AA-4965-A1CD-B075765AAC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45445" y="4412186"/>
                        <a:ext cx="413895" cy="400110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2000" b="1" dirty="0">
                            <a:solidFill>
                              <a:schemeClr val="accent4"/>
                            </a:solidFill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  <a:sym typeface="Wingdings" panose="05000000000000000000" pitchFamily="2" charset="2"/>
                          </a:rPr>
                          <a:t></a:t>
                        </a:r>
                        <a:endParaRPr lang="en-US" altLang="ko-KR" sz="2000" b="1" dirty="0">
                          <a:solidFill>
                            <a:schemeClr val="accent4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sym typeface="Wingdings" panose="05000000000000000000" pitchFamily="2" charset="2"/>
                        </a:endParaRPr>
                      </a:p>
                    </p:txBody>
                  </p:sp>
                </p:grpSp>
                <p:grpSp>
                  <p:nvGrpSpPr>
                    <p:cNvPr id="24" name="그룹 23">
                      <a:extLst>
                        <a:ext uri="{FF2B5EF4-FFF2-40B4-BE49-F238E27FC236}">
                          <a16:creationId xmlns:a16="http://schemas.microsoft.com/office/drawing/2014/main" id="{0FAE5BEE-24B9-4147-98DF-A066754BD8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08906" y="4314562"/>
                      <a:ext cx="1151277" cy="984885"/>
                      <a:chOff x="3216048" y="4412186"/>
                      <a:chExt cx="1151277" cy="984885"/>
                    </a:xfrm>
                    <a:grpFill/>
                  </p:grpSpPr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12217671-F797-4890-ADF1-9255AC05D40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16048" y="4812296"/>
                        <a:ext cx="1151277" cy="584775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 sz="1600" b="1" dirty="0">
                            <a:solidFill>
                              <a:schemeClr val="accent4"/>
                            </a:solidFill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  <a:sym typeface="Wingdings" panose="05000000000000000000" pitchFamily="2" charset="2"/>
                          </a:rPr>
                          <a:t>DB </a:t>
                        </a:r>
                        <a:r>
                          <a:rPr lang="ko-KR" altLang="en-US" sz="1600" b="1" dirty="0">
                            <a:solidFill>
                              <a:schemeClr val="accent4"/>
                            </a:solidFill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  <a:sym typeface="Wingdings" panose="05000000000000000000" pitchFamily="2" charset="2"/>
                          </a:rPr>
                          <a:t>서버</a:t>
                        </a:r>
                        <a:endParaRPr lang="en-US" altLang="ko-KR" sz="1600" b="1" dirty="0">
                          <a:solidFill>
                            <a:schemeClr val="accent4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sym typeface="Wingdings" panose="05000000000000000000" pitchFamily="2" charset="2"/>
                        </a:endParaRPr>
                      </a:p>
                      <a:p>
                        <a:pPr algn="ctr"/>
                        <a:r>
                          <a:rPr lang="en-US" altLang="ko-KR" sz="1600" b="1" dirty="0">
                            <a:solidFill>
                              <a:schemeClr val="accent4"/>
                            </a:solidFill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  <a:sym typeface="Wingdings" panose="05000000000000000000" pitchFamily="2" charset="2"/>
                          </a:rPr>
                          <a:t>(</a:t>
                        </a:r>
                        <a:r>
                          <a:rPr lang="ko-KR" altLang="en-US" sz="1600" b="1" dirty="0">
                            <a:solidFill>
                              <a:schemeClr val="accent4"/>
                            </a:solidFill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  <a:sym typeface="Wingdings" panose="05000000000000000000" pitchFamily="2" charset="2"/>
                          </a:rPr>
                          <a:t>조회</a:t>
                        </a:r>
                        <a:r>
                          <a:rPr lang="en-US" altLang="ko-KR" sz="1600" b="1" dirty="0">
                            <a:solidFill>
                              <a:schemeClr val="accent4"/>
                            </a:solidFill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  <a:sym typeface="Wingdings" panose="05000000000000000000" pitchFamily="2" charset="2"/>
                          </a:rPr>
                          <a:t>, </a:t>
                        </a:r>
                        <a:r>
                          <a:rPr lang="ko-KR" altLang="en-US" sz="1600" b="1" dirty="0">
                            <a:solidFill>
                              <a:schemeClr val="accent4"/>
                            </a:solidFill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  <a:sym typeface="Wingdings" panose="05000000000000000000" pitchFamily="2" charset="2"/>
                          </a:rPr>
                          <a:t>입력</a:t>
                        </a:r>
                        <a:r>
                          <a:rPr lang="en-US" altLang="ko-KR" sz="1600" b="1" dirty="0">
                            <a:solidFill>
                              <a:schemeClr val="accent4"/>
                            </a:solidFill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  <a:sym typeface="Wingdings" panose="05000000000000000000" pitchFamily="2" charset="2"/>
                          </a:rPr>
                          <a:t>)</a:t>
                        </a:r>
                      </a:p>
                    </p:txBody>
                  </p:sp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D7500466-F7F4-4D23-9196-B240AA4874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45445" y="4412186"/>
                        <a:ext cx="413895" cy="400110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2000" b="1" dirty="0">
                            <a:solidFill>
                              <a:schemeClr val="accent4"/>
                            </a:solidFill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  <a:sym typeface="Wingdings" panose="05000000000000000000" pitchFamily="2" charset="2"/>
                          </a:rPr>
                          <a:t></a:t>
                        </a:r>
                        <a:endParaRPr lang="en-US" altLang="ko-KR" sz="2000" b="1" dirty="0">
                          <a:solidFill>
                            <a:schemeClr val="accent4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sym typeface="Wingdings" panose="05000000000000000000" pitchFamily="2" charset="2"/>
                        </a:endParaRPr>
                      </a:p>
                    </p:txBody>
                  </p:sp>
                </p:grpSp>
                <p:cxnSp>
                  <p:nvCxnSpPr>
                    <p:cNvPr id="25" name="연결선: 꺾임 24">
                      <a:extLst>
                        <a:ext uri="{FF2B5EF4-FFF2-40B4-BE49-F238E27FC236}">
                          <a16:creationId xmlns:a16="http://schemas.microsoft.com/office/drawing/2014/main" id="{83CBA390-87D5-4D02-91FF-45425E0176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049565" y="4767455"/>
                      <a:ext cx="1259328" cy="952920"/>
                    </a:xfrm>
                    <a:prstGeom prst="bentConnector3">
                      <a:avLst>
                        <a:gd name="adj1" fmla="val -209"/>
                      </a:avLst>
                    </a:prstGeom>
                    <a:grpFill/>
                    <a:ln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arrow" w="med" len="med"/>
                      <a:tailEnd type="arrow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" name="그룹 25">
                      <a:extLst>
                        <a:ext uri="{FF2B5EF4-FFF2-40B4-BE49-F238E27FC236}">
                          <a16:creationId xmlns:a16="http://schemas.microsoft.com/office/drawing/2014/main" id="{FF493FF8-B13A-4D09-A504-909E9EC136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99652" y="5785782"/>
                      <a:ext cx="1200971" cy="984885"/>
                      <a:chOff x="3191196" y="4412186"/>
                      <a:chExt cx="1200971" cy="984885"/>
                    </a:xfrm>
                    <a:grpFill/>
                  </p:grpSpPr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0C08DE79-08DF-490A-8C78-AEDCC7DA161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91196" y="4812296"/>
                        <a:ext cx="1200971" cy="584775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1600" b="1" dirty="0">
                            <a:solidFill>
                              <a:schemeClr val="accent4"/>
                            </a:solidFill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  <a:sym typeface="Wingdings" panose="05000000000000000000" pitchFamily="2" charset="2"/>
                          </a:rPr>
                          <a:t>기상 정보</a:t>
                        </a:r>
                        <a:endParaRPr lang="en-US" altLang="ko-KR" sz="1600" b="1" dirty="0">
                          <a:solidFill>
                            <a:schemeClr val="accent4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sym typeface="Wingdings" panose="05000000000000000000" pitchFamily="2" charset="2"/>
                        </a:endParaRPr>
                      </a:p>
                      <a:p>
                        <a:pPr algn="ctr"/>
                        <a:r>
                          <a:rPr lang="ko-KR" altLang="en-US" sz="1600" b="1" dirty="0">
                            <a:solidFill>
                              <a:schemeClr val="accent4"/>
                            </a:solidFill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  <a:sym typeface="Wingdings" panose="05000000000000000000" pitchFamily="2" charset="2"/>
                          </a:rPr>
                          <a:t>요청 및 수신</a:t>
                        </a:r>
                        <a:endParaRPr lang="en-US" altLang="ko-KR" sz="1600" b="1" dirty="0">
                          <a:solidFill>
                            <a:schemeClr val="accent4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sym typeface="Wingdings" panose="05000000000000000000" pitchFamily="2" charset="2"/>
                        </a:endParaRPr>
                      </a:p>
                    </p:txBody>
                  </p:sp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1AB3A81D-13DE-467A-96FE-B95D7FAC034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45445" y="4412186"/>
                        <a:ext cx="413895" cy="400110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2000" b="1" dirty="0">
                            <a:solidFill>
                              <a:srgbClr val="286774"/>
                            </a:solidFill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  <a:sym typeface="Wingdings" panose="05000000000000000000" pitchFamily="2" charset="2"/>
                          </a:rPr>
                          <a:t></a:t>
                        </a:r>
                        <a:endParaRPr lang="en-US" altLang="ko-KR" sz="2000" b="1" dirty="0">
                          <a:solidFill>
                            <a:srgbClr val="286774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sym typeface="Wingdings" panose="05000000000000000000" pitchFamily="2" charset="2"/>
                        </a:endParaRPr>
                      </a:p>
                    </p:txBody>
                  </p:sp>
                </p:grp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861D1753-08B8-4ED7-A9E0-966B95D725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92687" y="6379217"/>
                      <a:ext cx="1545616" cy="338554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1600" spc="-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기상청 </a:t>
                      </a:r>
                      <a:r>
                        <a:rPr lang="en-US" altLang="ko-KR" sz="1600" spc="-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&amp; </a:t>
                      </a:r>
                      <a:r>
                        <a:rPr lang="ko-KR" altLang="en-US" sz="1600" spc="-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날씨 </a:t>
                      </a:r>
                      <a:r>
                        <a:rPr lang="en-US" altLang="ko-KR" sz="1600" spc="-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DB</a:t>
                      </a:r>
                      <a:endParaRPr lang="ko-KR" altLang="en-US" sz="1600" spc="-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p:txBody>
                </p:sp>
                <p:grpSp>
                  <p:nvGrpSpPr>
                    <p:cNvPr id="28" name="그룹 27">
                      <a:extLst>
                        <a:ext uri="{FF2B5EF4-FFF2-40B4-BE49-F238E27FC236}">
                          <a16:creationId xmlns:a16="http://schemas.microsoft.com/office/drawing/2014/main" id="{5EE7FDA2-3715-4BBD-8934-F9272CB70A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62147" y="4758665"/>
                      <a:ext cx="962123" cy="980786"/>
                      <a:chOff x="2792893" y="4397956"/>
                      <a:chExt cx="962123" cy="980786"/>
                    </a:xfrm>
                    <a:grpFill/>
                  </p:grpSpPr>
                  <p:sp>
                    <p:nvSpPr>
                      <p:cNvPr id="30" name="TextBox 29">
                        <a:extLst>
                          <a:ext uri="{FF2B5EF4-FFF2-40B4-BE49-F238E27FC236}">
                            <a16:creationId xmlns:a16="http://schemas.microsoft.com/office/drawing/2014/main" id="{0F800EF5-FF80-4A48-B8CA-EE7175E93A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92893" y="4793967"/>
                        <a:ext cx="962123" cy="584775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1600" b="1" dirty="0">
                            <a:solidFill>
                              <a:schemeClr val="accent4"/>
                            </a:solidFill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  <a:sym typeface="Wingdings" panose="05000000000000000000" pitchFamily="2" charset="2"/>
                          </a:rPr>
                          <a:t>음성파일</a:t>
                        </a:r>
                        <a:r>
                          <a:rPr lang="en-US" altLang="ko-KR" sz="1600" b="1" dirty="0">
                            <a:solidFill>
                              <a:schemeClr val="accent4"/>
                            </a:solidFill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  <a:sym typeface="Wingdings" panose="05000000000000000000" pitchFamily="2" charset="2"/>
                          </a:rPr>
                          <a:t> </a:t>
                        </a:r>
                      </a:p>
                      <a:p>
                        <a:pPr algn="ctr"/>
                        <a:r>
                          <a:rPr lang="ko-KR" altLang="en-US" sz="1600" b="1" dirty="0">
                            <a:solidFill>
                              <a:schemeClr val="accent4"/>
                            </a:solidFill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  <a:sym typeface="Wingdings" panose="05000000000000000000" pitchFamily="2" charset="2"/>
                          </a:rPr>
                          <a:t>송수신</a:t>
                        </a:r>
                        <a:endParaRPr lang="en-US" altLang="ko-KR" sz="1600" b="1" dirty="0">
                          <a:solidFill>
                            <a:schemeClr val="accent4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sym typeface="Wingdings" panose="05000000000000000000" pitchFamily="2" charset="2"/>
                        </a:endParaRPr>
                      </a:p>
                    </p:txBody>
                  </p:sp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8347ED96-B392-4349-9602-4D12793DCE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51997" y="4397956"/>
                        <a:ext cx="413895" cy="400110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2000" b="1" dirty="0">
                            <a:solidFill>
                              <a:schemeClr val="accent4"/>
                            </a:solidFill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  <a:sym typeface="Wingdings" panose="05000000000000000000" pitchFamily="2" charset="2"/>
                          </a:rPr>
                          <a:t></a:t>
                        </a:r>
                        <a:endParaRPr lang="en-US" altLang="ko-KR" sz="2000" b="1" dirty="0">
                          <a:solidFill>
                            <a:schemeClr val="accent4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sym typeface="Wingdings" panose="05000000000000000000" pitchFamily="2" charset="2"/>
                        </a:endParaRPr>
                      </a:p>
                    </p:txBody>
                  </p:sp>
                </p:grpSp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0332BDAA-C43C-437E-9115-4321880A82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35146" y="6629960"/>
                      <a:ext cx="851515" cy="338554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1600" spc="-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음성출력</a:t>
                      </a:r>
                    </a:p>
                  </p:txBody>
                </p:sp>
              </p:grpSp>
            </p:grp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27E965-36DE-49CA-84F0-3B485A286320}"/>
                </a:ext>
              </a:extLst>
            </p:cNvPr>
            <p:cNvSpPr txBox="1"/>
            <p:nvPr/>
          </p:nvSpPr>
          <p:spPr>
            <a:xfrm>
              <a:off x="1886165" y="2203073"/>
              <a:ext cx="1519776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LCD</a:t>
              </a:r>
              <a:r>
                <a:rPr lang="ko-KR" altLang="en-US" sz="16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및 </a:t>
              </a:r>
              <a:r>
                <a:rPr lang="en-US" altLang="ko-KR" sz="16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LED </a:t>
              </a:r>
              <a:r>
                <a:rPr lang="ko-KR" altLang="en-US" sz="16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출력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1963B5A-F768-4240-B001-E002723AB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3948" y="1565376"/>
              <a:ext cx="601350" cy="601350"/>
            </a:xfrm>
            <a:prstGeom prst="rect">
              <a:avLst/>
            </a:prstGeom>
            <a:grpFill/>
          </p:spPr>
        </p:pic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CD8226A-6FBB-4A4A-AD2F-C0A66BB3386C}"/>
              </a:ext>
            </a:extLst>
          </p:cNvPr>
          <p:cNvGrpSpPr/>
          <p:nvPr/>
        </p:nvGrpSpPr>
        <p:grpSpPr>
          <a:xfrm>
            <a:off x="9241447" y="351843"/>
            <a:ext cx="2158608" cy="638480"/>
            <a:chOff x="414743" y="1509722"/>
            <a:chExt cx="2158608" cy="63848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9EDEB23-DBA7-4B7E-8DEE-7785A9EC8EB1}"/>
                </a:ext>
              </a:extLst>
            </p:cNvPr>
            <p:cNvGrpSpPr/>
            <p:nvPr/>
          </p:nvGrpSpPr>
          <p:grpSpPr>
            <a:xfrm>
              <a:off x="414743" y="1678055"/>
              <a:ext cx="654483" cy="300870"/>
              <a:chOff x="924721" y="1789889"/>
              <a:chExt cx="654483" cy="300870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177F5724-6250-478E-AAF3-ECF0CF7941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4721" y="1789889"/>
                <a:ext cx="654483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7E0BC6DB-EFE0-4741-99BD-445BFADDD0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4721" y="2090759"/>
                <a:ext cx="654483" cy="0"/>
              </a:xfrm>
              <a:prstGeom prst="line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54D941B-F918-4289-812D-57AF80303F6B}"/>
                </a:ext>
              </a:extLst>
            </p:cNvPr>
            <p:cNvSpPr txBox="1"/>
            <p:nvPr/>
          </p:nvSpPr>
          <p:spPr>
            <a:xfrm>
              <a:off x="1074223" y="1509722"/>
              <a:ext cx="1499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" panose="05000000000000000000" pitchFamily="2" charset="2"/>
                </a:rPr>
                <a:t>온 습도 및 조도 </a:t>
              </a:r>
              <a:endPara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D6CC1D3-CE60-4536-87D6-60D9AEFE0E4A}"/>
                </a:ext>
              </a:extLst>
            </p:cNvPr>
            <p:cNvSpPr txBox="1"/>
            <p:nvPr/>
          </p:nvSpPr>
          <p:spPr>
            <a:xfrm>
              <a:off x="1069226" y="1809648"/>
              <a:ext cx="11416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" panose="05000000000000000000" pitchFamily="2" charset="2"/>
                </a:rPr>
                <a:t>스마트 비서</a:t>
              </a:r>
              <a:endPara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endParaRPr>
            </a:p>
          </p:txBody>
        </p:sp>
      </p:grp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4CFFAF8-2E65-49FF-A3E6-5A3A32FB2399}"/>
              </a:ext>
            </a:extLst>
          </p:cNvPr>
          <p:cNvCxnSpPr>
            <a:cxnSpLocks/>
          </p:cNvCxnSpPr>
          <p:nvPr/>
        </p:nvCxnSpPr>
        <p:spPr>
          <a:xfrm flipV="1">
            <a:off x="3901262" y="2301258"/>
            <a:ext cx="0" cy="59314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9" name="그림 78">
            <a:extLst>
              <a:ext uri="{FF2B5EF4-FFF2-40B4-BE49-F238E27FC236}">
                <a16:creationId xmlns:a16="http://schemas.microsoft.com/office/drawing/2014/main" id="{E86EF192-1EF8-45C0-9C15-AB49784D32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630" y="5428935"/>
            <a:ext cx="777847" cy="777847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B360BFCB-6B7E-4FC4-9B67-6B886699A4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604" y="4860912"/>
            <a:ext cx="1113282" cy="1113282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BF9F2341-2385-48DF-8242-8CE7054FC7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80" y="3343931"/>
            <a:ext cx="627211" cy="627211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18D7C6A8-FC3A-4B21-BB9B-602B504B3C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79" y="4019292"/>
            <a:ext cx="777844" cy="777844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779ED967-E858-4C90-8BF5-704B1865FB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705" y="3329162"/>
            <a:ext cx="777844" cy="77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9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2992E-2E53-4AF5-9804-8620A0028FFC}"/>
              </a:ext>
            </a:extLst>
          </p:cNvPr>
          <p:cNvSpPr txBox="1"/>
          <p:nvPr/>
        </p:nvSpPr>
        <p:spPr>
          <a:xfrm>
            <a:off x="1099930" y="350053"/>
            <a:ext cx="341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비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즈니스 모델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4EB8E4D3-7C0C-4BDA-A226-93A48C7929F4}"/>
              </a:ext>
            </a:extLst>
          </p:cNvPr>
          <p:cNvCxnSpPr/>
          <p:nvPr/>
        </p:nvCxnSpPr>
        <p:spPr>
          <a:xfrm>
            <a:off x="1126434" y="901149"/>
            <a:ext cx="2892884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649CDE-325E-47C7-8C1A-52E09C9C6B27}"/>
              </a:ext>
            </a:extLst>
          </p:cNvPr>
          <p:cNvSpPr txBox="1"/>
          <p:nvPr/>
        </p:nvSpPr>
        <p:spPr>
          <a:xfrm>
            <a:off x="1063056" y="947615"/>
            <a:ext cx="29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Business Model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0BCD7D6-251D-45F7-9921-1AFCED2B2E45}"/>
              </a:ext>
            </a:extLst>
          </p:cNvPr>
          <p:cNvGrpSpPr/>
          <p:nvPr/>
        </p:nvGrpSpPr>
        <p:grpSpPr>
          <a:xfrm>
            <a:off x="1890462" y="1248040"/>
            <a:ext cx="8411075" cy="5454992"/>
            <a:chOff x="3458497" y="1280695"/>
            <a:chExt cx="9156922" cy="5834110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58243D27-FD28-46E8-9C7C-5CA3BCEB1E6B}"/>
                </a:ext>
              </a:extLst>
            </p:cNvPr>
            <p:cNvSpPr/>
            <p:nvPr/>
          </p:nvSpPr>
          <p:spPr bwMode="auto">
            <a:xfrm>
              <a:off x="9019510" y="3586465"/>
              <a:ext cx="1846262" cy="237626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elvLight Regular" charset="0"/>
                </a:rPr>
                <a:t>채널</a:t>
              </a:r>
              <a:endPara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  <a:p>
              <a:pPr algn="ctr">
                <a:defRPr/>
              </a:pP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elvLight Regular" charset="0"/>
                </a:rPr>
                <a:t>(CH)</a:t>
              </a:r>
            </a:p>
            <a:p>
              <a:pPr algn="ctr">
                <a:defRPr/>
              </a:pPr>
              <a:endParaRPr lang="en-US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  <a:p>
              <a:pPr algn="ctr">
                <a:defRPr/>
              </a:pPr>
              <a:endPara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</p:txBody>
        </p:sp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6016AC9-9A00-4E6C-8B75-75E039681769}"/>
                </a:ext>
              </a:extLst>
            </p:cNvPr>
            <p:cNvSpPr/>
            <p:nvPr/>
          </p:nvSpPr>
          <p:spPr bwMode="auto">
            <a:xfrm>
              <a:off x="7106572" y="1280744"/>
              <a:ext cx="1912938" cy="4681933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elvLight Regular" charset="0"/>
                </a:rPr>
                <a:t>가치 제안</a:t>
              </a:r>
              <a:endPara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  <a:p>
              <a:pPr algn="ctr">
                <a:defRPr/>
              </a:pP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elvLight Regular" charset="0"/>
                </a:rPr>
                <a:t>(VP)</a:t>
              </a:r>
            </a:p>
            <a:p>
              <a:pPr algn="ctr">
                <a:defRPr/>
              </a:pPr>
              <a:endParaRPr lang="en-US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  <a:p>
              <a:pPr algn="ctr">
                <a:defRPr/>
              </a:pPr>
              <a:endPara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  <a:p>
              <a:pPr algn="ctr">
                <a:defRPr/>
              </a:pPr>
              <a:endPara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  <a:p>
              <a:pPr algn="ctr">
                <a:defRPr/>
              </a:pPr>
              <a:endPara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  <a:p>
              <a:pPr algn="ctr">
                <a:defRPr/>
              </a:pPr>
              <a:endParaRPr lang="en-US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  <a:p>
              <a:pPr algn="ctr">
                <a:defRPr/>
              </a:pPr>
              <a:endParaRPr lang="en-US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</p:txBody>
        </p:sp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20C6E30C-8F25-48A5-AE32-5E0DE5497904}"/>
                </a:ext>
              </a:extLst>
            </p:cNvPr>
            <p:cNvSpPr/>
            <p:nvPr/>
          </p:nvSpPr>
          <p:spPr bwMode="auto">
            <a:xfrm>
              <a:off x="9039668" y="1288605"/>
              <a:ext cx="1813180" cy="2305622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elvLight Regular" charset="0"/>
                </a:rPr>
                <a:t>고객 관계</a:t>
              </a:r>
              <a:endPara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  <a:p>
              <a:pPr algn="ctr">
                <a:defRPr/>
              </a:pP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elvLight Regular" charset="0"/>
                </a:rPr>
                <a:t>(CR)</a:t>
              </a:r>
            </a:p>
            <a:p>
              <a:pPr algn="ctr">
                <a:defRPr/>
              </a:pPr>
              <a:endParaRPr lang="en-US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EB201BBA-0042-472D-BC54-3184ADA6630E}"/>
                </a:ext>
              </a:extLst>
            </p:cNvPr>
            <p:cNvSpPr/>
            <p:nvPr/>
          </p:nvSpPr>
          <p:spPr bwMode="auto">
            <a:xfrm>
              <a:off x="10852847" y="1287823"/>
              <a:ext cx="1762572" cy="4681933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elvLight Regular" charset="0"/>
                </a:rPr>
                <a:t>고객 세그먼트</a:t>
              </a:r>
              <a:endPara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  <a:p>
              <a:pPr algn="ctr">
                <a:defRPr/>
              </a:pP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elvLight Regular" charset="0"/>
                </a:rPr>
                <a:t>(CS)</a:t>
              </a:r>
            </a:p>
            <a:p>
              <a:pPr algn="ctr">
                <a:defRPr/>
              </a:pPr>
              <a:endParaRPr lang="en-US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  <a:p>
              <a:pPr algn="ctr">
                <a:defRPr/>
              </a:pPr>
              <a:endPara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97B2E2AB-DB9E-4964-B99B-86953C0B754D}"/>
                </a:ext>
              </a:extLst>
            </p:cNvPr>
            <p:cNvSpPr/>
            <p:nvPr/>
          </p:nvSpPr>
          <p:spPr bwMode="auto">
            <a:xfrm>
              <a:off x="8030497" y="5962677"/>
              <a:ext cx="4572000" cy="115212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ko-KR" altLang="en-US" b="1" dirty="0" err="1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elvLight Regular" charset="0"/>
                </a:rPr>
                <a:t>수익원</a:t>
              </a:r>
              <a:r>
                <a:rPr lang="en-US" altLang="ko-KR" b="1" dirty="0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elvLight Regular" charset="0"/>
                </a:rPr>
                <a:t>(R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$)</a:t>
              </a: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19D97A44-0921-4F68-9E88-E63065CA8742}"/>
                </a:ext>
              </a:extLst>
            </p:cNvPr>
            <p:cNvSpPr/>
            <p:nvPr/>
          </p:nvSpPr>
          <p:spPr bwMode="auto">
            <a:xfrm>
              <a:off x="3458497" y="5962677"/>
              <a:ext cx="4572000" cy="115212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elvLight Regular" charset="0"/>
                </a:rPr>
                <a:t>비용 구조</a:t>
              </a:r>
              <a:r>
                <a:rPr lang="en-US" altLang="ko-KR" b="1" dirty="0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elvLight Regular" charset="0"/>
                </a:rPr>
                <a:t>(C$)</a:t>
              </a: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B4A6A7FA-7991-4A89-9A88-4BAD8E8A7B19}"/>
                </a:ext>
              </a:extLst>
            </p:cNvPr>
            <p:cNvSpPr/>
            <p:nvPr/>
          </p:nvSpPr>
          <p:spPr bwMode="auto">
            <a:xfrm>
              <a:off x="5267975" y="1280695"/>
              <a:ext cx="1846262" cy="230567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elvLight Regular" charset="0"/>
                </a:rPr>
                <a:t>핵심 활동</a:t>
              </a:r>
              <a:endPara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  <a:p>
              <a:pPr algn="ctr">
                <a:defRPr/>
              </a:pP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elvLight Regular" charset="0"/>
                </a:rPr>
                <a:t>(KA)</a:t>
              </a:r>
            </a:p>
            <a:p>
              <a:pPr algn="ctr">
                <a:defRPr/>
              </a:pPr>
              <a:endParaRPr lang="en-US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  <a:p>
              <a:pPr algn="ctr">
                <a:defRPr/>
              </a:pPr>
              <a:endParaRPr lang="en-US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F587E783-7FC0-4018-A917-C27226300BF5}"/>
                </a:ext>
              </a:extLst>
            </p:cNvPr>
            <p:cNvSpPr/>
            <p:nvPr/>
          </p:nvSpPr>
          <p:spPr bwMode="auto">
            <a:xfrm>
              <a:off x="3458523" y="1280795"/>
              <a:ext cx="1801813" cy="4681933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elvLight Regular" charset="0"/>
                </a:rPr>
                <a:t>핵심 파트너십</a:t>
              </a:r>
              <a:endPara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  <a:p>
              <a:pPr algn="ctr">
                <a:defRPr/>
              </a:pPr>
              <a:r>
                <a:rPr lang="en-US" altLang="ko-KR" b="1" dirty="0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elvLight Regular" charset="0"/>
                </a:rPr>
                <a:t>(KP)</a:t>
              </a:r>
            </a:p>
            <a:p>
              <a:pPr algn="ctr">
                <a:defRPr/>
              </a:pPr>
              <a:endParaRPr lang="en-US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</p:txBody>
        </p:sp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13444D36-81CF-47B9-8A96-B9A9FACAC311}"/>
                </a:ext>
              </a:extLst>
            </p:cNvPr>
            <p:cNvSpPr/>
            <p:nvPr/>
          </p:nvSpPr>
          <p:spPr bwMode="auto">
            <a:xfrm>
              <a:off x="5267975" y="3586414"/>
              <a:ext cx="1846262" cy="2376262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elvLight Regular" charset="0"/>
                </a:rPr>
                <a:t>핵심자원</a:t>
              </a:r>
              <a:endPara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  <a:p>
              <a:pPr algn="ctr">
                <a:defRPr/>
              </a:pP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elvLight Regular" charset="0"/>
                </a:rPr>
                <a:t>(KR)</a:t>
              </a:r>
            </a:p>
            <a:p>
              <a:pPr algn="ctr">
                <a:defRPr/>
              </a:pPr>
              <a:endPara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  <a:p>
              <a:pPr algn="ctr">
                <a:defRPr/>
              </a:pPr>
              <a:endPara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AE36A43-520A-42D6-BCCA-3B31FCB104D5}"/>
              </a:ext>
            </a:extLst>
          </p:cNvPr>
          <p:cNvSpPr txBox="1"/>
          <p:nvPr/>
        </p:nvSpPr>
        <p:spPr>
          <a:xfrm>
            <a:off x="6493258" y="6106287"/>
            <a:ext cx="1533997" cy="381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판매 수익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2DC392-CAB0-4662-8D3B-94E0CE92612E}"/>
              </a:ext>
            </a:extLst>
          </p:cNvPr>
          <p:cNvSpPr txBox="1"/>
          <p:nvPr/>
        </p:nvSpPr>
        <p:spPr>
          <a:xfrm>
            <a:off x="8424514" y="6106287"/>
            <a:ext cx="1533997" cy="381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제휴 수익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1F8E6C-1608-46DC-B565-510753763BB6}"/>
              </a:ext>
            </a:extLst>
          </p:cNvPr>
          <p:cNvSpPr txBox="1"/>
          <p:nvPr/>
        </p:nvSpPr>
        <p:spPr>
          <a:xfrm>
            <a:off x="2180919" y="6106286"/>
            <a:ext cx="1058924" cy="381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홍보비</a:t>
            </a:r>
            <a:endParaRPr lang="ko-KR" altLang="en-US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EE2575-BA3F-4316-906E-2E2F8B72A106}"/>
              </a:ext>
            </a:extLst>
          </p:cNvPr>
          <p:cNvSpPr txBox="1"/>
          <p:nvPr/>
        </p:nvSpPr>
        <p:spPr>
          <a:xfrm>
            <a:off x="3613944" y="2259957"/>
            <a:ext cx="1533997" cy="381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조명 제작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FED6F9-5DCB-47F2-9379-85CB3F0EDEF9}"/>
              </a:ext>
            </a:extLst>
          </p:cNvPr>
          <p:cNvSpPr txBox="1"/>
          <p:nvPr/>
        </p:nvSpPr>
        <p:spPr>
          <a:xfrm>
            <a:off x="8764114" y="2253744"/>
            <a:ext cx="1443969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반려견이나 </a:t>
            </a:r>
            <a:endParaRPr lang="en-US" altLang="ko-KR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아동이 있는 </a:t>
            </a:r>
            <a:endParaRPr lang="en-US" altLang="ko-KR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DA0512-6292-4665-BE2A-12DCD5936A13}"/>
              </a:ext>
            </a:extLst>
          </p:cNvPr>
          <p:cNvSpPr txBox="1"/>
          <p:nvPr/>
        </p:nvSpPr>
        <p:spPr>
          <a:xfrm>
            <a:off x="8775985" y="3492724"/>
            <a:ext cx="144396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혼자 사는</a:t>
            </a:r>
            <a:endParaRPr lang="en-US" altLang="ko-KR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20-30</a:t>
            </a:r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대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B14D20-3199-4943-A6E9-E0CD371E78E7}"/>
              </a:ext>
            </a:extLst>
          </p:cNvPr>
          <p:cNvSpPr txBox="1"/>
          <p:nvPr/>
        </p:nvSpPr>
        <p:spPr>
          <a:xfrm>
            <a:off x="5352960" y="2268646"/>
            <a:ext cx="153399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심리적 안정감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0C132E-D65C-44EF-8C2A-BB4A9FAC4713}"/>
              </a:ext>
            </a:extLst>
          </p:cNvPr>
          <p:cNvSpPr txBox="1"/>
          <p:nvPr/>
        </p:nvSpPr>
        <p:spPr>
          <a:xfrm>
            <a:off x="5344033" y="2835015"/>
            <a:ext cx="15339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기존  제품에</a:t>
            </a:r>
            <a:endParaRPr lang="en-US" altLang="ko-KR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추가된  서비스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FEE0CF-CAAB-40A7-9576-7B524FA963DF}"/>
              </a:ext>
            </a:extLst>
          </p:cNvPr>
          <p:cNvSpPr txBox="1"/>
          <p:nvPr/>
        </p:nvSpPr>
        <p:spPr>
          <a:xfrm>
            <a:off x="5347699" y="3650643"/>
            <a:ext cx="153399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편리함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897601-065F-40EE-8345-C15635CE15F6}"/>
              </a:ext>
            </a:extLst>
          </p:cNvPr>
          <p:cNvSpPr txBox="1"/>
          <p:nvPr/>
        </p:nvSpPr>
        <p:spPr>
          <a:xfrm>
            <a:off x="1943383" y="2259957"/>
            <a:ext cx="15339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IOT </a:t>
            </a:r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관련 기술 업체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3C7FBA-0613-4848-A28D-2A038BAD7D1E}"/>
              </a:ext>
            </a:extLst>
          </p:cNvPr>
          <p:cNvSpPr txBox="1"/>
          <p:nvPr/>
        </p:nvSpPr>
        <p:spPr>
          <a:xfrm>
            <a:off x="3456515" y="6106285"/>
            <a:ext cx="1058924" cy="381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제작 비용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9FA5D5-2A2B-4C71-94FC-C723607A065E}"/>
              </a:ext>
            </a:extLst>
          </p:cNvPr>
          <p:cNvSpPr txBox="1"/>
          <p:nvPr/>
        </p:nvSpPr>
        <p:spPr>
          <a:xfrm>
            <a:off x="4732111" y="6104949"/>
            <a:ext cx="1058924" cy="381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인건비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8F7F6C-A5DD-42EA-8CBF-910A01208939}"/>
              </a:ext>
            </a:extLst>
          </p:cNvPr>
          <p:cNvSpPr txBox="1"/>
          <p:nvPr/>
        </p:nvSpPr>
        <p:spPr>
          <a:xfrm>
            <a:off x="3638044" y="4199778"/>
            <a:ext cx="1533997" cy="381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라즈베리파이</a:t>
            </a:r>
            <a:endParaRPr lang="ko-KR" altLang="en-US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FE0B51-CD3F-4A00-AF70-CEF0760645A6}"/>
              </a:ext>
            </a:extLst>
          </p:cNvPr>
          <p:cNvSpPr txBox="1"/>
          <p:nvPr/>
        </p:nvSpPr>
        <p:spPr>
          <a:xfrm>
            <a:off x="3629977" y="4672477"/>
            <a:ext cx="1533997" cy="381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조명</a:t>
            </a:r>
            <a:endParaRPr lang="ko-KR" altLang="en-US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BED5D5-62AB-46F2-A71E-C4AAB87606B7}"/>
              </a:ext>
            </a:extLst>
          </p:cNvPr>
          <p:cNvSpPr txBox="1"/>
          <p:nvPr/>
        </p:nvSpPr>
        <p:spPr>
          <a:xfrm>
            <a:off x="3638044" y="5151653"/>
            <a:ext cx="1533997" cy="381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인공지능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66A1A0-AF4B-4E0B-936F-350FF5FCE7EC}"/>
              </a:ext>
            </a:extLst>
          </p:cNvPr>
          <p:cNvSpPr txBox="1"/>
          <p:nvPr/>
        </p:nvSpPr>
        <p:spPr>
          <a:xfrm>
            <a:off x="3625814" y="2831889"/>
            <a:ext cx="1533997" cy="381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IOT </a:t>
            </a:r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시스템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D4D497-36A5-4D89-8E4B-A4E9C2BEEEB5}"/>
              </a:ext>
            </a:extLst>
          </p:cNvPr>
          <p:cNvSpPr txBox="1"/>
          <p:nvPr/>
        </p:nvSpPr>
        <p:spPr>
          <a:xfrm>
            <a:off x="7082784" y="4200129"/>
            <a:ext cx="1533997" cy="381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온라인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5B43D6-874E-47F1-96B6-6C55E39456DC}"/>
              </a:ext>
            </a:extLst>
          </p:cNvPr>
          <p:cNvSpPr txBox="1"/>
          <p:nvPr/>
        </p:nvSpPr>
        <p:spPr>
          <a:xfrm>
            <a:off x="7080105" y="4707321"/>
            <a:ext cx="1533997" cy="381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오프라인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E2CBC9-955A-43FF-A5D6-28CFA5E85DAC}"/>
              </a:ext>
            </a:extLst>
          </p:cNvPr>
          <p:cNvSpPr txBox="1"/>
          <p:nvPr/>
        </p:nvSpPr>
        <p:spPr>
          <a:xfrm>
            <a:off x="5333901" y="4203619"/>
            <a:ext cx="153399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유용성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923AFB-5BB4-48E7-A48B-848FA40D9469}"/>
              </a:ext>
            </a:extLst>
          </p:cNvPr>
          <p:cNvSpPr txBox="1"/>
          <p:nvPr/>
        </p:nvSpPr>
        <p:spPr>
          <a:xfrm>
            <a:off x="7073902" y="2259957"/>
            <a:ext cx="1533997" cy="5386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자동화 서비스 </a:t>
            </a:r>
            <a:r>
              <a: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</a:t>
            </a:r>
          </a:p>
          <a:p>
            <a:pPr algn="ctr"/>
            <a:r>
              <a:rPr lang="ko-KR" altLang="en-US" sz="1100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고객 맞춤 음악 추천 서비스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48A9D8-A058-42F6-AA29-FD180B6B1F87}"/>
              </a:ext>
            </a:extLst>
          </p:cNvPr>
          <p:cNvSpPr txBox="1"/>
          <p:nvPr/>
        </p:nvSpPr>
        <p:spPr>
          <a:xfrm>
            <a:off x="7091975" y="2920202"/>
            <a:ext cx="153399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2416755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2992E-2E53-4AF5-9804-8620A0028FFC}"/>
              </a:ext>
            </a:extLst>
          </p:cNvPr>
          <p:cNvSpPr txBox="1"/>
          <p:nvPr/>
        </p:nvSpPr>
        <p:spPr>
          <a:xfrm>
            <a:off x="1099930" y="350053"/>
            <a:ext cx="341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스템 모듈 설계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4EB8E4D3-7C0C-4BDA-A226-93A48C7929F4}"/>
              </a:ext>
            </a:extLst>
          </p:cNvPr>
          <p:cNvCxnSpPr/>
          <p:nvPr/>
        </p:nvCxnSpPr>
        <p:spPr>
          <a:xfrm>
            <a:off x="1126434" y="901149"/>
            <a:ext cx="2892884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649CDE-325E-47C7-8C1A-52E09C9C6B27}"/>
              </a:ext>
            </a:extLst>
          </p:cNvPr>
          <p:cNvSpPr txBox="1"/>
          <p:nvPr/>
        </p:nvSpPr>
        <p:spPr>
          <a:xfrm>
            <a:off x="1063056" y="947615"/>
            <a:ext cx="29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Architecture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A20873B-B56D-4800-B5CE-E4031978E397}"/>
              </a:ext>
            </a:extLst>
          </p:cNvPr>
          <p:cNvGrpSpPr/>
          <p:nvPr/>
        </p:nvGrpSpPr>
        <p:grpSpPr>
          <a:xfrm>
            <a:off x="1679674" y="1886328"/>
            <a:ext cx="1786403" cy="1739443"/>
            <a:chOff x="3968219" y="2009922"/>
            <a:chExt cx="1377687" cy="1268300"/>
          </a:xfrm>
          <a:solidFill>
            <a:schemeClr val="bg1"/>
          </a:solidFill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F965928-7811-405E-AEEE-243BFFCFC978}"/>
                </a:ext>
              </a:extLst>
            </p:cNvPr>
            <p:cNvSpPr/>
            <p:nvPr/>
          </p:nvSpPr>
          <p:spPr>
            <a:xfrm>
              <a:off x="3968219" y="2009922"/>
              <a:ext cx="1377687" cy="126830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9AFB6C6-5D82-4CA9-AFDF-EDB1D9F51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666" y="2385881"/>
              <a:ext cx="862792" cy="516381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BD519F5-D852-4921-983E-A6D92BA16054}"/>
              </a:ext>
            </a:extLst>
          </p:cNvPr>
          <p:cNvSpPr txBox="1"/>
          <p:nvPr/>
        </p:nvSpPr>
        <p:spPr>
          <a:xfrm>
            <a:off x="4769118" y="1693043"/>
            <a:ext cx="2054667" cy="381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Web Server</a:t>
            </a:r>
            <a:endParaRPr lang="ko-KR" altLang="en-US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071BAB-80D3-4442-B338-F9E65DE5468C}"/>
              </a:ext>
            </a:extLst>
          </p:cNvPr>
          <p:cNvSpPr txBox="1"/>
          <p:nvPr/>
        </p:nvSpPr>
        <p:spPr>
          <a:xfrm>
            <a:off x="4769117" y="2439328"/>
            <a:ext cx="2054667" cy="381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DB Server</a:t>
            </a:r>
            <a:endParaRPr lang="ko-KR" altLang="en-US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BF35DC-CE0E-49AF-96E7-8FA0BEF3563F}"/>
              </a:ext>
            </a:extLst>
          </p:cNvPr>
          <p:cNvSpPr txBox="1"/>
          <p:nvPr/>
        </p:nvSpPr>
        <p:spPr>
          <a:xfrm>
            <a:off x="4769117" y="3185613"/>
            <a:ext cx="2054667" cy="381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Weather Server</a:t>
            </a:r>
            <a:endParaRPr lang="ko-KR" altLang="en-US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50F841-BB40-4EA4-B0CF-DA5899F314E2}"/>
              </a:ext>
            </a:extLst>
          </p:cNvPr>
          <p:cNvSpPr txBox="1"/>
          <p:nvPr/>
        </p:nvSpPr>
        <p:spPr>
          <a:xfrm>
            <a:off x="7049163" y="1693043"/>
            <a:ext cx="4177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Client(PI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or APP)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로부터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받음 요청을 처리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응답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DD9D85-89C7-4798-B3E5-EDA49C8E38B7}"/>
              </a:ext>
            </a:extLst>
          </p:cNvPr>
          <p:cNvSpPr txBox="1"/>
          <p:nvPr/>
        </p:nvSpPr>
        <p:spPr>
          <a:xfrm>
            <a:off x="7049163" y="2439611"/>
            <a:ext cx="3929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Client(PI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or APP)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로부터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받은 데이터를 관리 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조회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삽입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수정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삭제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E9D9C7-03D5-4D04-81E2-180C1F1AC06D}"/>
              </a:ext>
            </a:extLst>
          </p:cNvPr>
          <p:cNvSpPr txBox="1"/>
          <p:nvPr/>
        </p:nvSpPr>
        <p:spPr>
          <a:xfrm>
            <a:off x="7049163" y="3242054"/>
            <a:ext cx="4385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Client(App)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GPS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이용하여 얻은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local data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해당하는 기상청 데이터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1FED173-9E7E-482D-89C3-22255B738464}"/>
              </a:ext>
            </a:extLst>
          </p:cNvPr>
          <p:cNvSpPr/>
          <p:nvPr/>
        </p:nvSpPr>
        <p:spPr>
          <a:xfrm>
            <a:off x="1813220" y="4213688"/>
            <a:ext cx="1786403" cy="17394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DDA898-9A39-4316-BEF9-9F31406C541C}"/>
              </a:ext>
            </a:extLst>
          </p:cNvPr>
          <p:cNvSpPr txBox="1"/>
          <p:nvPr/>
        </p:nvSpPr>
        <p:spPr>
          <a:xfrm>
            <a:off x="1813220" y="4852576"/>
            <a:ext cx="17864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Push Server</a:t>
            </a:r>
            <a:endParaRPr lang="ko-KR" altLang="en-US" sz="2400" spc="-1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3BFDAF-141A-4A92-A92A-5319596B9181}"/>
              </a:ext>
            </a:extLst>
          </p:cNvPr>
          <p:cNvSpPr txBox="1"/>
          <p:nvPr/>
        </p:nvSpPr>
        <p:spPr>
          <a:xfrm>
            <a:off x="4515439" y="4868009"/>
            <a:ext cx="6561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PI(Client)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부터 온 습도 감지 신호를 받으면 사용자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APP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PUSH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알림 전송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210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2992E-2E53-4AF5-9804-8620A0028FFC}"/>
              </a:ext>
            </a:extLst>
          </p:cNvPr>
          <p:cNvSpPr txBox="1"/>
          <p:nvPr/>
        </p:nvSpPr>
        <p:spPr>
          <a:xfrm>
            <a:off x="1099930" y="350053"/>
            <a:ext cx="341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스템 모듈 설계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4EB8E4D3-7C0C-4BDA-A226-93A48C7929F4}"/>
              </a:ext>
            </a:extLst>
          </p:cNvPr>
          <p:cNvCxnSpPr/>
          <p:nvPr/>
        </p:nvCxnSpPr>
        <p:spPr>
          <a:xfrm>
            <a:off x="1126434" y="901149"/>
            <a:ext cx="2892884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649CDE-325E-47C7-8C1A-52E09C9C6B27}"/>
              </a:ext>
            </a:extLst>
          </p:cNvPr>
          <p:cNvSpPr txBox="1"/>
          <p:nvPr/>
        </p:nvSpPr>
        <p:spPr>
          <a:xfrm>
            <a:off x="1063056" y="947615"/>
            <a:ext cx="29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Architecture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DD93F02-6B6D-4B8C-89FD-967F83A12341}"/>
              </a:ext>
            </a:extLst>
          </p:cNvPr>
          <p:cNvSpPr/>
          <p:nvPr/>
        </p:nvSpPr>
        <p:spPr>
          <a:xfrm>
            <a:off x="1614065" y="2727812"/>
            <a:ext cx="1786403" cy="17394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8E0796-085B-47A7-8B21-0ABC2FEFF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58" y="3150864"/>
            <a:ext cx="852016" cy="852016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232322C7-F303-4361-BBE8-ED7141921E46}"/>
              </a:ext>
            </a:extLst>
          </p:cNvPr>
          <p:cNvGrpSpPr/>
          <p:nvPr/>
        </p:nvGrpSpPr>
        <p:grpSpPr>
          <a:xfrm>
            <a:off x="4153410" y="1436134"/>
            <a:ext cx="6167073" cy="1760769"/>
            <a:chOff x="3413017" y="2753048"/>
            <a:chExt cx="6167073" cy="1760769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3A56B4B-444A-4BDF-A560-73564A6904DB}"/>
                </a:ext>
              </a:extLst>
            </p:cNvPr>
            <p:cNvGrpSpPr/>
            <p:nvPr/>
          </p:nvGrpSpPr>
          <p:grpSpPr>
            <a:xfrm>
              <a:off x="3413017" y="2753048"/>
              <a:ext cx="6013918" cy="1760769"/>
              <a:chOff x="3608485" y="2471443"/>
              <a:chExt cx="6013918" cy="1760769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8D00704D-A543-4A57-9D8F-67C132A48229}"/>
                  </a:ext>
                </a:extLst>
              </p:cNvPr>
              <p:cNvGrpSpPr/>
              <p:nvPr/>
            </p:nvGrpSpPr>
            <p:grpSpPr>
              <a:xfrm>
                <a:off x="3608485" y="2471443"/>
                <a:ext cx="6013918" cy="1331984"/>
                <a:chOff x="3608485" y="2471443"/>
                <a:chExt cx="6013918" cy="1331984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435070E-CF57-40B4-BEF8-B975F8FFC861}"/>
                    </a:ext>
                  </a:extLst>
                </p:cNvPr>
                <p:cNvSpPr txBox="1"/>
                <p:nvPr/>
              </p:nvSpPr>
              <p:spPr>
                <a:xfrm>
                  <a:off x="3610821" y="2471443"/>
                  <a:ext cx="60115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accent6">
                          <a:lumMod val="75000"/>
                        </a:schemeClr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사용자는 언제 어디서나 </a:t>
                  </a:r>
                  <a:r>
                    <a:rPr lang="en-US" altLang="ko-KR" sz="1600" dirty="0">
                      <a:solidFill>
                        <a:schemeClr val="accent6">
                          <a:lumMod val="75000"/>
                        </a:schemeClr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APP</a:t>
                  </a:r>
                  <a:r>
                    <a:rPr lang="ko-KR" altLang="en-US" sz="1600" dirty="0">
                      <a:solidFill>
                        <a:schemeClr val="accent6">
                          <a:lumMod val="75000"/>
                        </a:schemeClr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을 통해 실시간 날씨 정보를 확인할 수 있음</a:t>
                  </a:r>
                  <a:endParaRPr lang="en-US" altLang="ko-KR" sz="1600" dirty="0">
                    <a:solidFill>
                      <a:schemeClr val="accent6">
                        <a:lumMod val="7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6F7A550-FDE7-4DBE-99C8-58126800F9AA}"/>
                    </a:ext>
                  </a:extLst>
                </p:cNvPr>
                <p:cNvSpPr txBox="1"/>
                <p:nvPr/>
              </p:nvSpPr>
              <p:spPr>
                <a:xfrm>
                  <a:off x="3608485" y="3464873"/>
                  <a:ext cx="594566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accent6">
                          <a:lumMod val="75000"/>
                        </a:schemeClr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사용자는 </a:t>
                  </a:r>
                  <a:r>
                    <a:rPr lang="en-US" altLang="ko-KR" sz="1600" dirty="0">
                      <a:solidFill>
                        <a:schemeClr val="accent6">
                          <a:lumMod val="75000"/>
                        </a:schemeClr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LED &amp; LCD </a:t>
                  </a:r>
                  <a:r>
                    <a:rPr lang="ko-KR" altLang="en-US" sz="1600" dirty="0">
                      <a:solidFill>
                        <a:schemeClr val="accent6">
                          <a:lumMod val="75000"/>
                        </a:schemeClr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관리 기능을 이용하여 </a:t>
                  </a:r>
                  <a:r>
                    <a:rPr lang="en-US" altLang="ko-KR" sz="1600" dirty="0">
                      <a:solidFill>
                        <a:schemeClr val="accent6">
                          <a:lumMod val="75000"/>
                        </a:schemeClr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PI</a:t>
                  </a:r>
                  <a:r>
                    <a:rPr lang="ko-KR" altLang="en-US" sz="1600" dirty="0">
                      <a:solidFill>
                        <a:schemeClr val="accent6">
                          <a:lumMod val="75000"/>
                        </a:schemeClr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에</a:t>
                  </a:r>
                  <a:r>
                    <a:rPr lang="en-US" altLang="ko-KR" sz="1600" dirty="0">
                      <a:solidFill>
                        <a:schemeClr val="accent6">
                          <a:lumMod val="75000"/>
                        </a:schemeClr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 </a:t>
                  </a:r>
                  <a:r>
                    <a:rPr lang="ko-KR" altLang="en-US" sz="1600" dirty="0">
                      <a:solidFill>
                        <a:schemeClr val="accent6">
                          <a:lumMod val="75000"/>
                        </a:schemeClr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이를 출력할 수 있음 </a:t>
                  </a:r>
                  <a:endParaRPr lang="en-US" altLang="ko-KR" sz="1600" dirty="0">
                    <a:solidFill>
                      <a:schemeClr val="accent6">
                        <a:lumMod val="7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68CB1C-157B-4B29-A3E4-9EB8DBF12A01}"/>
                  </a:ext>
                </a:extLst>
              </p:cNvPr>
              <p:cNvSpPr txBox="1"/>
              <p:nvPr/>
            </p:nvSpPr>
            <p:spPr>
              <a:xfrm>
                <a:off x="3608485" y="3893658"/>
                <a:ext cx="36808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6">
                        <a:lumMod val="7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APP</a:t>
                </a:r>
                <a:r>
                  <a:rPr lang="ko-KR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의 인터페이스를 통해 요구사항을 관리</a:t>
                </a:r>
                <a:endParaRPr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CD54AD-4B38-462E-B32B-D511A0759E4C}"/>
                </a:ext>
              </a:extLst>
            </p:cNvPr>
            <p:cNvSpPr txBox="1"/>
            <p:nvPr/>
          </p:nvSpPr>
          <p:spPr>
            <a:xfrm>
              <a:off x="3413017" y="3249763"/>
              <a:ext cx="61670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사용자는 언제 어디서나 </a:t>
              </a:r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PI</a:t>
              </a:r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를</a:t>
              </a:r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통해 측정된 온도 습도 정보를 모니터링 가능</a:t>
              </a:r>
              <a:endPara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899D32E-511D-4AED-8C63-022D9B625710}"/>
              </a:ext>
            </a:extLst>
          </p:cNvPr>
          <p:cNvGrpSpPr/>
          <p:nvPr/>
        </p:nvGrpSpPr>
        <p:grpSpPr>
          <a:xfrm>
            <a:off x="4223690" y="3621623"/>
            <a:ext cx="7427610" cy="2777613"/>
            <a:chOff x="4853957" y="3644392"/>
            <a:chExt cx="7427610" cy="277761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286F05-6D59-496E-897F-2DFD51E9ECE5}"/>
                </a:ext>
              </a:extLst>
            </p:cNvPr>
            <p:cNvSpPr txBox="1"/>
            <p:nvPr/>
          </p:nvSpPr>
          <p:spPr>
            <a:xfrm>
              <a:off x="4853960" y="3644392"/>
              <a:ext cx="2054667" cy="38125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색상 조정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7EC52E-C7E6-4555-BBF9-E24A82C9C417}"/>
                </a:ext>
              </a:extLst>
            </p:cNvPr>
            <p:cNvSpPr txBox="1"/>
            <p:nvPr/>
          </p:nvSpPr>
          <p:spPr>
            <a:xfrm>
              <a:off x="4853958" y="4273067"/>
              <a:ext cx="2054667" cy="38125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알람 기능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F1E882-5CB0-4AD6-8E26-725A0A2531DF}"/>
                </a:ext>
              </a:extLst>
            </p:cNvPr>
            <p:cNvSpPr txBox="1"/>
            <p:nvPr/>
          </p:nvSpPr>
          <p:spPr>
            <a:xfrm>
              <a:off x="4853957" y="5591008"/>
              <a:ext cx="2054667" cy="38125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ON/OFF</a:t>
              </a:r>
              <a:r>
                <a:rPr lang="ko-KR" altLang="en-US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기능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9015BB-7DB3-4732-A508-7C93C7463CFE}"/>
                </a:ext>
              </a:extLst>
            </p:cNvPr>
            <p:cNvSpPr txBox="1"/>
            <p:nvPr/>
          </p:nvSpPr>
          <p:spPr>
            <a:xfrm>
              <a:off x="7134005" y="3644392"/>
              <a:ext cx="4071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사용자가 원하는 색상의 조명으로 변경하는 기능</a:t>
              </a:r>
              <a:endPara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BC9097-2C96-4EB0-A63B-A87F49A4BBAD}"/>
                </a:ext>
              </a:extLst>
            </p:cNvPr>
            <p:cNvSpPr txBox="1"/>
            <p:nvPr/>
          </p:nvSpPr>
          <p:spPr>
            <a:xfrm>
              <a:off x="7134005" y="4261027"/>
              <a:ext cx="4071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음성으로 사용자가 원하는 정보를 출력하는 기능</a:t>
              </a:r>
              <a:endPara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DB4959-7C33-4994-A9B4-0576F5C1FD9C}"/>
                </a:ext>
              </a:extLst>
            </p:cNvPr>
            <p:cNvSpPr txBox="1"/>
            <p:nvPr/>
          </p:nvSpPr>
          <p:spPr>
            <a:xfrm>
              <a:off x="7134004" y="5591008"/>
              <a:ext cx="51052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조도에 </a:t>
              </a:r>
              <a:r>
                <a:rPr lang="ko-KR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따라 자동으로 </a:t>
              </a:r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밝기가 조절되며</a:t>
              </a:r>
              <a:r>
                <a:rPr lang="ko-KR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  <a:endPara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r>
                <a:rPr lang="ko-KR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집안에 홀로 남겨진 </a:t>
              </a:r>
              <a:r>
                <a:rPr lang="ko-KR" altLang="en-US" sz="1600" dirty="0" err="1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반려견</a:t>
              </a:r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, </a:t>
              </a:r>
              <a:r>
                <a:rPr lang="ko-KR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아동</a:t>
              </a:r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을 </a:t>
              </a:r>
              <a:r>
                <a:rPr lang="ko-KR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위</a:t>
              </a:r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한</a:t>
              </a:r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</a:p>
            <a:p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IOT</a:t>
              </a:r>
              <a:r>
                <a:rPr lang="ko-KR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센서를 사용하여 실외에서도</a:t>
              </a:r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조명을 설정할 수 있는 기능</a:t>
              </a:r>
              <a:endParaRPr lang="en-US" altLang="ko-KR" sz="14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C80E18-4259-49E9-B69A-7FB9C9104391}"/>
                </a:ext>
              </a:extLst>
            </p:cNvPr>
            <p:cNvSpPr txBox="1"/>
            <p:nvPr/>
          </p:nvSpPr>
          <p:spPr>
            <a:xfrm>
              <a:off x="4853957" y="4901742"/>
              <a:ext cx="2054667" cy="38125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추천 기능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FE5D88-29F4-4110-B363-0D3EF0C72DAD}"/>
                </a:ext>
              </a:extLst>
            </p:cNvPr>
            <p:cNvSpPr txBox="1"/>
            <p:nvPr/>
          </p:nvSpPr>
          <p:spPr>
            <a:xfrm>
              <a:off x="7134004" y="4802907"/>
              <a:ext cx="51475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습도</a:t>
              </a:r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(</a:t>
              </a:r>
              <a:r>
                <a:rPr lang="ko-KR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날씨</a:t>
              </a:r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)</a:t>
              </a:r>
              <a:r>
                <a:rPr lang="ko-KR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와 기분의 상관관계에 대한  빅데이터 분석을 통해 </a:t>
              </a:r>
              <a:endPara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r>
                <a:rPr lang="ko-KR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어울리는 음악추천 기능 및 습도에 따른 조명변화</a:t>
              </a:r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  <a:r>
                <a:rPr lang="ko-KR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제공</a:t>
              </a:r>
              <a:endPara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7155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2992E-2E53-4AF5-9804-8620A0028FFC}"/>
              </a:ext>
            </a:extLst>
          </p:cNvPr>
          <p:cNvSpPr txBox="1"/>
          <p:nvPr/>
        </p:nvSpPr>
        <p:spPr>
          <a:xfrm>
            <a:off x="1099930" y="350053"/>
            <a:ext cx="341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스템 모듈 설계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4EB8E4D3-7C0C-4BDA-A226-93A48C7929F4}"/>
              </a:ext>
            </a:extLst>
          </p:cNvPr>
          <p:cNvCxnSpPr/>
          <p:nvPr/>
        </p:nvCxnSpPr>
        <p:spPr>
          <a:xfrm>
            <a:off x="1126434" y="901149"/>
            <a:ext cx="2892884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649CDE-325E-47C7-8C1A-52E09C9C6B27}"/>
              </a:ext>
            </a:extLst>
          </p:cNvPr>
          <p:cNvSpPr txBox="1"/>
          <p:nvPr/>
        </p:nvSpPr>
        <p:spPr>
          <a:xfrm>
            <a:off x="1063056" y="947615"/>
            <a:ext cx="29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Architecture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F9EF2FC-96AD-4D7D-9FFC-9B8D8E2CE3B6}"/>
              </a:ext>
            </a:extLst>
          </p:cNvPr>
          <p:cNvSpPr/>
          <p:nvPr/>
        </p:nvSpPr>
        <p:spPr>
          <a:xfrm>
            <a:off x="1397248" y="2911691"/>
            <a:ext cx="1786403" cy="17394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D5CBF1D-B737-440A-9CCA-DD36349C5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616" y="3317116"/>
            <a:ext cx="709666" cy="896814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DF2EB70-105F-40A8-9AE4-637087930023}"/>
              </a:ext>
            </a:extLst>
          </p:cNvPr>
          <p:cNvGrpSpPr/>
          <p:nvPr/>
        </p:nvGrpSpPr>
        <p:grpSpPr>
          <a:xfrm>
            <a:off x="3869371" y="2283016"/>
            <a:ext cx="8027354" cy="2895957"/>
            <a:chOff x="4001346" y="2047346"/>
            <a:chExt cx="8027354" cy="2895957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1840092-BFC6-4E95-9F04-AC485EF5E9DE}"/>
                </a:ext>
              </a:extLst>
            </p:cNvPr>
            <p:cNvGrpSpPr/>
            <p:nvPr/>
          </p:nvGrpSpPr>
          <p:grpSpPr>
            <a:xfrm>
              <a:off x="4001347" y="2047346"/>
              <a:ext cx="8027353" cy="2369040"/>
              <a:chOff x="4835986" y="3644392"/>
              <a:chExt cx="8027353" cy="236904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DAFE92-9A64-4A95-BB84-7A82AD514B20}"/>
                  </a:ext>
                </a:extLst>
              </p:cNvPr>
              <p:cNvSpPr txBox="1"/>
              <p:nvPr/>
            </p:nvSpPr>
            <p:spPr>
              <a:xfrm>
                <a:off x="4853960" y="3644392"/>
                <a:ext cx="2054667" cy="38125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pc="-1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온 습도 감지 모듈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EFDA13-227A-499A-9C97-EAC3886D405F}"/>
                  </a:ext>
                </a:extLst>
              </p:cNvPr>
              <p:cNvSpPr txBox="1"/>
              <p:nvPr/>
            </p:nvSpPr>
            <p:spPr>
              <a:xfrm>
                <a:off x="4853958" y="4273067"/>
                <a:ext cx="2054667" cy="38125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pc="-1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조도 감지 모듈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D82138-BC07-4F72-86A3-CFD3E689F7B2}"/>
                  </a:ext>
                </a:extLst>
              </p:cNvPr>
              <p:cNvSpPr txBox="1"/>
              <p:nvPr/>
            </p:nvSpPr>
            <p:spPr>
              <a:xfrm>
                <a:off x="4835986" y="5530417"/>
                <a:ext cx="2054667" cy="38125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pc="-1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음성 출력 모듈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220909-096B-480F-8146-3F87559F10A5}"/>
                  </a:ext>
                </a:extLst>
              </p:cNvPr>
              <p:cNvSpPr txBox="1"/>
              <p:nvPr/>
            </p:nvSpPr>
            <p:spPr>
              <a:xfrm>
                <a:off x="7209419" y="3644392"/>
                <a:ext cx="48874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6">
                        <a:lumMod val="7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DHT11</a:t>
                </a:r>
                <a:r>
                  <a:rPr lang="ko-KR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센서를 이용하여 온 습도를 감지</a:t>
                </a:r>
                <a:r>
                  <a:rPr lang="en-US" altLang="ko-KR" sz="1600" dirty="0">
                    <a:solidFill>
                      <a:schemeClr val="accent6">
                        <a:lumMod val="7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 </a:t>
                </a:r>
                <a:r>
                  <a:rPr lang="ko-KR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및 </a:t>
                </a:r>
                <a:r>
                  <a:rPr lang="en-US" altLang="ko-KR" sz="1600" dirty="0">
                    <a:solidFill>
                      <a:schemeClr val="accent6">
                        <a:lumMod val="7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Server </a:t>
                </a:r>
                <a:r>
                  <a:rPr lang="ko-KR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전송</a:t>
                </a:r>
                <a:endParaRPr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3C9D353-6195-4105-AC73-4463CE257416}"/>
                  </a:ext>
                </a:extLst>
              </p:cNvPr>
              <p:cNvSpPr txBox="1"/>
              <p:nvPr/>
            </p:nvSpPr>
            <p:spPr>
              <a:xfrm>
                <a:off x="7209419" y="4278963"/>
                <a:ext cx="5031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6">
                        <a:lumMod val="7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MCP3208 </a:t>
                </a:r>
                <a:r>
                  <a:rPr lang="ko-KR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센서를 이용하여 조도를 감지</a:t>
                </a:r>
                <a:r>
                  <a:rPr lang="en-US" altLang="ko-KR" sz="1600" dirty="0">
                    <a:solidFill>
                      <a:schemeClr val="accent6">
                        <a:lumMod val="7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 </a:t>
                </a:r>
                <a:r>
                  <a:rPr lang="ko-KR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및  </a:t>
                </a:r>
                <a:r>
                  <a:rPr lang="en-US" altLang="ko-KR" sz="1600" dirty="0">
                    <a:solidFill>
                      <a:schemeClr val="accent6">
                        <a:lumMod val="7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Server</a:t>
                </a:r>
                <a:r>
                  <a:rPr lang="ko-KR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에</a:t>
                </a:r>
                <a:r>
                  <a:rPr lang="en-US" altLang="ko-KR" sz="1600" dirty="0">
                    <a:solidFill>
                      <a:schemeClr val="accent6">
                        <a:lumMod val="7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 </a:t>
                </a:r>
                <a:r>
                  <a:rPr lang="ko-KR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전송</a:t>
                </a:r>
                <a:endParaRPr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400A58-2529-40FA-B2A2-A925AD333BBA}"/>
                  </a:ext>
                </a:extLst>
              </p:cNvPr>
              <p:cNvSpPr txBox="1"/>
              <p:nvPr/>
            </p:nvSpPr>
            <p:spPr>
              <a:xfrm>
                <a:off x="7209419" y="5428657"/>
                <a:ext cx="524694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서버로부터 수신된 </a:t>
                </a:r>
                <a:r>
                  <a:rPr lang="en-US" altLang="ko-KR" sz="1600" dirty="0">
                    <a:solidFill>
                      <a:schemeClr val="accent6">
                        <a:lumMod val="7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Text</a:t>
                </a:r>
                <a:r>
                  <a:rPr lang="ko-KR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를 </a:t>
                </a:r>
                <a:r>
                  <a:rPr lang="en-US" altLang="ko-KR" sz="1600" dirty="0">
                    <a:solidFill>
                      <a:schemeClr val="accent6">
                        <a:lumMod val="7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TTS API</a:t>
                </a:r>
                <a:r>
                  <a:rPr lang="ko-KR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를 이용하여 음성으로 변환</a:t>
                </a:r>
                <a:endParaRPr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  <a:p>
                <a:r>
                  <a:rPr lang="en-US" altLang="ko-KR" sz="1600" dirty="0">
                    <a:solidFill>
                      <a:schemeClr val="accent6">
                        <a:lumMod val="7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PI(Client)</a:t>
                </a:r>
                <a:r>
                  <a:rPr lang="ko-KR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에</a:t>
                </a:r>
                <a:r>
                  <a:rPr lang="en-US" altLang="ko-KR" sz="1600" dirty="0">
                    <a:solidFill>
                      <a:schemeClr val="accent6">
                        <a:lumMod val="7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 </a:t>
                </a:r>
                <a:r>
                  <a:rPr lang="ko-KR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연결된 스피커를 통해 변환된 음성을 출력</a:t>
                </a:r>
                <a:endParaRPr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639F2A-593D-4C52-A735-3931016F1A2D}"/>
                  </a:ext>
                </a:extLst>
              </p:cNvPr>
              <p:cNvSpPr txBox="1"/>
              <p:nvPr/>
            </p:nvSpPr>
            <p:spPr>
              <a:xfrm>
                <a:off x="4853957" y="4901742"/>
                <a:ext cx="2054667" cy="38125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pc="-1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화면 출력 모듈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A2E932-8B88-4AF3-9143-2ACFFC0553D6}"/>
                  </a:ext>
                </a:extLst>
              </p:cNvPr>
              <p:cNvSpPr txBox="1"/>
              <p:nvPr/>
            </p:nvSpPr>
            <p:spPr>
              <a:xfrm>
                <a:off x="7209419" y="4913534"/>
                <a:ext cx="56539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온 습도 조도 감지 모듈로부터 상태를 송수신 </a:t>
                </a:r>
                <a:r>
                  <a:rPr lang="en-US" altLang="ko-KR" sz="1600" dirty="0">
                    <a:solidFill>
                      <a:schemeClr val="accent6">
                        <a:lumMod val="7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LCD </a:t>
                </a:r>
                <a:r>
                  <a:rPr lang="ko-KR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판넬에 이를 표현</a:t>
                </a:r>
                <a:endParaRPr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FF36AB-FFCE-40EB-B090-BBD6B5ADE2F8}"/>
                </a:ext>
              </a:extLst>
            </p:cNvPr>
            <p:cNvSpPr txBox="1"/>
            <p:nvPr/>
          </p:nvSpPr>
          <p:spPr>
            <a:xfrm>
              <a:off x="4001346" y="4562046"/>
              <a:ext cx="2054667" cy="38125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조명 출력 모듈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8E9EA5-A848-48E0-9B05-6E3498D9F92C}"/>
                </a:ext>
              </a:extLst>
            </p:cNvPr>
            <p:cNvSpPr txBox="1"/>
            <p:nvPr/>
          </p:nvSpPr>
          <p:spPr>
            <a:xfrm>
              <a:off x="6374780" y="4583397"/>
              <a:ext cx="3983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서버로부터 수신된 </a:t>
              </a:r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Data</a:t>
              </a:r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를 </a:t>
              </a:r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LED </a:t>
              </a:r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색상으로 변환</a:t>
              </a:r>
              <a:endPara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5107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2992E-2E53-4AF5-9804-8620A0028FFC}"/>
              </a:ext>
            </a:extLst>
          </p:cNvPr>
          <p:cNvSpPr txBox="1"/>
          <p:nvPr/>
        </p:nvSpPr>
        <p:spPr>
          <a:xfrm>
            <a:off x="1099930" y="350053"/>
            <a:ext cx="341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발환경 및 개발방법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4EB8E4D3-7C0C-4BDA-A226-93A48C7929F4}"/>
              </a:ext>
            </a:extLst>
          </p:cNvPr>
          <p:cNvCxnSpPr/>
          <p:nvPr/>
        </p:nvCxnSpPr>
        <p:spPr>
          <a:xfrm>
            <a:off x="1126434" y="873273"/>
            <a:ext cx="2892884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649CDE-325E-47C7-8C1A-52E09C9C6B27}"/>
              </a:ext>
            </a:extLst>
          </p:cNvPr>
          <p:cNvSpPr txBox="1"/>
          <p:nvPr/>
        </p:nvSpPr>
        <p:spPr>
          <a:xfrm>
            <a:off x="1063056" y="947615"/>
            <a:ext cx="29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Architecture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40BEACA-BF2D-4FC4-833C-8394BBA3FB98}"/>
              </a:ext>
            </a:extLst>
          </p:cNvPr>
          <p:cNvGrpSpPr/>
          <p:nvPr/>
        </p:nvGrpSpPr>
        <p:grpSpPr>
          <a:xfrm>
            <a:off x="889903" y="0"/>
            <a:ext cx="10046276" cy="6856214"/>
            <a:chOff x="663660" y="0"/>
            <a:chExt cx="10046276" cy="685621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EAD7F91-CF3C-482E-A2BB-A730E3259EF8}"/>
                </a:ext>
              </a:extLst>
            </p:cNvPr>
            <p:cNvGrpSpPr/>
            <p:nvPr/>
          </p:nvGrpSpPr>
          <p:grpSpPr>
            <a:xfrm>
              <a:off x="3019358" y="0"/>
              <a:ext cx="7690578" cy="6856214"/>
              <a:chOff x="2555435" y="894"/>
              <a:chExt cx="7690578" cy="6856214"/>
            </a:xfrm>
          </p:grpSpPr>
          <p:grpSp>
            <p:nvGrpSpPr>
              <p:cNvPr id="11" name="Group 16">
                <a:extLst>
                  <a:ext uri="{FF2B5EF4-FFF2-40B4-BE49-F238E27FC236}">
                    <a16:creationId xmlns:a16="http://schemas.microsoft.com/office/drawing/2014/main" id="{80AE4353-500E-48EA-A5ED-20318A17DEF2}"/>
                  </a:ext>
                </a:extLst>
              </p:cNvPr>
              <p:cNvGrpSpPr/>
              <p:nvPr/>
            </p:nvGrpSpPr>
            <p:grpSpPr>
              <a:xfrm>
                <a:off x="3324493" y="5340758"/>
                <a:ext cx="2307176" cy="769059"/>
                <a:chOff x="3323770" y="5341255"/>
                <a:chExt cx="2307777" cy="769259"/>
              </a:xfrm>
              <a:solidFill>
                <a:schemeClr val="accent1">
                  <a:lumMod val="75000"/>
                </a:schemeClr>
              </a:solidFill>
              <a:effectLst>
                <a:outerShdw blurRad="279400" dist="38100" dir="5400000" sx="103000" sy="103000" algn="tl" rotWithShape="0">
                  <a:prstClr val="black">
                    <a:alpha val="32000"/>
                  </a:prstClr>
                </a:outerShdw>
              </a:effectLst>
            </p:grpSpPr>
            <p:sp>
              <p:nvSpPr>
                <p:cNvPr id="28" name="Rectangle 3">
                  <a:extLst>
                    <a:ext uri="{FF2B5EF4-FFF2-40B4-BE49-F238E27FC236}">
                      <a16:creationId xmlns:a16="http://schemas.microsoft.com/office/drawing/2014/main" id="{9F524ECB-1A4B-440B-81B7-65D15C797324}"/>
                    </a:ext>
                  </a:extLst>
                </p:cNvPr>
                <p:cNvSpPr/>
                <p:nvPr/>
              </p:nvSpPr>
              <p:spPr>
                <a:xfrm rot="5400000">
                  <a:off x="3708399" y="4956628"/>
                  <a:ext cx="769257" cy="153851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en-US" sz="1799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Right Triangle 5">
                  <a:extLst>
                    <a:ext uri="{FF2B5EF4-FFF2-40B4-BE49-F238E27FC236}">
                      <a16:creationId xmlns:a16="http://schemas.microsoft.com/office/drawing/2014/main" id="{704393EA-0E4A-4EF8-910D-5CFE78DC75F8}"/>
                    </a:ext>
                  </a:extLst>
                </p:cNvPr>
                <p:cNvSpPr/>
                <p:nvPr/>
              </p:nvSpPr>
              <p:spPr>
                <a:xfrm flipV="1">
                  <a:off x="4862288" y="5341255"/>
                  <a:ext cx="769259" cy="769257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en-US" sz="1799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2" name="Group 18">
                <a:extLst>
                  <a:ext uri="{FF2B5EF4-FFF2-40B4-BE49-F238E27FC236}">
                    <a16:creationId xmlns:a16="http://schemas.microsoft.com/office/drawing/2014/main" id="{3B41B6E2-495F-4D06-ACFB-0845212B1945}"/>
                  </a:ext>
                </a:extLst>
              </p:cNvPr>
              <p:cNvGrpSpPr/>
              <p:nvPr/>
            </p:nvGrpSpPr>
            <p:grpSpPr>
              <a:xfrm>
                <a:off x="5631666" y="3033582"/>
                <a:ext cx="2307173" cy="769059"/>
                <a:chOff x="5631544" y="3033478"/>
                <a:chExt cx="2307774" cy="769259"/>
              </a:xfrm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279400" dist="38100" dir="5400000" sx="103000" sy="103000" algn="tl" rotWithShape="0">
                  <a:prstClr val="black">
                    <a:alpha val="32000"/>
                  </a:prstClr>
                </a:outerShdw>
              </a:effectLst>
            </p:grpSpPr>
            <p:sp>
              <p:nvSpPr>
                <p:cNvPr id="26" name="Rectangle 8">
                  <a:extLst>
                    <a:ext uri="{FF2B5EF4-FFF2-40B4-BE49-F238E27FC236}">
                      <a16:creationId xmlns:a16="http://schemas.microsoft.com/office/drawing/2014/main" id="{AD2789EB-DBB4-4CC9-877B-A3B82FF24305}"/>
                    </a:ext>
                  </a:extLst>
                </p:cNvPr>
                <p:cNvSpPr/>
                <p:nvPr/>
              </p:nvSpPr>
              <p:spPr>
                <a:xfrm rot="5400000">
                  <a:off x="6016173" y="2648851"/>
                  <a:ext cx="769257" cy="153851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en-US" sz="1799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Right Triangle 9">
                  <a:extLst>
                    <a:ext uri="{FF2B5EF4-FFF2-40B4-BE49-F238E27FC236}">
                      <a16:creationId xmlns:a16="http://schemas.microsoft.com/office/drawing/2014/main" id="{DD6BECA6-0BCD-411E-9093-DE1194B51595}"/>
                    </a:ext>
                  </a:extLst>
                </p:cNvPr>
                <p:cNvSpPr/>
                <p:nvPr/>
              </p:nvSpPr>
              <p:spPr>
                <a:xfrm flipV="1">
                  <a:off x="7170059" y="3033478"/>
                  <a:ext cx="769259" cy="769257"/>
                </a:xfrm>
                <a:prstGeom prst="rt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en-US" sz="1799" dirty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3" name="Group 20">
                <a:extLst>
                  <a:ext uri="{FF2B5EF4-FFF2-40B4-BE49-F238E27FC236}">
                    <a16:creationId xmlns:a16="http://schemas.microsoft.com/office/drawing/2014/main" id="{788D8430-F332-4ED3-997C-28FBD43ED6BE}"/>
                  </a:ext>
                </a:extLst>
              </p:cNvPr>
              <p:cNvGrpSpPr/>
              <p:nvPr/>
            </p:nvGrpSpPr>
            <p:grpSpPr>
              <a:xfrm>
                <a:off x="7938839" y="726405"/>
                <a:ext cx="2307173" cy="769059"/>
                <a:chOff x="7939318" y="725700"/>
                <a:chExt cx="2307774" cy="769259"/>
              </a:xfrm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279400" dist="38100" dir="5400000" sx="103000" sy="103000" algn="tl" rotWithShape="0">
                  <a:prstClr val="black">
                    <a:alpha val="32000"/>
                  </a:prstClr>
                </a:outerShdw>
              </a:effectLst>
            </p:grpSpPr>
            <p:sp>
              <p:nvSpPr>
                <p:cNvPr id="24" name="Rectangle 12">
                  <a:extLst>
                    <a:ext uri="{FF2B5EF4-FFF2-40B4-BE49-F238E27FC236}">
                      <a16:creationId xmlns:a16="http://schemas.microsoft.com/office/drawing/2014/main" id="{8FEE322D-9F95-4FE5-B372-586DB2220FC6}"/>
                    </a:ext>
                  </a:extLst>
                </p:cNvPr>
                <p:cNvSpPr/>
                <p:nvPr/>
              </p:nvSpPr>
              <p:spPr>
                <a:xfrm rot="5400000">
                  <a:off x="8323947" y="341073"/>
                  <a:ext cx="769257" cy="153851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en-US" sz="1799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Right Triangle 13">
                  <a:extLst>
                    <a:ext uri="{FF2B5EF4-FFF2-40B4-BE49-F238E27FC236}">
                      <a16:creationId xmlns:a16="http://schemas.microsoft.com/office/drawing/2014/main" id="{D0EC758A-7EF0-4268-BF35-F5B7870994D7}"/>
                    </a:ext>
                  </a:extLst>
                </p:cNvPr>
                <p:cNvSpPr/>
                <p:nvPr/>
              </p:nvSpPr>
              <p:spPr>
                <a:xfrm flipV="1">
                  <a:off x="9477833" y="725700"/>
                  <a:ext cx="769259" cy="769257"/>
                </a:xfrm>
                <a:prstGeom prst="rt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en-US" sz="1799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id="{85A22956-0647-4792-AB18-F3D9BB36F6B6}"/>
                  </a:ext>
                </a:extLst>
              </p:cNvPr>
              <p:cNvSpPr/>
              <p:nvPr/>
            </p:nvSpPr>
            <p:spPr>
              <a:xfrm>
                <a:off x="9476956" y="894"/>
                <a:ext cx="769057" cy="725509"/>
              </a:xfrm>
              <a:prstGeom prst="rect">
                <a:avLst/>
              </a:prstGeom>
              <a:solidFill>
                <a:srgbClr val="D5E7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en-US" sz="1799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Group 15">
                <a:extLst>
                  <a:ext uri="{FF2B5EF4-FFF2-40B4-BE49-F238E27FC236}">
                    <a16:creationId xmlns:a16="http://schemas.microsoft.com/office/drawing/2014/main" id="{D9D6CC7E-970A-4B37-8544-41F6DF4B0531}"/>
                  </a:ext>
                </a:extLst>
              </p:cNvPr>
              <p:cNvGrpSpPr/>
              <p:nvPr/>
            </p:nvGrpSpPr>
            <p:grpSpPr>
              <a:xfrm>
                <a:off x="2555435" y="5340759"/>
                <a:ext cx="769059" cy="1516349"/>
                <a:chOff x="2554511" y="5341256"/>
                <a:chExt cx="769259" cy="1516744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22" name="Right Triangle 2">
                  <a:extLst>
                    <a:ext uri="{FF2B5EF4-FFF2-40B4-BE49-F238E27FC236}">
                      <a16:creationId xmlns:a16="http://schemas.microsoft.com/office/drawing/2014/main" id="{FC101E1A-779D-4AA0-84C1-1FA3D6648681}"/>
                    </a:ext>
                  </a:extLst>
                </p:cNvPr>
                <p:cNvSpPr/>
                <p:nvPr/>
              </p:nvSpPr>
              <p:spPr>
                <a:xfrm flipH="1">
                  <a:off x="2554511" y="5341256"/>
                  <a:ext cx="769259" cy="769257"/>
                </a:xfrm>
                <a:prstGeom prst="rtTriangl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en-US" sz="1799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ectangle 4">
                  <a:extLst>
                    <a:ext uri="{FF2B5EF4-FFF2-40B4-BE49-F238E27FC236}">
                      <a16:creationId xmlns:a16="http://schemas.microsoft.com/office/drawing/2014/main" id="{AAE028E0-D113-4C07-889C-CAB7783BBB0E}"/>
                    </a:ext>
                  </a:extLst>
                </p:cNvPr>
                <p:cNvSpPr/>
                <p:nvPr/>
              </p:nvSpPr>
              <p:spPr>
                <a:xfrm>
                  <a:off x="2554512" y="6110513"/>
                  <a:ext cx="769257" cy="747487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en-US" sz="1799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6" name="Group 17">
                <a:extLst>
                  <a:ext uri="{FF2B5EF4-FFF2-40B4-BE49-F238E27FC236}">
                    <a16:creationId xmlns:a16="http://schemas.microsoft.com/office/drawing/2014/main" id="{22C38573-C499-4246-86E5-7E90038B66D9}"/>
                  </a:ext>
                </a:extLst>
              </p:cNvPr>
              <p:cNvGrpSpPr/>
              <p:nvPr/>
            </p:nvGrpSpPr>
            <p:grpSpPr>
              <a:xfrm>
                <a:off x="4862608" y="3033583"/>
                <a:ext cx="769059" cy="2307173"/>
                <a:chOff x="4862285" y="3033479"/>
                <a:chExt cx="769259" cy="2307774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20" name="Rectangle 6">
                  <a:extLst>
                    <a:ext uri="{FF2B5EF4-FFF2-40B4-BE49-F238E27FC236}">
                      <a16:creationId xmlns:a16="http://schemas.microsoft.com/office/drawing/2014/main" id="{F07E7B7E-CABC-4079-9F7F-B49BFFCCEEE5}"/>
                    </a:ext>
                  </a:extLst>
                </p:cNvPr>
                <p:cNvSpPr/>
                <p:nvPr/>
              </p:nvSpPr>
              <p:spPr>
                <a:xfrm>
                  <a:off x="4862287" y="3802738"/>
                  <a:ext cx="769257" cy="1538515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en-US" sz="1799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Right Triangle 7">
                  <a:extLst>
                    <a:ext uri="{FF2B5EF4-FFF2-40B4-BE49-F238E27FC236}">
                      <a16:creationId xmlns:a16="http://schemas.microsoft.com/office/drawing/2014/main" id="{9BD3448F-2603-4021-A6D5-CD370CE0D575}"/>
                    </a:ext>
                  </a:extLst>
                </p:cNvPr>
                <p:cNvSpPr/>
                <p:nvPr/>
              </p:nvSpPr>
              <p:spPr>
                <a:xfrm flipH="1">
                  <a:off x="4862285" y="3033479"/>
                  <a:ext cx="769259" cy="769257"/>
                </a:xfrm>
                <a:prstGeom prst="rt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en-US" sz="1799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7" name="Group 19">
                <a:extLst>
                  <a:ext uri="{FF2B5EF4-FFF2-40B4-BE49-F238E27FC236}">
                    <a16:creationId xmlns:a16="http://schemas.microsoft.com/office/drawing/2014/main" id="{34F7AF43-ADE6-42D8-8500-F029457A1C2F}"/>
                  </a:ext>
                </a:extLst>
              </p:cNvPr>
              <p:cNvGrpSpPr/>
              <p:nvPr/>
            </p:nvGrpSpPr>
            <p:grpSpPr>
              <a:xfrm>
                <a:off x="7169781" y="726405"/>
                <a:ext cx="769059" cy="2307174"/>
                <a:chOff x="7170059" y="725701"/>
                <a:chExt cx="769259" cy="230777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8" name="Rectangle 10">
                  <a:extLst>
                    <a:ext uri="{FF2B5EF4-FFF2-40B4-BE49-F238E27FC236}">
                      <a16:creationId xmlns:a16="http://schemas.microsoft.com/office/drawing/2014/main" id="{7A365C44-8CA0-4F02-846E-A1F24EF5502A}"/>
                    </a:ext>
                  </a:extLst>
                </p:cNvPr>
                <p:cNvSpPr/>
                <p:nvPr/>
              </p:nvSpPr>
              <p:spPr>
                <a:xfrm>
                  <a:off x="7170061" y="1494961"/>
                  <a:ext cx="769257" cy="153851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en-US" sz="1799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Right Triangle 11">
                  <a:extLst>
                    <a:ext uri="{FF2B5EF4-FFF2-40B4-BE49-F238E27FC236}">
                      <a16:creationId xmlns:a16="http://schemas.microsoft.com/office/drawing/2014/main" id="{823CAC5F-AFB0-4A5A-A090-AC038FA3E77F}"/>
                    </a:ext>
                  </a:extLst>
                </p:cNvPr>
                <p:cNvSpPr/>
                <p:nvPr/>
              </p:nvSpPr>
              <p:spPr>
                <a:xfrm flipH="1">
                  <a:off x="7170059" y="725701"/>
                  <a:ext cx="769259" cy="769257"/>
                </a:xfrm>
                <a:prstGeom prst="rt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en-US" sz="1799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A6DEBBB-C53F-4AE5-8487-8C289BF8916E}"/>
                </a:ext>
              </a:extLst>
            </p:cNvPr>
            <p:cNvGrpSpPr/>
            <p:nvPr/>
          </p:nvGrpSpPr>
          <p:grpSpPr>
            <a:xfrm>
              <a:off x="3353712" y="1789111"/>
              <a:ext cx="6971693" cy="3557957"/>
              <a:chOff x="2925716" y="1805472"/>
              <a:chExt cx="6971693" cy="3557957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0E7B7A03-4A9A-49B1-BF6A-54450B352B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7418" y="1805472"/>
                <a:ext cx="1115189" cy="1115189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43B2B00B-A0F4-499D-A69B-85056911F4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5716" y="3960700"/>
                <a:ext cx="1450460" cy="955507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9F3CFEE4-7FEF-477C-9164-D7F3947CCE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38760" y="1805472"/>
                <a:ext cx="1858649" cy="1115189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5F799906-D8FA-47B7-8D53-F0E5AF26C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9838" y="4225400"/>
                <a:ext cx="2009619" cy="690807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704D0AA-ABDF-4FD2-B805-D764AF4B2A50}"/>
                  </a:ext>
                </a:extLst>
              </p:cNvPr>
              <p:cNvSpPr txBox="1"/>
              <p:nvPr/>
            </p:nvSpPr>
            <p:spPr>
              <a:xfrm>
                <a:off x="6004764" y="4994097"/>
                <a:ext cx="2535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pc="-100" dirty="0">
                    <a:solidFill>
                      <a:schemeClr val="accent6">
                        <a:lumMod val="7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Application </a:t>
                </a:r>
                <a:r>
                  <a:rPr lang="ko-KR" altLang="en-US" spc="-100" dirty="0">
                    <a:solidFill>
                      <a:schemeClr val="accent6">
                        <a:lumMod val="7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푸시 알림  전송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E173747-1B25-4F20-9136-DBD493080465}"/>
                  </a:ext>
                </a:extLst>
              </p:cNvPr>
              <p:cNvSpPr txBox="1"/>
              <p:nvPr/>
            </p:nvSpPr>
            <p:spPr>
              <a:xfrm>
                <a:off x="8160459" y="2813885"/>
                <a:ext cx="1615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pc="-100">
                    <a:solidFill>
                      <a:schemeClr val="accent6">
                        <a:lumMod val="7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Application </a:t>
                </a:r>
                <a:r>
                  <a:rPr lang="ko-KR" altLang="en-US" spc="-100" dirty="0">
                    <a:solidFill>
                      <a:schemeClr val="accent6">
                        <a:lumMod val="7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구현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EA1460C-A2B7-4F2A-88E6-7450D1DF2E1D}"/>
                </a:ext>
              </a:extLst>
            </p:cNvPr>
            <p:cNvSpPr txBox="1"/>
            <p:nvPr/>
          </p:nvSpPr>
          <p:spPr>
            <a:xfrm>
              <a:off x="3532771" y="2088224"/>
              <a:ext cx="21782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pc="-1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AWS </a:t>
              </a:r>
              <a:r>
                <a:rPr lang="ko-KR" altLang="en-US" spc="-1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연동</a:t>
              </a:r>
              <a:endParaRPr lang="en-US" altLang="ko-KR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r"/>
              <a:r>
                <a:rPr lang="en-US" altLang="ko-KR" spc="-1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MYSQL</a:t>
              </a:r>
              <a:r>
                <a:rPr lang="ko-KR" altLang="en-US" spc="-1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데이터 송</a:t>
              </a:r>
              <a:r>
                <a:rPr lang="en-US" altLang="ko-KR" spc="-1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*</a:t>
              </a:r>
              <a:r>
                <a:rPr lang="ko-KR" altLang="en-US" spc="-1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수신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AEDCC8-944B-441F-A62D-EE2CE96E5EB7}"/>
                </a:ext>
              </a:extLst>
            </p:cNvPr>
            <p:cNvSpPr txBox="1"/>
            <p:nvPr/>
          </p:nvSpPr>
          <p:spPr>
            <a:xfrm>
              <a:off x="663660" y="4351103"/>
              <a:ext cx="24288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pc="-1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온도</a:t>
              </a:r>
              <a:r>
                <a:rPr lang="en-US" altLang="ko-KR" spc="-1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/</a:t>
              </a:r>
              <a:r>
                <a:rPr lang="ko-KR" altLang="en-US" spc="-1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조도 관리 및</a:t>
              </a:r>
              <a:endParaRPr lang="en-US" altLang="ko-KR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r"/>
              <a:r>
                <a:rPr lang="ko-KR" altLang="en-US" spc="-1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날씨관련 정보 테이블 구성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5243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2992E-2E53-4AF5-9804-8620A0028FFC}"/>
              </a:ext>
            </a:extLst>
          </p:cNvPr>
          <p:cNvSpPr txBox="1"/>
          <p:nvPr/>
        </p:nvSpPr>
        <p:spPr>
          <a:xfrm>
            <a:off x="1099930" y="350053"/>
            <a:ext cx="341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발환경 및 개발방법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4EB8E4D3-7C0C-4BDA-A226-93A48C7929F4}"/>
              </a:ext>
            </a:extLst>
          </p:cNvPr>
          <p:cNvCxnSpPr/>
          <p:nvPr/>
        </p:nvCxnSpPr>
        <p:spPr>
          <a:xfrm>
            <a:off x="1126434" y="873273"/>
            <a:ext cx="2892884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649CDE-325E-47C7-8C1A-52E09C9C6B27}"/>
              </a:ext>
            </a:extLst>
          </p:cNvPr>
          <p:cNvSpPr txBox="1"/>
          <p:nvPr/>
        </p:nvSpPr>
        <p:spPr>
          <a:xfrm>
            <a:off x="1063056" y="947615"/>
            <a:ext cx="29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Architecture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0427DF-8F32-4AAE-A5E0-28869D006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30" y="2186921"/>
            <a:ext cx="4762500" cy="3219450"/>
          </a:xfrm>
          <a:prstGeom prst="rect">
            <a:avLst/>
          </a:prstGeom>
        </p:spPr>
      </p:pic>
      <p:pic>
        <p:nvPicPr>
          <p:cNvPr id="7" name="그림 6" descr="PowerPoint 프레젠테이션 - Adobe Acrobat Reader DC">
            <a:extLst>
              <a:ext uri="{FF2B5EF4-FFF2-40B4-BE49-F238E27FC236}">
                <a16:creationId xmlns:a16="http://schemas.microsoft.com/office/drawing/2014/main" id="{1E4E8EDA-CFDE-4D72-B701-565EEAF813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4949" r="16020" b="30000"/>
          <a:stretch/>
        </p:blipFill>
        <p:spPr>
          <a:xfrm>
            <a:off x="6631071" y="2018494"/>
            <a:ext cx="3667972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1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2992E-2E53-4AF5-9804-8620A0028FFC}"/>
              </a:ext>
            </a:extLst>
          </p:cNvPr>
          <p:cNvSpPr txBox="1"/>
          <p:nvPr/>
        </p:nvSpPr>
        <p:spPr>
          <a:xfrm>
            <a:off x="1099930" y="350053"/>
            <a:ext cx="341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발환경 및 개발방법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4EB8E4D3-7C0C-4BDA-A226-93A48C7929F4}"/>
              </a:ext>
            </a:extLst>
          </p:cNvPr>
          <p:cNvCxnSpPr/>
          <p:nvPr/>
        </p:nvCxnSpPr>
        <p:spPr>
          <a:xfrm>
            <a:off x="1126434" y="873273"/>
            <a:ext cx="2892884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649CDE-325E-47C7-8C1A-52E09C9C6B27}"/>
              </a:ext>
            </a:extLst>
          </p:cNvPr>
          <p:cNvSpPr txBox="1"/>
          <p:nvPr/>
        </p:nvSpPr>
        <p:spPr>
          <a:xfrm>
            <a:off x="1063056" y="947615"/>
            <a:ext cx="29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Architecture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98FD8B4-6858-4B9F-BA3D-992941366874}"/>
              </a:ext>
            </a:extLst>
          </p:cNvPr>
          <p:cNvGrpSpPr/>
          <p:nvPr/>
        </p:nvGrpSpPr>
        <p:grpSpPr>
          <a:xfrm>
            <a:off x="1710400" y="0"/>
            <a:ext cx="10251510" cy="6856214"/>
            <a:chOff x="1484157" y="0"/>
            <a:chExt cx="10251510" cy="685621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5F73971-5104-4985-8ECF-750E912A0FD9}"/>
                </a:ext>
              </a:extLst>
            </p:cNvPr>
            <p:cNvGrpSpPr/>
            <p:nvPr/>
          </p:nvGrpSpPr>
          <p:grpSpPr>
            <a:xfrm>
              <a:off x="3019358" y="0"/>
              <a:ext cx="7690578" cy="6856214"/>
              <a:chOff x="2555435" y="894"/>
              <a:chExt cx="7690578" cy="685621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647507F1-6C5F-4204-82E7-8690780A56E4}"/>
                  </a:ext>
                </a:extLst>
              </p:cNvPr>
              <p:cNvGrpSpPr/>
              <p:nvPr/>
            </p:nvGrpSpPr>
            <p:grpSpPr>
              <a:xfrm>
                <a:off x="3324493" y="5340758"/>
                <a:ext cx="2307176" cy="769059"/>
                <a:chOff x="3323770" y="5341255"/>
                <a:chExt cx="2307777" cy="769259"/>
              </a:xfrm>
              <a:solidFill>
                <a:schemeClr val="accent1">
                  <a:lumMod val="75000"/>
                </a:schemeClr>
              </a:solidFill>
              <a:effectLst>
                <a:outerShdw blurRad="279400" dist="38100" dir="5400000" sx="103000" sy="103000" algn="tl" rotWithShape="0">
                  <a:prstClr val="black">
                    <a:alpha val="32000"/>
                  </a:prstClr>
                </a:outerShdw>
              </a:effectLst>
            </p:grpSpPr>
            <p:sp>
              <p:nvSpPr>
                <p:cNvPr id="34" name="Rectangle 3">
                  <a:extLst>
                    <a:ext uri="{FF2B5EF4-FFF2-40B4-BE49-F238E27FC236}">
                      <a16:creationId xmlns:a16="http://schemas.microsoft.com/office/drawing/2014/main" id="{3E1B0ED7-E1A6-4D02-8CEA-76FFCF343954}"/>
                    </a:ext>
                  </a:extLst>
                </p:cNvPr>
                <p:cNvSpPr/>
                <p:nvPr/>
              </p:nvSpPr>
              <p:spPr>
                <a:xfrm rot="5400000">
                  <a:off x="3708399" y="4956628"/>
                  <a:ext cx="769257" cy="153851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en-US" sz="1799">
                    <a:solidFill>
                      <a:schemeClr val="accent6">
                        <a:lumMod val="7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35" name="Right Triangle 5">
                  <a:extLst>
                    <a:ext uri="{FF2B5EF4-FFF2-40B4-BE49-F238E27FC236}">
                      <a16:creationId xmlns:a16="http://schemas.microsoft.com/office/drawing/2014/main" id="{0CC247DF-64C0-4456-8F8C-DD317A6F6A6A}"/>
                    </a:ext>
                  </a:extLst>
                </p:cNvPr>
                <p:cNvSpPr/>
                <p:nvPr/>
              </p:nvSpPr>
              <p:spPr>
                <a:xfrm flipV="1">
                  <a:off x="4862288" y="5341255"/>
                  <a:ext cx="769259" cy="769257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en-US" sz="1799">
                    <a:solidFill>
                      <a:schemeClr val="accent6">
                        <a:lumMod val="7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  <p:grpSp>
            <p:nvGrpSpPr>
              <p:cNvPr id="18" name="Group 18">
                <a:extLst>
                  <a:ext uri="{FF2B5EF4-FFF2-40B4-BE49-F238E27FC236}">
                    <a16:creationId xmlns:a16="http://schemas.microsoft.com/office/drawing/2014/main" id="{B9B4A1D4-8CBB-4908-81CC-BC581D0EF793}"/>
                  </a:ext>
                </a:extLst>
              </p:cNvPr>
              <p:cNvGrpSpPr/>
              <p:nvPr/>
            </p:nvGrpSpPr>
            <p:grpSpPr>
              <a:xfrm>
                <a:off x="5631666" y="3033582"/>
                <a:ext cx="2307173" cy="769059"/>
                <a:chOff x="5631544" y="3033478"/>
                <a:chExt cx="2307774" cy="769259"/>
              </a:xfrm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279400" dist="38100" dir="5400000" sx="103000" sy="103000" algn="tl" rotWithShape="0">
                  <a:prstClr val="black">
                    <a:alpha val="32000"/>
                  </a:prstClr>
                </a:outerShdw>
              </a:effectLst>
            </p:grpSpPr>
            <p:sp>
              <p:nvSpPr>
                <p:cNvPr id="32" name="Rectangle 8">
                  <a:extLst>
                    <a:ext uri="{FF2B5EF4-FFF2-40B4-BE49-F238E27FC236}">
                      <a16:creationId xmlns:a16="http://schemas.microsoft.com/office/drawing/2014/main" id="{F184024B-535C-4411-8B33-FD0DC50E01D3}"/>
                    </a:ext>
                  </a:extLst>
                </p:cNvPr>
                <p:cNvSpPr/>
                <p:nvPr/>
              </p:nvSpPr>
              <p:spPr>
                <a:xfrm rot="5400000">
                  <a:off x="6016173" y="2648851"/>
                  <a:ext cx="769257" cy="153851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en-US" sz="1799">
                    <a:solidFill>
                      <a:schemeClr val="accent6">
                        <a:lumMod val="7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33" name="Right Triangle 9">
                  <a:extLst>
                    <a:ext uri="{FF2B5EF4-FFF2-40B4-BE49-F238E27FC236}">
                      <a16:creationId xmlns:a16="http://schemas.microsoft.com/office/drawing/2014/main" id="{69546665-58C4-4ACD-9187-F826A648DC56}"/>
                    </a:ext>
                  </a:extLst>
                </p:cNvPr>
                <p:cNvSpPr/>
                <p:nvPr/>
              </p:nvSpPr>
              <p:spPr>
                <a:xfrm flipV="1">
                  <a:off x="7170059" y="3033478"/>
                  <a:ext cx="769259" cy="769257"/>
                </a:xfrm>
                <a:prstGeom prst="rt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en-US" sz="1799" dirty="0">
                    <a:solidFill>
                      <a:schemeClr val="accent6">
                        <a:lumMod val="7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  <p:grpSp>
            <p:nvGrpSpPr>
              <p:cNvPr id="19" name="Group 20">
                <a:extLst>
                  <a:ext uri="{FF2B5EF4-FFF2-40B4-BE49-F238E27FC236}">
                    <a16:creationId xmlns:a16="http://schemas.microsoft.com/office/drawing/2014/main" id="{88E9E4C2-827F-4D26-A965-B0F9F964E815}"/>
                  </a:ext>
                </a:extLst>
              </p:cNvPr>
              <p:cNvGrpSpPr/>
              <p:nvPr/>
            </p:nvGrpSpPr>
            <p:grpSpPr>
              <a:xfrm>
                <a:off x="7938839" y="726405"/>
                <a:ext cx="2307173" cy="769059"/>
                <a:chOff x="7939318" y="725700"/>
                <a:chExt cx="2307774" cy="769259"/>
              </a:xfrm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279400" dist="38100" dir="5400000" sx="103000" sy="103000" algn="tl" rotWithShape="0">
                  <a:prstClr val="black">
                    <a:alpha val="32000"/>
                  </a:prstClr>
                </a:outerShdw>
              </a:effectLst>
            </p:grpSpPr>
            <p:sp>
              <p:nvSpPr>
                <p:cNvPr id="30" name="Rectangle 12">
                  <a:extLst>
                    <a:ext uri="{FF2B5EF4-FFF2-40B4-BE49-F238E27FC236}">
                      <a16:creationId xmlns:a16="http://schemas.microsoft.com/office/drawing/2014/main" id="{F7B45892-7040-42F9-9BF3-D2FDBBB0DDB5}"/>
                    </a:ext>
                  </a:extLst>
                </p:cNvPr>
                <p:cNvSpPr/>
                <p:nvPr/>
              </p:nvSpPr>
              <p:spPr>
                <a:xfrm rot="5400000">
                  <a:off x="8323947" y="341073"/>
                  <a:ext cx="769257" cy="153851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en-US" sz="1799">
                    <a:solidFill>
                      <a:schemeClr val="accent6">
                        <a:lumMod val="7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31" name="Right Triangle 13">
                  <a:extLst>
                    <a:ext uri="{FF2B5EF4-FFF2-40B4-BE49-F238E27FC236}">
                      <a16:creationId xmlns:a16="http://schemas.microsoft.com/office/drawing/2014/main" id="{B0090FF5-D68F-479D-9094-F103E2C3A6ED}"/>
                    </a:ext>
                  </a:extLst>
                </p:cNvPr>
                <p:cNvSpPr/>
                <p:nvPr/>
              </p:nvSpPr>
              <p:spPr>
                <a:xfrm flipV="1">
                  <a:off x="9477833" y="725700"/>
                  <a:ext cx="769259" cy="769257"/>
                </a:xfrm>
                <a:prstGeom prst="rt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en-US" sz="1799">
                    <a:solidFill>
                      <a:schemeClr val="accent6">
                        <a:lumMod val="7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  <p:sp>
            <p:nvSpPr>
              <p:cNvPr id="20" name="Rectangle 14">
                <a:extLst>
                  <a:ext uri="{FF2B5EF4-FFF2-40B4-BE49-F238E27FC236}">
                    <a16:creationId xmlns:a16="http://schemas.microsoft.com/office/drawing/2014/main" id="{92637697-AAFB-41F3-A052-D63D54A7182E}"/>
                  </a:ext>
                </a:extLst>
              </p:cNvPr>
              <p:cNvSpPr/>
              <p:nvPr/>
            </p:nvSpPr>
            <p:spPr>
              <a:xfrm>
                <a:off x="9476956" y="894"/>
                <a:ext cx="769057" cy="725509"/>
              </a:xfrm>
              <a:prstGeom prst="rect">
                <a:avLst/>
              </a:prstGeom>
              <a:solidFill>
                <a:srgbClr val="D5E7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en-US" sz="1799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grpSp>
            <p:nvGrpSpPr>
              <p:cNvPr id="21" name="Group 15">
                <a:extLst>
                  <a:ext uri="{FF2B5EF4-FFF2-40B4-BE49-F238E27FC236}">
                    <a16:creationId xmlns:a16="http://schemas.microsoft.com/office/drawing/2014/main" id="{9B207BB3-73F8-435D-A5D2-A230F85AA4E5}"/>
                  </a:ext>
                </a:extLst>
              </p:cNvPr>
              <p:cNvGrpSpPr/>
              <p:nvPr/>
            </p:nvGrpSpPr>
            <p:grpSpPr>
              <a:xfrm>
                <a:off x="2555435" y="5340759"/>
                <a:ext cx="769059" cy="1516349"/>
                <a:chOff x="2554511" y="5341256"/>
                <a:chExt cx="769259" cy="1516744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28" name="Right Triangle 2">
                  <a:extLst>
                    <a:ext uri="{FF2B5EF4-FFF2-40B4-BE49-F238E27FC236}">
                      <a16:creationId xmlns:a16="http://schemas.microsoft.com/office/drawing/2014/main" id="{237F8F89-14CB-4CDC-8B60-08B2226396A6}"/>
                    </a:ext>
                  </a:extLst>
                </p:cNvPr>
                <p:cNvSpPr/>
                <p:nvPr/>
              </p:nvSpPr>
              <p:spPr>
                <a:xfrm flipH="1">
                  <a:off x="2554511" y="5341256"/>
                  <a:ext cx="769259" cy="769257"/>
                </a:xfrm>
                <a:prstGeom prst="rtTriangl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en-US" sz="1799">
                    <a:solidFill>
                      <a:schemeClr val="accent6">
                        <a:lumMod val="7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29" name="Rectangle 4">
                  <a:extLst>
                    <a:ext uri="{FF2B5EF4-FFF2-40B4-BE49-F238E27FC236}">
                      <a16:creationId xmlns:a16="http://schemas.microsoft.com/office/drawing/2014/main" id="{1EFB2170-D303-48E3-8ED2-96EA30F3E92A}"/>
                    </a:ext>
                  </a:extLst>
                </p:cNvPr>
                <p:cNvSpPr/>
                <p:nvPr/>
              </p:nvSpPr>
              <p:spPr>
                <a:xfrm>
                  <a:off x="2554512" y="6110513"/>
                  <a:ext cx="769257" cy="747487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en-US" sz="1799">
                    <a:solidFill>
                      <a:schemeClr val="accent6">
                        <a:lumMod val="7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  <p:grpSp>
            <p:nvGrpSpPr>
              <p:cNvPr id="22" name="Group 17">
                <a:extLst>
                  <a:ext uri="{FF2B5EF4-FFF2-40B4-BE49-F238E27FC236}">
                    <a16:creationId xmlns:a16="http://schemas.microsoft.com/office/drawing/2014/main" id="{2B503B54-506E-4A9D-A54B-E581D8F5C9CD}"/>
                  </a:ext>
                </a:extLst>
              </p:cNvPr>
              <p:cNvGrpSpPr/>
              <p:nvPr/>
            </p:nvGrpSpPr>
            <p:grpSpPr>
              <a:xfrm>
                <a:off x="4862608" y="3033583"/>
                <a:ext cx="769059" cy="2307173"/>
                <a:chOff x="4862285" y="3033479"/>
                <a:chExt cx="769259" cy="2307774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26" name="Rectangle 6">
                  <a:extLst>
                    <a:ext uri="{FF2B5EF4-FFF2-40B4-BE49-F238E27FC236}">
                      <a16:creationId xmlns:a16="http://schemas.microsoft.com/office/drawing/2014/main" id="{B0A68036-A74E-4A08-9589-6905EC4A9D68}"/>
                    </a:ext>
                  </a:extLst>
                </p:cNvPr>
                <p:cNvSpPr/>
                <p:nvPr/>
              </p:nvSpPr>
              <p:spPr>
                <a:xfrm>
                  <a:off x="4862287" y="3802738"/>
                  <a:ext cx="769257" cy="1538515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en-US" sz="1799">
                    <a:solidFill>
                      <a:schemeClr val="accent6">
                        <a:lumMod val="7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27" name="Right Triangle 7">
                  <a:extLst>
                    <a:ext uri="{FF2B5EF4-FFF2-40B4-BE49-F238E27FC236}">
                      <a16:creationId xmlns:a16="http://schemas.microsoft.com/office/drawing/2014/main" id="{0211C242-2B76-4E2A-9595-B145CA7EFE4B}"/>
                    </a:ext>
                  </a:extLst>
                </p:cNvPr>
                <p:cNvSpPr/>
                <p:nvPr/>
              </p:nvSpPr>
              <p:spPr>
                <a:xfrm flipH="1">
                  <a:off x="4862285" y="3033479"/>
                  <a:ext cx="769259" cy="769257"/>
                </a:xfrm>
                <a:prstGeom prst="rt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en-US" sz="1799">
                    <a:solidFill>
                      <a:schemeClr val="accent6">
                        <a:lumMod val="7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  <p:grpSp>
            <p:nvGrpSpPr>
              <p:cNvPr id="23" name="Group 19">
                <a:extLst>
                  <a:ext uri="{FF2B5EF4-FFF2-40B4-BE49-F238E27FC236}">
                    <a16:creationId xmlns:a16="http://schemas.microsoft.com/office/drawing/2014/main" id="{2BAD59DA-9DAA-4ADF-84A9-DEA20ADF918C}"/>
                  </a:ext>
                </a:extLst>
              </p:cNvPr>
              <p:cNvGrpSpPr/>
              <p:nvPr/>
            </p:nvGrpSpPr>
            <p:grpSpPr>
              <a:xfrm>
                <a:off x="7169781" y="726405"/>
                <a:ext cx="769059" cy="2307174"/>
                <a:chOff x="7170059" y="725701"/>
                <a:chExt cx="769259" cy="230777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24" name="Rectangle 10">
                  <a:extLst>
                    <a:ext uri="{FF2B5EF4-FFF2-40B4-BE49-F238E27FC236}">
                      <a16:creationId xmlns:a16="http://schemas.microsoft.com/office/drawing/2014/main" id="{D2E65423-B6BC-4312-94B4-15546E6FEA01}"/>
                    </a:ext>
                  </a:extLst>
                </p:cNvPr>
                <p:cNvSpPr/>
                <p:nvPr/>
              </p:nvSpPr>
              <p:spPr>
                <a:xfrm>
                  <a:off x="7170061" y="1494961"/>
                  <a:ext cx="769257" cy="153851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en-US" sz="1799">
                    <a:solidFill>
                      <a:schemeClr val="accent6">
                        <a:lumMod val="7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25" name="Right Triangle 11">
                  <a:extLst>
                    <a:ext uri="{FF2B5EF4-FFF2-40B4-BE49-F238E27FC236}">
                      <a16:creationId xmlns:a16="http://schemas.microsoft.com/office/drawing/2014/main" id="{A339708C-7F31-4C57-B6A4-950FF1C0FBCC}"/>
                    </a:ext>
                  </a:extLst>
                </p:cNvPr>
                <p:cNvSpPr/>
                <p:nvPr/>
              </p:nvSpPr>
              <p:spPr>
                <a:xfrm flipH="1">
                  <a:off x="7170059" y="725701"/>
                  <a:ext cx="769259" cy="769257"/>
                </a:xfrm>
                <a:prstGeom prst="rt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en-US" sz="1799">
                    <a:solidFill>
                      <a:schemeClr val="accent6">
                        <a:lumMod val="7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B17B50B-B50B-4F94-A150-A3B9E30F70B9}"/>
                </a:ext>
              </a:extLst>
            </p:cNvPr>
            <p:cNvGrpSpPr/>
            <p:nvPr/>
          </p:nvGrpSpPr>
          <p:grpSpPr>
            <a:xfrm>
              <a:off x="8006879" y="2062504"/>
              <a:ext cx="3728788" cy="2709422"/>
              <a:chOff x="7578883" y="2078865"/>
              <a:chExt cx="3728788" cy="27094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B5A5DD-D4E3-4D77-AC49-D762A8B6AB0E}"/>
                  </a:ext>
                </a:extLst>
              </p:cNvPr>
              <p:cNvSpPr txBox="1"/>
              <p:nvPr/>
            </p:nvSpPr>
            <p:spPr>
              <a:xfrm>
                <a:off x="7578883" y="4141956"/>
                <a:ext cx="21691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00" dirty="0">
                    <a:solidFill>
                      <a:schemeClr val="accent6">
                        <a:lumMod val="7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스피커</a:t>
                </a:r>
                <a:endParaRPr lang="en-US" altLang="ko-KR" spc="-1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r>
                  <a:rPr lang="ko-KR" altLang="en-US" spc="-100" dirty="0">
                    <a:solidFill>
                      <a:schemeClr val="accent6">
                        <a:lumMod val="7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음성 출력 </a:t>
                </a:r>
                <a:r>
                  <a:rPr lang="en-US" altLang="ko-KR" spc="-100" dirty="0">
                    <a:solidFill>
                      <a:schemeClr val="accent6">
                        <a:lumMod val="7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(</a:t>
                </a:r>
                <a:r>
                  <a:rPr lang="ko-KR" altLang="en-US" spc="-100" dirty="0">
                    <a:solidFill>
                      <a:schemeClr val="accent6">
                        <a:lumMod val="7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스마트 비서</a:t>
                </a:r>
                <a:r>
                  <a:rPr lang="en-US" altLang="ko-KR" spc="-100" dirty="0">
                    <a:solidFill>
                      <a:schemeClr val="accent6">
                        <a:lumMod val="7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7D3605-E84F-476D-9510-FFA348E6315A}"/>
                  </a:ext>
                </a:extLst>
              </p:cNvPr>
              <p:cNvSpPr txBox="1"/>
              <p:nvPr/>
            </p:nvSpPr>
            <p:spPr>
              <a:xfrm>
                <a:off x="9635418" y="2078865"/>
                <a:ext cx="16722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00" dirty="0">
                    <a:solidFill>
                      <a:schemeClr val="accent6">
                        <a:lumMod val="7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조도 감지 모듈</a:t>
                </a:r>
                <a:endParaRPr lang="en-US" altLang="ko-KR" spc="-1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r>
                  <a:rPr lang="ko-KR" altLang="en-US" spc="-100" dirty="0">
                    <a:solidFill>
                      <a:schemeClr val="accent6">
                        <a:lumMod val="7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조도 정보를 측정 </a:t>
                </a:r>
                <a:endParaRPr lang="en-US" altLang="ko-KR" spc="-1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6EF74C-0577-4484-9D8E-DCA0FAFAFD26}"/>
                </a:ext>
              </a:extLst>
            </p:cNvPr>
            <p:cNvSpPr txBox="1"/>
            <p:nvPr/>
          </p:nvSpPr>
          <p:spPr>
            <a:xfrm>
              <a:off x="3930060" y="2088224"/>
              <a:ext cx="20056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pc="-1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LCD </a:t>
              </a:r>
              <a:r>
                <a:rPr lang="ko-KR" altLang="en-US" spc="-1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판넬</a:t>
              </a:r>
              <a:endParaRPr lang="en-US" altLang="ko-KR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r"/>
              <a:r>
                <a:rPr lang="ko-KR" altLang="en-US" spc="-1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날씨 및  온</a:t>
              </a:r>
              <a:r>
                <a:rPr lang="en-US" altLang="ko-KR" spc="-1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/</a:t>
              </a:r>
              <a:r>
                <a:rPr lang="ko-KR" altLang="en-US" spc="-1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습도 출력</a:t>
              </a:r>
              <a:endParaRPr lang="en-US" altLang="ko-KR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69FB2D-91E0-49AA-975D-9FF355D4E569}"/>
                </a:ext>
              </a:extLst>
            </p:cNvPr>
            <p:cNvSpPr txBox="1"/>
            <p:nvPr/>
          </p:nvSpPr>
          <p:spPr>
            <a:xfrm>
              <a:off x="1484157" y="4364482"/>
              <a:ext cx="17075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pc="-1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온</a:t>
              </a:r>
              <a:r>
                <a:rPr lang="en-US" altLang="ko-KR" spc="-1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*</a:t>
              </a:r>
              <a:r>
                <a:rPr lang="ko-KR" altLang="en-US" spc="-1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습도 감지 모듈</a:t>
              </a:r>
              <a:endParaRPr lang="en-US" altLang="ko-KR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r"/>
              <a:r>
                <a:rPr lang="ko-KR" altLang="en-US" spc="-1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온도 및 습도 측정</a:t>
              </a:r>
              <a:endParaRPr lang="en-US" altLang="ko-KR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301FD83F-9E50-4CCF-B73F-BFA4018DB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839" y="1697768"/>
            <a:ext cx="1295976" cy="129597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3FFCE9BF-1FD7-4B32-876D-30E675BCB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89" y="3832357"/>
            <a:ext cx="1618462" cy="161846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2EC4F13-B6F7-4912-9D4C-0108B11B79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73052">
            <a:off x="8832259" y="1555693"/>
            <a:ext cx="1580128" cy="1580128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D085751A-39A7-410D-8AAF-AB55A10F54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7000" r="90400">
                        <a14:foregroundMark x1="10200" y1="40400" x2="23600" y2="25000"/>
                        <a14:foregroundMark x1="23600" y1="25000" x2="12400" y2="35000"/>
                        <a14:foregroundMark x1="9400" y1="39400" x2="9000" y2="37800"/>
                        <a14:foregroundMark x1="89200" y1="66400" x2="89000" y2="66400"/>
                        <a14:foregroundMark x1="89200" y1="58400" x2="90800" y2="65000"/>
                        <a14:foregroundMark x1="26600" y1="18600" x2="12800" y2="33800"/>
                        <a14:foregroundMark x1="12800" y1="33800" x2="7600" y2="36600"/>
                        <a14:foregroundMark x1="23600" y1="22200" x2="7000" y2="33400"/>
                        <a14:foregroundMark x1="7000" y1="33400" x2="14400" y2="29000"/>
                        <a14:foregroundMark x1="25800" y1="20200" x2="11000" y2="32800"/>
                        <a14:foregroundMark x1="11000" y1="32800" x2="9800" y2="37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04594">
            <a:off x="6709006" y="3909623"/>
            <a:ext cx="1195653" cy="119565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6A5716D2-CE85-41CF-A861-3CB433771E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981" y="5248805"/>
            <a:ext cx="951174" cy="95117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EE9CC06-55FC-4475-B33C-99DB1038C675}"/>
              </a:ext>
            </a:extLst>
          </p:cNvPr>
          <p:cNvSpPr txBox="1"/>
          <p:nvPr/>
        </p:nvSpPr>
        <p:spPr>
          <a:xfrm>
            <a:off x="8233122" y="5339862"/>
            <a:ext cx="2225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와이파이 스위치</a:t>
            </a:r>
            <a:endParaRPr lang="en-US" altLang="ko-KR" spc="-1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외부에서 </a:t>
            </a:r>
            <a:r>
              <a:rPr lang="en-US" altLang="ko-KR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ON/OFF</a:t>
            </a:r>
            <a:r>
              <a:rPr lang="ko-KR" altLang="en-US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관리</a:t>
            </a:r>
            <a:endParaRPr lang="en-US" altLang="ko-KR" spc="-1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8599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E7C56E-29D6-42A2-A531-9C952DE6CEFE}"/>
              </a:ext>
            </a:extLst>
          </p:cNvPr>
          <p:cNvSpPr txBox="1"/>
          <p:nvPr/>
        </p:nvSpPr>
        <p:spPr>
          <a:xfrm>
            <a:off x="1066485" y="1812717"/>
            <a:ext cx="96295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감</a:t>
            </a:r>
            <a:r>
              <a:rPr lang="ko-KR" altLang="en-US" sz="2800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사합니다</a:t>
            </a:r>
            <a:r>
              <a:rPr lang="en-US" altLang="ko-KR" sz="2800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.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 Light" charset="-127"/>
              </a:rPr>
              <a:t>#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Smart IOT Lighting System based on Raspberry Pi</a:t>
            </a:r>
            <a:endParaRPr lang="ko-KR" altLang="ko-KR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9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D79F9E-9196-4DB2-AF7E-EB72F1FEFFF7}"/>
              </a:ext>
            </a:extLst>
          </p:cNvPr>
          <p:cNvSpPr txBox="1"/>
          <p:nvPr/>
        </p:nvSpPr>
        <p:spPr>
          <a:xfrm>
            <a:off x="1099930" y="350053"/>
            <a:ext cx="2919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목차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1B0CE8C1-D3F9-44A4-8F74-77F12AF26D15}"/>
              </a:ext>
            </a:extLst>
          </p:cNvPr>
          <p:cNvCxnSpPr/>
          <p:nvPr/>
        </p:nvCxnSpPr>
        <p:spPr>
          <a:xfrm>
            <a:off x="1126434" y="901149"/>
            <a:ext cx="2892884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1A23404-10DA-43C1-B963-A50071340143}"/>
              </a:ext>
            </a:extLst>
          </p:cNvPr>
          <p:cNvSpPr txBox="1"/>
          <p:nvPr/>
        </p:nvSpPr>
        <p:spPr>
          <a:xfrm>
            <a:off x="1063055" y="947615"/>
            <a:ext cx="532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#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라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즈베리파이 기반의 스마트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IOT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조명 시스템</a:t>
            </a:r>
            <a:endParaRPr lang="en-US" altLang="ko-KR" b="1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Apple SD Gothic Neo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BEF7030-BAE3-4BF2-A63D-3C7B09EA06F3}"/>
              </a:ext>
            </a:extLst>
          </p:cNvPr>
          <p:cNvGrpSpPr/>
          <p:nvPr/>
        </p:nvGrpSpPr>
        <p:grpSpPr>
          <a:xfrm>
            <a:off x="1671199" y="2764889"/>
            <a:ext cx="8849602" cy="1570951"/>
            <a:chOff x="1671199" y="2764889"/>
            <a:chExt cx="8849602" cy="157095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2A835AB-DA77-42F7-B28E-78EEC9077586}"/>
                </a:ext>
              </a:extLst>
            </p:cNvPr>
            <p:cNvGrpSpPr/>
            <p:nvPr/>
          </p:nvGrpSpPr>
          <p:grpSpPr>
            <a:xfrm>
              <a:off x="1671199" y="2764889"/>
              <a:ext cx="8849602" cy="1570951"/>
              <a:chOff x="944847" y="2527050"/>
              <a:chExt cx="10302306" cy="1795892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A9C39219-4F30-41EB-9606-34B0E00DA0F0}"/>
                  </a:ext>
                </a:extLst>
              </p:cNvPr>
              <p:cNvGrpSpPr/>
              <p:nvPr/>
            </p:nvGrpSpPr>
            <p:grpSpPr>
              <a:xfrm>
                <a:off x="944847" y="2527050"/>
                <a:ext cx="1844013" cy="1795892"/>
                <a:chOff x="2099509" y="1475733"/>
                <a:chExt cx="2081463" cy="2081463"/>
              </a:xfrm>
            </p:grpSpPr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41080935-450F-426B-9AFE-3D2549310F4E}"/>
                    </a:ext>
                  </a:extLst>
                </p:cNvPr>
                <p:cNvSpPr/>
                <p:nvPr/>
              </p:nvSpPr>
              <p:spPr>
                <a:xfrm>
                  <a:off x="2099509" y="1475733"/>
                  <a:ext cx="2081463" cy="2081463"/>
                </a:xfrm>
                <a:prstGeom prst="ellipse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00844A2D-8183-4919-9419-4E822B02E08A}"/>
                    </a:ext>
                  </a:extLst>
                </p:cNvPr>
                <p:cNvSpPr/>
                <p:nvPr/>
              </p:nvSpPr>
              <p:spPr>
                <a:xfrm>
                  <a:off x="2237871" y="1614096"/>
                  <a:ext cx="1804736" cy="1804737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BC5EFFC8-610A-446D-8BD2-AC6B964D5FCC}"/>
                  </a:ext>
                </a:extLst>
              </p:cNvPr>
              <p:cNvGrpSpPr/>
              <p:nvPr/>
            </p:nvGrpSpPr>
            <p:grpSpPr>
              <a:xfrm>
                <a:off x="3059420" y="2527050"/>
                <a:ext cx="1844013" cy="1795892"/>
                <a:chOff x="2099509" y="1475733"/>
                <a:chExt cx="2081463" cy="2081463"/>
              </a:xfrm>
            </p:grpSpPr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0628FD3C-7954-4267-8E1E-6C5FCD236E09}"/>
                    </a:ext>
                  </a:extLst>
                </p:cNvPr>
                <p:cNvSpPr/>
                <p:nvPr/>
              </p:nvSpPr>
              <p:spPr>
                <a:xfrm>
                  <a:off x="2099509" y="1475733"/>
                  <a:ext cx="2081463" cy="2081463"/>
                </a:xfrm>
                <a:prstGeom prst="ellipse">
                  <a:avLst/>
                </a:prstGeom>
                <a:noFill/>
                <a:ln>
                  <a:solidFill>
                    <a:srgbClr val="385A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B3240713-8142-4ADF-88F8-510EC2377596}"/>
                    </a:ext>
                  </a:extLst>
                </p:cNvPr>
                <p:cNvSpPr/>
                <p:nvPr/>
              </p:nvSpPr>
              <p:spPr>
                <a:xfrm>
                  <a:off x="2237871" y="1614096"/>
                  <a:ext cx="1804736" cy="1804737"/>
                </a:xfrm>
                <a:prstGeom prst="ellipse">
                  <a:avLst/>
                </a:prstGeom>
                <a:solidFill>
                  <a:srgbClr val="385A23"/>
                </a:solidFill>
                <a:ln>
                  <a:solidFill>
                    <a:srgbClr val="385A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B9C23185-509D-40AE-8121-401896CFA5FA}"/>
                  </a:ext>
                </a:extLst>
              </p:cNvPr>
              <p:cNvGrpSpPr/>
              <p:nvPr/>
            </p:nvGrpSpPr>
            <p:grpSpPr>
              <a:xfrm>
                <a:off x="5173993" y="2527050"/>
                <a:ext cx="1844013" cy="1795892"/>
                <a:chOff x="2099509" y="1475733"/>
                <a:chExt cx="2081463" cy="2081463"/>
              </a:xfrm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D0C357C1-4696-41B7-866E-3307A9B6D4AF}"/>
                    </a:ext>
                  </a:extLst>
                </p:cNvPr>
                <p:cNvSpPr/>
                <p:nvPr/>
              </p:nvSpPr>
              <p:spPr>
                <a:xfrm>
                  <a:off x="2099509" y="1475733"/>
                  <a:ext cx="2081463" cy="2081463"/>
                </a:xfrm>
                <a:prstGeom prst="ellipse">
                  <a:avLst/>
                </a:prstGeom>
                <a:noFill/>
                <a:ln>
                  <a:solidFill>
                    <a:srgbClr val="3850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B18F0240-29E8-44D6-A760-3EFE5368BDC3}"/>
                    </a:ext>
                  </a:extLst>
                </p:cNvPr>
                <p:cNvSpPr/>
                <p:nvPr/>
              </p:nvSpPr>
              <p:spPr>
                <a:xfrm>
                  <a:off x="2237871" y="1614096"/>
                  <a:ext cx="1804736" cy="1804737"/>
                </a:xfrm>
                <a:prstGeom prst="ellipse">
                  <a:avLst/>
                </a:prstGeom>
                <a:solidFill>
                  <a:srgbClr val="385023"/>
                </a:solidFill>
                <a:ln>
                  <a:solidFill>
                    <a:srgbClr val="3850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8664F8C-3DB7-46E9-A039-9F20911DAF85}"/>
                  </a:ext>
                </a:extLst>
              </p:cNvPr>
              <p:cNvGrpSpPr/>
              <p:nvPr/>
            </p:nvGrpSpPr>
            <p:grpSpPr>
              <a:xfrm>
                <a:off x="7285861" y="2527050"/>
                <a:ext cx="1844013" cy="1795892"/>
                <a:chOff x="2099509" y="1475733"/>
                <a:chExt cx="2081463" cy="2081463"/>
              </a:xfrm>
            </p:grpSpPr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BF6F829F-9A5A-49E0-A990-688E97FDE17E}"/>
                    </a:ext>
                  </a:extLst>
                </p:cNvPr>
                <p:cNvSpPr/>
                <p:nvPr/>
              </p:nvSpPr>
              <p:spPr>
                <a:xfrm>
                  <a:off x="2099509" y="1475733"/>
                  <a:ext cx="2081463" cy="2081463"/>
                </a:xfrm>
                <a:prstGeom prst="ellipse">
                  <a:avLst/>
                </a:prstGeom>
                <a:noFill/>
                <a:ln>
                  <a:solidFill>
                    <a:srgbClr val="3846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F6794C98-1DAA-466D-8D6E-F90FC5E454D8}"/>
                    </a:ext>
                  </a:extLst>
                </p:cNvPr>
                <p:cNvSpPr/>
                <p:nvPr/>
              </p:nvSpPr>
              <p:spPr>
                <a:xfrm>
                  <a:off x="2237871" y="1614096"/>
                  <a:ext cx="1804736" cy="1804737"/>
                </a:xfrm>
                <a:prstGeom prst="ellipse">
                  <a:avLst/>
                </a:prstGeom>
                <a:solidFill>
                  <a:srgbClr val="384623"/>
                </a:solidFill>
                <a:ln>
                  <a:solidFill>
                    <a:srgbClr val="3846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01324BB2-EA4A-4A29-9BCB-7DCA457490A3}"/>
                  </a:ext>
                </a:extLst>
              </p:cNvPr>
              <p:cNvGrpSpPr/>
              <p:nvPr/>
            </p:nvGrpSpPr>
            <p:grpSpPr>
              <a:xfrm>
                <a:off x="9403140" y="2527050"/>
                <a:ext cx="1844013" cy="1795892"/>
                <a:chOff x="2099509" y="1475733"/>
                <a:chExt cx="2081463" cy="2081463"/>
              </a:xfrm>
            </p:grpSpPr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D7E9B63F-0625-4746-97E4-4429CD3536A4}"/>
                    </a:ext>
                  </a:extLst>
                </p:cNvPr>
                <p:cNvSpPr/>
                <p:nvPr/>
              </p:nvSpPr>
              <p:spPr>
                <a:xfrm>
                  <a:off x="2099509" y="1475733"/>
                  <a:ext cx="2081463" cy="2081463"/>
                </a:xfrm>
                <a:prstGeom prst="ellipse">
                  <a:avLst/>
                </a:prstGeom>
                <a:noFill/>
                <a:ln>
                  <a:solidFill>
                    <a:srgbClr val="383C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8A60B29A-E1B9-4C8B-A4A0-C80EC874B527}"/>
                    </a:ext>
                  </a:extLst>
                </p:cNvPr>
                <p:cNvSpPr/>
                <p:nvPr/>
              </p:nvSpPr>
              <p:spPr>
                <a:xfrm>
                  <a:off x="2237871" y="1614096"/>
                  <a:ext cx="1804736" cy="1804737"/>
                </a:xfrm>
                <a:prstGeom prst="ellipse">
                  <a:avLst/>
                </a:prstGeom>
                <a:solidFill>
                  <a:srgbClr val="383C23"/>
                </a:solidFill>
                <a:ln>
                  <a:solidFill>
                    <a:srgbClr val="383C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E9E1BE6-4486-4A2D-A5FA-840FC88C55E5}"/>
                </a:ext>
              </a:extLst>
            </p:cNvPr>
            <p:cNvSpPr txBox="1"/>
            <p:nvPr/>
          </p:nvSpPr>
          <p:spPr>
            <a:xfrm>
              <a:off x="8964167" y="3365699"/>
              <a:ext cx="1529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Architecture</a:t>
              </a:r>
              <a:endPara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2DD11E4-B382-4AB2-8BBC-F689DA67AF74}"/>
                </a:ext>
              </a:extLst>
            </p:cNvPr>
            <p:cNvSpPr txBox="1"/>
            <p:nvPr/>
          </p:nvSpPr>
          <p:spPr>
            <a:xfrm>
              <a:off x="7145440" y="3227200"/>
              <a:ext cx="15292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Business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Model</a:t>
              </a:r>
              <a:endPara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214D10-6088-4E3A-B006-CBB52C4A5338}"/>
                </a:ext>
              </a:extLst>
            </p:cNvPr>
            <p:cNvSpPr txBox="1"/>
            <p:nvPr/>
          </p:nvSpPr>
          <p:spPr>
            <a:xfrm>
              <a:off x="1698562" y="3365699"/>
              <a:ext cx="1529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Background</a:t>
              </a:r>
              <a:endPara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2D861C-4814-4C61-B5E1-367DFFB387A4}"/>
                </a:ext>
              </a:extLst>
            </p:cNvPr>
            <p:cNvSpPr txBox="1"/>
            <p:nvPr/>
          </p:nvSpPr>
          <p:spPr>
            <a:xfrm>
              <a:off x="3527911" y="3227198"/>
              <a:ext cx="15292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Present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Condition</a:t>
              </a:r>
              <a:endPara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29B7ED-744B-4CE6-9AD4-1D25B046D135}"/>
                </a:ext>
              </a:extLst>
            </p:cNvPr>
            <p:cNvSpPr txBox="1"/>
            <p:nvPr/>
          </p:nvSpPr>
          <p:spPr>
            <a:xfrm>
              <a:off x="5320008" y="3243408"/>
              <a:ext cx="1551983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700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Development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Object</a:t>
              </a:r>
              <a:endPara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384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2992E-2E53-4AF5-9804-8620A0028FFC}"/>
              </a:ext>
            </a:extLst>
          </p:cNvPr>
          <p:cNvSpPr txBox="1"/>
          <p:nvPr/>
        </p:nvSpPr>
        <p:spPr>
          <a:xfrm>
            <a:off x="1099930" y="350053"/>
            <a:ext cx="2919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선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 이유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_?</a:t>
            </a: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4EB8E4D3-7C0C-4BDA-A226-93A48C7929F4}"/>
              </a:ext>
            </a:extLst>
          </p:cNvPr>
          <p:cNvCxnSpPr/>
          <p:nvPr/>
        </p:nvCxnSpPr>
        <p:spPr>
          <a:xfrm>
            <a:off x="1126434" y="901149"/>
            <a:ext cx="2892884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649CDE-325E-47C7-8C1A-52E09C9C6B27}"/>
              </a:ext>
            </a:extLst>
          </p:cNvPr>
          <p:cNvSpPr txBox="1"/>
          <p:nvPr/>
        </p:nvSpPr>
        <p:spPr>
          <a:xfrm>
            <a:off x="1063056" y="947615"/>
            <a:ext cx="29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Background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887DC17-DFBA-403A-B61E-D3FC3A5521EE}"/>
              </a:ext>
            </a:extLst>
          </p:cNvPr>
          <p:cNvGrpSpPr/>
          <p:nvPr/>
        </p:nvGrpSpPr>
        <p:grpSpPr>
          <a:xfrm>
            <a:off x="3141878" y="1496088"/>
            <a:ext cx="5771484" cy="5011859"/>
            <a:chOff x="3924303" y="1565962"/>
            <a:chExt cx="5771484" cy="50118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4CC20A-353B-43FF-97D2-1E15C9E85E41}"/>
                </a:ext>
              </a:extLst>
            </p:cNvPr>
            <p:cNvSpPr txBox="1"/>
            <p:nvPr/>
          </p:nvSpPr>
          <p:spPr>
            <a:xfrm>
              <a:off x="5731240" y="3779503"/>
              <a:ext cx="39645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음성  관련 기술 발전에 따른 </a:t>
              </a:r>
              <a:endParaRPr lang="en-US" altLang="ko-KR" sz="16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r>
                <a:rPr lang="ko-KR" altLang="en-US" sz="1600" spc="-1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인공지능</a:t>
              </a:r>
              <a:r>
                <a:rPr lang="ko-KR" altLang="en-US" sz="16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기능을 탑재한 상품들이 화두가 되고 있음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7F0477E-673F-49F2-9F08-CC668917F7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304" t="19890" r="437" b="18821"/>
            <a:stretch/>
          </p:blipFill>
          <p:spPr>
            <a:xfrm>
              <a:off x="3924304" y="3467478"/>
              <a:ext cx="1379518" cy="120882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149A05-71E2-461C-90E9-ECF64D524F54}"/>
                </a:ext>
              </a:extLst>
            </p:cNvPr>
            <p:cNvSpPr txBox="1"/>
            <p:nvPr/>
          </p:nvSpPr>
          <p:spPr>
            <a:xfrm>
              <a:off x="5731240" y="5681019"/>
              <a:ext cx="39094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IOT </a:t>
              </a:r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센서 디바이스 개발 기술력을 기반으로 한</a:t>
              </a:r>
              <a:endPara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홈 케어 서비스 </a:t>
              </a:r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및 </a:t>
              </a:r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IOT </a:t>
              </a:r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조명 시장이 </a:t>
              </a:r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활성화 됨</a:t>
              </a:r>
              <a:endParaRPr lang="ko-KR" altLang="en-US" sz="1400" spc="-1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D68FB01-0DED-49E4-ABB1-DE5BACAB5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303" y="5368994"/>
              <a:ext cx="1379518" cy="1208827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9C6147B-A13E-4AE3-81DD-6E7F21487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303" y="1565962"/>
              <a:ext cx="1379519" cy="120882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1C74D0-7BB8-4B42-A417-DCB04A8AC45C}"/>
                </a:ext>
              </a:extLst>
            </p:cNvPr>
            <p:cNvSpPr txBox="1"/>
            <p:nvPr/>
          </p:nvSpPr>
          <p:spPr>
            <a:xfrm>
              <a:off x="5731240" y="1877987"/>
              <a:ext cx="38924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원하는 시간</a:t>
              </a:r>
              <a:r>
                <a:rPr lang="en-US" altLang="ko-KR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, </a:t>
              </a:r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장소에서 실시간으로 </a:t>
              </a:r>
              <a:endPara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날씨 정보를 제공하는 어플</a:t>
              </a:r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의 필요성이 증대됨</a:t>
              </a:r>
              <a:endParaRPr lang="ko-KR" altLang="en-US" sz="16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521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2992E-2E53-4AF5-9804-8620A0028FFC}"/>
              </a:ext>
            </a:extLst>
          </p:cNvPr>
          <p:cNvSpPr txBox="1"/>
          <p:nvPr/>
        </p:nvSpPr>
        <p:spPr>
          <a:xfrm>
            <a:off x="1099930" y="350053"/>
            <a:ext cx="2919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nsight 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도출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4EB8E4D3-7C0C-4BDA-A226-93A48C7929F4}"/>
              </a:ext>
            </a:extLst>
          </p:cNvPr>
          <p:cNvCxnSpPr/>
          <p:nvPr/>
        </p:nvCxnSpPr>
        <p:spPr>
          <a:xfrm>
            <a:off x="1126434" y="901149"/>
            <a:ext cx="2892884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649CDE-325E-47C7-8C1A-52E09C9C6B27}"/>
              </a:ext>
            </a:extLst>
          </p:cNvPr>
          <p:cNvSpPr txBox="1"/>
          <p:nvPr/>
        </p:nvSpPr>
        <p:spPr>
          <a:xfrm>
            <a:off x="1063056" y="947615"/>
            <a:ext cx="29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Background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C56271-BA37-4A4F-B632-BABC38862AE7}"/>
              </a:ext>
            </a:extLst>
          </p:cNvPr>
          <p:cNvSpPr txBox="1"/>
          <p:nvPr/>
        </p:nvSpPr>
        <p:spPr>
          <a:xfrm>
            <a:off x="1395995" y="1674070"/>
            <a:ext cx="940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스마트 </a:t>
            </a:r>
            <a:r>
              <a:rPr lang="en-US" altLang="ko-KR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IOT</a:t>
            </a:r>
            <a:r>
              <a:rPr lang="ko-KR" altLang="en-US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조명 시스템을 개발하여 </a:t>
            </a:r>
            <a:r>
              <a:rPr lang="ko-KR" altLang="en-US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실시간 날씨 정보를 제공</a:t>
            </a:r>
            <a:r>
              <a:rPr lang="ko-KR" altLang="en-US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하며 </a:t>
            </a:r>
            <a:r>
              <a:rPr lang="ko-KR" altLang="en-US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사용자의 감성을 자극</a:t>
            </a:r>
            <a:r>
              <a:rPr lang="ko-KR" altLang="en-US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하고 </a:t>
            </a:r>
            <a:r>
              <a:rPr lang="ko-KR" altLang="en-US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편의를 증대 </a:t>
            </a:r>
            <a:r>
              <a:rPr lang="ko-KR" altLang="en-US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시킴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3C4F174-A999-4A31-B3B4-CC6345FF1B3A}"/>
              </a:ext>
            </a:extLst>
          </p:cNvPr>
          <p:cNvGrpSpPr/>
          <p:nvPr/>
        </p:nvGrpSpPr>
        <p:grpSpPr>
          <a:xfrm>
            <a:off x="2068494" y="3013953"/>
            <a:ext cx="7774018" cy="2022207"/>
            <a:chOff x="2049640" y="2976246"/>
            <a:chExt cx="7774018" cy="202220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57A56CE-8A24-4EEF-A237-8AC7D5778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0498" y="2976246"/>
              <a:ext cx="1413160" cy="141316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20CBF67-6224-4D0A-8E4D-6DD4793C5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8342" y="2976247"/>
              <a:ext cx="1413159" cy="1413159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E3F466E-25B5-459A-A416-9AF5AE0EB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869" y="3015696"/>
              <a:ext cx="1334261" cy="133426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71657F-C5AA-4C9A-867C-5BFE3EE64F75}"/>
                </a:ext>
              </a:extLst>
            </p:cNvPr>
            <p:cNvSpPr txBox="1"/>
            <p:nvPr/>
          </p:nvSpPr>
          <p:spPr>
            <a:xfrm>
              <a:off x="2049640" y="4629121"/>
              <a:ext cx="2050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-1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실시간 날씨 정보 제공</a:t>
              </a:r>
              <a:endParaRPr lang="ko-KR" altLang="en-US" spc="-1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D293BC-F193-4DF6-A6B6-3E325EEACE3D}"/>
                </a:ext>
              </a:extLst>
            </p:cNvPr>
            <p:cNvSpPr txBox="1"/>
            <p:nvPr/>
          </p:nvSpPr>
          <p:spPr>
            <a:xfrm>
              <a:off x="5287124" y="4629121"/>
              <a:ext cx="161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-1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사용자 감성 자극</a:t>
              </a:r>
              <a:endParaRPr lang="ko-KR" altLang="en-US" spc="-1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148DB3-8E12-49C7-8FD9-17ED78837620}"/>
                </a:ext>
              </a:extLst>
            </p:cNvPr>
            <p:cNvSpPr txBox="1"/>
            <p:nvPr/>
          </p:nvSpPr>
          <p:spPr>
            <a:xfrm>
              <a:off x="8524608" y="4629121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-1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스마트 비서</a:t>
              </a:r>
              <a:endParaRPr lang="ko-KR" altLang="en-US" spc="-1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84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2992E-2E53-4AF5-9804-8620A0028FFC}"/>
              </a:ext>
            </a:extLst>
          </p:cNvPr>
          <p:cNvSpPr txBox="1"/>
          <p:nvPr/>
        </p:nvSpPr>
        <p:spPr>
          <a:xfrm>
            <a:off x="1099930" y="350053"/>
            <a:ext cx="2919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현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황조사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_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산업동향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4EB8E4D3-7C0C-4BDA-A226-93A48C7929F4}"/>
              </a:ext>
            </a:extLst>
          </p:cNvPr>
          <p:cNvCxnSpPr/>
          <p:nvPr/>
        </p:nvCxnSpPr>
        <p:spPr>
          <a:xfrm>
            <a:off x="1126434" y="901149"/>
            <a:ext cx="2892884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649CDE-325E-47C7-8C1A-52E09C9C6B27}"/>
              </a:ext>
            </a:extLst>
          </p:cNvPr>
          <p:cNvSpPr txBox="1"/>
          <p:nvPr/>
        </p:nvSpPr>
        <p:spPr>
          <a:xfrm>
            <a:off x="1063056" y="947615"/>
            <a:ext cx="29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Present Condition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EE6ACA21-053C-4D9D-9C53-E050A56C8A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7379978"/>
              </p:ext>
            </p:extLst>
          </p:nvPr>
        </p:nvGraphicFramePr>
        <p:xfrm>
          <a:off x="2676113" y="1563366"/>
          <a:ext cx="6540909" cy="3871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78E539-077C-4519-AB0F-F9786E04A6EB}"/>
              </a:ext>
            </a:extLst>
          </p:cNvPr>
          <p:cNvSpPr txBox="1"/>
          <p:nvPr/>
        </p:nvSpPr>
        <p:spPr>
          <a:xfrm>
            <a:off x="2000167" y="5681176"/>
            <a:ext cx="819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2018</a:t>
            </a:r>
            <a:r>
              <a:rPr lang="ko-KR" altLang="en-US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년부터 </a:t>
            </a:r>
            <a:r>
              <a:rPr lang="en-US" altLang="ko-KR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현재 약 </a:t>
            </a:r>
            <a:r>
              <a:rPr lang="en-US" altLang="ko-KR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8</a:t>
            </a:r>
            <a:r>
              <a:rPr lang="ko-KR" altLang="en-US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 </a:t>
            </a:r>
            <a:r>
              <a:rPr lang="en-US" altLang="ko-KR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5700</a:t>
            </a:r>
            <a:r>
              <a:rPr lang="ko-KR" altLang="en-US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억원</a:t>
            </a:r>
            <a:r>
              <a:rPr lang="en-US" altLang="ko-KR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2023</a:t>
            </a:r>
            <a:r>
              <a:rPr lang="ko-KR" altLang="en-US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년까지 </a:t>
            </a:r>
            <a:r>
              <a:rPr lang="en-US" altLang="ko-KR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(22</a:t>
            </a:r>
            <a:r>
              <a:rPr lang="ko-KR" altLang="en-US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 </a:t>
            </a:r>
            <a:r>
              <a:rPr lang="en-US" altLang="ko-KR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6700</a:t>
            </a:r>
            <a:r>
              <a:rPr lang="ko-KR" altLang="en-US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억원</a:t>
            </a:r>
            <a:r>
              <a:rPr lang="en-US" altLang="ko-KR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연평균 </a:t>
            </a:r>
            <a:r>
              <a:rPr lang="en-US" altLang="ko-KR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21.5% </a:t>
            </a:r>
            <a:r>
              <a:rPr lang="ko-KR" altLang="en-US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증가할 전망</a:t>
            </a:r>
          </a:p>
        </p:txBody>
      </p:sp>
    </p:spTree>
    <p:extLst>
      <p:ext uri="{BB962C8B-B14F-4D97-AF65-F5344CB8AC3E}">
        <p14:creationId xmlns:p14="http://schemas.microsoft.com/office/powerpoint/2010/main" val="386965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2992E-2E53-4AF5-9804-8620A0028FFC}"/>
              </a:ext>
            </a:extLst>
          </p:cNvPr>
          <p:cNvSpPr txBox="1"/>
          <p:nvPr/>
        </p:nvSpPr>
        <p:spPr>
          <a:xfrm>
            <a:off x="1099930" y="350053"/>
            <a:ext cx="2919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현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황조사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_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수요층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4EB8E4D3-7C0C-4BDA-A226-93A48C7929F4}"/>
              </a:ext>
            </a:extLst>
          </p:cNvPr>
          <p:cNvCxnSpPr/>
          <p:nvPr/>
        </p:nvCxnSpPr>
        <p:spPr>
          <a:xfrm>
            <a:off x="1126434" y="901149"/>
            <a:ext cx="2892884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649CDE-325E-47C7-8C1A-52E09C9C6B27}"/>
              </a:ext>
            </a:extLst>
          </p:cNvPr>
          <p:cNvSpPr txBox="1"/>
          <p:nvPr/>
        </p:nvSpPr>
        <p:spPr>
          <a:xfrm>
            <a:off x="1063056" y="947615"/>
            <a:ext cx="29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Present Condition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6D728E-6999-49D8-B811-EE7EEC84803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85" y="1579523"/>
            <a:ext cx="7013739" cy="3798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83340-F0DA-4862-9489-417DECA2F87F}"/>
              </a:ext>
            </a:extLst>
          </p:cNvPr>
          <p:cNvSpPr txBox="1"/>
          <p:nvPr/>
        </p:nvSpPr>
        <p:spPr>
          <a:xfrm>
            <a:off x="3631222" y="1335608"/>
            <a:ext cx="492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LED </a:t>
            </a:r>
            <a:r>
              <a:rPr lang="ko-KR" altLang="en-US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스마트 조명 용도별 시장 점유율 전망</a:t>
            </a:r>
            <a:r>
              <a:rPr lang="en-US" altLang="ko-KR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_ SNE</a:t>
            </a:r>
            <a:r>
              <a:rPr lang="ko-KR" altLang="en-US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리서치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93F64-10EF-4224-BEBB-6E55C846D1A8}"/>
              </a:ext>
            </a:extLst>
          </p:cNvPr>
          <p:cNvSpPr txBox="1"/>
          <p:nvPr/>
        </p:nvSpPr>
        <p:spPr>
          <a:xfrm>
            <a:off x="2241419" y="5587519"/>
            <a:ext cx="770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홈 네트워크로서 스마트 조명이 확대되어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주거 공간에서의 이용비율이 증가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추세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</a:t>
            </a:r>
            <a:endParaRPr lang="ko-KR" altLang="en-US" spc="-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8B6326-CA21-45F0-9E01-69F26C763B62}"/>
              </a:ext>
            </a:extLst>
          </p:cNvPr>
          <p:cNvSpPr txBox="1"/>
          <p:nvPr/>
        </p:nvSpPr>
        <p:spPr>
          <a:xfrm>
            <a:off x="7400004" y="2671196"/>
            <a:ext cx="862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48.7%</a:t>
            </a:r>
            <a:endParaRPr lang="ko-KR" altLang="en-US" sz="1600" spc="-1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F1DF37-103B-4510-A2C1-5BA0E10E90ED}"/>
              </a:ext>
            </a:extLst>
          </p:cNvPr>
          <p:cNvSpPr/>
          <p:nvPr/>
        </p:nvSpPr>
        <p:spPr>
          <a:xfrm flipH="1" flipV="1">
            <a:off x="3707945" y="4653114"/>
            <a:ext cx="193205" cy="958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6EDEE1-8C22-490E-94A2-D4CD8A90DAB2}"/>
              </a:ext>
            </a:extLst>
          </p:cNvPr>
          <p:cNvSpPr/>
          <p:nvPr/>
        </p:nvSpPr>
        <p:spPr>
          <a:xfrm flipH="1" flipV="1">
            <a:off x="7734461" y="3517489"/>
            <a:ext cx="193205" cy="123149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E142217-883A-41B5-973A-52AFF4FD98F2}"/>
              </a:ext>
            </a:extLst>
          </p:cNvPr>
          <p:cNvGrpSpPr/>
          <p:nvPr/>
        </p:nvGrpSpPr>
        <p:grpSpPr>
          <a:xfrm>
            <a:off x="3804547" y="3517489"/>
            <a:ext cx="4026516" cy="1135625"/>
            <a:chOff x="3804547" y="3517489"/>
            <a:chExt cx="4026516" cy="1135625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70D52D0-95FF-48D3-AEA6-11C1345B7D7C}"/>
                </a:ext>
              </a:extLst>
            </p:cNvPr>
            <p:cNvCxnSpPr>
              <a:stCxn id="11" idx="2"/>
            </p:cNvCxnSpPr>
            <p:nvPr/>
          </p:nvCxnSpPr>
          <p:spPr>
            <a:xfrm flipV="1">
              <a:off x="3804547" y="4539727"/>
              <a:ext cx="505684" cy="113387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B960827-424E-497F-8711-0741B690BD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0231" y="4209827"/>
              <a:ext cx="512781" cy="3299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77923F5-56A4-4EBC-B09A-DBED4E51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3012" y="3967317"/>
              <a:ext cx="484094" cy="24251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BEEFC05-841C-4BFD-8E01-9A22BC95E9C1}"/>
                </a:ext>
              </a:extLst>
            </p:cNvPr>
            <p:cNvCxnSpPr/>
            <p:nvPr/>
          </p:nvCxnSpPr>
          <p:spPr>
            <a:xfrm flipV="1">
              <a:off x="5307106" y="3790278"/>
              <a:ext cx="519953" cy="17703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EDE7692-41E4-4FF4-819E-A997B632F9B0}"/>
                </a:ext>
              </a:extLst>
            </p:cNvPr>
            <p:cNvCxnSpPr/>
            <p:nvPr/>
          </p:nvCxnSpPr>
          <p:spPr>
            <a:xfrm flipV="1">
              <a:off x="5827059" y="3628913"/>
              <a:ext cx="502023" cy="161365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A31A27C-439B-46A7-94A1-73B0EC291BF6}"/>
                </a:ext>
              </a:extLst>
            </p:cNvPr>
            <p:cNvCxnSpPr/>
            <p:nvPr/>
          </p:nvCxnSpPr>
          <p:spPr>
            <a:xfrm flipV="1">
              <a:off x="6329082" y="3593054"/>
              <a:ext cx="505609" cy="35859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3E3C531-1DC8-4AB2-8BFB-D32A44572802}"/>
                </a:ext>
              </a:extLst>
            </p:cNvPr>
            <p:cNvCxnSpPr>
              <a:cxnSpLocks/>
            </p:cNvCxnSpPr>
            <p:nvPr/>
          </p:nvCxnSpPr>
          <p:spPr>
            <a:xfrm>
              <a:off x="6834691" y="3593054"/>
              <a:ext cx="491267" cy="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AE43576-9276-4882-A536-22DE968E1266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7283035" y="3517489"/>
              <a:ext cx="548028" cy="75565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ED15271-451D-4DF1-8117-F1F44904D933}"/>
              </a:ext>
            </a:extLst>
          </p:cNvPr>
          <p:cNvCxnSpPr/>
          <p:nvPr/>
        </p:nvCxnSpPr>
        <p:spPr>
          <a:xfrm>
            <a:off x="9507757" y="4083377"/>
            <a:ext cx="39970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70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2992E-2E53-4AF5-9804-8620A0028FFC}"/>
              </a:ext>
            </a:extLst>
          </p:cNvPr>
          <p:cNvSpPr txBox="1"/>
          <p:nvPr/>
        </p:nvSpPr>
        <p:spPr>
          <a:xfrm>
            <a:off x="1099930" y="350053"/>
            <a:ext cx="2919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현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황조사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_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경쟁사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4EB8E4D3-7C0C-4BDA-A226-93A48C7929F4}"/>
              </a:ext>
            </a:extLst>
          </p:cNvPr>
          <p:cNvCxnSpPr/>
          <p:nvPr/>
        </p:nvCxnSpPr>
        <p:spPr>
          <a:xfrm>
            <a:off x="1126434" y="901149"/>
            <a:ext cx="2892884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649CDE-325E-47C7-8C1A-52E09C9C6B27}"/>
              </a:ext>
            </a:extLst>
          </p:cNvPr>
          <p:cNvSpPr txBox="1"/>
          <p:nvPr/>
        </p:nvSpPr>
        <p:spPr>
          <a:xfrm>
            <a:off x="1063056" y="947615"/>
            <a:ext cx="29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Present Condition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DB5538C-9DBD-47E8-8813-43FDC7EAC84F}"/>
              </a:ext>
            </a:extLst>
          </p:cNvPr>
          <p:cNvGrpSpPr/>
          <p:nvPr/>
        </p:nvGrpSpPr>
        <p:grpSpPr>
          <a:xfrm>
            <a:off x="4958992" y="1565961"/>
            <a:ext cx="5367950" cy="4852483"/>
            <a:chOff x="5690391" y="1786985"/>
            <a:chExt cx="5367950" cy="485248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28B3E7-1D73-461C-B7F0-E2B4EB0A2C8F}"/>
                </a:ext>
              </a:extLst>
            </p:cNvPr>
            <p:cNvSpPr txBox="1"/>
            <p:nvPr/>
          </p:nvSpPr>
          <p:spPr>
            <a:xfrm>
              <a:off x="5690391" y="1786985"/>
              <a:ext cx="51315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spc="-1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루나 스퀘어 </a:t>
              </a:r>
              <a:r>
                <a:rPr lang="en-US" altLang="ko-KR" sz="1600" spc="-1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(</a:t>
              </a:r>
              <a:r>
                <a:rPr lang="ko-KR" altLang="en-US" sz="1600" spc="-1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안드로이드</a:t>
              </a:r>
              <a:r>
                <a:rPr lang="en-US" altLang="ko-KR" sz="1600" spc="-1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, </a:t>
              </a:r>
              <a:r>
                <a:rPr lang="ko-KR" altLang="en-US" sz="1600" spc="-1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아이폰 모두 사용가능</a:t>
              </a:r>
              <a:r>
                <a:rPr lang="en-US" altLang="ko-KR" sz="1600" spc="-1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)</a:t>
              </a:r>
            </a:p>
            <a:p>
              <a:r>
                <a:rPr lang="ko-KR" altLang="en-US" sz="16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블루투스 기능을 이용한 자동 페어링으로 어플과 무드등을 연동하여</a:t>
              </a:r>
              <a:endParaRPr lang="en-US" altLang="ko-KR" sz="16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r>
                <a:rPr lang="ko-KR" altLang="en-US" sz="16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밝기조절</a:t>
              </a:r>
              <a:r>
                <a:rPr lang="en-US" altLang="ko-KR" sz="16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, </a:t>
              </a:r>
              <a:r>
                <a:rPr lang="ko-KR" altLang="en-US" sz="16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타이머설정</a:t>
              </a:r>
              <a:r>
                <a:rPr lang="en-US" altLang="ko-KR" sz="16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, </a:t>
              </a:r>
              <a:r>
                <a:rPr lang="ko-KR" altLang="en-US" sz="16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전원설정이 가능 </a:t>
              </a:r>
              <a:endParaRPr lang="en-US" altLang="ko-KR" sz="16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B3BAE1-B2D4-4637-B4F8-464338D38F82}"/>
                </a:ext>
              </a:extLst>
            </p:cNvPr>
            <p:cNvSpPr txBox="1"/>
            <p:nvPr/>
          </p:nvSpPr>
          <p:spPr>
            <a:xfrm>
              <a:off x="5731242" y="5100585"/>
              <a:ext cx="5327099" cy="1538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필립스 휴</a:t>
              </a:r>
            </a:p>
            <a:p>
              <a:r>
                <a:rPr lang="ko-KR" altLang="en-US" sz="1600" dirty="0" err="1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지그비</a:t>
              </a:r>
              <a:r>
                <a:rPr lang="en-US" altLang="ko-KR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(</a:t>
              </a:r>
              <a:r>
                <a:rPr lang="en-US" altLang="ko-KR" sz="1600" dirty="0" err="1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zigbee</a:t>
              </a:r>
              <a:r>
                <a:rPr lang="en-US" altLang="ko-KR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) </a:t>
              </a:r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신호를 사용하여 작동함</a:t>
              </a:r>
              <a:endPara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애플의 </a:t>
              </a:r>
              <a:r>
                <a:rPr lang="ko-KR" altLang="en-US" sz="1600" dirty="0" err="1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스마트홈</a:t>
              </a:r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플랫폼인 </a:t>
              </a:r>
              <a:r>
                <a:rPr lang="ko-KR" altLang="en-US" sz="1600" dirty="0" err="1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홈킷을</a:t>
              </a:r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 지원하여 음성으로 제어 가능</a:t>
              </a:r>
              <a:endPara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스마트폰의 전용 어플을 통해 조명 색상 등을 제어 가능</a:t>
              </a:r>
              <a:endPara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endPara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endParaRPr lang="ko-KR" altLang="en-US" sz="1400" spc="-1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63B25C-44A5-4E3B-9077-F63F91F2418A}"/>
                </a:ext>
              </a:extLst>
            </p:cNvPr>
            <p:cNvSpPr txBox="1"/>
            <p:nvPr/>
          </p:nvSpPr>
          <p:spPr>
            <a:xfrm>
              <a:off x="5690391" y="3493236"/>
              <a:ext cx="420018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AI </a:t>
              </a:r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플랫폼과 무드등을 결합한 </a:t>
              </a:r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AI </a:t>
              </a:r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스피커</a:t>
              </a:r>
              <a:endPara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r>
                <a:rPr lang="en-US" altLang="ko-KR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SK </a:t>
              </a:r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텔레콤의 서비스를</a:t>
              </a:r>
              <a:r>
                <a:rPr lang="en-US" altLang="ko-KR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스피커에 연동해 사용 가능</a:t>
              </a:r>
              <a:endPara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어플을 통한 무드등 색상 지정 및 변경 가능</a:t>
              </a:r>
              <a:endParaRPr lang="en-US" altLang="ko-KR" sz="1600" spc="-100" dirty="0">
                <a:solidFill>
                  <a:schemeClr val="accent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r>
                <a:rPr lang="en-US" altLang="ko-KR" sz="1600" spc="-100" dirty="0">
                  <a:solidFill>
                    <a:schemeClr val="accent2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# </a:t>
              </a:r>
              <a:r>
                <a:rPr lang="ko-KR" altLang="en-US" sz="1600" spc="-100" dirty="0">
                  <a:solidFill>
                    <a:schemeClr val="accent2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음성으로만 날씨 정보 제공 </a:t>
              </a:r>
              <a:endParaRPr lang="en-US" altLang="ko-KR" sz="1600" spc="-100" dirty="0">
                <a:solidFill>
                  <a:schemeClr val="accent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94F2F1DD-472B-4144-A97D-3E5256932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898" y="3194494"/>
            <a:ext cx="1379519" cy="137951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EDFE3F5-744B-429C-A823-95005FC6B7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876" y="1565961"/>
            <a:ext cx="1379519" cy="13795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ECD6AD-0021-42E2-80C0-DB1A3FAB85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898" y="4823027"/>
            <a:ext cx="1379519" cy="137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60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2992E-2E53-4AF5-9804-8620A0028FFC}"/>
              </a:ext>
            </a:extLst>
          </p:cNvPr>
          <p:cNvSpPr txBox="1"/>
          <p:nvPr/>
        </p:nvSpPr>
        <p:spPr>
          <a:xfrm>
            <a:off x="1099930" y="350053"/>
            <a:ext cx="2919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스템 소개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_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구성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4EB8E4D3-7C0C-4BDA-A226-93A48C7929F4}"/>
              </a:ext>
            </a:extLst>
          </p:cNvPr>
          <p:cNvCxnSpPr/>
          <p:nvPr/>
        </p:nvCxnSpPr>
        <p:spPr>
          <a:xfrm>
            <a:off x="1126434" y="901149"/>
            <a:ext cx="2892884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649CDE-325E-47C7-8C1A-52E09C9C6B27}"/>
              </a:ext>
            </a:extLst>
          </p:cNvPr>
          <p:cNvSpPr txBox="1"/>
          <p:nvPr/>
        </p:nvSpPr>
        <p:spPr>
          <a:xfrm>
            <a:off x="1063056" y="947615"/>
            <a:ext cx="29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Development Object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97A2FC9-DA6A-4F15-B80A-574DA91B9826}"/>
              </a:ext>
            </a:extLst>
          </p:cNvPr>
          <p:cNvCxnSpPr>
            <a:cxnSpLocks/>
          </p:cNvCxnSpPr>
          <p:nvPr/>
        </p:nvCxnSpPr>
        <p:spPr>
          <a:xfrm flipH="1">
            <a:off x="2590607" y="2625624"/>
            <a:ext cx="2684686" cy="1679117"/>
          </a:xfrm>
          <a:prstGeom prst="straightConnector1">
            <a:avLst/>
          </a:prstGeom>
          <a:ln w="28575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6658672F-58D0-4DE3-837B-4EDDF73F53FD}"/>
              </a:ext>
            </a:extLst>
          </p:cNvPr>
          <p:cNvGrpSpPr/>
          <p:nvPr/>
        </p:nvGrpSpPr>
        <p:grpSpPr>
          <a:xfrm>
            <a:off x="5430625" y="1550190"/>
            <a:ext cx="1377687" cy="1268300"/>
            <a:chOff x="3968219" y="2009922"/>
            <a:chExt cx="1377687" cy="1268300"/>
          </a:xfrm>
          <a:solidFill>
            <a:schemeClr val="bg1"/>
          </a:solidFill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BF42BD1B-D3B8-4EAD-B392-60C32685B37E}"/>
                </a:ext>
              </a:extLst>
            </p:cNvPr>
            <p:cNvSpPr/>
            <p:nvPr/>
          </p:nvSpPr>
          <p:spPr>
            <a:xfrm>
              <a:off x="3968219" y="2009922"/>
              <a:ext cx="1377687" cy="126830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837E1E2-050B-4417-8351-7F5AE1034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666" y="2279081"/>
              <a:ext cx="862792" cy="516381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05F1C3D-486B-42ED-BA2C-6F0CAAEB45C6}"/>
                </a:ext>
              </a:extLst>
            </p:cNvPr>
            <p:cNvSpPr txBox="1"/>
            <p:nvPr/>
          </p:nvSpPr>
          <p:spPr>
            <a:xfrm>
              <a:off x="4283831" y="2831037"/>
              <a:ext cx="705194" cy="33855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spc="-100" dirty="0">
                  <a:solidFill>
                    <a:srgbClr val="286774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Server</a:t>
              </a:r>
              <a:endParaRPr lang="ko-KR" altLang="en-US" sz="1600" spc="-100" dirty="0">
                <a:solidFill>
                  <a:srgbClr val="28677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7191DE9-3429-4832-9882-D35B5F13A7D9}"/>
              </a:ext>
            </a:extLst>
          </p:cNvPr>
          <p:cNvCxnSpPr>
            <a:cxnSpLocks/>
          </p:cNvCxnSpPr>
          <p:nvPr/>
        </p:nvCxnSpPr>
        <p:spPr>
          <a:xfrm flipH="1">
            <a:off x="6119469" y="3166679"/>
            <a:ext cx="3691" cy="1138062"/>
          </a:xfrm>
          <a:prstGeom prst="straightConnector1">
            <a:avLst/>
          </a:prstGeom>
          <a:ln w="285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4A0A95B-FB03-4EAC-BA0A-DF97093682E3}"/>
              </a:ext>
            </a:extLst>
          </p:cNvPr>
          <p:cNvGrpSpPr/>
          <p:nvPr/>
        </p:nvGrpSpPr>
        <p:grpSpPr>
          <a:xfrm>
            <a:off x="6271410" y="4476977"/>
            <a:ext cx="4661084" cy="1269570"/>
            <a:chOff x="755376" y="4565028"/>
            <a:chExt cx="4661084" cy="1269570"/>
          </a:xfrm>
          <a:solidFill>
            <a:schemeClr val="bg1"/>
          </a:solidFill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140FB4A3-E6C1-4017-AF35-386009F326DD}"/>
                </a:ext>
              </a:extLst>
            </p:cNvPr>
            <p:cNvGrpSpPr/>
            <p:nvPr/>
          </p:nvGrpSpPr>
          <p:grpSpPr>
            <a:xfrm>
              <a:off x="755376" y="4566298"/>
              <a:ext cx="1377687" cy="1268300"/>
              <a:chOff x="2486372" y="4049488"/>
              <a:chExt cx="1377687" cy="1268300"/>
            </a:xfrm>
            <a:grpFill/>
          </p:grpSpPr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E0EE245B-71F2-42A5-90D6-F9E53AA32875}"/>
                  </a:ext>
                </a:extLst>
              </p:cNvPr>
              <p:cNvSpPr/>
              <p:nvPr/>
            </p:nvSpPr>
            <p:spPr>
              <a:xfrm>
                <a:off x="2486372" y="4049488"/>
                <a:ext cx="1377687" cy="12683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28" name="그림 127">
                <a:extLst>
                  <a:ext uri="{FF2B5EF4-FFF2-40B4-BE49-F238E27FC236}">
                    <a16:creationId xmlns:a16="http://schemas.microsoft.com/office/drawing/2014/main" id="{CB38A4A6-E27D-42E5-B870-EDC5DBE91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9877" y="4260416"/>
                <a:ext cx="471842" cy="596273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1B73FC2-C750-4877-8762-4628DA16093B}"/>
                  </a:ext>
                </a:extLst>
              </p:cNvPr>
              <p:cNvSpPr txBox="1"/>
              <p:nvPr/>
            </p:nvSpPr>
            <p:spPr>
              <a:xfrm>
                <a:off x="2845037" y="4896145"/>
                <a:ext cx="641522" cy="33855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spc="-100" dirty="0">
                    <a:solidFill>
                      <a:srgbClr val="286774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Client</a:t>
                </a:r>
                <a:endParaRPr lang="ko-KR" altLang="en-US" sz="1600" spc="-100" dirty="0">
                  <a:solidFill>
                    <a:srgbClr val="286774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AA2FCFBE-885D-4BF6-9E4B-5FE713AE74D1}"/>
                </a:ext>
              </a:extLst>
            </p:cNvPr>
            <p:cNvGrpSpPr/>
            <p:nvPr/>
          </p:nvGrpSpPr>
          <p:grpSpPr>
            <a:xfrm>
              <a:off x="2360562" y="4927153"/>
              <a:ext cx="665761" cy="627313"/>
              <a:chOff x="2486372" y="4049488"/>
              <a:chExt cx="1377687" cy="1268300"/>
            </a:xfrm>
            <a:grpFill/>
          </p:grpSpPr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20249AB8-BFE8-4015-B936-3F5F638DE63C}"/>
                  </a:ext>
                </a:extLst>
              </p:cNvPr>
              <p:cNvSpPr/>
              <p:nvPr/>
            </p:nvSpPr>
            <p:spPr>
              <a:xfrm>
                <a:off x="2486372" y="4049488"/>
                <a:ext cx="1377687" cy="12683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26" name="그림 125">
                <a:extLst>
                  <a:ext uri="{FF2B5EF4-FFF2-40B4-BE49-F238E27FC236}">
                    <a16:creationId xmlns:a16="http://schemas.microsoft.com/office/drawing/2014/main" id="{9F884C13-0127-4123-B6ED-F8E4B30CC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3979" y="4375294"/>
                <a:ext cx="602471" cy="694126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F291E893-0369-46AA-BBB0-5DC765EBD863}"/>
                </a:ext>
              </a:extLst>
            </p:cNvPr>
            <p:cNvGrpSpPr/>
            <p:nvPr/>
          </p:nvGrpSpPr>
          <p:grpSpPr>
            <a:xfrm>
              <a:off x="4038773" y="4565028"/>
              <a:ext cx="1377687" cy="1268300"/>
              <a:chOff x="6534208" y="4456713"/>
              <a:chExt cx="1377687" cy="1268300"/>
            </a:xfrm>
            <a:grpFill/>
          </p:grpSpPr>
          <p:grpSp>
            <p:nvGrpSpPr>
              <p:cNvPr id="121" name="그룹 120">
                <a:extLst>
                  <a:ext uri="{FF2B5EF4-FFF2-40B4-BE49-F238E27FC236}">
                    <a16:creationId xmlns:a16="http://schemas.microsoft.com/office/drawing/2014/main" id="{C27CDFB1-6A90-4657-8DBE-6BD2181008A7}"/>
                  </a:ext>
                </a:extLst>
              </p:cNvPr>
              <p:cNvGrpSpPr/>
              <p:nvPr/>
            </p:nvGrpSpPr>
            <p:grpSpPr>
              <a:xfrm>
                <a:off x="6534208" y="4456713"/>
                <a:ext cx="1377687" cy="1268300"/>
                <a:chOff x="2486372" y="4049488"/>
                <a:chExt cx="1377687" cy="1268300"/>
              </a:xfrm>
              <a:grpFill/>
            </p:grpSpPr>
            <p:sp>
              <p:nvSpPr>
                <p:cNvPr id="123" name="타원 122">
                  <a:extLst>
                    <a:ext uri="{FF2B5EF4-FFF2-40B4-BE49-F238E27FC236}">
                      <a16:creationId xmlns:a16="http://schemas.microsoft.com/office/drawing/2014/main" id="{78EC87D3-099E-438B-A473-93AC106F583F}"/>
                    </a:ext>
                  </a:extLst>
                </p:cNvPr>
                <p:cNvSpPr/>
                <p:nvPr/>
              </p:nvSpPr>
              <p:spPr>
                <a:xfrm>
                  <a:off x="2486372" y="4049488"/>
                  <a:ext cx="1377687" cy="1268300"/>
                </a:xfrm>
                <a:prstGeom prst="ellipse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A65998D6-85A0-420F-9A99-A35689E1B66F}"/>
                    </a:ext>
                  </a:extLst>
                </p:cNvPr>
                <p:cNvSpPr txBox="1"/>
                <p:nvPr/>
              </p:nvSpPr>
              <p:spPr>
                <a:xfrm>
                  <a:off x="2899665" y="4888655"/>
                  <a:ext cx="532517" cy="33855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600" spc="-100" dirty="0">
                      <a:solidFill>
                        <a:srgbClr val="286774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APP</a:t>
                  </a:r>
                  <a:endParaRPr lang="ko-KR" altLang="en-US" sz="1600" spc="-100" dirty="0">
                    <a:solidFill>
                      <a:srgbClr val="286774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  <p:pic>
            <p:nvPicPr>
              <p:cNvPr id="122" name="그림 121">
                <a:extLst>
                  <a:ext uri="{FF2B5EF4-FFF2-40B4-BE49-F238E27FC236}">
                    <a16:creationId xmlns:a16="http://schemas.microsoft.com/office/drawing/2014/main" id="{1DD13E21-821A-47AF-8664-5CB0237898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17587" y="4616189"/>
                <a:ext cx="609524" cy="609524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8B3DD80F-38C7-41E8-A056-05B9EAB65A93}"/>
                </a:ext>
              </a:extLst>
            </p:cNvPr>
            <p:cNvGrpSpPr/>
            <p:nvPr/>
          </p:nvGrpSpPr>
          <p:grpSpPr>
            <a:xfrm>
              <a:off x="3213632" y="4927153"/>
              <a:ext cx="637832" cy="627314"/>
              <a:chOff x="6534208" y="4456713"/>
              <a:chExt cx="1377687" cy="1268300"/>
            </a:xfrm>
            <a:grpFill/>
          </p:grpSpPr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22351230-6B31-4A5B-B2A5-AF90A601704C}"/>
                  </a:ext>
                </a:extLst>
              </p:cNvPr>
              <p:cNvSpPr/>
              <p:nvPr/>
            </p:nvSpPr>
            <p:spPr>
              <a:xfrm>
                <a:off x="6534208" y="4456713"/>
                <a:ext cx="1377687" cy="12683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20" name="그림 119">
                <a:extLst>
                  <a:ext uri="{FF2B5EF4-FFF2-40B4-BE49-F238E27FC236}">
                    <a16:creationId xmlns:a16="http://schemas.microsoft.com/office/drawing/2014/main" id="{4C694DFE-13C2-4AB9-99C1-5E84BA260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5709" y="4712453"/>
                <a:ext cx="770408" cy="770408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</p:grp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C00D68AB-F884-4AF2-A456-379CEAE302F5}"/>
              </a:ext>
            </a:extLst>
          </p:cNvPr>
          <p:cNvCxnSpPr>
            <a:cxnSpLocks/>
          </p:cNvCxnSpPr>
          <p:nvPr/>
        </p:nvCxnSpPr>
        <p:spPr>
          <a:xfrm flipH="1">
            <a:off x="3675396" y="2848481"/>
            <a:ext cx="1848361" cy="1846997"/>
          </a:xfrm>
          <a:prstGeom prst="straightConnector1">
            <a:avLst/>
          </a:prstGeom>
          <a:ln w="285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C9CA3108-25EC-4F62-9BC1-40D76D72011E}"/>
              </a:ext>
            </a:extLst>
          </p:cNvPr>
          <p:cNvCxnSpPr>
            <a:cxnSpLocks/>
          </p:cNvCxnSpPr>
          <p:nvPr/>
        </p:nvCxnSpPr>
        <p:spPr>
          <a:xfrm flipH="1">
            <a:off x="5256797" y="3077712"/>
            <a:ext cx="583548" cy="1234490"/>
          </a:xfrm>
          <a:prstGeom prst="straightConnector1">
            <a:avLst/>
          </a:prstGeom>
          <a:ln w="28575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B51D421C-6E7F-46C7-8C0E-251906C7EEDD}"/>
              </a:ext>
            </a:extLst>
          </p:cNvPr>
          <p:cNvCxnSpPr>
            <a:cxnSpLocks/>
          </p:cNvCxnSpPr>
          <p:nvPr/>
        </p:nvCxnSpPr>
        <p:spPr>
          <a:xfrm>
            <a:off x="6440864" y="3051417"/>
            <a:ext cx="586393" cy="1211836"/>
          </a:xfrm>
          <a:prstGeom prst="straightConnector1">
            <a:avLst/>
          </a:prstGeom>
          <a:ln w="28575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05576071-FF74-428D-8D3C-6BF94376F7D6}"/>
              </a:ext>
            </a:extLst>
          </p:cNvPr>
          <p:cNvCxnSpPr>
            <a:cxnSpLocks/>
          </p:cNvCxnSpPr>
          <p:nvPr/>
        </p:nvCxnSpPr>
        <p:spPr>
          <a:xfrm>
            <a:off x="6757452" y="2848481"/>
            <a:ext cx="1837522" cy="1750414"/>
          </a:xfrm>
          <a:prstGeom prst="straightConnector1">
            <a:avLst/>
          </a:prstGeom>
          <a:ln w="285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6B76FF4B-CDE8-4547-A2BE-75D3B8DA9815}"/>
              </a:ext>
            </a:extLst>
          </p:cNvPr>
          <p:cNvCxnSpPr>
            <a:cxnSpLocks/>
          </p:cNvCxnSpPr>
          <p:nvPr/>
        </p:nvCxnSpPr>
        <p:spPr>
          <a:xfrm>
            <a:off x="6968666" y="2621211"/>
            <a:ext cx="2913850" cy="1541648"/>
          </a:xfrm>
          <a:prstGeom prst="straightConnector1">
            <a:avLst/>
          </a:prstGeom>
          <a:ln w="28575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E2D75C7E-EFB1-4594-B208-39D92E832608}"/>
              </a:ext>
            </a:extLst>
          </p:cNvPr>
          <p:cNvGrpSpPr/>
          <p:nvPr/>
        </p:nvGrpSpPr>
        <p:grpSpPr>
          <a:xfrm>
            <a:off x="6889486" y="5733504"/>
            <a:ext cx="3327713" cy="650884"/>
            <a:chOff x="1226730" y="5886557"/>
            <a:chExt cx="3327713" cy="650884"/>
          </a:xfrm>
        </p:grpSpPr>
        <p:cxnSp>
          <p:nvCxnSpPr>
            <p:cNvPr id="143" name="연결선: 꺾임 142">
              <a:extLst>
                <a:ext uri="{FF2B5EF4-FFF2-40B4-BE49-F238E27FC236}">
                  <a16:creationId xmlns:a16="http://schemas.microsoft.com/office/drawing/2014/main" id="{EAC5CEEF-CCD2-406C-98F9-E8F7FEF04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3183" y="5886557"/>
              <a:ext cx="1821260" cy="351540"/>
            </a:xfrm>
            <a:prstGeom prst="bentConnector2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4585C08D-F432-4B0E-8B0E-82DB5A840162}"/>
                </a:ext>
              </a:extLst>
            </p:cNvPr>
            <p:cNvGrpSpPr/>
            <p:nvPr/>
          </p:nvGrpSpPr>
          <p:grpSpPr>
            <a:xfrm>
              <a:off x="1226730" y="5912643"/>
              <a:ext cx="2269078" cy="624798"/>
              <a:chOff x="1226730" y="5912643"/>
              <a:chExt cx="2269078" cy="624798"/>
            </a:xfrm>
          </p:grpSpPr>
          <p:cxnSp>
            <p:nvCxnSpPr>
              <p:cNvPr id="145" name="연결선: 꺾임 144">
                <a:extLst>
                  <a:ext uri="{FF2B5EF4-FFF2-40B4-BE49-F238E27FC236}">
                    <a16:creationId xmlns:a16="http://schemas.microsoft.com/office/drawing/2014/main" id="{9CDE58EF-E6C7-4042-B469-AE14767616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6730" y="5912643"/>
                <a:ext cx="1731378" cy="325452"/>
              </a:xfrm>
              <a:prstGeom prst="bentConnector3">
                <a:avLst>
                  <a:gd name="adj1" fmla="val -4"/>
                </a:avLst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792D1D02-5B25-433B-AF14-110DD11F5FE0}"/>
                  </a:ext>
                </a:extLst>
              </p:cNvPr>
              <p:cNvGrpSpPr/>
              <p:nvPr/>
            </p:nvGrpSpPr>
            <p:grpSpPr>
              <a:xfrm>
                <a:off x="2173429" y="5967810"/>
                <a:ext cx="1322379" cy="569631"/>
                <a:chOff x="2173490" y="5850341"/>
                <a:chExt cx="1322379" cy="569631"/>
              </a:xfrm>
            </p:grpSpPr>
            <p:pic>
              <p:nvPicPr>
                <p:cNvPr id="147" name="그림 146">
                  <a:extLst>
                    <a:ext uri="{FF2B5EF4-FFF2-40B4-BE49-F238E27FC236}">
                      <a16:creationId xmlns:a16="http://schemas.microsoft.com/office/drawing/2014/main" id="{0A5A21F3-0671-471B-ACBA-B4E45CA458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3490" y="5850341"/>
                  <a:ext cx="569631" cy="569631"/>
                </a:xfrm>
                <a:prstGeom prst="rect">
                  <a:avLst/>
                </a:prstGeom>
              </p:spPr>
            </p:pic>
            <p:pic>
              <p:nvPicPr>
                <p:cNvPr id="148" name="그림 147">
                  <a:extLst>
                    <a:ext uri="{FF2B5EF4-FFF2-40B4-BE49-F238E27FC236}">
                      <a16:creationId xmlns:a16="http://schemas.microsoft.com/office/drawing/2014/main" id="{8AF79553-25A2-40D3-A8C5-9288FFE6EB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26238" y="5850341"/>
                  <a:ext cx="569631" cy="569631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D69F8CD3-7478-4EDD-BE89-A72AF78249DF}"/>
              </a:ext>
            </a:extLst>
          </p:cNvPr>
          <p:cNvSpPr txBox="1"/>
          <p:nvPr/>
        </p:nvSpPr>
        <p:spPr>
          <a:xfrm>
            <a:off x="7065759" y="1933842"/>
            <a:ext cx="2054667" cy="381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Push Server</a:t>
            </a:r>
            <a:endParaRPr lang="ko-KR" altLang="en-US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7D3BE89D-406E-4CB9-9ED0-17A3265BD04D}"/>
              </a:ext>
            </a:extLst>
          </p:cNvPr>
          <p:cNvGrpSpPr/>
          <p:nvPr/>
        </p:nvGrpSpPr>
        <p:grpSpPr>
          <a:xfrm>
            <a:off x="1253696" y="4478900"/>
            <a:ext cx="4661084" cy="1269570"/>
            <a:chOff x="755376" y="4565028"/>
            <a:chExt cx="4661084" cy="1269570"/>
          </a:xfrm>
          <a:solidFill>
            <a:schemeClr val="bg1"/>
          </a:solidFill>
        </p:grpSpPr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CC83415B-BF4E-47C2-8200-99B9D114E0CD}"/>
                </a:ext>
              </a:extLst>
            </p:cNvPr>
            <p:cNvGrpSpPr/>
            <p:nvPr/>
          </p:nvGrpSpPr>
          <p:grpSpPr>
            <a:xfrm>
              <a:off x="755376" y="4566298"/>
              <a:ext cx="1377687" cy="1268300"/>
              <a:chOff x="2486372" y="4049488"/>
              <a:chExt cx="1377687" cy="1268300"/>
            </a:xfrm>
            <a:grpFill/>
          </p:grpSpPr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EA4F1AA4-2EBE-450F-8F71-5E2E09924646}"/>
                  </a:ext>
                </a:extLst>
              </p:cNvPr>
              <p:cNvSpPr/>
              <p:nvPr/>
            </p:nvSpPr>
            <p:spPr>
              <a:xfrm>
                <a:off x="2486372" y="4049488"/>
                <a:ext cx="1377687" cy="12683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69" name="그림 168">
                <a:extLst>
                  <a:ext uri="{FF2B5EF4-FFF2-40B4-BE49-F238E27FC236}">
                    <a16:creationId xmlns:a16="http://schemas.microsoft.com/office/drawing/2014/main" id="{ADB557E8-6348-4473-9798-90879BF572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9877" y="4260416"/>
                <a:ext cx="471842" cy="596273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F27026C0-9F24-4EAF-A664-843B0DFB461D}"/>
                  </a:ext>
                </a:extLst>
              </p:cNvPr>
              <p:cNvSpPr txBox="1"/>
              <p:nvPr/>
            </p:nvSpPr>
            <p:spPr>
              <a:xfrm>
                <a:off x="2845037" y="4896145"/>
                <a:ext cx="641522" cy="33855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spc="-100" dirty="0">
                    <a:solidFill>
                      <a:srgbClr val="286774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Client</a:t>
                </a:r>
                <a:endParaRPr lang="ko-KR" altLang="en-US" sz="1600" spc="-100" dirty="0">
                  <a:solidFill>
                    <a:srgbClr val="286774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0110DC7C-6AB7-45E4-AA11-017B6F359A85}"/>
                </a:ext>
              </a:extLst>
            </p:cNvPr>
            <p:cNvGrpSpPr/>
            <p:nvPr/>
          </p:nvGrpSpPr>
          <p:grpSpPr>
            <a:xfrm>
              <a:off x="2360562" y="4927153"/>
              <a:ext cx="665761" cy="627313"/>
              <a:chOff x="2486372" y="4049488"/>
              <a:chExt cx="1377687" cy="1268300"/>
            </a:xfrm>
            <a:grpFill/>
          </p:grpSpPr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8E7C707B-E1A2-4888-AE95-33766CE643E2}"/>
                  </a:ext>
                </a:extLst>
              </p:cNvPr>
              <p:cNvSpPr/>
              <p:nvPr/>
            </p:nvSpPr>
            <p:spPr>
              <a:xfrm>
                <a:off x="2486372" y="4049488"/>
                <a:ext cx="1377687" cy="12683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67" name="그림 166">
                <a:extLst>
                  <a:ext uri="{FF2B5EF4-FFF2-40B4-BE49-F238E27FC236}">
                    <a16:creationId xmlns:a16="http://schemas.microsoft.com/office/drawing/2014/main" id="{D66D41E1-FC97-45CB-852B-F815BE0A50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3979" y="4375294"/>
                <a:ext cx="602471" cy="694126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5653EE23-18CE-47A0-857C-A2279E4458F7}"/>
                </a:ext>
              </a:extLst>
            </p:cNvPr>
            <p:cNvGrpSpPr/>
            <p:nvPr/>
          </p:nvGrpSpPr>
          <p:grpSpPr>
            <a:xfrm>
              <a:off x="4038773" y="4565028"/>
              <a:ext cx="1377687" cy="1268300"/>
              <a:chOff x="6534208" y="4456713"/>
              <a:chExt cx="1377687" cy="1268300"/>
            </a:xfrm>
            <a:grpFill/>
          </p:grpSpPr>
          <p:grpSp>
            <p:nvGrpSpPr>
              <p:cNvPr id="162" name="그룹 161">
                <a:extLst>
                  <a:ext uri="{FF2B5EF4-FFF2-40B4-BE49-F238E27FC236}">
                    <a16:creationId xmlns:a16="http://schemas.microsoft.com/office/drawing/2014/main" id="{47517916-252B-4812-8BCE-4188FCBC1448}"/>
                  </a:ext>
                </a:extLst>
              </p:cNvPr>
              <p:cNvGrpSpPr/>
              <p:nvPr/>
            </p:nvGrpSpPr>
            <p:grpSpPr>
              <a:xfrm>
                <a:off x="6534208" y="4456713"/>
                <a:ext cx="1377687" cy="1268300"/>
                <a:chOff x="2486372" y="4049488"/>
                <a:chExt cx="1377687" cy="1268300"/>
              </a:xfrm>
              <a:grpFill/>
            </p:grpSpPr>
            <p:sp>
              <p:nvSpPr>
                <p:cNvPr id="164" name="타원 163">
                  <a:extLst>
                    <a:ext uri="{FF2B5EF4-FFF2-40B4-BE49-F238E27FC236}">
                      <a16:creationId xmlns:a16="http://schemas.microsoft.com/office/drawing/2014/main" id="{46EA8A38-BB63-41AF-BF36-358D78612DC1}"/>
                    </a:ext>
                  </a:extLst>
                </p:cNvPr>
                <p:cNvSpPr/>
                <p:nvPr/>
              </p:nvSpPr>
              <p:spPr>
                <a:xfrm>
                  <a:off x="2486372" y="4049488"/>
                  <a:ext cx="1377687" cy="1268300"/>
                </a:xfrm>
                <a:prstGeom prst="ellipse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940F34E8-B1A4-4B9E-A4EA-C02EB1FFA54D}"/>
                    </a:ext>
                  </a:extLst>
                </p:cNvPr>
                <p:cNvSpPr txBox="1"/>
                <p:nvPr/>
              </p:nvSpPr>
              <p:spPr>
                <a:xfrm>
                  <a:off x="2899665" y="4888655"/>
                  <a:ext cx="532517" cy="33855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600" spc="-100" dirty="0">
                      <a:solidFill>
                        <a:srgbClr val="286774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APP</a:t>
                  </a:r>
                  <a:endParaRPr lang="ko-KR" altLang="en-US" sz="1600" spc="-100" dirty="0">
                    <a:solidFill>
                      <a:srgbClr val="286774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  <p:pic>
            <p:nvPicPr>
              <p:cNvPr id="163" name="그림 162">
                <a:extLst>
                  <a:ext uri="{FF2B5EF4-FFF2-40B4-BE49-F238E27FC236}">
                    <a16:creationId xmlns:a16="http://schemas.microsoft.com/office/drawing/2014/main" id="{631B7840-C10B-4C60-AECE-286DD85E06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17587" y="4616189"/>
                <a:ext cx="609524" cy="609524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C3C8C22B-6A97-4888-94DF-CC3F904D433A}"/>
                </a:ext>
              </a:extLst>
            </p:cNvPr>
            <p:cNvGrpSpPr/>
            <p:nvPr/>
          </p:nvGrpSpPr>
          <p:grpSpPr>
            <a:xfrm>
              <a:off x="3213632" y="4927153"/>
              <a:ext cx="637832" cy="627314"/>
              <a:chOff x="6534208" y="4456713"/>
              <a:chExt cx="1377687" cy="1268300"/>
            </a:xfrm>
            <a:grpFill/>
          </p:grpSpPr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A868E8FF-2AAA-43C0-A800-21DE35A48DBA}"/>
                  </a:ext>
                </a:extLst>
              </p:cNvPr>
              <p:cNvSpPr/>
              <p:nvPr/>
            </p:nvSpPr>
            <p:spPr>
              <a:xfrm>
                <a:off x="6534208" y="4456713"/>
                <a:ext cx="1377687" cy="12683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61" name="그림 160">
                <a:extLst>
                  <a:ext uri="{FF2B5EF4-FFF2-40B4-BE49-F238E27FC236}">
                    <a16:creationId xmlns:a16="http://schemas.microsoft.com/office/drawing/2014/main" id="{A75887A3-8FCB-46ED-A659-9B6295C3BB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5709" y="4712453"/>
                <a:ext cx="770408" cy="770408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FB4D31E-225A-4679-AC22-330116CFF991}"/>
              </a:ext>
            </a:extLst>
          </p:cNvPr>
          <p:cNvGrpSpPr/>
          <p:nvPr/>
        </p:nvGrpSpPr>
        <p:grpSpPr>
          <a:xfrm>
            <a:off x="1929084" y="5759600"/>
            <a:ext cx="3327713" cy="650884"/>
            <a:chOff x="1226730" y="5886557"/>
            <a:chExt cx="3327713" cy="650884"/>
          </a:xfrm>
        </p:grpSpPr>
        <p:cxnSp>
          <p:nvCxnSpPr>
            <p:cNvPr id="172" name="연결선: 꺾임 171">
              <a:extLst>
                <a:ext uri="{FF2B5EF4-FFF2-40B4-BE49-F238E27FC236}">
                  <a16:creationId xmlns:a16="http://schemas.microsoft.com/office/drawing/2014/main" id="{F231A9BD-4CEF-469E-ADE8-EA21049D10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3183" y="5886557"/>
              <a:ext cx="1821260" cy="351540"/>
            </a:xfrm>
            <a:prstGeom prst="bentConnector2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81E26B66-8D64-4A3C-8033-29EA53020E0C}"/>
                </a:ext>
              </a:extLst>
            </p:cNvPr>
            <p:cNvGrpSpPr/>
            <p:nvPr/>
          </p:nvGrpSpPr>
          <p:grpSpPr>
            <a:xfrm>
              <a:off x="1226730" y="5912643"/>
              <a:ext cx="2269078" cy="624798"/>
              <a:chOff x="1226730" y="5912643"/>
              <a:chExt cx="2269078" cy="624798"/>
            </a:xfrm>
          </p:grpSpPr>
          <p:cxnSp>
            <p:nvCxnSpPr>
              <p:cNvPr id="174" name="연결선: 꺾임 173">
                <a:extLst>
                  <a:ext uri="{FF2B5EF4-FFF2-40B4-BE49-F238E27FC236}">
                    <a16:creationId xmlns:a16="http://schemas.microsoft.com/office/drawing/2014/main" id="{77B14CC4-5DF9-4764-86E6-6206D451F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6730" y="5912643"/>
                <a:ext cx="1731378" cy="325452"/>
              </a:xfrm>
              <a:prstGeom prst="bentConnector3">
                <a:avLst>
                  <a:gd name="adj1" fmla="val -4"/>
                </a:avLst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06CC9B7F-EC6C-4E40-963C-AAC1CC1D2FA7}"/>
                  </a:ext>
                </a:extLst>
              </p:cNvPr>
              <p:cNvGrpSpPr/>
              <p:nvPr/>
            </p:nvGrpSpPr>
            <p:grpSpPr>
              <a:xfrm>
                <a:off x="2173429" y="5967810"/>
                <a:ext cx="1322379" cy="569631"/>
                <a:chOff x="2173490" y="5850341"/>
                <a:chExt cx="1322379" cy="569631"/>
              </a:xfrm>
            </p:grpSpPr>
            <p:pic>
              <p:nvPicPr>
                <p:cNvPr id="176" name="그림 175">
                  <a:extLst>
                    <a:ext uri="{FF2B5EF4-FFF2-40B4-BE49-F238E27FC236}">
                      <a16:creationId xmlns:a16="http://schemas.microsoft.com/office/drawing/2014/main" id="{87214CC7-922A-4D5D-8612-657753A3DA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3490" y="5850341"/>
                  <a:ext cx="569631" cy="569631"/>
                </a:xfrm>
                <a:prstGeom prst="rect">
                  <a:avLst/>
                </a:prstGeom>
              </p:spPr>
            </p:pic>
            <p:pic>
              <p:nvPicPr>
                <p:cNvPr id="177" name="그림 176">
                  <a:extLst>
                    <a:ext uri="{FF2B5EF4-FFF2-40B4-BE49-F238E27FC236}">
                      <a16:creationId xmlns:a16="http://schemas.microsoft.com/office/drawing/2014/main" id="{3D11E2AE-6707-4F93-B11E-6D352F08B6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26238" y="5850341"/>
                  <a:ext cx="569631" cy="56963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EDBF9ED7-72A6-42C0-9C37-870EFC8D3002}"/>
              </a:ext>
            </a:extLst>
          </p:cNvPr>
          <p:cNvGrpSpPr/>
          <p:nvPr/>
        </p:nvGrpSpPr>
        <p:grpSpPr>
          <a:xfrm>
            <a:off x="1855994" y="3454853"/>
            <a:ext cx="146180" cy="1077571"/>
            <a:chOff x="1150917" y="3608313"/>
            <a:chExt cx="146180" cy="1077571"/>
          </a:xfrm>
          <a:solidFill>
            <a:schemeClr val="accent2"/>
          </a:solidFill>
        </p:grpSpPr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8672D269-8472-4B1A-816E-1F46B56B12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24006" y="3608313"/>
              <a:ext cx="1" cy="1000128"/>
            </a:xfrm>
            <a:prstGeom prst="straightConnector1">
              <a:avLst/>
            </a:prstGeom>
            <a:grpFill/>
            <a:ln w="285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B6778AFE-00F5-4E19-BC90-76271606EFFB}"/>
                </a:ext>
              </a:extLst>
            </p:cNvPr>
            <p:cNvSpPr/>
            <p:nvPr/>
          </p:nvSpPr>
          <p:spPr>
            <a:xfrm>
              <a:off x="1150917" y="4530998"/>
              <a:ext cx="146180" cy="1548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DF552546-C1FE-4370-9D3A-DD72CBEBA20A}"/>
              </a:ext>
            </a:extLst>
          </p:cNvPr>
          <p:cNvSpPr txBox="1"/>
          <p:nvPr/>
        </p:nvSpPr>
        <p:spPr>
          <a:xfrm>
            <a:off x="990580" y="1873917"/>
            <a:ext cx="2054667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solidFill>
                  <a:schemeClr val="accent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Sensors</a:t>
            </a:r>
          </a:p>
          <a:p>
            <a:pPr algn="ctr"/>
            <a:r>
              <a:rPr lang="en-US" altLang="ko-KR" spc="-100" dirty="0">
                <a:solidFill>
                  <a:schemeClr val="accent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DHT11 </a:t>
            </a:r>
          </a:p>
          <a:p>
            <a:pPr algn="ctr"/>
            <a:r>
              <a:rPr lang="en-US" altLang="ko-KR" spc="-100" dirty="0">
                <a:solidFill>
                  <a:schemeClr val="accent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LED</a:t>
            </a:r>
          </a:p>
          <a:p>
            <a:pPr algn="ctr"/>
            <a:r>
              <a:rPr lang="en-US" altLang="ko-KR" spc="-100" dirty="0">
                <a:solidFill>
                  <a:schemeClr val="accent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Speaker</a:t>
            </a:r>
          </a:p>
          <a:p>
            <a:pPr algn="ctr"/>
            <a:r>
              <a:rPr lang="en-US" altLang="ko-KR" spc="-100" dirty="0">
                <a:solidFill>
                  <a:schemeClr val="accent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ACD(MCP3208)</a:t>
            </a:r>
          </a:p>
        </p:txBody>
      </p:sp>
    </p:spTree>
    <p:extLst>
      <p:ext uri="{BB962C8B-B14F-4D97-AF65-F5344CB8AC3E}">
        <p14:creationId xmlns:p14="http://schemas.microsoft.com/office/powerpoint/2010/main" val="240069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2992E-2E53-4AF5-9804-8620A0028FFC}"/>
              </a:ext>
            </a:extLst>
          </p:cNvPr>
          <p:cNvSpPr txBox="1"/>
          <p:nvPr/>
        </p:nvSpPr>
        <p:spPr>
          <a:xfrm>
            <a:off x="1099930" y="350053"/>
            <a:ext cx="2919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스템 소개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_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구성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4EB8E4D3-7C0C-4BDA-A226-93A48C7929F4}"/>
              </a:ext>
            </a:extLst>
          </p:cNvPr>
          <p:cNvCxnSpPr/>
          <p:nvPr/>
        </p:nvCxnSpPr>
        <p:spPr>
          <a:xfrm>
            <a:off x="1126434" y="901149"/>
            <a:ext cx="2892884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649CDE-325E-47C7-8C1A-52E09C9C6B27}"/>
              </a:ext>
            </a:extLst>
          </p:cNvPr>
          <p:cNvSpPr txBox="1"/>
          <p:nvPr/>
        </p:nvSpPr>
        <p:spPr>
          <a:xfrm>
            <a:off x="1063056" y="947615"/>
            <a:ext cx="29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Development Object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828E001-EC64-4036-AECB-549916441EA5}"/>
              </a:ext>
            </a:extLst>
          </p:cNvPr>
          <p:cNvGrpSpPr/>
          <p:nvPr/>
        </p:nvGrpSpPr>
        <p:grpSpPr>
          <a:xfrm>
            <a:off x="4857972" y="3549311"/>
            <a:ext cx="500418" cy="195028"/>
            <a:chOff x="5345905" y="5505855"/>
            <a:chExt cx="500418" cy="195028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4C1DC38-C515-40DD-AA0A-DCFDCD47D1BE}"/>
                </a:ext>
              </a:extLst>
            </p:cNvPr>
            <p:cNvCxnSpPr/>
            <p:nvPr/>
          </p:nvCxnSpPr>
          <p:spPr>
            <a:xfrm>
              <a:off x="5345905" y="5505855"/>
              <a:ext cx="500418" cy="0"/>
            </a:xfrm>
            <a:prstGeom prst="straightConnector1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CF4A3B17-55D4-4458-B007-C05924C13A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5905" y="5700883"/>
              <a:ext cx="486916" cy="0"/>
            </a:xfrm>
            <a:prstGeom prst="straightConnector1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E11B8AB-7A3C-4C4B-BBFB-1C90B503CA1B}"/>
              </a:ext>
            </a:extLst>
          </p:cNvPr>
          <p:cNvCxnSpPr>
            <a:cxnSpLocks/>
          </p:cNvCxnSpPr>
          <p:nvPr/>
        </p:nvCxnSpPr>
        <p:spPr>
          <a:xfrm flipV="1">
            <a:off x="4897852" y="2114808"/>
            <a:ext cx="1578985" cy="231264"/>
          </a:xfrm>
          <a:prstGeom prst="bentConnector2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367F879-13FC-4DB4-940B-16D08477709E}"/>
              </a:ext>
            </a:extLst>
          </p:cNvPr>
          <p:cNvSpPr txBox="1"/>
          <p:nvPr/>
        </p:nvSpPr>
        <p:spPr>
          <a:xfrm>
            <a:off x="8780762" y="5773881"/>
            <a:ext cx="2054667" cy="381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LCD</a:t>
            </a:r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&amp;</a:t>
            </a:r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LED </a:t>
            </a:r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출력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3C323BD-46C5-4F16-B418-77804F58033C}"/>
              </a:ext>
            </a:extLst>
          </p:cNvPr>
          <p:cNvSpPr txBox="1"/>
          <p:nvPr/>
        </p:nvSpPr>
        <p:spPr>
          <a:xfrm>
            <a:off x="8756614" y="5267406"/>
            <a:ext cx="2054667" cy="381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Speaker </a:t>
            </a:r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출력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6E2490D8-151F-4852-8A30-72454C10DCEE}"/>
              </a:ext>
            </a:extLst>
          </p:cNvPr>
          <p:cNvGrpSpPr/>
          <p:nvPr/>
        </p:nvGrpSpPr>
        <p:grpSpPr>
          <a:xfrm>
            <a:off x="1063056" y="1303211"/>
            <a:ext cx="9893570" cy="4997551"/>
            <a:chOff x="1050099" y="1270109"/>
            <a:chExt cx="9893570" cy="4997551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A11F63B-1CAD-4CD0-8CDB-19542ECCED93}"/>
                </a:ext>
              </a:extLst>
            </p:cNvPr>
            <p:cNvSpPr txBox="1"/>
            <p:nvPr/>
          </p:nvSpPr>
          <p:spPr>
            <a:xfrm>
              <a:off x="8629681" y="5067331"/>
              <a:ext cx="2313988" cy="1200329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endPara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endPara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endPara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EA13A05-47D8-490D-8A1E-CC439FDED74F}"/>
                </a:ext>
              </a:extLst>
            </p:cNvPr>
            <p:cNvSpPr txBox="1"/>
            <p:nvPr/>
          </p:nvSpPr>
          <p:spPr>
            <a:xfrm>
              <a:off x="2894672" y="5417613"/>
              <a:ext cx="5161003" cy="646331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endPara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04914C5-BB6B-4337-8D13-9A778F9C8A4E}"/>
                </a:ext>
              </a:extLst>
            </p:cNvPr>
            <p:cNvSpPr txBox="1"/>
            <p:nvPr/>
          </p:nvSpPr>
          <p:spPr>
            <a:xfrm>
              <a:off x="5459808" y="2848019"/>
              <a:ext cx="2314084" cy="1754326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endPara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endPara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endPara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endPara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endPara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87AA7356-1961-4CF2-BEF2-95A34E76C27E}"/>
                </a:ext>
              </a:extLst>
            </p:cNvPr>
            <p:cNvGrpSpPr/>
            <p:nvPr/>
          </p:nvGrpSpPr>
          <p:grpSpPr>
            <a:xfrm>
              <a:off x="8027397" y="3584363"/>
              <a:ext cx="500418" cy="195028"/>
              <a:chOff x="5345905" y="5505855"/>
              <a:chExt cx="500418" cy="195028"/>
            </a:xfrm>
          </p:grpSpPr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0A70401B-37D0-41E2-AE73-1EB0B5416939}"/>
                  </a:ext>
                </a:extLst>
              </p:cNvPr>
              <p:cNvCxnSpPr/>
              <p:nvPr/>
            </p:nvCxnSpPr>
            <p:spPr>
              <a:xfrm>
                <a:off x="5345905" y="5505855"/>
                <a:ext cx="500418" cy="0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F3504C4A-21B6-4F8B-8448-4C3C2E3A90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45905" y="5700883"/>
                <a:ext cx="486916" cy="0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969EB4B-E487-4AC7-B427-DCA71ABD2707}"/>
                </a:ext>
              </a:extLst>
            </p:cNvPr>
            <p:cNvSpPr txBox="1"/>
            <p:nvPr/>
          </p:nvSpPr>
          <p:spPr>
            <a:xfrm>
              <a:off x="8629681" y="2170516"/>
              <a:ext cx="2313988" cy="2289367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endPara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endPara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endPara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endPara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endPara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4EBDE09-FED3-4E5F-91F7-62845FB42C2C}"/>
                </a:ext>
              </a:extLst>
            </p:cNvPr>
            <p:cNvCxnSpPr>
              <a:cxnSpLocks/>
            </p:cNvCxnSpPr>
            <p:nvPr/>
          </p:nvCxnSpPr>
          <p:spPr>
            <a:xfrm>
              <a:off x="9533707" y="4550014"/>
              <a:ext cx="0" cy="484369"/>
            </a:xfrm>
            <a:prstGeom prst="straightConnector1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7EC0C04F-F1F3-4528-99D7-DAD02CAE5FC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895287" y="5033047"/>
              <a:ext cx="1337481" cy="520943"/>
            </a:xfrm>
            <a:prstGeom prst="bentConnector3">
              <a:avLst>
                <a:gd name="adj1" fmla="val 367"/>
              </a:avLst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EEDAD546-814F-42E6-A604-20A59D89C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8758" y="5510483"/>
              <a:ext cx="569631" cy="569629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E6D7A4F-5B71-44EF-8FDF-09E0B1CA1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4042" y="5601887"/>
              <a:ext cx="386824" cy="386822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3ED6F12-690E-4FBC-AD48-76729A5AD834}"/>
                </a:ext>
              </a:extLst>
            </p:cNvPr>
            <p:cNvGrpSpPr/>
            <p:nvPr/>
          </p:nvGrpSpPr>
          <p:grpSpPr>
            <a:xfrm>
              <a:off x="8270855" y="1781293"/>
              <a:ext cx="746755" cy="661069"/>
              <a:chOff x="3787984" y="3718890"/>
              <a:chExt cx="1377687" cy="1268300"/>
            </a:xfrm>
            <a:solidFill>
              <a:schemeClr val="bg1"/>
            </a:solidFill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5B49B528-18FE-4B3E-B014-B62A605BC909}"/>
                  </a:ext>
                </a:extLst>
              </p:cNvPr>
              <p:cNvSpPr/>
              <p:nvPr/>
            </p:nvSpPr>
            <p:spPr>
              <a:xfrm>
                <a:off x="3787984" y="3718890"/>
                <a:ext cx="1377687" cy="1268300"/>
              </a:xfrm>
              <a:prstGeom prst="ellipse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50892D90-451A-410D-95D0-45705F7C2C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4434" y="4008474"/>
                <a:ext cx="733841" cy="733841"/>
              </a:xfrm>
              <a:prstGeom prst="rect">
                <a:avLst/>
              </a:prstGeom>
              <a:grpFill/>
              <a:ln w="38100">
                <a:noFill/>
              </a:ln>
            </p:spPr>
          </p:pic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AF0F4EB-1F11-4C36-B9CA-549839EB156A}"/>
                </a:ext>
              </a:extLst>
            </p:cNvPr>
            <p:cNvGrpSpPr/>
            <p:nvPr/>
          </p:nvGrpSpPr>
          <p:grpSpPr>
            <a:xfrm rot="5400000">
              <a:off x="6301026" y="3626923"/>
              <a:ext cx="500418" cy="195028"/>
              <a:chOff x="5345905" y="5505855"/>
              <a:chExt cx="500418" cy="195028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4CA15006-D93C-4913-9119-76D9DEA3B182}"/>
                  </a:ext>
                </a:extLst>
              </p:cNvPr>
              <p:cNvCxnSpPr/>
              <p:nvPr/>
            </p:nvCxnSpPr>
            <p:spPr>
              <a:xfrm>
                <a:off x="5345905" y="5505855"/>
                <a:ext cx="500418" cy="0"/>
              </a:xfrm>
              <a:prstGeom prst="straightConnector1">
                <a:avLst/>
              </a:prstGeom>
              <a:ln w="28575" cap="flat" cmpd="sng" algn="ctr">
                <a:solidFill>
                  <a:schemeClr val="accent3"/>
                </a:solidFill>
                <a:prstDash val="lg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D6014307-A258-4775-88FC-3D16E946A8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45905" y="5700883"/>
                <a:ext cx="486916" cy="0"/>
              </a:xfrm>
              <a:prstGeom prst="straightConnector1">
                <a:avLst/>
              </a:prstGeom>
              <a:ln w="28575" cap="flat" cmpd="sng" algn="ctr">
                <a:solidFill>
                  <a:schemeClr val="accent3"/>
                </a:solidFill>
                <a:prstDash val="lg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189F120-FC4E-4EDC-98F0-0BB7B6609DD5}"/>
                </a:ext>
              </a:extLst>
            </p:cNvPr>
            <p:cNvGrpSpPr/>
            <p:nvPr/>
          </p:nvGrpSpPr>
          <p:grpSpPr>
            <a:xfrm>
              <a:off x="1050099" y="1288505"/>
              <a:ext cx="4073764" cy="3312061"/>
              <a:chOff x="1050099" y="1288505"/>
              <a:chExt cx="4073764" cy="3312061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A59C99-9146-43DF-89B3-7DC19BAD74E5}"/>
                  </a:ext>
                </a:extLst>
              </p:cNvPr>
              <p:cNvSpPr txBox="1"/>
              <p:nvPr/>
            </p:nvSpPr>
            <p:spPr>
              <a:xfrm>
                <a:off x="1050099" y="1714038"/>
                <a:ext cx="3685015" cy="2886528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 algn="ctr"/>
                <a:endParaRPr lang="en-US" altLang="ko-KR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 algn="ctr"/>
                <a:endParaRPr lang="en-US" altLang="ko-KR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 algn="ctr"/>
                <a:endParaRPr lang="en-US" altLang="ko-KR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 algn="ctr"/>
                <a:endParaRPr lang="en-US" altLang="ko-KR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 algn="ctr"/>
                <a:endParaRPr lang="en-US" altLang="ko-KR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 algn="ctr"/>
                <a:endParaRPr lang="en-US" altLang="ko-KR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 algn="ctr"/>
                <a:endParaRPr lang="ko-KR" altLang="en-US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324C6DFA-A3FD-428D-A01F-BFAE1A10442A}"/>
                  </a:ext>
                </a:extLst>
              </p:cNvPr>
              <p:cNvGrpSpPr/>
              <p:nvPr/>
            </p:nvGrpSpPr>
            <p:grpSpPr>
              <a:xfrm>
                <a:off x="1313582" y="1969722"/>
                <a:ext cx="1421752" cy="1378813"/>
                <a:chOff x="189875" y="2934109"/>
                <a:chExt cx="1421752" cy="1102621"/>
              </a:xfrm>
            </p:grpSpPr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B987C37-8628-41EA-9B43-E8EBAAEA45E0}"/>
                    </a:ext>
                  </a:extLst>
                </p:cNvPr>
                <p:cNvSpPr txBox="1"/>
                <p:nvPr/>
              </p:nvSpPr>
              <p:spPr>
                <a:xfrm>
                  <a:off x="200013" y="2934109"/>
                  <a:ext cx="1411614" cy="30488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pc="-100" dirty="0"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DHT11</a:t>
                  </a:r>
                  <a:endParaRPr lang="ko-KR" altLang="en-US" spc="-1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D95DF22-F2B5-4532-AA37-82595F6550D1}"/>
                    </a:ext>
                  </a:extLst>
                </p:cNvPr>
                <p:cNvSpPr txBox="1"/>
                <p:nvPr/>
              </p:nvSpPr>
              <p:spPr>
                <a:xfrm>
                  <a:off x="189875" y="3341122"/>
                  <a:ext cx="1411614" cy="29535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pc="-100" dirty="0"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MCP3208</a:t>
                  </a:r>
                  <a:endParaRPr lang="ko-KR" altLang="en-US" spc="-1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575B743-490C-4BED-89E0-A11BC8BED2A4}"/>
                    </a:ext>
                  </a:extLst>
                </p:cNvPr>
                <p:cNvSpPr txBox="1"/>
                <p:nvPr/>
              </p:nvSpPr>
              <p:spPr>
                <a:xfrm>
                  <a:off x="189875" y="3741379"/>
                  <a:ext cx="1411614" cy="29535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pc="-100" dirty="0"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LCD</a:t>
                  </a:r>
                  <a:endParaRPr lang="ko-KR" altLang="en-US" spc="-1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AC9A790-D836-4BA1-8FE5-15DAC8DE2F30}"/>
                  </a:ext>
                </a:extLst>
              </p:cNvPr>
              <p:cNvSpPr txBox="1"/>
              <p:nvPr/>
            </p:nvSpPr>
            <p:spPr>
              <a:xfrm>
                <a:off x="2964761" y="1995664"/>
                <a:ext cx="1491770" cy="338554"/>
              </a:xfrm>
              <a:prstGeom prst="rect">
                <a:avLst/>
              </a:prstGeom>
              <a:no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spc="-1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온 습도 감지 모듈</a:t>
                </a:r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559F60E2-061C-4DF3-A505-4244ECA4F7A4}"/>
                  </a:ext>
                </a:extLst>
              </p:cNvPr>
              <p:cNvGrpSpPr/>
              <p:nvPr/>
            </p:nvGrpSpPr>
            <p:grpSpPr>
              <a:xfrm>
                <a:off x="4455504" y="1288505"/>
                <a:ext cx="668359" cy="700505"/>
                <a:chOff x="2137752" y="4986420"/>
                <a:chExt cx="668359" cy="677488"/>
              </a:xfrm>
            </p:grpSpPr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E096DF1C-F23C-42F1-9DF9-C490B75C327A}"/>
                    </a:ext>
                  </a:extLst>
                </p:cNvPr>
                <p:cNvSpPr/>
                <p:nvPr/>
              </p:nvSpPr>
              <p:spPr>
                <a:xfrm>
                  <a:off x="2137752" y="4986420"/>
                  <a:ext cx="668359" cy="677488"/>
                </a:xfrm>
                <a:prstGeom prst="ellipse">
                  <a:avLst/>
                </a:prstGeom>
                <a:ln w="285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62" name="그림 61">
                  <a:extLst>
                    <a:ext uri="{FF2B5EF4-FFF2-40B4-BE49-F238E27FC236}">
                      <a16:creationId xmlns:a16="http://schemas.microsoft.com/office/drawing/2014/main" id="{E6C52E9F-A75C-4E9A-9B36-49BF48E786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27659" y="5147567"/>
                  <a:ext cx="291141" cy="343321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C72AE34-F24F-432A-AC12-BB3E77FC55EE}"/>
                  </a:ext>
                </a:extLst>
              </p:cNvPr>
              <p:cNvSpPr txBox="1"/>
              <p:nvPr/>
            </p:nvSpPr>
            <p:spPr>
              <a:xfrm>
                <a:off x="2964761" y="2502558"/>
                <a:ext cx="1491770" cy="338554"/>
              </a:xfrm>
              <a:prstGeom prst="rect">
                <a:avLst/>
              </a:prstGeom>
              <a:no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spc="-1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조도 감지 모듈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A76292F-8F2A-41F2-A6A5-D9495A024FA6}"/>
                  </a:ext>
                </a:extLst>
              </p:cNvPr>
              <p:cNvSpPr txBox="1"/>
              <p:nvPr/>
            </p:nvSpPr>
            <p:spPr>
              <a:xfrm>
                <a:off x="1314306" y="3478817"/>
                <a:ext cx="1411614" cy="36933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pc="-1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Speaker</a:t>
                </a:r>
                <a:endParaRPr lang="ko-KR" altLang="en-US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683DC6F-B1CC-48B1-B4C5-FF2310495CC3}"/>
                  </a:ext>
                </a:extLst>
              </p:cNvPr>
              <p:cNvSpPr txBox="1"/>
              <p:nvPr/>
            </p:nvSpPr>
            <p:spPr>
              <a:xfrm>
                <a:off x="1323720" y="3944056"/>
                <a:ext cx="1411614" cy="36933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pc="-1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LED</a:t>
                </a:r>
                <a:endParaRPr lang="ko-KR" altLang="en-US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0216E53-6184-4FE9-87BF-8280EE009DEB}"/>
                  </a:ext>
                </a:extLst>
              </p:cNvPr>
              <p:cNvSpPr txBox="1"/>
              <p:nvPr/>
            </p:nvSpPr>
            <p:spPr>
              <a:xfrm>
                <a:off x="2964761" y="3008456"/>
                <a:ext cx="1491770" cy="338554"/>
              </a:xfrm>
              <a:prstGeom prst="rect">
                <a:avLst/>
              </a:prstGeom>
              <a:no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spc="-1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화면 출력 모듈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4924AA8-00DE-49E0-8AE0-E0A7ACBFE2B2}"/>
                  </a:ext>
                </a:extLst>
              </p:cNvPr>
              <p:cNvSpPr txBox="1"/>
              <p:nvPr/>
            </p:nvSpPr>
            <p:spPr>
              <a:xfrm>
                <a:off x="2963734" y="3512600"/>
                <a:ext cx="1491770" cy="338554"/>
              </a:xfrm>
              <a:prstGeom prst="rect">
                <a:avLst/>
              </a:prstGeom>
              <a:no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spc="-1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음성 출력 모듈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FF77FC3-E74F-42D6-9251-4927F70D1ED7}"/>
                  </a:ext>
                </a:extLst>
              </p:cNvPr>
              <p:cNvSpPr txBox="1"/>
              <p:nvPr/>
            </p:nvSpPr>
            <p:spPr>
              <a:xfrm>
                <a:off x="2963734" y="3974646"/>
                <a:ext cx="1491770" cy="338554"/>
              </a:xfrm>
              <a:prstGeom prst="rect">
                <a:avLst/>
              </a:prstGeom>
              <a:no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spc="-1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조명 출력 모듈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FD080BA-43EB-4C83-B046-C22CACF96F5D}"/>
                </a:ext>
              </a:extLst>
            </p:cNvPr>
            <p:cNvGrpSpPr/>
            <p:nvPr/>
          </p:nvGrpSpPr>
          <p:grpSpPr>
            <a:xfrm>
              <a:off x="4458535" y="2184035"/>
              <a:ext cx="439316" cy="539410"/>
              <a:chOff x="5711725" y="5533208"/>
              <a:chExt cx="429193" cy="539410"/>
            </a:xfrm>
          </p:grpSpPr>
          <p:cxnSp>
            <p:nvCxnSpPr>
              <p:cNvPr id="35" name="연결선: 꺾임 34">
                <a:extLst>
                  <a:ext uri="{FF2B5EF4-FFF2-40B4-BE49-F238E27FC236}">
                    <a16:creationId xmlns:a16="http://schemas.microsoft.com/office/drawing/2014/main" id="{A805332A-E588-4C95-A28D-C2E8C07FD9C7}"/>
                  </a:ext>
                </a:extLst>
              </p:cNvPr>
              <p:cNvCxnSpPr/>
              <p:nvPr/>
            </p:nvCxnSpPr>
            <p:spPr>
              <a:xfrm rot="16200000" flipH="1">
                <a:off x="5656617" y="5588316"/>
                <a:ext cx="539410" cy="429193"/>
              </a:xfrm>
              <a:prstGeom prst="bentConnector3">
                <a:avLst>
                  <a:gd name="adj1" fmla="val 1308"/>
                </a:avLst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연결선: 꺾임 35">
                <a:extLst>
                  <a:ext uri="{FF2B5EF4-FFF2-40B4-BE49-F238E27FC236}">
                    <a16:creationId xmlns:a16="http://schemas.microsoft.com/office/drawing/2014/main" id="{F423A23C-0C6C-4667-AB70-82D0C7EF02B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04780" y="5557559"/>
                <a:ext cx="429322" cy="415432"/>
              </a:xfrm>
              <a:prstGeom prst="bentConnector3">
                <a:avLst>
                  <a:gd name="adj1" fmla="val 117974"/>
                </a:avLst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2ED2DC8-D4AA-4949-9344-B9A7D4A92557}"/>
                </a:ext>
              </a:extLst>
            </p:cNvPr>
            <p:cNvSpPr txBox="1"/>
            <p:nvPr/>
          </p:nvSpPr>
          <p:spPr>
            <a:xfrm>
              <a:off x="5309090" y="1270109"/>
              <a:ext cx="2313988" cy="646331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endPara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87" name="연결선: 꺾임 86">
              <a:extLst>
                <a:ext uri="{FF2B5EF4-FFF2-40B4-BE49-F238E27FC236}">
                  <a16:creationId xmlns:a16="http://schemas.microsoft.com/office/drawing/2014/main" id="{9D69DC1D-CBEB-47D0-836A-314AAEF1EE03}"/>
                </a:ext>
              </a:extLst>
            </p:cNvPr>
            <p:cNvCxnSpPr>
              <a:cxnSpLocks/>
            </p:cNvCxnSpPr>
            <p:nvPr/>
          </p:nvCxnSpPr>
          <p:spPr>
            <a:xfrm>
              <a:off x="7645224" y="1434298"/>
              <a:ext cx="1791987" cy="661069"/>
            </a:xfrm>
            <a:prstGeom prst="bentConnector2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41A0EEB-6437-408D-B017-0CD55D82BA52}"/>
                </a:ext>
              </a:extLst>
            </p:cNvPr>
            <p:cNvSpPr txBox="1"/>
            <p:nvPr/>
          </p:nvSpPr>
          <p:spPr>
            <a:xfrm>
              <a:off x="5433392" y="1402645"/>
              <a:ext cx="2054667" cy="38125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Push Server</a:t>
              </a:r>
              <a:endPara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5222A9D-3FD2-42CE-A704-249E71081E07}"/>
                </a:ext>
              </a:extLst>
            </p:cNvPr>
            <p:cNvSpPr txBox="1"/>
            <p:nvPr/>
          </p:nvSpPr>
          <p:spPr>
            <a:xfrm>
              <a:off x="5592846" y="4030147"/>
              <a:ext cx="2054667" cy="38125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DB Server</a:t>
              </a:r>
              <a:endPara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EBD70EB-7C45-4018-9FBA-CF8F10909093}"/>
                </a:ext>
              </a:extLst>
            </p:cNvPr>
            <p:cNvSpPr txBox="1"/>
            <p:nvPr/>
          </p:nvSpPr>
          <p:spPr>
            <a:xfrm>
              <a:off x="5581101" y="2995621"/>
              <a:ext cx="2054667" cy="38125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Web Server</a:t>
              </a:r>
              <a:endPara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5E27AA48-BA3B-4DBE-BED5-6125802F7444}"/>
                </a:ext>
              </a:extLst>
            </p:cNvPr>
            <p:cNvGrpSpPr/>
            <p:nvPr/>
          </p:nvGrpSpPr>
          <p:grpSpPr>
            <a:xfrm>
              <a:off x="7512675" y="4186657"/>
              <a:ext cx="688844" cy="671378"/>
              <a:chOff x="4657061" y="1740436"/>
              <a:chExt cx="1377687" cy="1268300"/>
            </a:xfrm>
            <a:solidFill>
              <a:schemeClr val="bg1"/>
            </a:solidFill>
          </p:grpSpPr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DF8A6EBC-A493-4081-9959-C16F25D33352}"/>
                  </a:ext>
                </a:extLst>
              </p:cNvPr>
              <p:cNvSpPr/>
              <p:nvPr/>
            </p:nvSpPr>
            <p:spPr>
              <a:xfrm>
                <a:off x="4657061" y="1740436"/>
                <a:ext cx="1377687" cy="1268300"/>
              </a:xfrm>
              <a:prstGeom prst="ellipse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F60F42CB-B1E6-438F-8310-ED53CF8B62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2159" y="2168663"/>
                <a:ext cx="862792" cy="516381"/>
              </a:xfrm>
              <a:prstGeom prst="rect">
                <a:avLst/>
              </a:prstGeom>
              <a:grpFill/>
              <a:ln w="38100">
                <a:noFill/>
              </a:ln>
            </p:spPr>
          </p:pic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ACE960C-267B-444C-B28C-9174CE99DB13}"/>
                </a:ext>
              </a:extLst>
            </p:cNvPr>
            <p:cNvSpPr txBox="1"/>
            <p:nvPr/>
          </p:nvSpPr>
          <p:spPr>
            <a:xfrm>
              <a:off x="8771086" y="2856967"/>
              <a:ext cx="2054667" cy="38125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LCD</a:t>
              </a:r>
              <a:r>
                <a:rPr lang="ko-KR" altLang="en-US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r>
                <a:rPr lang="en-US" altLang="ko-KR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&amp;</a:t>
              </a:r>
              <a:r>
                <a:rPr lang="ko-KR" altLang="en-US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r>
                <a:rPr lang="en-US" altLang="ko-KR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LED </a:t>
              </a:r>
              <a:r>
                <a:rPr lang="ko-KR" altLang="en-US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관리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68D159A-C319-4033-B8AA-D7C0A233AEAE}"/>
                </a:ext>
              </a:extLst>
            </p:cNvPr>
            <p:cNvSpPr txBox="1"/>
            <p:nvPr/>
          </p:nvSpPr>
          <p:spPr>
            <a:xfrm>
              <a:off x="8771085" y="2349223"/>
              <a:ext cx="2054667" cy="38125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온</a:t>
              </a:r>
              <a:r>
                <a:rPr lang="en-US" altLang="ko-KR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/</a:t>
              </a:r>
              <a:r>
                <a:rPr lang="ko-KR" altLang="en-US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조</a:t>
              </a:r>
              <a:r>
                <a:rPr lang="en-US" altLang="ko-KR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/</a:t>
              </a:r>
              <a:r>
                <a:rPr lang="ko-KR" altLang="en-US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습도 관리 모듈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FA7A598-6CD8-4BD0-B739-BAC53993C0A8}"/>
                </a:ext>
              </a:extLst>
            </p:cNvPr>
            <p:cNvSpPr txBox="1"/>
            <p:nvPr/>
          </p:nvSpPr>
          <p:spPr>
            <a:xfrm>
              <a:off x="8767805" y="3389060"/>
              <a:ext cx="2054667" cy="38125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GPS </a:t>
              </a:r>
              <a:r>
                <a:rPr lang="ko-KR" altLang="en-US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기반 날씨 정보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8464BE2-0B91-4C5D-B79B-0D63A88A73CF}"/>
                </a:ext>
              </a:extLst>
            </p:cNvPr>
            <p:cNvSpPr txBox="1"/>
            <p:nvPr/>
          </p:nvSpPr>
          <p:spPr>
            <a:xfrm>
              <a:off x="8771580" y="3938093"/>
              <a:ext cx="2054667" cy="38125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조명 및 음악 추천</a:t>
              </a: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AD17F346-ED63-44A4-8F0B-B6D0A1D0F3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76620" y="5767311"/>
              <a:ext cx="486916" cy="0"/>
            </a:xfrm>
            <a:prstGeom prst="straightConnector1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604772E-F489-4608-987F-22048F9FA13E}"/>
                </a:ext>
              </a:extLst>
            </p:cNvPr>
            <p:cNvSpPr txBox="1"/>
            <p:nvPr/>
          </p:nvSpPr>
          <p:spPr>
            <a:xfrm>
              <a:off x="4281500" y="5581002"/>
              <a:ext cx="2054667" cy="38125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통신 모듈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C0F5CE9-6824-444B-AA0C-01EED0412EA7}"/>
                </a:ext>
              </a:extLst>
            </p:cNvPr>
            <p:cNvSpPr txBox="1"/>
            <p:nvPr/>
          </p:nvSpPr>
          <p:spPr>
            <a:xfrm>
              <a:off x="6443432" y="5593565"/>
              <a:ext cx="1491770" cy="338554"/>
            </a:xfrm>
            <a:prstGeom prst="rect">
              <a:avLst/>
            </a:prstGeom>
            <a:no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Wi-Fi</a:t>
              </a:r>
              <a:r>
                <a:rPr lang="ko-KR" altLang="en-US" sz="1600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r>
                <a:rPr lang="en-US" altLang="ko-KR" sz="1600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Switch</a:t>
              </a:r>
              <a:endParaRPr lang="ko-KR" altLang="en-US" sz="1600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828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1931</Words>
  <Application>Microsoft Office PowerPoint</Application>
  <PresentationFormat>와이드스크린</PresentationFormat>
  <Paragraphs>337</Paragraphs>
  <Slides>18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KoPub돋움체 Medium</vt:lpstr>
      <vt:lpstr>KoPub돋움체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YeaJIn Kim</dc:creator>
  <cp:lastModifiedBy>YeaJIn Kim</cp:lastModifiedBy>
  <cp:revision>58</cp:revision>
  <dcterms:created xsi:type="dcterms:W3CDTF">2018-12-15T06:40:27Z</dcterms:created>
  <dcterms:modified xsi:type="dcterms:W3CDTF">2018-12-16T06:35:15Z</dcterms:modified>
</cp:coreProperties>
</file>