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72" r:id="rId4"/>
    <p:sldId id="264" r:id="rId5"/>
    <p:sldId id="273" r:id="rId6"/>
    <p:sldId id="274" r:id="rId7"/>
    <p:sldId id="271" r:id="rId8"/>
    <p:sldId id="261" r:id="rId9"/>
    <p:sldId id="262" r:id="rId10"/>
    <p:sldId id="279" r:id="rId11"/>
    <p:sldId id="278" r:id="rId12"/>
    <p:sldId id="275" r:id="rId13"/>
    <p:sldId id="276" r:id="rId14"/>
    <p:sldId id="277" r:id="rId15"/>
    <p:sldId id="282" r:id="rId16"/>
    <p:sldId id="280" r:id="rId17"/>
    <p:sldId id="281" r:id="rId18"/>
  </p:sldIdLst>
  <p:sldSz cx="9144000" cy="6858000" type="screen4x3"/>
  <p:notesSz cx="6858000" cy="9144000"/>
  <p:embeddedFontLst>
    <p:embeddedFont>
      <p:font typeface="HelveticaNeue"/>
      <p:regular r:id="rId21"/>
    </p:embeddedFont>
    <p:embeddedFont>
      <p:font typeface="Helvetica43-ExtendedLight"/>
      <p:regular r:id="rId22"/>
    </p:embeddedFont>
    <p:embeddedFont>
      <p:font typeface="휴먼둥근헤드라인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CC"/>
    <a:srgbClr val="FFFF66"/>
    <a:srgbClr val="FFFF00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0" autoAdjust="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14DA-D279-4C02-B826-C83D4A65C847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2CB9-DFB6-4E45-9D6E-AABEBF508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5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9BA7-6703-4C5D-AFD2-4C9B0C6959DC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1D2EE-3134-4032-95F8-71CBF560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그림에서 보시다시피 수면장애 진료환자와 진료비가 점점 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ADMP401,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하나는 입력이 바닥에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제품을 외부 케이스에 부착하기 쉽고 마이크로폰을 납땜하려고 노력할 필요가 없다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제품은 초음파로 혈관의 변화 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 혈액의 움직임을 측정하는 광학 기술을 기반으로 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장점은 고성능과 저전력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팔에 부착할 수 있는 밴드가 있어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디바이스로서 적합하다고 생각하여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D2EE-3134-4032-95F8-71CBF56018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214678" y="6604084"/>
            <a:ext cx="59293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b="0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Helvetica 45 Light" pitchFamily="34" charset="0"/>
              </a:rPr>
              <a:t>_Design</a:t>
            </a:r>
            <a:r>
              <a:rPr lang="en-US" altLang="ko-KR" sz="1050" b="0" baseline="0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Helvetica 45 Light" pitchFamily="34" charset="0"/>
              </a:rPr>
              <a:t> Motivations for </a:t>
            </a:r>
            <a:r>
              <a:rPr lang="en-US" altLang="ko-KR" sz="1050" b="0" baseline="0" dirty="0" smtClean="0">
                <a:ln>
                  <a:solidFill>
                    <a:srgbClr val="00B0F0">
                      <a:alpha val="16000"/>
                    </a:srgbClr>
                  </a:solidFill>
                </a:ln>
                <a:solidFill>
                  <a:srgbClr val="66FFFF"/>
                </a:solidFill>
                <a:latin typeface="Helvetica 45 Light" pitchFamily="34" charset="0"/>
              </a:rPr>
              <a:t>Runaway PT </a:t>
            </a:r>
            <a:r>
              <a:rPr lang="en-US" altLang="ko-KR" sz="1050" b="0" baseline="0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Helvetica 45 Light" pitchFamily="34" charset="0"/>
              </a:rPr>
              <a:t>Club</a:t>
            </a:r>
            <a:endParaRPr lang="ko-KR" altLang="en-US" sz="1050" b="0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effectLst/>
              <a:latin typeface="Helvetica 45 Light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59293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50" b="0" baseline="0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Helvetica 45 Light" pitchFamily="34" charset="0"/>
              </a:rPr>
              <a:t>RE:</a:t>
            </a:r>
            <a:r>
              <a:rPr lang="en-US" altLang="ko-KR" sz="1050" b="0" baseline="0" dirty="0" smtClean="0">
                <a:ln>
                  <a:solidFill>
                    <a:srgbClr val="00B0F0">
                      <a:alpha val="16000"/>
                    </a:srgbClr>
                  </a:solidFill>
                </a:ln>
                <a:solidFill>
                  <a:srgbClr val="66FFFF"/>
                </a:solidFill>
                <a:latin typeface="Helvetica 45 Light" pitchFamily="34" charset="0"/>
              </a:rPr>
              <a:t>Compact_</a:t>
            </a:r>
            <a:endParaRPr lang="ko-KR" altLang="en-US" sz="1050" b="0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effectLst/>
              <a:latin typeface="Helvetica 45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7ED9-CCE2-44A2-8F26-CF97DD32D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5C3C-0358-46E2-A565-37B041922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144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  <a:latin typeface="HelveticaNeue" pitchFamily="2" charset="0"/>
              </a:rPr>
              <a:t>스마트 수면 관리 시스템 설계</a:t>
            </a:r>
            <a:endParaRPr lang="en-US" altLang="ko-KR" sz="3200" b="1" dirty="0" smtClean="0">
              <a:ln>
                <a:solidFill>
                  <a:prstClr val="white">
                    <a:alpha val="17000"/>
                  </a:prstClr>
                </a:solidFill>
              </a:ln>
              <a:solidFill>
                <a:prstClr val="white"/>
              </a:solidFill>
              <a:latin typeface="HelveticaNeue" pitchFamily="2" charset="0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00B0F0">
                      <a:alpha val="16000"/>
                    </a:srgbClr>
                  </a:solidFill>
                </a:ln>
                <a:solidFill>
                  <a:srgbClr val="66FFFF"/>
                </a:solidFill>
                <a:latin typeface="HelveticaNeue" pitchFamily="2" charset="0"/>
              </a:rPr>
              <a:t>Smart Sleep System For Health Care</a:t>
            </a:r>
            <a:endParaRPr lang="ko-KR" altLang="en-US" sz="2400" b="1" dirty="0">
              <a:ln>
                <a:solidFill>
                  <a:srgbClr val="00B0F0">
                    <a:alpha val="16000"/>
                  </a:srgbClr>
                </a:solidFill>
              </a:ln>
              <a:solidFill>
                <a:srgbClr val="66FFFF"/>
              </a:solidFill>
              <a:latin typeface="HelveticaNeue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1488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  <a:latin typeface="HelveticaNeue" pitchFamily="2" charset="0"/>
              </a:rPr>
              <a:t>B089016 </a:t>
            </a:r>
            <a:r>
              <a:rPr lang="ko-KR" altLang="en-US" sz="12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  <a:latin typeface="HelveticaNeue" pitchFamily="2" charset="0"/>
              </a:rPr>
              <a:t>김요섭</a:t>
            </a:r>
            <a:endParaRPr lang="en-US" altLang="ko-KR" sz="1200" b="1" dirty="0" smtClean="0">
              <a:ln>
                <a:solidFill>
                  <a:prstClr val="white">
                    <a:alpha val="17000"/>
                  </a:prstClr>
                </a:solidFill>
              </a:ln>
              <a:solidFill>
                <a:schemeClr val="bg1"/>
              </a:solidFill>
              <a:latin typeface="HelveticaNeue" pitchFamily="2" charset="0"/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  <a:latin typeface="HelveticaNeue" pitchFamily="2" charset="0"/>
              </a:rPr>
              <a:t>B089031 </a:t>
            </a:r>
            <a:r>
              <a:rPr lang="ko-KR" altLang="en-US" sz="1200" b="1" dirty="0" err="1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  <a:latin typeface="HelveticaNeue" pitchFamily="2" charset="0"/>
              </a:rPr>
              <a:t>민관홍</a:t>
            </a:r>
            <a:endParaRPr lang="ko-KR" altLang="en-US" sz="1200" b="1" dirty="0">
              <a:ln>
                <a:solidFill>
                  <a:prstClr val="white">
                    <a:alpha val="17000"/>
                  </a:prstClr>
                </a:solidFill>
              </a:ln>
              <a:solidFill>
                <a:schemeClr val="bg1"/>
              </a:solidFill>
              <a:latin typeface="HelveticaNeue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57174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  <a:latin typeface="HelveticaNeue" pitchFamily="2" charset="0"/>
              </a:rPr>
              <a:t>2016. 11. 14 </a:t>
            </a:r>
            <a:r>
              <a:rPr lang="en-US" altLang="ko-KR" sz="1200" b="1" dirty="0" smtClean="0">
                <a:ln>
                  <a:solidFill>
                    <a:srgbClr val="00B0F0">
                      <a:alpha val="16000"/>
                    </a:srgbClr>
                  </a:solidFill>
                </a:ln>
                <a:solidFill>
                  <a:srgbClr val="66FFFF"/>
                </a:solidFill>
                <a:latin typeface="Helvetica43-ExtendedLight" pitchFamily="34" charset="0"/>
              </a:rPr>
              <a:t>Mon_</a:t>
            </a:r>
            <a:endParaRPr lang="ko-KR" altLang="en-US" sz="1200" b="1" dirty="0">
              <a:ln>
                <a:solidFill>
                  <a:prstClr val="white">
                    <a:alpha val="17000"/>
                  </a:prstClr>
                </a:solidFill>
              </a:ln>
              <a:solidFill>
                <a:prstClr val="black"/>
              </a:solidFill>
              <a:latin typeface="Helvetica43-ExtendedLight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312044" y="2416394"/>
            <a:ext cx="1831956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2416394"/>
            <a:ext cx="18004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724128" y="3532366"/>
            <a:ext cx="3419872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3532366"/>
            <a:ext cx="34773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3477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03 </a:t>
            </a:r>
            <a:r>
              <a:rPr lang="en-US" altLang="ko-KR" dirty="0" smtClean="0">
                <a:solidFill>
                  <a:srgbClr val="66FFFF"/>
                </a:solidFill>
              </a:rPr>
              <a:t>Performance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922" y="2244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58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80629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66FFFF"/>
                </a:solidFill>
              </a:rPr>
              <a:t>Core Code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96752"/>
            <a:ext cx="4392488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40290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078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560" y="836712"/>
            <a:ext cx="8276920" cy="535597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080629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03 </a:t>
            </a:r>
            <a:r>
              <a:rPr lang="en-US" altLang="ko-KR" dirty="0" smtClean="0">
                <a:solidFill>
                  <a:srgbClr val="66FFFF"/>
                </a:solidFill>
              </a:rPr>
              <a:t>Performance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9599" y="2411479"/>
            <a:ext cx="413460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52289"/>
            <a:ext cx="2376264" cy="413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52289"/>
            <a:ext cx="2592288" cy="413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2380208" cy="416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078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560" y="980728"/>
            <a:ext cx="7844872" cy="540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kys\Desktop\Heart-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89" y="1368918"/>
            <a:ext cx="6144483" cy="4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080629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03 </a:t>
            </a:r>
            <a:r>
              <a:rPr lang="en-US" altLang="ko-KR" dirty="0" smtClean="0">
                <a:solidFill>
                  <a:srgbClr val="66FFFF"/>
                </a:solidFill>
              </a:rPr>
              <a:t>Performance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5317" y="5765194"/>
            <a:ext cx="754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수면 중 측정한 </a:t>
            </a:r>
            <a:r>
              <a:rPr lang="ko-KR" altLang="en-US" sz="2000" b="1" dirty="0" smtClean="0">
                <a:solidFill>
                  <a:srgbClr val="66FFFF"/>
                </a:solidFill>
              </a:rPr>
              <a:t>심장 박동 수 측</a:t>
            </a:r>
            <a:r>
              <a:rPr lang="ko-KR" altLang="en-US" sz="2000" b="1" dirty="0">
                <a:solidFill>
                  <a:srgbClr val="66FFFF"/>
                </a:solidFill>
              </a:rPr>
              <a:t>정</a:t>
            </a:r>
            <a:r>
              <a:rPr lang="ko-KR" altLang="en-US" sz="2000" b="1" dirty="0" smtClean="0">
                <a:solidFill>
                  <a:srgbClr val="66FFFF"/>
                </a:solidFill>
              </a:rPr>
              <a:t> 결과 그래프</a:t>
            </a:r>
            <a:endParaRPr lang="ko-KR" altLang="en-US" sz="2000" b="1" dirty="0">
              <a:solidFill>
                <a:srgbClr val="66FFFF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1361589" y="5765194"/>
            <a:ext cx="436048" cy="432048"/>
          </a:xfrm>
          <a:prstGeom prst="donut">
            <a:avLst/>
          </a:prstGeom>
          <a:solidFill>
            <a:srgbClr val="66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78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5560" y="980728"/>
            <a:ext cx="7844872" cy="540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080629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03 </a:t>
            </a:r>
            <a:r>
              <a:rPr lang="en-US" altLang="ko-KR" dirty="0" smtClean="0">
                <a:solidFill>
                  <a:srgbClr val="66FFFF"/>
                </a:solidFill>
              </a:rPr>
              <a:t>Performance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kys\Desktop\No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89" y="1380839"/>
            <a:ext cx="6144483" cy="4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8615" y="5742783"/>
            <a:ext cx="70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수면 중 측정한 </a:t>
            </a:r>
            <a:r>
              <a:rPr lang="ko-KR" altLang="en-US" sz="2000" b="1" dirty="0" smtClean="0">
                <a:solidFill>
                  <a:srgbClr val="66FFFF"/>
                </a:solidFill>
              </a:rPr>
              <a:t>소음</a:t>
            </a:r>
            <a:r>
              <a:rPr lang="ko-KR" altLang="en-US" sz="2000" b="1" dirty="0">
                <a:solidFill>
                  <a:srgbClr val="66FFFF"/>
                </a:solidFill>
              </a:rPr>
              <a:t> </a:t>
            </a:r>
            <a:r>
              <a:rPr lang="ko-KR" altLang="en-US" sz="2000" b="1" dirty="0" smtClean="0">
                <a:solidFill>
                  <a:srgbClr val="66FFFF"/>
                </a:solidFill>
              </a:rPr>
              <a:t>크기 </a:t>
            </a:r>
            <a:r>
              <a:rPr lang="ko-KR" altLang="en-US" sz="2000" b="1" dirty="0">
                <a:solidFill>
                  <a:srgbClr val="66FFFF"/>
                </a:solidFill>
              </a:rPr>
              <a:t>측정 결과 그래프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1403648" y="5742783"/>
            <a:ext cx="436048" cy="432048"/>
          </a:xfrm>
          <a:prstGeom prst="donut">
            <a:avLst/>
          </a:prstGeom>
          <a:solidFill>
            <a:srgbClr val="66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78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724128" y="3532366"/>
            <a:ext cx="3419872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3532366"/>
            <a:ext cx="34773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3477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04 </a:t>
            </a:r>
            <a:r>
              <a:rPr lang="en-US" altLang="ko-KR" dirty="0" smtClean="0">
                <a:solidFill>
                  <a:srgbClr val="66FFFF"/>
                </a:solidFill>
              </a:rPr>
              <a:t>Conclusion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922" y="2244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114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9592" y="23488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56592" y="2513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04 </a:t>
            </a:r>
            <a:r>
              <a:rPr lang="en-US" altLang="ko-KR" dirty="0" smtClean="0">
                <a:solidFill>
                  <a:srgbClr val="66FFFF"/>
                </a:solidFill>
              </a:rPr>
              <a:t>Conclusion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616" y="836712"/>
            <a:ext cx="719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코골이를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좀 더 정밀하게 측정할 수 있는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Microphone Sensor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→</a:t>
            </a:r>
            <a:r>
              <a:rPr lang="ko-KR" altLang="en-US" sz="2000" dirty="0" smtClean="0">
                <a:solidFill>
                  <a:srgbClr val="66FFFF"/>
                </a:solidFill>
              </a:rPr>
              <a:t>기존의 </a:t>
            </a:r>
            <a:r>
              <a:rPr lang="en-US" altLang="ko-KR" sz="2000" dirty="0" smtClean="0">
                <a:solidFill>
                  <a:srgbClr val="66FFFF"/>
                </a:solidFill>
              </a:rPr>
              <a:t>ADMP401 </a:t>
            </a:r>
            <a:r>
              <a:rPr lang="ko-KR" altLang="en-US" sz="2000" dirty="0" smtClean="0">
                <a:solidFill>
                  <a:srgbClr val="66FFFF"/>
                </a:solidFill>
              </a:rPr>
              <a:t>센서는 소리는 감지하지만 소리의 종류에 따라 정확하게 구분 </a:t>
            </a:r>
            <a:r>
              <a:rPr lang="ko-KR" altLang="en-US" sz="2000" dirty="0" err="1" smtClean="0">
                <a:solidFill>
                  <a:srgbClr val="66FFFF"/>
                </a:solidFill>
              </a:rPr>
              <a:t>힘듬</a:t>
            </a:r>
            <a:endParaRPr lang="en-US" altLang="ko-KR" sz="2000" dirty="0" smtClean="0">
              <a:solidFill>
                <a:srgbClr val="66FFFF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611560" y="980728"/>
            <a:ext cx="436048" cy="432048"/>
          </a:xfrm>
          <a:prstGeom prst="donut">
            <a:avLst/>
          </a:prstGeom>
          <a:solidFill>
            <a:srgbClr val="66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11560" y="2844805"/>
            <a:ext cx="436048" cy="432048"/>
          </a:xfrm>
          <a:prstGeom prst="donut">
            <a:avLst/>
          </a:prstGeom>
          <a:solidFill>
            <a:srgbClr val="66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724596"/>
            <a:ext cx="719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뒤척임의 빈도를 측정할 수 있는 가속도 센서와 인체 감지센서 사용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→</a:t>
            </a:r>
            <a:r>
              <a:rPr lang="ko-KR" altLang="en-US" sz="2000" dirty="0" smtClean="0">
                <a:solidFill>
                  <a:srgbClr val="66FFFF"/>
                </a:solidFill>
              </a:rPr>
              <a:t>수면 중 뒤척임도 모니터링 하여 건강한 수면의 여부를 좀 더 정확히 분석</a:t>
            </a:r>
            <a:endParaRPr lang="en-US" altLang="ko-KR" sz="2000" dirty="0">
              <a:solidFill>
                <a:srgbClr val="66FFFF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611560" y="4859869"/>
            <a:ext cx="436048" cy="432048"/>
          </a:xfrm>
          <a:prstGeom prst="donut">
            <a:avLst/>
          </a:prstGeom>
          <a:solidFill>
            <a:srgbClr val="66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739660"/>
            <a:ext cx="719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기존의 판매하는 스마트 밴드 만큼 최소화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→</a:t>
            </a:r>
            <a:r>
              <a:rPr lang="ko-KR" altLang="en-US" sz="2000" dirty="0" err="1" smtClean="0">
                <a:solidFill>
                  <a:srgbClr val="66FFFF"/>
                </a:solidFill>
              </a:rPr>
              <a:t>아두이노</a:t>
            </a:r>
            <a:r>
              <a:rPr lang="ko-KR" altLang="en-US" sz="2000" dirty="0" smtClean="0">
                <a:solidFill>
                  <a:srgbClr val="66FFFF"/>
                </a:solidFill>
              </a:rPr>
              <a:t> </a:t>
            </a:r>
            <a:r>
              <a:rPr lang="ko-KR" altLang="en-US" sz="2000" dirty="0" err="1" smtClean="0">
                <a:solidFill>
                  <a:srgbClr val="66FFFF"/>
                </a:solidFill>
              </a:rPr>
              <a:t>나노를</a:t>
            </a:r>
            <a:r>
              <a:rPr lang="ko-KR" altLang="en-US" sz="2000" dirty="0" smtClean="0">
                <a:solidFill>
                  <a:srgbClr val="66FFFF"/>
                </a:solidFill>
              </a:rPr>
              <a:t> 사용해도 외부 배터리</a:t>
            </a:r>
            <a:r>
              <a:rPr lang="en-US" altLang="ko-KR" sz="2000" dirty="0" smtClean="0">
                <a:solidFill>
                  <a:srgbClr val="66FFFF"/>
                </a:solidFill>
              </a:rPr>
              <a:t>,</a:t>
            </a:r>
            <a:r>
              <a:rPr lang="ko-KR" altLang="en-US" sz="2000" dirty="0" smtClean="0">
                <a:solidFill>
                  <a:srgbClr val="66FFFF"/>
                </a:solidFill>
              </a:rPr>
              <a:t> 센서 등 부착하면 부피가 조금씩 커져 불편함을 야기함</a:t>
            </a:r>
            <a:endParaRPr lang="en-US" altLang="ko-KR" sz="2000" dirty="0">
              <a:solidFill>
                <a:srgbClr val="66FFFF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06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724128" y="3532366"/>
            <a:ext cx="3419872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3532366"/>
            <a:ext cx="34773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140968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Q</a:t>
            </a:r>
            <a:r>
              <a:rPr lang="en-US" altLang="ko-KR" sz="4000" b="1" dirty="0" smtClean="0">
                <a:solidFill>
                  <a:srgbClr val="66FFFF"/>
                </a:solidFill>
              </a:rPr>
              <a:t> &amp; A</a:t>
            </a:r>
            <a:endParaRPr lang="ko-KR" altLang="en-US" sz="4000" b="1" dirty="0">
              <a:solidFill>
                <a:srgbClr val="66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922" y="2244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006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395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HelveticaNeue" pitchFamily="2" charset="0"/>
              </a:rPr>
              <a:t>목 차</a:t>
            </a:r>
            <a:endParaRPr lang="ko-KR" altLang="en-US" sz="3600" b="1" dirty="0">
              <a:ln>
                <a:solidFill>
                  <a:srgbClr val="00B0F0">
                    <a:alpha val="16000"/>
                  </a:srgbClr>
                </a:solidFill>
              </a:ln>
              <a:solidFill>
                <a:srgbClr val="66FFFF"/>
              </a:solidFill>
              <a:effectLst>
                <a:reflection blurRad="6350" stA="55000" endA="300" endPos="45500" dir="5400000" sy="-100000" algn="bl" rotWithShape="0"/>
              </a:effectLst>
              <a:latin typeface="HelveticaNeue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893019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</a:rPr>
              <a:t>01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rgbClr val="66FFFF"/>
                </a:solidFill>
              </a:rPr>
              <a:t>Motive</a:t>
            </a:r>
          </a:p>
          <a:p>
            <a:pPr algn="just"/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        </a:t>
            </a:r>
          </a:p>
          <a:p>
            <a:pPr algn="just"/>
            <a:r>
              <a:rPr lang="en-US" altLang="ko-KR" sz="2000" b="1" dirty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</a:rPr>
              <a:t>02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rgbClr val="66FFFF"/>
                </a:solidFill>
              </a:rPr>
              <a:t>Propose System</a:t>
            </a:r>
          </a:p>
          <a:p>
            <a:pPr algn="just"/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        </a:t>
            </a:r>
          </a:p>
          <a:p>
            <a:pPr algn="just"/>
            <a:r>
              <a:rPr lang="en-US" altLang="ko-KR" sz="2000" b="1" dirty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</a:rPr>
              <a:t>03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rgbClr val="66FFFF"/>
                </a:solidFill>
              </a:rPr>
              <a:t>Performance</a:t>
            </a:r>
          </a:p>
          <a:p>
            <a:pPr algn="just"/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       </a:t>
            </a:r>
          </a:p>
          <a:p>
            <a:pPr algn="just"/>
            <a:r>
              <a:rPr lang="en-US" altLang="ko-KR" sz="2000" b="1" dirty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                                      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chemeClr val="bg1"/>
                </a:solidFill>
              </a:rPr>
              <a:t>04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ln>
                  <a:solidFill>
                    <a:prstClr val="white">
                      <a:alpha val="17000"/>
                    </a:prstClr>
                  </a:solidFill>
                </a:ln>
                <a:solidFill>
                  <a:srgbClr val="66FFFF"/>
                </a:solidFill>
              </a:rPr>
              <a:t>Conclusion</a:t>
            </a:r>
          </a:p>
          <a:p>
            <a:pPr algn="just"/>
            <a:endParaRPr lang="en-US" altLang="ko-KR" sz="2400" b="1" dirty="0" smtClean="0">
              <a:ln>
                <a:solidFill>
                  <a:prstClr val="white">
                    <a:alpha val="17000"/>
                  </a:prst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285860"/>
            <a:ext cx="8429652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724128" y="3532366"/>
            <a:ext cx="3419872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3532366"/>
            <a:ext cx="34773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3477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01 </a:t>
            </a:r>
            <a:r>
              <a:rPr lang="en-US" altLang="ko-KR" dirty="0" smtClean="0">
                <a:solidFill>
                  <a:srgbClr val="66FFFF"/>
                </a:solidFill>
              </a:rPr>
              <a:t>Motive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922" y="2244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49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764704"/>
            <a:ext cx="8424936" cy="5738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7" y="980729"/>
            <a:ext cx="4511920" cy="25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34937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01 </a:t>
            </a:r>
            <a:r>
              <a:rPr lang="en-US" altLang="ko-KR" sz="2000" dirty="0" smtClean="0">
                <a:solidFill>
                  <a:srgbClr val="66FFFF"/>
                </a:solidFill>
              </a:rPr>
              <a:t>Motive</a:t>
            </a:r>
            <a:endParaRPr lang="ko-KR" altLang="en-US" sz="2000" dirty="0">
              <a:solidFill>
                <a:srgbClr val="66FFFF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96" y="476672"/>
            <a:ext cx="252028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1231184" descr="EMB000026803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91" y="980728"/>
            <a:ext cx="2558171" cy="259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91230944" descr="EMB00002680309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8" y="4005064"/>
            <a:ext cx="3906312" cy="21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1232784" descr="EMB0000268030a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91" y="3732867"/>
            <a:ext cx="2558171" cy="27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724128" y="3532366"/>
            <a:ext cx="3419872" cy="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514" y="3532366"/>
            <a:ext cx="34773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3477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02 </a:t>
            </a:r>
            <a:r>
              <a:rPr lang="en-US" altLang="ko-KR" dirty="0" smtClean="0">
                <a:solidFill>
                  <a:srgbClr val="66FFFF"/>
                </a:solidFill>
              </a:rPr>
              <a:t>Propose System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922" y="2244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77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990" y="915045"/>
            <a:ext cx="8682637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99392"/>
            <a:ext cx="6688666" cy="1143000"/>
          </a:xfrm>
        </p:spPr>
        <p:txBody>
          <a:bodyPr/>
          <a:lstStyle/>
          <a:p>
            <a:r>
              <a:rPr lang="en-US" sz="3600" u="sng" dirty="0" smtClean="0"/>
              <a:t>Propose System</a:t>
            </a:r>
            <a:endParaRPr lang="en-US" sz="3600" u="sng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6" y="2113110"/>
            <a:ext cx="993718" cy="7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53" y="2618096"/>
            <a:ext cx="574925" cy="53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78" y="1748388"/>
            <a:ext cx="692276" cy="72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4031940" y="2216952"/>
            <a:ext cx="1584176" cy="3648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40152" y="1763524"/>
            <a:ext cx="2332526" cy="1518821"/>
            <a:chOff x="5580112" y="2723766"/>
            <a:chExt cx="2332526" cy="1518821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918" y="2723766"/>
              <a:ext cx="800100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580112" y="3904033"/>
              <a:ext cx="2332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Graph on Android</a:t>
              </a:r>
              <a:endParaRPr lang="ko-KR" altLang="en-US" sz="1600" b="1" dirty="0"/>
            </a:p>
          </p:txBody>
        </p:sp>
      </p:grpSp>
      <p:sp>
        <p:nvSpPr>
          <p:cNvPr id="37" name="오른쪽 화살표 36"/>
          <p:cNvSpPr/>
          <p:nvPr/>
        </p:nvSpPr>
        <p:spPr>
          <a:xfrm rot="5400000">
            <a:off x="6699964" y="3699030"/>
            <a:ext cx="792088" cy="3960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24128" y="45718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Analyze and Improve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60132" y="4499828"/>
            <a:ext cx="2700300" cy="51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23928" y="270285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5"/>
                </a:solidFill>
              </a:rPr>
              <a:t>Bluetooth</a:t>
            </a:r>
          </a:p>
          <a:p>
            <a:pPr algn="ctr"/>
            <a:r>
              <a:rPr lang="en-US" altLang="ko-KR" sz="1600" b="1" dirty="0" smtClean="0">
                <a:solidFill>
                  <a:schemeClr val="accent5"/>
                </a:solidFill>
              </a:rPr>
              <a:t>Communication</a:t>
            </a:r>
            <a:endParaRPr lang="ko-KR" altLang="en-US" sz="1600" b="1" dirty="0">
              <a:solidFill>
                <a:schemeClr val="accent5"/>
              </a:solidFill>
            </a:endParaRP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58" y="1495553"/>
            <a:ext cx="461740" cy="70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99314" y="1484784"/>
            <a:ext cx="2520280" cy="19549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7306" y="346125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>
                <a:ea typeface="휴먼둥근헤드라인" pitchFamily="18" charset="-127"/>
              </a:rPr>
              <a:t>Wearable Device</a:t>
            </a:r>
            <a:endParaRPr lang="ko-KR" altLang="en-US" sz="1600" b="1" i="1" dirty="0">
              <a:ea typeface="휴먼둥근헤드라인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116632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02 </a:t>
            </a:r>
            <a:r>
              <a:rPr lang="en-US" altLang="ko-KR" dirty="0" smtClean="0">
                <a:solidFill>
                  <a:srgbClr val="66FFFF"/>
                </a:solidFill>
              </a:rPr>
              <a:t>Propose System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764704"/>
            <a:ext cx="7632848" cy="54726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7151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1" y="4797152"/>
            <a:ext cx="671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수면 시간은 가장 적절한 </a:t>
            </a:r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시간 </a:t>
            </a:r>
            <a:r>
              <a:rPr lang="en-US" altLang="ko-KR" dirty="0" smtClean="0">
                <a:solidFill>
                  <a:schemeClr val="bg1"/>
                </a:solidFill>
              </a:rPr>
              <a:t>~ 7</a:t>
            </a:r>
            <a:r>
              <a:rPr lang="ko-KR" altLang="en-US" dirty="0" smtClean="0">
                <a:solidFill>
                  <a:schemeClr val="bg1"/>
                </a:solidFill>
              </a:rPr>
              <a:t>시간 </a:t>
            </a:r>
            <a:r>
              <a:rPr lang="en-US" altLang="ko-KR" dirty="0" smtClean="0">
                <a:solidFill>
                  <a:schemeClr val="bg1"/>
                </a:solidFill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</a:rPr>
              <a:t>분 고정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수면 중 </a:t>
            </a:r>
            <a:r>
              <a:rPr lang="ko-KR" altLang="en-US" dirty="0" err="1" smtClean="0">
                <a:solidFill>
                  <a:schemeClr val="bg1"/>
                </a:solidFill>
              </a:rPr>
              <a:t>코골이가</a:t>
            </a:r>
            <a:r>
              <a:rPr lang="ko-KR" altLang="en-US" dirty="0" smtClean="0">
                <a:solidFill>
                  <a:schemeClr val="bg1"/>
                </a:solidFill>
              </a:rPr>
              <a:t> 심해지면 진동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초간 울림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시간이 지난 후 부터 수면 </a:t>
            </a:r>
            <a:r>
              <a:rPr lang="en-US" altLang="ko-KR" dirty="0" smtClean="0">
                <a:solidFill>
                  <a:schemeClr val="bg1"/>
                </a:solidFill>
              </a:rPr>
              <a:t>Cycle</a:t>
            </a:r>
            <a:r>
              <a:rPr lang="ko-KR" altLang="en-US" dirty="0" smtClean="0">
                <a:solidFill>
                  <a:schemeClr val="bg1"/>
                </a:solidFill>
              </a:rPr>
              <a:t>이 높을 때 </a:t>
            </a:r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1116632" y="2513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02 </a:t>
            </a:r>
            <a:r>
              <a:rPr lang="en-US" altLang="ko-KR" dirty="0" smtClean="0">
                <a:solidFill>
                  <a:srgbClr val="66FFFF"/>
                </a:solidFill>
              </a:rPr>
              <a:t>Propose System</a:t>
            </a:r>
            <a:endParaRPr lang="ko-KR" altLang="en-US" dirty="0">
              <a:solidFill>
                <a:srgbClr val="66FFFF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5496" y="620688"/>
            <a:ext cx="257792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692696"/>
            <a:ext cx="4104456" cy="3600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86522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1668"/>
            <a:ext cx="824842" cy="20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15" y="1321668"/>
            <a:ext cx="576063" cy="8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52442" y="1789544"/>
            <a:ext cx="164576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67" y="1290699"/>
            <a:ext cx="1228625" cy="129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3" name="Content Placeholder 2"/>
          <p:cNvSpPr txBox="1">
            <a:spLocks/>
          </p:cNvSpPr>
          <p:nvPr/>
        </p:nvSpPr>
        <p:spPr>
          <a:xfrm>
            <a:off x="650675" y="4476006"/>
            <a:ext cx="5742681" cy="2083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Ø"/>
            </a:pPr>
            <a:r>
              <a:rPr lang="en-US" altLang="ko-KR" sz="1800" b="1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Nano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altLang="ko-KR" sz="1800" b="1" dirty="0" smtClean="0">
                <a:solidFill>
                  <a:schemeClr val="bg1"/>
                </a:solidFill>
              </a:rPr>
              <a:t>ADMP401 MEMS Microphone (</a:t>
            </a:r>
            <a:r>
              <a:rPr lang="ko-KR" altLang="en-US" sz="1800" b="1" dirty="0" smtClean="0">
                <a:solidFill>
                  <a:srgbClr val="66FFFF"/>
                </a:solidFill>
              </a:rPr>
              <a:t>사운드 센서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altLang="ko-KR" sz="1800" b="1" dirty="0" smtClean="0">
                <a:solidFill>
                  <a:schemeClr val="bg1"/>
                </a:solidFill>
              </a:rPr>
              <a:t>HC-06 (</a:t>
            </a:r>
            <a:r>
              <a:rPr lang="ko-KR" altLang="en-US" sz="1800" b="1" dirty="0" err="1" smtClean="0">
                <a:solidFill>
                  <a:srgbClr val="66FFFF"/>
                </a:solidFill>
              </a:rPr>
              <a:t>블루투스</a:t>
            </a:r>
            <a:r>
              <a:rPr lang="ko-KR" altLang="en-US" sz="1800" b="1" dirty="0" smtClean="0">
                <a:solidFill>
                  <a:srgbClr val="66FFFF"/>
                </a:solidFill>
              </a:rPr>
              <a:t> 모듈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altLang="ko-KR" sz="1800" b="1" dirty="0" smtClean="0">
                <a:solidFill>
                  <a:schemeClr val="bg1"/>
                </a:solidFill>
              </a:rPr>
              <a:t>Grove - Finger-clip Heart Rate Sensor (</a:t>
            </a:r>
            <a:r>
              <a:rPr lang="ko-KR" altLang="en-US" sz="1800" b="1" dirty="0" err="1" smtClean="0">
                <a:solidFill>
                  <a:srgbClr val="66FFFF"/>
                </a:solidFill>
              </a:rPr>
              <a:t>심박센서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/>
            </a:r>
            <a:br>
              <a:rPr lang="ko-KR" altLang="en-US" sz="1800" dirty="0" smtClean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7200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altLang="ko-KR" sz="2800" dirty="0" smtClean="0">
                <a:solidFill>
                  <a:schemeClr val="bg1"/>
                </a:solidFill>
              </a:rPr>
              <a:t>C</a:t>
            </a:r>
            <a:r>
              <a:rPr lang="en-US" altLang="ko-KR" sz="2800" dirty="0" smtClean="0">
                <a:solidFill>
                  <a:srgbClr val="66FFFF"/>
                </a:solidFill>
              </a:rPr>
              <a:t>omposition</a:t>
            </a:r>
            <a:endParaRPr lang="ko-KR" altLang="en-US" sz="2800" dirty="0">
              <a:solidFill>
                <a:srgbClr val="66FFFF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72209" y="538808"/>
            <a:ext cx="3672408" cy="9872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496" y="1340768"/>
            <a:ext cx="9036496" cy="42484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005" y="72008"/>
            <a:ext cx="117311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6192688"/>
            <a:ext cx="3131840" cy="620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1231984" descr="EMB0000268030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3258"/>
            <a:ext cx="419959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4377878"/>
            <a:ext cx="434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</a:rPr>
              <a:t>ADMP401 MEMS Microphone </a:t>
            </a:r>
            <a:r>
              <a:rPr lang="fr-FR" altLang="ko-KR" b="1" dirty="0" smtClean="0">
                <a:solidFill>
                  <a:schemeClr val="bg1"/>
                </a:solidFill>
              </a:rPr>
              <a:t>Sensor</a:t>
            </a:r>
          </a:p>
          <a:p>
            <a:r>
              <a:rPr lang="fr-FR" altLang="ko-KR" b="1" dirty="0" smtClean="0">
                <a:solidFill>
                  <a:schemeClr val="bg1"/>
                </a:solidFill>
              </a:rPr>
              <a:t>Diagram </a:t>
            </a:r>
            <a:endParaRPr lang="fr-FR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63776" y="236519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altLang="ko-KR" sz="2800" dirty="0" smtClean="0">
                <a:solidFill>
                  <a:schemeClr val="bg1"/>
                </a:solidFill>
              </a:rPr>
              <a:t> C</a:t>
            </a:r>
            <a:r>
              <a:rPr lang="en-US" altLang="ko-KR" sz="2800" dirty="0" smtClean="0">
                <a:solidFill>
                  <a:srgbClr val="66FFFF"/>
                </a:solidFill>
              </a:rPr>
              <a:t>ircuit Diagram</a:t>
            </a:r>
            <a:endParaRPr lang="ko-KR" altLang="en-US" sz="2800" dirty="0">
              <a:solidFill>
                <a:srgbClr val="66FF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496" y="764704"/>
            <a:ext cx="3672408" cy="9872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0" y="1583258"/>
            <a:ext cx="4221387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29720" y="4377878"/>
            <a:ext cx="382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Grove - Finger-clip Heart Rate Sensor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479</TotalTime>
  <Words>310</Words>
  <Application>Microsoft Office PowerPoint</Application>
  <PresentationFormat>화면 슬라이드 쇼(4:3)</PresentationFormat>
  <Paragraphs>69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Wingdings</vt:lpstr>
      <vt:lpstr>Helvetica 45 Light</vt:lpstr>
      <vt:lpstr>HelveticaNeue</vt:lpstr>
      <vt:lpstr>Helvetica43-ExtendedLight</vt:lpstr>
      <vt:lpstr>휴먼둥근헤드라인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Propose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Latio</dc:creator>
  <cp:lastModifiedBy>kimyosub</cp:lastModifiedBy>
  <cp:revision>61</cp:revision>
  <dcterms:created xsi:type="dcterms:W3CDTF">2009-11-27T09:43:28Z</dcterms:created>
  <dcterms:modified xsi:type="dcterms:W3CDTF">2016-11-13T11:41:07Z</dcterms:modified>
</cp:coreProperties>
</file>