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32404050" cy="39604950"/>
  <p:notesSz cx="6797675" cy="9874250"/>
  <p:defaultTextStyle>
    <a:defPPr>
      <a:defRPr lang="ko-KR"/>
    </a:defPPr>
    <a:lvl1pPr marL="0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2695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45389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68083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90778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13473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36167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58862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81556" algn="l" defTabSz="184538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59">
          <p15:clr>
            <a:srgbClr val="A4A3A4"/>
          </p15:clr>
        </p15:guide>
        <p15:guide id="2" orient="horz" pos="2405">
          <p15:clr>
            <a:srgbClr val="A4A3A4"/>
          </p15:clr>
        </p15:guide>
        <p15:guide id="3" orient="horz" pos="14527">
          <p15:clr>
            <a:srgbClr val="A4A3A4"/>
          </p15:clr>
        </p15:guide>
        <p15:guide id="4" orient="horz" pos="15281">
          <p15:clr>
            <a:srgbClr val="A4A3A4"/>
          </p15:clr>
        </p15:guide>
        <p15:guide id="5" orient="horz" pos="16859">
          <p15:clr>
            <a:srgbClr val="A4A3A4"/>
          </p15:clr>
        </p15:guide>
        <p15:guide id="6" orient="horz" pos="11703">
          <p15:clr>
            <a:srgbClr val="A4A3A4"/>
          </p15:clr>
        </p15:guide>
        <p15:guide id="7" pos="408">
          <p15:clr>
            <a:srgbClr val="A4A3A4"/>
          </p15:clr>
        </p15:guide>
        <p15:guide id="8" pos="20389">
          <p15:clr>
            <a:srgbClr val="A4A3A4"/>
          </p15:clr>
        </p15:guide>
        <p15:guide id="9" pos="5579">
          <p15:clr>
            <a:srgbClr val="A4A3A4"/>
          </p15:clr>
        </p15:guide>
        <p15:guide id="10" pos="81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CC"/>
    <a:srgbClr val="00FF00"/>
    <a:srgbClr val="FBD15B"/>
    <a:srgbClr val="F96BE5"/>
    <a:srgbClr val="F1BE73"/>
    <a:srgbClr val="81F76D"/>
    <a:srgbClr val="FA5C5C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3356" autoAdjust="0"/>
  </p:normalViewPr>
  <p:slideViewPr>
    <p:cSldViewPr showGuides="1">
      <p:cViewPr>
        <p:scale>
          <a:sx n="33" d="100"/>
          <a:sy n="33" d="100"/>
        </p:scale>
        <p:origin x="936" y="86"/>
      </p:cViewPr>
      <p:guideLst>
        <p:guide orient="horz" pos="11159"/>
        <p:guide orient="horz" pos="2405"/>
        <p:guide orient="horz" pos="14527"/>
        <p:guide orient="horz" pos="15281"/>
        <p:guide orient="horz" pos="16859"/>
        <p:guide orient="horz" pos="11703"/>
        <p:guide pos="408"/>
        <p:guide pos="20389"/>
        <p:guide pos="5579"/>
        <p:guide pos="8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D569-1210-4849-995F-FF8EF38D20CF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4363" y="741363"/>
            <a:ext cx="3028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803B1-C978-4378-B7DF-B8617AAB2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7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5" y="12303209"/>
            <a:ext cx="27543443" cy="84893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9" y="22442805"/>
            <a:ext cx="22682835" cy="10121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2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68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90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13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36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58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8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729472" y="6665008"/>
            <a:ext cx="4877489" cy="1419269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5762" y="6665008"/>
            <a:ext cx="14103639" cy="1419269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5" y="25449851"/>
            <a:ext cx="27543443" cy="7865983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5" y="16786271"/>
            <a:ext cx="27543443" cy="866358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2269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4538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6808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9077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61347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53616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45886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3815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5768" y="38816522"/>
            <a:ext cx="9490558" cy="10977538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16393" y="38816522"/>
            <a:ext cx="9490564" cy="10977538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586035"/>
            <a:ext cx="29163645" cy="6600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5" y="8865280"/>
            <a:ext cx="14317414" cy="36946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2695" indent="0">
              <a:buNone/>
              <a:defRPr sz="4000" b="1"/>
            </a:lvl2pPr>
            <a:lvl3pPr marL="1845389" indent="0">
              <a:buNone/>
              <a:defRPr sz="3600" b="1"/>
            </a:lvl3pPr>
            <a:lvl4pPr marL="2768083" indent="0">
              <a:buNone/>
              <a:defRPr sz="3200" b="1"/>
            </a:lvl4pPr>
            <a:lvl5pPr marL="3690778" indent="0">
              <a:buNone/>
              <a:defRPr sz="3200" b="1"/>
            </a:lvl5pPr>
            <a:lvl6pPr marL="4613473" indent="0">
              <a:buNone/>
              <a:defRPr sz="3200" b="1"/>
            </a:lvl6pPr>
            <a:lvl7pPr marL="5536167" indent="0">
              <a:buNone/>
              <a:defRPr sz="3200" b="1"/>
            </a:lvl7pPr>
            <a:lvl8pPr marL="6458862" indent="0">
              <a:buNone/>
              <a:defRPr sz="3200" b="1"/>
            </a:lvl8pPr>
            <a:lvl9pPr marL="7381556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5" y="12559904"/>
            <a:ext cx="14317414" cy="2281868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7" y="8865280"/>
            <a:ext cx="14323041" cy="36946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2695" indent="0">
              <a:buNone/>
              <a:defRPr sz="4000" b="1"/>
            </a:lvl2pPr>
            <a:lvl3pPr marL="1845389" indent="0">
              <a:buNone/>
              <a:defRPr sz="3600" b="1"/>
            </a:lvl3pPr>
            <a:lvl4pPr marL="2768083" indent="0">
              <a:buNone/>
              <a:defRPr sz="3200" b="1"/>
            </a:lvl4pPr>
            <a:lvl5pPr marL="3690778" indent="0">
              <a:buNone/>
              <a:defRPr sz="3200" b="1"/>
            </a:lvl5pPr>
            <a:lvl6pPr marL="4613473" indent="0">
              <a:buNone/>
              <a:defRPr sz="3200" b="1"/>
            </a:lvl6pPr>
            <a:lvl7pPr marL="5536167" indent="0">
              <a:buNone/>
              <a:defRPr sz="3200" b="1"/>
            </a:lvl7pPr>
            <a:lvl8pPr marL="6458862" indent="0">
              <a:buNone/>
              <a:defRPr sz="3200" b="1"/>
            </a:lvl8pPr>
            <a:lvl9pPr marL="7381556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7" y="12559904"/>
            <a:ext cx="14323041" cy="2281868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9" y="1576863"/>
            <a:ext cx="10660707" cy="67108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4" y="1576867"/>
            <a:ext cx="18114766" cy="33801728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9" y="8287706"/>
            <a:ext cx="10660707" cy="27090889"/>
          </a:xfrm>
        </p:spPr>
        <p:txBody>
          <a:bodyPr/>
          <a:lstStyle>
            <a:lvl1pPr marL="0" indent="0">
              <a:buNone/>
              <a:defRPr sz="2900"/>
            </a:lvl1pPr>
            <a:lvl2pPr marL="922695" indent="0">
              <a:buNone/>
              <a:defRPr sz="2400"/>
            </a:lvl2pPr>
            <a:lvl3pPr marL="1845389" indent="0">
              <a:buNone/>
              <a:defRPr sz="2000"/>
            </a:lvl3pPr>
            <a:lvl4pPr marL="2768083" indent="0">
              <a:buNone/>
              <a:defRPr sz="1900"/>
            </a:lvl4pPr>
            <a:lvl5pPr marL="3690778" indent="0">
              <a:buNone/>
              <a:defRPr sz="1900"/>
            </a:lvl5pPr>
            <a:lvl6pPr marL="4613473" indent="0">
              <a:buNone/>
              <a:defRPr sz="1900"/>
            </a:lvl6pPr>
            <a:lvl7pPr marL="5536167" indent="0">
              <a:buNone/>
              <a:defRPr sz="1900"/>
            </a:lvl7pPr>
            <a:lvl8pPr marL="6458862" indent="0">
              <a:buNone/>
              <a:defRPr sz="1900"/>
            </a:lvl8pPr>
            <a:lvl9pPr marL="7381556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0" y="27723465"/>
            <a:ext cx="19442430" cy="3272912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0" y="3538776"/>
            <a:ext cx="19442430" cy="23762970"/>
          </a:xfrm>
        </p:spPr>
        <p:txBody>
          <a:bodyPr/>
          <a:lstStyle>
            <a:lvl1pPr marL="0" indent="0">
              <a:buNone/>
              <a:defRPr sz="6500"/>
            </a:lvl1pPr>
            <a:lvl2pPr marL="922695" indent="0">
              <a:buNone/>
              <a:defRPr sz="5600"/>
            </a:lvl2pPr>
            <a:lvl3pPr marL="1845389" indent="0">
              <a:buNone/>
              <a:defRPr sz="4800"/>
            </a:lvl3pPr>
            <a:lvl4pPr marL="2768083" indent="0">
              <a:buNone/>
              <a:defRPr sz="4000"/>
            </a:lvl4pPr>
            <a:lvl5pPr marL="3690778" indent="0">
              <a:buNone/>
              <a:defRPr sz="4000"/>
            </a:lvl5pPr>
            <a:lvl6pPr marL="4613473" indent="0">
              <a:buNone/>
              <a:defRPr sz="4000"/>
            </a:lvl6pPr>
            <a:lvl7pPr marL="5536167" indent="0">
              <a:buNone/>
              <a:defRPr sz="4000"/>
            </a:lvl7pPr>
            <a:lvl8pPr marL="6458862" indent="0">
              <a:buNone/>
              <a:defRPr sz="4000"/>
            </a:lvl8pPr>
            <a:lvl9pPr marL="7381556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0" y="30996377"/>
            <a:ext cx="19442430" cy="4648078"/>
          </a:xfrm>
        </p:spPr>
        <p:txBody>
          <a:bodyPr/>
          <a:lstStyle>
            <a:lvl1pPr marL="0" indent="0">
              <a:buNone/>
              <a:defRPr sz="2900"/>
            </a:lvl1pPr>
            <a:lvl2pPr marL="922695" indent="0">
              <a:buNone/>
              <a:defRPr sz="2400"/>
            </a:lvl2pPr>
            <a:lvl3pPr marL="1845389" indent="0">
              <a:buNone/>
              <a:defRPr sz="2000"/>
            </a:lvl3pPr>
            <a:lvl4pPr marL="2768083" indent="0">
              <a:buNone/>
              <a:defRPr sz="1900"/>
            </a:lvl4pPr>
            <a:lvl5pPr marL="3690778" indent="0">
              <a:buNone/>
              <a:defRPr sz="1900"/>
            </a:lvl5pPr>
            <a:lvl6pPr marL="4613473" indent="0">
              <a:buNone/>
              <a:defRPr sz="1900"/>
            </a:lvl6pPr>
            <a:lvl7pPr marL="5536167" indent="0">
              <a:buNone/>
              <a:defRPr sz="1900"/>
            </a:lvl7pPr>
            <a:lvl8pPr marL="6458862" indent="0">
              <a:buNone/>
              <a:defRPr sz="1900"/>
            </a:lvl8pPr>
            <a:lvl9pPr marL="7381556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4" y="1586035"/>
            <a:ext cx="29163645" cy="6600825"/>
          </a:xfrm>
          <a:prstGeom prst="rect">
            <a:avLst/>
          </a:prstGeom>
        </p:spPr>
        <p:txBody>
          <a:bodyPr vert="horz" lIns="184539" tIns="92270" rIns="184539" bIns="9227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4" y="9241158"/>
            <a:ext cx="29163645" cy="26137437"/>
          </a:xfrm>
          <a:prstGeom prst="rect">
            <a:avLst/>
          </a:prstGeom>
        </p:spPr>
        <p:txBody>
          <a:bodyPr vert="horz" lIns="184539" tIns="92270" rIns="184539" bIns="9227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6" y="36707926"/>
            <a:ext cx="7560947" cy="2108597"/>
          </a:xfrm>
          <a:prstGeom prst="rect">
            <a:avLst/>
          </a:prstGeom>
        </p:spPr>
        <p:txBody>
          <a:bodyPr vert="horz" lIns="184539" tIns="92270" rIns="184539" bIns="9227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AC05-882A-40C6-870E-9B57436ED9E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91" y="36707926"/>
            <a:ext cx="10261281" cy="2108597"/>
          </a:xfrm>
          <a:prstGeom prst="rect">
            <a:avLst/>
          </a:prstGeom>
        </p:spPr>
        <p:txBody>
          <a:bodyPr vert="horz" lIns="184539" tIns="92270" rIns="184539" bIns="9227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4" y="36707926"/>
            <a:ext cx="7560947" cy="2108597"/>
          </a:xfrm>
          <a:prstGeom prst="rect">
            <a:avLst/>
          </a:prstGeom>
        </p:spPr>
        <p:txBody>
          <a:bodyPr vert="horz" lIns="184539" tIns="92270" rIns="184539" bIns="9227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C86C-5F96-448B-BFDB-E8CC506E8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5389" rtl="0" eaLnBrk="1" latinLnBrk="1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2021" indent="-692021" algn="l" defTabSz="1845389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9378" indent="-576684" algn="l" defTabSz="1845389" rtl="0" eaLnBrk="1" latinLnBrk="1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306736" indent="-461347" algn="l" defTabSz="1845389" rtl="0" eaLnBrk="1" latinLnBrk="1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29431" indent="-461347" algn="l" defTabSz="1845389" rtl="0" eaLnBrk="1" latinLnBrk="1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52126" indent="-461347" algn="l" defTabSz="1845389" rtl="0" eaLnBrk="1" latinLnBrk="1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74820" indent="-461347" algn="l" defTabSz="1845389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97514" indent="-461347" algn="l" defTabSz="1845389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920209" indent="-461347" algn="l" defTabSz="1845389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842904" indent="-461347" algn="l" defTabSz="1845389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2695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45389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68083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90778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13473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36167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58862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81556" algn="l" defTabSz="184538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98069" y="9061149"/>
            <a:ext cx="14881436" cy="403572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[]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61224" y="9820275"/>
            <a:ext cx="14942727" cy="30973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91418" tIns="45710" rIns="91418" bIns="45710">
            <a:normAutofit/>
          </a:bodyPr>
          <a:lstStyle/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수면장애를 겪는 현대인들을 효과적으로 관리할 시스템이 필요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Grove-Finger-Clip Heart rate sensor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를 기반으로 심박수 측정값으로 숙면에 취했는지 확인할 필요성을 대두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현재 헬스케어 제품 중에서 최신 기술의 다양한 스마트침대가 많지만 규모가 크고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가격이 상당히 고가라는 것에서 필요성이 대두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4000" b="1" dirty="0">
              <a:latin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6964025" y="8601075"/>
            <a:ext cx="3657600" cy="819810"/>
          </a:xfrm>
          <a:prstGeom prst="rect">
            <a:avLst/>
          </a:prstGeom>
          <a:solidFill>
            <a:schemeClr val="bg1"/>
          </a:solidFill>
        </p:spPr>
        <p:txBody>
          <a:bodyPr lIns="91418" tIns="45710" rIns="91418" bIns="4571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Contributions</a:t>
            </a:r>
            <a:endParaRPr lang="ko-KR" altLang="en-US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301" y="9953917"/>
            <a:ext cx="15219651" cy="3120879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411947" y="9591675"/>
            <a:ext cx="2836750" cy="705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18" tIns="45710" rIns="91418" bIns="45710"/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Motivation</a:t>
            </a:r>
            <a:endParaRPr lang="ko-KR" altLang="en-US" dirty="0">
              <a:solidFill>
                <a:schemeClr val="accent4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98069" y="6162675"/>
            <a:ext cx="14881436" cy="2425220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310829" y="5781675"/>
            <a:ext cx="5139596" cy="798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18" tIns="45710" rIns="91418" bIns="4571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accent3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Development Tools</a:t>
            </a:r>
            <a:endParaRPr lang="ko-KR" altLang="en-US" dirty="0">
              <a:solidFill>
                <a:schemeClr val="accent3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3425" y="24755475"/>
            <a:ext cx="30708600" cy="145542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119" y="6162675"/>
            <a:ext cx="15229832" cy="34290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3425" y="14849475"/>
            <a:ext cx="30708600" cy="92202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02221" y="14468474"/>
            <a:ext cx="3302276" cy="879292"/>
          </a:xfrm>
          <a:prstGeom prst="rect">
            <a:avLst/>
          </a:prstGeom>
          <a:solidFill>
            <a:schemeClr val="bg1"/>
          </a:solidFill>
        </p:spPr>
        <p:txBody>
          <a:bodyPr lIns="91418" tIns="45710" rIns="91418" bIns="45710" anchor="t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Overview</a:t>
            </a:r>
            <a:endParaRPr lang="ko-KR" altLang="en-US" sz="44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16751743" y="6686988"/>
            <a:ext cx="14495107" cy="1609287"/>
          </a:xfrm>
          <a:prstGeom prst="rect">
            <a:avLst/>
          </a:prstGeom>
        </p:spPr>
        <p:txBody>
          <a:bodyPr lIns="91418" tIns="45710" rIns="91418" bIns="45710"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74119" y="15347766"/>
            <a:ext cx="14495107" cy="4927730"/>
          </a:xfrm>
          <a:prstGeom prst="rect">
            <a:avLst/>
          </a:prstGeom>
        </p:spPr>
        <p:txBody>
          <a:bodyPr lIns="91418" tIns="45710" rIns="91418" bIns="45710">
            <a:normAutofit/>
          </a:bodyPr>
          <a:lstStyle/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75201" y="-3231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 rot="5400000">
            <a:off x="17306925" y="19459575"/>
            <a:ext cx="92202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14375" y="13306424"/>
            <a:ext cx="30784800" cy="124258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lIns="91418" tIns="45710" rIns="91418" bIns="4571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>
                <a:latin typeface="HY견고딕" pitchFamily="18" charset="-127"/>
                <a:ea typeface="HY견고딕" pitchFamily="18" charset="-127"/>
                <a:cs typeface="+mj-cs"/>
              </a:rPr>
              <a:t>User Centered Software Development Process</a:t>
            </a:r>
            <a:endParaRPr lang="ko-KR" altLang="en-US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42" name="제목 1"/>
          <p:cNvSpPr txBox="1">
            <a:spLocks/>
          </p:cNvSpPr>
          <p:nvPr/>
        </p:nvSpPr>
        <p:spPr>
          <a:xfrm>
            <a:off x="962025" y="5705475"/>
            <a:ext cx="2836750" cy="705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18" tIns="45710" rIns="91418" bIns="45710"/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Abstract</a:t>
            </a:r>
            <a:endParaRPr lang="ko-KR" altLang="en-US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692303" y="305529"/>
            <a:ext cx="27379646" cy="1995568"/>
          </a:xfrm>
          <a:prstGeom prst="rect">
            <a:avLst/>
          </a:prstGeom>
        </p:spPr>
        <p:txBody>
          <a:bodyPr lIns="91418" tIns="45710" rIns="91418" bIns="4571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6200" b="1" dirty="0"/>
              <a:t>Healthcare </a:t>
            </a:r>
            <a:r>
              <a:rPr lang="en-US" altLang="ko-KR" sz="6200" b="1" dirty="0" err="1"/>
              <a:t>IoT</a:t>
            </a:r>
            <a:r>
              <a:rPr lang="en-US" altLang="ko-KR" sz="6200" b="1" dirty="0"/>
              <a:t> for Sleep Management using Smartphone and Arduino</a:t>
            </a:r>
          </a:p>
          <a:p>
            <a:pPr algn="ctr">
              <a:spcBef>
                <a:spcPct val="0"/>
              </a:spcBef>
              <a:defRPr/>
            </a:pP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16735425" y="9505950"/>
            <a:ext cx="14495108" cy="3438525"/>
          </a:xfrm>
          <a:prstGeom prst="rect">
            <a:avLst/>
          </a:prstGeom>
        </p:spPr>
        <p:txBody>
          <a:bodyPr lIns="91418" tIns="45710" rIns="91418" bIns="45710">
            <a:noAutofit/>
          </a:bodyPr>
          <a:lstStyle/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기존의 제작 비용이 많이 드는 제품들과 비슷한 성능을 내면서 비용 감소 가능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기상하기 가장 적합한 수면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Cycle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일 때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Alarm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을 울려 사용자의 컨디션 개선 가능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광학 기술을 기반으로 혈액의 움직임을 측정하는 센서를 이용하여 보다 정확하게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심박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수를 측정 가능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수면 시 일정 이상의 </a:t>
            </a:r>
            <a:r>
              <a:rPr lang="ko-KR" altLang="en-US" sz="2400" dirty="0" err="1">
                <a:latin typeface="HY견고딕" pitchFamily="18" charset="-127"/>
                <a:ea typeface="HY견고딕" pitchFamily="18" charset="-127"/>
              </a:rPr>
              <a:t>코골이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소리 크기를 초과할 경우 진동을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초간 울려 수면개선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10828" y="6417973"/>
            <a:ext cx="6247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OS – Android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Tool –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Arduino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Sketch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   Android Studio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31302" y="6391275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Device – Healthcare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Equipment – Arduino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nano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          - Grove-Finger-Clip Heart Rate Sensor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          - ADMP401 Microphone Sensor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- Smartphone(Android)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          - Bluetooth module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90625" y="16835436"/>
            <a:ext cx="4114800" cy="820738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1845389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65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uLnTx/>
                <a:uFillTx/>
                <a:latin typeface="HY나무B" pitchFamily="18" charset="-127"/>
                <a:ea typeface="HY나무B" pitchFamily="18" charset="-127"/>
                <a:cs typeface="+mn-cs"/>
              </a:rPr>
              <a:t>메인 화면</a:t>
            </a:r>
            <a:endParaRPr kumimoji="0" lang="en-US" altLang="ko-KR" sz="65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uLnTx/>
              <a:uFillTx/>
              <a:latin typeface="HY나무B" pitchFamily="18" charset="-127"/>
              <a:ea typeface="HY나무B" pitchFamily="18" charset="-127"/>
              <a:cs typeface="+mn-cs"/>
            </a:endParaRPr>
          </a:p>
          <a:p>
            <a:pPr marL="514350" marR="0" lvl="0" indent="-514350" algn="l" defTabSz="1845389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ko-KR" altLang="en-US" sz="6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2025" y="15306674"/>
            <a:ext cx="20746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/>
                </a:solidFill>
              </a:rPr>
              <a:t>How to Run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89143"/>
              </p:ext>
            </p:extLst>
          </p:nvPr>
        </p:nvGraphicFramePr>
        <p:xfrm>
          <a:off x="962025" y="16678275"/>
          <a:ext cx="20696608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</a:rPr>
                        <a:t>Connect to Bluetooth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Measure</a:t>
                      </a:r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</a:rPr>
                        <a:t> Heart-rate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</a:rPr>
                        <a:t>Measure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Send the data to Smartphone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marL="0" marR="0" indent="0" algn="ctr" defTabSz="18453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Visualize data with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marL="0" marR="0" indent="0" algn="ctr" defTabSz="184538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Vibrate</a:t>
                      </a:r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</a:rPr>
                        <a:t> when snore is high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Alarm</a:t>
                      </a:r>
                      <a:r>
                        <a:rPr lang="en-US" altLang="ko-KR" sz="3200" baseline="0" dirty="0">
                          <a:solidFill>
                            <a:schemeClr val="tx1"/>
                          </a:solidFill>
                        </a:rPr>
                        <a:t> when sleep cycle is high</a:t>
                      </a:r>
                      <a:endParaRPr lang="en-US" altLang="ko-K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Monitoring</a:t>
                      </a: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Sleep</a:t>
                      </a: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오른쪽 화살표 42"/>
          <p:cNvSpPr/>
          <p:nvPr/>
        </p:nvSpPr>
        <p:spPr bwMode="auto">
          <a:xfrm>
            <a:off x="3059526" y="17286950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7025" y="14925675"/>
            <a:ext cx="947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Healthcare </a:t>
            </a:r>
            <a:r>
              <a:rPr lang="en-US" altLang="ko-KR" sz="4800" b="1" dirty="0" err="1"/>
              <a:t>IoT</a:t>
            </a:r>
            <a:endParaRPr lang="en-US" altLang="ko-KR" sz="4800" b="1" dirty="0"/>
          </a:p>
          <a:p>
            <a:pPr algn="ctr"/>
            <a:r>
              <a:rPr lang="en-US" altLang="ko-KR" sz="4800" b="1" dirty="0"/>
              <a:t> Product Share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2221" y="31720443"/>
            <a:ext cx="13641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/>
              <a:t> Sketch an expectation effects model that help in the sleep disorder                               management of the Healthcare </a:t>
            </a:r>
            <a:r>
              <a:rPr lang="en-US" altLang="ko-KR" sz="3200" dirty="0" err="1"/>
              <a:t>IoT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5744825" y="24755475"/>
            <a:ext cx="0" cy="14554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/>
          <p:cNvSpPr txBox="1">
            <a:spLocks/>
          </p:cNvSpPr>
          <p:nvPr/>
        </p:nvSpPr>
        <p:spPr>
          <a:xfrm>
            <a:off x="1331501" y="24298275"/>
            <a:ext cx="5116486" cy="738539"/>
          </a:xfrm>
          <a:prstGeom prst="rect">
            <a:avLst/>
          </a:prstGeom>
          <a:solidFill>
            <a:schemeClr val="bg1"/>
          </a:solidFill>
        </p:spPr>
        <p:txBody>
          <a:bodyPr lIns="91418" tIns="45710" rIns="91418" bIns="45710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8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System Design</a:t>
            </a:r>
            <a:endParaRPr lang="ko-KR" altLang="en-US" sz="32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11706225" y="3343275"/>
            <a:ext cx="3852530" cy="1118175"/>
            <a:chOff x="7515225" y="3114675"/>
            <a:chExt cx="3852530" cy="1118175"/>
          </a:xfrm>
        </p:grpSpPr>
        <p:sp>
          <p:nvSpPr>
            <p:cNvPr id="183" name="TextBox 182"/>
            <p:cNvSpPr txBox="1"/>
            <p:nvPr/>
          </p:nvSpPr>
          <p:spPr>
            <a:xfrm>
              <a:off x="7515225" y="3114675"/>
              <a:ext cx="1731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김요섭</a:t>
              </a:r>
              <a:r>
                <a:rPr lang="ko-KR" altLang="en-US" dirty="0"/>
                <a:t> 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515225" y="3648075"/>
              <a:ext cx="38525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dytjqrla@</a:t>
              </a:r>
              <a:r>
                <a:rPr lang="en-US" altLang="ko-KR" sz="3200" dirty="0"/>
                <a:t>naver.com</a:t>
              </a:r>
              <a:endParaRPr lang="en-US" sz="3200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145775" y="2737282"/>
            <a:ext cx="7327523" cy="2431185"/>
            <a:chOff x="4650975" y="2508682"/>
            <a:chExt cx="7327523" cy="2431185"/>
          </a:xfrm>
        </p:grpSpPr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975" y="2508682"/>
              <a:ext cx="2330850" cy="2431185"/>
            </a:xfrm>
            <a:prstGeom prst="rect">
              <a:avLst/>
            </a:prstGeom>
          </p:spPr>
        </p:pic>
        <p:sp>
          <p:nvSpPr>
            <p:cNvPr id="193" name="TextBox 192"/>
            <p:cNvSpPr txBox="1"/>
            <p:nvPr/>
          </p:nvSpPr>
          <p:spPr>
            <a:xfrm>
              <a:off x="7515225" y="3343275"/>
              <a:ext cx="3116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안병구 교수님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515225" y="4218206"/>
              <a:ext cx="4463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beongku@hongik.ac.kr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6670311" y="2581275"/>
            <a:ext cx="7796960" cy="2590800"/>
            <a:chOff x="4402111" y="2428875"/>
            <a:chExt cx="7796960" cy="2590800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111" y="2428875"/>
              <a:ext cx="2814314" cy="2590800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7515225" y="300174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민관홍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515225" y="3571875"/>
              <a:ext cx="4683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novanovapa@naver.com</a:t>
              </a:r>
            </a:p>
          </p:txBody>
        </p:sp>
      </p:grpSp>
      <p:pic>
        <p:nvPicPr>
          <p:cNvPr id="203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86479"/>
            <a:ext cx="2826125" cy="2014618"/>
          </a:xfrm>
          <a:prstGeom prst="rect">
            <a:avLst/>
          </a:prstGeom>
        </p:spPr>
      </p:pic>
      <p:sp>
        <p:nvSpPr>
          <p:cNvPr id="205" name="TextBox 204"/>
          <p:cNvSpPr txBox="1"/>
          <p:nvPr/>
        </p:nvSpPr>
        <p:spPr>
          <a:xfrm>
            <a:off x="4086225" y="2657475"/>
            <a:ext cx="178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지도교수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11695139" y="265747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센서구축 담당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306425" y="4638675"/>
            <a:ext cx="2438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1383625" y="4562475"/>
            <a:ext cx="1905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706225" y="4562475"/>
            <a:ext cx="13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참여율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9859625" y="4486275"/>
            <a:ext cx="13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참여율</a:t>
            </a:r>
            <a:endParaRPr 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28913" y="6238875"/>
            <a:ext cx="15193047" cy="2508620"/>
          </a:xfrm>
          <a:prstGeom prst="rect">
            <a:avLst/>
          </a:prstGeom>
        </p:spPr>
        <p:txBody>
          <a:bodyPr lIns="91418" tIns="45710" rIns="91418" bIns="45710">
            <a:noAutofit/>
          </a:bodyPr>
          <a:lstStyle/>
          <a:p>
            <a:pPr marL="342818" indent="-342818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Smartphone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Arduino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를 기반으로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Healthcare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IoT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를 제안한다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대부분의 현대인은 바쁜 일상으로 인해 만성 수면 부족이나 불면증에 시달리고 있다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심박수를 측정할 수 있는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heart rate sensor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를 이용하여 심박수를 측정하고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ADMP401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로 소리를 측정한다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그리고 스마트폰으로 측정된 값을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Bluetooth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 통신으로 송신한다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스마트폰 어플을 개발하여 주기적으로 측정되는 값들을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에 저장하여 그래프로 나타내어 실시간으로 모니터링 할 수 있도록 설계하였다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이는 수면장애를 겪는 사용자에게 자신에게 맞는 최적의 수면환경을 조성한다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0" name="_x1084114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8224" y="2605048"/>
            <a:ext cx="2928186" cy="26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0" name="_x1221021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21826" y="16508044"/>
            <a:ext cx="8942826" cy="6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오른쪽 화살표 211"/>
          <p:cNvSpPr/>
          <p:nvPr/>
        </p:nvSpPr>
        <p:spPr bwMode="auto">
          <a:xfrm>
            <a:off x="5574126" y="17287875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3" name="오른쪽 화살표 212"/>
          <p:cNvSpPr/>
          <p:nvPr/>
        </p:nvSpPr>
        <p:spPr bwMode="auto">
          <a:xfrm>
            <a:off x="8164926" y="17287875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4" name="오른쪽 화살표 213"/>
          <p:cNvSpPr/>
          <p:nvPr/>
        </p:nvSpPr>
        <p:spPr bwMode="auto">
          <a:xfrm>
            <a:off x="11212926" y="17274761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" name="오른쪽 화살표 214"/>
          <p:cNvSpPr/>
          <p:nvPr/>
        </p:nvSpPr>
        <p:spPr bwMode="auto">
          <a:xfrm>
            <a:off x="13382625" y="17287875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6" name="오른쪽 화살표 215"/>
          <p:cNvSpPr/>
          <p:nvPr/>
        </p:nvSpPr>
        <p:spPr bwMode="auto">
          <a:xfrm>
            <a:off x="15937326" y="17287875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7" name="오른쪽 화살표 216"/>
          <p:cNvSpPr/>
          <p:nvPr/>
        </p:nvSpPr>
        <p:spPr bwMode="auto">
          <a:xfrm>
            <a:off x="18832926" y="17287875"/>
            <a:ext cx="569499" cy="3941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18" name="직선 연결선 217"/>
          <p:cNvCxnSpPr/>
          <p:nvPr/>
        </p:nvCxnSpPr>
        <p:spPr>
          <a:xfrm flipH="1">
            <a:off x="774588" y="33516402"/>
            <a:ext cx="14970237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744487" y="33100903"/>
            <a:ext cx="2723823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Results</a:t>
            </a:r>
            <a:endParaRPr lang="ko-KR" altLang="en-US" sz="4800" dirty="0"/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1497672" y="34388129"/>
            <a:ext cx="27546956" cy="6340227"/>
            <a:chOff x="-1022628" y="26872201"/>
            <a:chExt cx="32249301" cy="6340227"/>
          </a:xfrm>
        </p:grpSpPr>
        <p:sp>
          <p:nvSpPr>
            <p:cNvPr id="219" name="TextBox 218"/>
            <p:cNvSpPr txBox="1"/>
            <p:nvPr/>
          </p:nvSpPr>
          <p:spPr>
            <a:xfrm>
              <a:off x="-1022628" y="30574547"/>
              <a:ext cx="149351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3200" dirty="0"/>
                <a:t> Measure the results values of heart rate and noise in real time.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3200" dirty="0"/>
                <a:t> Unit of noise is </a:t>
              </a:r>
              <a:r>
                <a:rPr lang="en-US" altLang="ko-KR" sz="3200" dirty="0" err="1"/>
                <a:t>dBv</a:t>
              </a:r>
              <a:r>
                <a:rPr lang="en-US" altLang="ko-KR" sz="3200" dirty="0"/>
                <a:t>.</a:t>
              </a:r>
              <a:endParaRPr lang="ko-KR" altLang="en-US" sz="3200" dirty="0"/>
            </a:p>
            <a:p>
              <a:pPr>
                <a:buFont typeface="Arial" pitchFamily="34" charset="0"/>
                <a:buChar char="•"/>
              </a:pPr>
              <a:endParaRPr lang="ko-KR" altLang="en-US" sz="32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16215273" y="26872201"/>
              <a:ext cx="15011400" cy="634022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_x1388788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829" y="33975675"/>
            <a:ext cx="13430934" cy="4122926"/>
          </a:xfrm>
          <a:prstGeom prst="rect">
            <a:avLst/>
          </a:prstGeom>
          <a:noFill/>
        </p:spPr>
      </p:pic>
      <p:sp>
        <p:nvSpPr>
          <p:cNvPr id="141" name="TextBox 140"/>
          <p:cNvSpPr txBox="1"/>
          <p:nvPr/>
        </p:nvSpPr>
        <p:spPr>
          <a:xfrm>
            <a:off x="19783425" y="2505075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소프트웨어 담당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242" y="25426162"/>
            <a:ext cx="10335737" cy="610748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28059889" y="23259128"/>
            <a:ext cx="2999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Source : www.pwc.com</a:t>
            </a:r>
            <a:endParaRPr lang="ko-KR" altLang="en-US" sz="2000" b="1" dirty="0"/>
          </a:p>
        </p:txBody>
      </p:sp>
      <p:pic>
        <p:nvPicPr>
          <p:cNvPr id="14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4025" y="25511341"/>
            <a:ext cx="13107924" cy="576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1650" y="32559330"/>
            <a:ext cx="13128580" cy="581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16751743" y="31377493"/>
            <a:ext cx="1275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/>
              <a:t> Graph of the measured values of heart rate as a function of time.</a:t>
            </a:r>
            <a:endParaRPr lang="ko-KR" altLang="en-US" sz="3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6802422" y="38342358"/>
            <a:ext cx="1275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3200" dirty="0"/>
              <a:t> Graph of the measured values of sound as a function of time.</a:t>
            </a:r>
            <a:endParaRPr lang="ko-KR" altLang="en-US" sz="3200" dirty="0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7" y="19601264"/>
            <a:ext cx="2143125" cy="428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84618" y="20693272"/>
            <a:ext cx="4281516" cy="20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8593" y="20505778"/>
            <a:ext cx="4257873" cy="25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9652608"/>
            <a:ext cx="2554701" cy="423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25" y="19601264"/>
            <a:ext cx="2301277" cy="428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09" y="19537580"/>
            <a:ext cx="2143125" cy="434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34" y="20107850"/>
            <a:ext cx="2590797" cy="297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940" y="19878675"/>
            <a:ext cx="2387285" cy="359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0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5450</TotalTime>
  <Words>362</Words>
  <Application>Microsoft Office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HY나무B</vt:lpstr>
      <vt:lpstr>맑은 고딕</vt:lpstr>
      <vt:lpstr>Arial</vt:lpstr>
      <vt:lpstr>Wingdings</vt:lpstr>
      <vt:lpstr>Office 테마</vt:lpstr>
      <vt:lpstr>PowerPoint 프레젠테이션</vt:lpstr>
    </vt:vector>
  </TitlesOfParts>
  <Company>Black Edition SP3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정진우</dc:creator>
  <cp:lastModifiedBy>asus1</cp:lastModifiedBy>
  <cp:revision>557</cp:revision>
  <cp:lastPrinted>2011-08-10T06:15:20Z</cp:lastPrinted>
  <dcterms:created xsi:type="dcterms:W3CDTF">2010-05-10T06:17:23Z</dcterms:created>
  <dcterms:modified xsi:type="dcterms:W3CDTF">2016-10-31T12:36:08Z</dcterms:modified>
</cp:coreProperties>
</file>