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2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embeddedFontLst>
    <p:embeddedFont>
      <p:font typeface="- 본문1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33" autoAdjust="0"/>
    <p:restoredTop sz="84211" autoAdjust="0"/>
  </p:normalViewPr>
  <p:slideViewPr>
    <p:cSldViewPr snapToGrid="0">
      <p:cViewPr varScale="1">
        <p:scale>
          <a:sx n="56" d="100"/>
          <a:sy n="56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02B27-658C-4E2E-96D7-D827F0DE4472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387E0-D662-4BA4-9C8F-7FD6597F0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2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이런 교육 프로젝트 같은 경우 혹시 모를 경력 위조에 대비해 정말 자격을 갖춘 사람만 할 수 있도록 참가 자격을 상향하여 제시하는 경우가 많은데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인증된 경력만을 제시할 수 있다면 적정 자격은 되지만 서류상의 자격을 갖지 못했던 사람들의 추가적인 참여를 도모할 수 있다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지연에 의해 좌우되지 않고 기회를 공평하게 가질 수 있게 하기 위해 공모 과정부터 신청과정까지 모두 공개될 수 있도록 한다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추가적으로 실제 교육을 진행할 때의 일지나 보고서를 블록체인 상에 올려 관리한다면 사후 관리나 예기치 못한 불상사가 발생했을 때의 대처도 신속하게 처리할 수 있을 것이다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387E0-D662-4BA4-9C8F-7FD6597F012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5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D1F5C-838F-44EC-96C7-32E725F2A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D9C9D7-29F8-4066-9AD7-0C9F2E85C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A8A35-206D-4222-98C3-D85D9BF2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5CD5-C4B9-4F58-A2FE-9B0474DF55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3445F-ACA5-41EB-B5F8-550650DF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24CAE-98DC-46BB-A848-F9E2FF06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AECF-1A85-4DB7-B45E-EE16CD2DD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7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15FA5-90FE-4CF5-A42A-59E74AEE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6261D-2F8E-47D4-930A-587FBC7BB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451F2-6D34-435A-801E-8E4D3122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5CD5-C4B9-4F58-A2FE-9B0474DF55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6AD4A-62B6-4102-8E3C-DD1F1602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ABD84-6286-4CB5-BF23-55DAC294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AECF-1A85-4DB7-B45E-EE16CD2DD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59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01BD62-F182-481C-AB88-DA6BD1EBD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0F24CD-C80F-48B0-AA08-8B59321D9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8E7AA-DD0B-43EA-B152-F653B061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5CD5-C4B9-4F58-A2FE-9B0474DF55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D58D4-629D-4AEE-B457-9E3FDD4E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1F89F-BCF4-4515-9DD3-8AE0681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AECF-1A85-4DB7-B45E-EE16CD2DD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7BAD4-8399-45F0-9DF8-42BBF30B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191AA-F5C2-4C15-AF43-5C37EF88F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B3BCF-CFDF-4E3D-AA2B-EF72E068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5CD5-C4B9-4F58-A2FE-9B0474DF55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89842-5A41-4C2F-B2D0-5FF27CA6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56801-A71C-4482-B802-AC01F48E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AECF-1A85-4DB7-B45E-EE16CD2DD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5D169-CD73-40D7-A651-B1D0BB88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BB41E-193A-4CBC-9E3B-4B110AE9F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EDF59-D6F1-419E-8E69-F10914BB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5CD5-C4B9-4F58-A2FE-9B0474DF55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9B757-134E-4F3A-AA92-ACF84B87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0AFCF-796B-4DFD-9041-5B9BCDAB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AECF-1A85-4DB7-B45E-EE16CD2DD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98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EACA7-7333-4DC5-B1CE-B8B8E40A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8A2D1-C5A0-4E52-8903-9C95ECB85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68EA5A-12E7-46A2-B3C9-3542BA644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BCF5A-9B4B-4E56-BA5E-ECCA3B6C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5CD5-C4B9-4F58-A2FE-9B0474DF55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23759-CC11-4EA1-98E0-4078AF10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43844-13C1-4B11-AF0D-DB754987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AECF-1A85-4DB7-B45E-EE16CD2DD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3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24611-254A-42CC-91DD-C24E286C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E0E2F6-B331-457A-A8C7-023B07E30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47EA4-454D-430C-BACA-CAD997DF6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3DB991-479F-4334-A25B-F142C0A15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E0B967-433E-46B1-B07D-EEDFD579D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8A03C6-FBA6-475F-BEC5-C15AA653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5CD5-C4B9-4F58-A2FE-9B0474DF55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973400-B366-4CC4-8601-EC5E1519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23D8FC-7647-4096-B21D-E919786A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AECF-1A85-4DB7-B45E-EE16CD2DD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1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A4A08-A594-4013-A7DD-48A86DB0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846161-9069-43A3-A8A7-C37BDDCE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5CD5-C4B9-4F58-A2FE-9B0474DF55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12D7-F56A-4A17-BE10-EE816DFE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8B6A37-1BCE-4973-9114-7B3426CB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AECF-1A85-4DB7-B45E-EE16CD2DD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8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769D0B-EF34-48E1-B530-87BA2920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5CD5-C4B9-4F58-A2FE-9B0474DF55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D3D046-3A3E-49DF-85C8-0CB174AD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A1D757-A809-4F51-A15F-B8E03A5B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AECF-1A85-4DB7-B45E-EE16CD2DD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1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BD201-AE8B-4722-BAF9-E023B263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32920B-52FB-4859-812D-B05D4E21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4EF0C-992A-4D38-859D-D19ABC5E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BD2DC-E679-43F1-A9E3-76E47909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5CD5-C4B9-4F58-A2FE-9B0474DF55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55863-5F03-4D09-B445-60415F38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80E603-4CC8-4BEB-B253-CEBE2FDF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AECF-1A85-4DB7-B45E-EE16CD2DD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8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2D891-048B-4E2D-97B1-BF34F808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AC81D7-37BA-465A-AE0A-1F6CBCE25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B6F1B9-08CA-4D31-8640-58B13DA6A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A16495-884E-4BA0-BBA2-04916816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5CD5-C4B9-4F58-A2FE-9B0474DF55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B7EF7-61DE-449F-956A-0B94BB60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44B88-495B-426E-8BAF-B97DF43C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5AECF-1A85-4DB7-B45E-EE16CD2DD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31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04E335-4F49-47DC-953B-C57A58E0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3CBB5-9FE9-4CD8-AF83-7EDE80C7D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87A1C-E267-41C7-854F-184E34B8E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25CD5-C4B9-4F58-A2FE-9B0474DF553F}" type="datetimeFigureOut">
              <a:rPr lang="ko-KR" altLang="en-US" smtClean="0"/>
              <a:t>2019-11-23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561C9-7B2A-4076-A42E-24CAE1E01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5FA88-5A44-49D8-858D-758581DDF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5AECF-1A85-4DB7-B45E-EE16CD2DD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7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D69F9D-8651-4BE0-8EE8-DEC49F1CAAA8}"/>
              </a:ext>
            </a:extLst>
          </p:cNvPr>
          <p:cNvSpPr txBox="1"/>
          <p:nvPr/>
        </p:nvSpPr>
        <p:spPr>
          <a:xfrm>
            <a:off x="548640" y="1832908"/>
            <a:ext cx="695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한국형 </a:t>
            </a:r>
            <a:r>
              <a:rPr lang="ko-KR" altLang="en-US" sz="6000" dirty="0" err="1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프락티쿰</a:t>
            </a:r>
            <a:r>
              <a:rPr lang="ko-KR" altLang="en-US" sz="60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 </a:t>
            </a:r>
            <a:endParaRPr lang="en-US" altLang="ko-KR" sz="6000" dirty="0">
              <a:solidFill>
                <a:srgbClr val="0070C0"/>
              </a:solidFill>
              <a:latin typeface="- 본문1" panose="02020603020101020101" pitchFamily="18" charset="-127"/>
              <a:ea typeface="- 본문1" panose="02020603020101020101" pitchFamily="18" charset="-127"/>
            </a:endParaRPr>
          </a:p>
          <a:p>
            <a:r>
              <a:rPr lang="ko-KR" altLang="en-US" sz="60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교육 시스템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87027E-130F-451A-B43A-9001C95F048F}"/>
              </a:ext>
            </a:extLst>
          </p:cNvPr>
          <p:cNvSpPr/>
          <p:nvPr/>
        </p:nvSpPr>
        <p:spPr>
          <a:xfrm>
            <a:off x="586740" y="366938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200" i="0" dirty="0">
                <a:solidFill>
                  <a:srgbClr val="008FFA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Korean-style </a:t>
            </a:r>
            <a:r>
              <a:rPr lang="en-US" altLang="ko-KR" sz="2200" dirty="0" err="1">
                <a:solidFill>
                  <a:srgbClr val="008FFA"/>
                </a:solidFill>
              </a:rPr>
              <a:t>Praktikum</a:t>
            </a:r>
            <a:r>
              <a:rPr lang="en-US" altLang="ko-KR" sz="2200" dirty="0">
                <a:solidFill>
                  <a:srgbClr val="008FFA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 </a:t>
            </a:r>
            <a:r>
              <a:rPr lang="en-US" altLang="ko-KR" sz="2200" i="0" dirty="0">
                <a:solidFill>
                  <a:srgbClr val="008FFA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Training System</a:t>
            </a:r>
            <a:endParaRPr lang="ko-KR" altLang="en-US" sz="2200" dirty="0">
              <a:solidFill>
                <a:srgbClr val="008FFA"/>
              </a:solidFill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E046E2-B476-4921-B6E8-82721C448F74}"/>
              </a:ext>
            </a:extLst>
          </p:cNvPr>
          <p:cNvSpPr/>
          <p:nvPr/>
        </p:nvSpPr>
        <p:spPr>
          <a:xfrm>
            <a:off x="706120" y="1504534"/>
            <a:ext cx="927100" cy="948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19EC3-2C3B-4F8A-BF8A-43856ECF5393}"/>
              </a:ext>
            </a:extLst>
          </p:cNvPr>
          <p:cNvSpPr txBox="1"/>
          <p:nvPr/>
        </p:nvSpPr>
        <p:spPr>
          <a:xfrm>
            <a:off x="586740" y="4467254"/>
            <a:ext cx="328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- 본문1" panose="02020603020101020101" pitchFamily="18" charset="-127"/>
                <a:ea typeface="- 본문1" panose="02020603020101020101" pitchFamily="18" charset="-127"/>
              </a:rPr>
              <a:t>김채린</a:t>
            </a:r>
            <a:r>
              <a:rPr lang="en-US" altLang="ko-KR" sz="2400" dirty="0">
                <a:latin typeface="- 본문1" panose="02020603020101020101" pitchFamily="18" charset="-127"/>
                <a:ea typeface="- 본문1" panose="02020603020101020101" pitchFamily="18" charset="-127"/>
              </a:rPr>
              <a:t>(</a:t>
            </a:r>
            <a:r>
              <a:rPr lang="en-US" altLang="ko-KR" sz="2400" dirty="0" err="1">
                <a:latin typeface="- 본문1" panose="02020603020101020101" pitchFamily="18" charset="-127"/>
                <a:ea typeface="- 본문1" panose="02020603020101020101" pitchFamily="18" charset="-127"/>
              </a:rPr>
              <a:t>ChaeRin</a:t>
            </a:r>
            <a:r>
              <a:rPr lang="en-US" altLang="ko-KR" sz="2400" dirty="0">
                <a:latin typeface="- 본문1" panose="02020603020101020101" pitchFamily="18" charset="-127"/>
                <a:ea typeface="- 본문1" panose="02020603020101020101" pitchFamily="18" charset="-127"/>
              </a:rPr>
              <a:t> Kim)</a:t>
            </a:r>
            <a:endParaRPr lang="ko-KR" altLang="en-US" dirty="0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22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1B354C6B-F656-4AA4-A033-268342E507AA}"/>
              </a:ext>
            </a:extLst>
          </p:cNvPr>
          <p:cNvSpPr/>
          <p:nvPr/>
        </p:nvSpPr>
        <p:spPr>
          <a:xfrm>
            <a:off x="0" y="0"/>
            <a:ext cx="1170940" cy="2324100"/>
          </a:xfrm>
          <a:prstGeom prst="diagStripe">
            <a:avLst/>
          </a:prstGeom>
          <a:solidFill>
            <a:srgbClr val="0070C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FB29ED5C-011F-4D2E-A621-8A2F53409941}"/>
              </a:ext>
            </a:extLst>
          </p:cNvPr>
          <p:cNvSpPr/>
          <p:nvPr/>
        </p:nvSpPr>
        <p:spPr>
          <a:xfrm rot="5400000">
            <a:off x="-445770" y="415290"/>
            <a:ext cx="2032000" cy="1201420"/>
          </a:xfrm>
          <a:prstGeom prst="diagStripe">
            <a:avLst/>
          </a:prstGeom>
          <a:solidFill>
            <a:srgbClr val="0070C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0DF0F-306E-4E91-A24D-938DE6C087E9}"/>
              </a:ext>
            </a:extLst>
          </p:cNvPr>
          <p:cNvSpPr txBox="1"/>
          <p:nvPr/>
        </p:nvSpPr>
        <p:spPr>
          <a:xfrm>
            <a:off x="1601470" y="600500"/>
            <a:ext cx="9573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결론적으로</a:t>
            </a:r>
            <a:r>
              <a:rPr lang="en-US" altLang="ko-KR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..</a:t>
            </a:r>
            <a:endParaRPr lang="ko-KR" altLang="en-US" sz="5400" dirty="0">
              <a:solidFill>
                <a:srgbClr val="0070C0"/>
              </a:solidFill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62B1E7FC-6517-4CAF-9D32-2C4A28E3AE5F}"/>
              </a:ext>
            </a:extLst>
          </p:cNvPr>
          <p:cNvSpPr/>
          <p:nvPr/>
        </p:nvSpPr>
        <p:spPr>
          <a:xfrm rot="5400000">
            <a:off x="6141452" y="3870922"/>
            <a:ext cx="493295" cy="642139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B4FD97E-AF1E-4376-9CC2-DAB293A1A1CD}"/>
              </a:ext>
            </a:extLst>
          </p:cNvPr>
          <p:cNvSpPr/>
          <p:nvPr/>
        </p:nvSpPr>
        <p:spPr>
          <a:xfrm>
            <a:off x="1004570" y="2333535"/>
            <a:ext cx="2311400" cy="1295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- 본문1" panose="02020603020101020101" pitchFamily="18" charset="-127"/>
                <a:ea typeface="- 본문1" panose="02020603020101020101" pitchFamily="18" charset="-127"/>
              </a:rPr>
              <a:t>진행중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07198-18A2-44F6-9982-0F6FD11C5854}"/>
              </a:ext>
            </a:extLst>
          </p:cNvPr>
          <p:cNvSpPr txBox="1"/>
          <p:nvPr/>
        </p:nvSpPr>
        <p:spPr>
          <a:xfrm>
            <a:off x="-619760" y="4826001"/>
            <a:ext cx="10325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더 많은 기업</a:t>
            </a:r>
            <a:r>
              <a:rPr lang="en-US" altLang="ko-KR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, </a:t>
            </a:r>
            <a:r>
              <a:rPr lang="ko-KR" altLang="en-US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개인이 신청</a:t>
            </a:r>
            <a:endParaRPr lang="en-US" altLang="ko-KR" sz="2800" dirty="0">
              <a:latin typeface="- 본문1" panose="02020603020101020101" pitchFamily="18" charset="-127"/>
              <a:ea typeface="- 본문1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참가 학생들의 정보를 안전하게 관리</a:t>
            </a:r>
            <a:endParaRPr lang="en-US" altLang="ko-KR" sz="2800" dirty="0">
              <a:latin typeface="- 본문1" panose="02020603020101020101" pitchFamily="18" charset="-127"/>
              <a:ea typeface="- 본문1" panose="02020603020101020101" pitchFamily="18" charset="-127"/>
            </a:endParaRPr>
          </a:p>
          <a:p>
            <a:pPr algn="ctr"/>
            <a:r>
              <a:rPr lang="ko-KR" altLang="en-US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실제 직업체험 과정 중 생길 수 있는 문제를 미리 방지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4AB995-661C-409A-A737-F673314E4D84}"/>
              </a:ext>
            </a:extLst>
          </p:cNvPr>
          <p:cNvSpPr/>
          <p:nvPr/>
        </p:nvSpPr>
        <p:spPr>
          <a:xfrm>
            <a:off x="8536773" y="2406470"/>
            <a:ext cx="1394628" cy="387362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B867EF-9D92-4BF3-AA5B-3A93056C84B4}"/>
              </a:ext>
            </a:extLst>
          </p:cNvPr>
          <p:cNvSpPr/>
          <p:nvPr/>
        </p:nvSpPr>
        <p:spPr>
          <a:xfrm>
            <a:off x="5882473" y="2787553"/>
            <a:ext cx="1191427" cy="387362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56A6B-D5D8-4C80-94C4-9C49AEB10C68}"/>
              </a:ext>
            </a:extLst>
          </p:cNvPr>
          <p:cNvSpPr/>
          <p:nvPr/>
        </p:nvSpPr>
        <p:spPr>
          <a:xfrm>
            <a:off x="4691046" y="3140013"/>
            <a:ext cx="1191427" cy="387362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B8C752-09A0-4683-9A17-E82216912748}"/>
              </a:ext>
            </a:extLst>
          </p:cNvPr>
          <p:cNvSpPr/>
          <p:nvPr/>
        </p:nvSpPr>
        <p:spPr>
          <a:xfrm>
            <a:off x="3460415" y="2381070"/>
            <a:ext cx="10152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- 본문1" panose="02020603020101020101" pitchFamily="18" charset="-127"/>
                <a:ea typeface="- 본문1" panose="02020603020101020101" pitchFamily="18" charset="-127"/>
              </a:rPr>
              <a:t>교육취약계층 혹은 교육소외계층 대상의 </a:t>
            </a:r>
            <a:r>
              <a:rPr lang="en-US" altLang="ko-KR" sz="2400" dirty="0">
                <a:latin typeface="- 본문1" panose="02020603020101020101" pitchFamily="18" charset="-127"/>
                <a:ea typeface="- 본문1" panose="02020603020101020101" pitchFamily="18" charset="-127"/>
              </a:rPr>
              <a:t>1:1 </a:t>
            </a:r>
            <a:r>
              <a:rPr lang="ko-KR" altLang="en-US" sz="2400" dirty="0">
                <a:latin typeface="- 본문1" panose="02020603020101020101" pitchFamily="18" charset="-127"/>
                <a:ea typeface="- 본문1" panose="02020603020101020101" pitchFamily="18" charset="-127"/>
              </a:rPr>
              <a:t>멘토링 프로그램 </a:t>
            </a:r>
            <a:endParaRPr lang="en-US" altLang="ko-KR" sz="2400" dirty="0">
              <a:latin typeface="- 본문1" panose="02020603020101020101" pitchFamily="18" charset="-127"/>
              <a:ea typeface="- 본문1" panose="02020603020101020101" pitchFamily="18" charset="-127"/>
            </a:endParaRPr>
          </a:p>
          <a:p>
            <a:r>
              <a:rPr lang="ko-KR" altLang="en-US" sz="2400" dirty="0">
                <a:latin typeface="- 본문1" panose="02020603020101020101" pitchFamily="18" charset="-127"/>
                <a:ea typeface="- 본문1" panose="02020603020101020101" pitchFamily="18" charset="-127"/>
              </a:rPr>
              <a:t>교육부 차원에서의 인증제도</a:t>
            </a:r>
            <a:endParaRPr lang="en-US" altLang="ko-KR" sz="2400" dirty="0">
              <a:latin typeface="- 본문1" panose="02020603020101020101" pitchFamily="18" charset="-127"/>
              <a:ea typeface="- 본문1" panose="02020603020101020101" pitchFamily="18" charset="-127"/>
            </a:endParaRPr>
          </a:p>
          <a:p>
            <a:r>
              <a:rPr lang="ko-KR" altLang="en-US" sz="2400" dirty="0">
                <a:latin typeface="- 본문1" panose="02020603020101020101" pitchFamily="18" charset="-127"/>
                <a:ea typeface="- 본문1" panose="02020603020101020101" pitchFamily="18" charset="-127"/>
              </a:rPr>
              <a:t>직업계고 현장실습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F68DE6-D870-4A32-9DD4-106EB5FBD735}"/>
              </a:ext>
            </a:extLst>
          </p:cNvPr>
          <p:cNvSpPr txBox="1"/>
          <p:nvPr/>
        </p:nvSpPr>
        <p:spPr>
          <a:xfrm>
            <a:off x="7200900" y="3245137"/>
            <a:ext cx="438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- 본문1" panose="02020603020101020101" pitchFamily="18" charset="-127"/>
                <a:ea typeface="- 본문1" panose="02020603020101020101" pitchFamily="18" charset="-127"/>
              </a:rPr>
              <a:t>프락티쿰에</a:t>
            </a:r>
            <a:r>
              <a:rPr lang="ko-KR" altLang="en-US" sz="2000" dirty="0">
                <a:latin typeface="- 본문1" panose="02020603020101020101" pitchFamily="18" charset="-127"/>
                <a:ea typeface="- 본문1" panose="02020603020101020101" pitchFamily="18" charset="-127"/>
              </a:rPr>
              <a:t> 해당되는 요소를 중점적으로 </a:t>
            </a:r>
          </a:p>
        </p:txBody>
      </p:sp>
      <p:sp>
        <p:nvSpPr>
          <p:cNvPr id="24" name="설명선: 왼쪽 화살표 23">
            <a:extLst>
              <a:ext uri="{FF2B5EF4-FFF2-40B4-BE49-F238E27FC236}">
                <a16:creationId xmlns:a16="http://schemas.microsoft.com/office/drawing/2014/main" id="{2781AD97-A1E5-4BB1-ADED-A3C79BE5EE20}"/>
              </a:ext>
            </a:extLst>
          </p:cNvPr>
          <p:cNvSpPr/>
          <p:nvPr/>
        </p:nvSpPr>
        <p:spPr>
          <a:xfrm>
            <a:off x="6478186" y="4895622"/>
            <a:ext cx="5293360" cy="400111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5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쉽고 빠른 경력</a:t>
            </a:r>
            <a:r>
              <a:rPr lang="en-US" altLang="ko-KR" sz="2000" dirty="0">
                <a:solidFill>
                  <a:schemeClr val="tx1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/</a:t>
            </a:r>
            <a:r>
              <a:rPr lang="ko-KR" altLang="en-US" sz="2000" dirty="0">
                <a:solidFill>
                  <a:schemeClr val="tx1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환경 증명</a:t>
            </a:r>
          </a:p>
        </p:txBody>
      </p:sp>
      <p:sp>
        <p:nvSpPr>
          <p:cNvPr id="25" name="설명선: 왼쪽 화살표 24">
            <a:extLst>
              <a:ext uri="{FF2B5EF4-FFF2-40B4-BE49-F238E27FC236}">
                <a16:creationId xmlns:a16="http://schemas.microsoft.com/office/drawing/2014/main" id="{25765B3F-5E12-4907-9530-99D0DB67C529}"/>
              </a:ext>
            </a:extLst>
          </p:cNvPr>
          <p:cNvSpPr/>
          <p:nvPr/>
        </p:nvSpPr>
        <p:spPr>
          <a:xfrm>
            <a:off x="8394700" y="5352931"/>
            <a:ext cx="3376846" cy="794217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77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신청 프로그램</a:t>
            </a:r>
            <a:endParaRPr lang="en-US" altLang="ko-KR" sz="2000" dirty="0">
              <a:solidFill>
                <a:schemeClr val="tx1"/>
              </a:solidFill>
              <a:latin typeface="- 본문1" panose="02020603020101020101" pitchFamily="18" charset="-127"/>
              <a:ea typeface="- 본문1" panose="02020603020101020101" pitchFamily="18" charset="-127"/>
            </a:endParaRPr>
          </a:p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onchain</a:t>
            </a:r>
            <a:endParaRPr lang="ko-KR" altLang="en-US" sz="2000" dirty="0">
              <a:solidFill>
                <a:schemeClr val="tx1"/>
              </a:solidFill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73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  <p:bldP spid="5" grpId="0"/>
      <p:bldP spid="19" grpId="0" animBg="1"/>
      <p:bldP spid="20" grpId="0" animBg="1"/>
      <p:bldP spid="21" grpId="0" animBg="1"/>
      <p:bldP spid="3" grpId="0"/>
      <p:bldP spid="22" grpId="0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71C399F9-9C9B-4F81-96AF-360D29B2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1" y="461962"/>
            <a:ext cx="11938257" cy="6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64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1323B676-D4D3-4734-AC35-EE0ED475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100"/>
            <a:ext cx="11982053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12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8FFA39-098A-4BDB-897A-0CA825354E6F}"/>
              </a:ext>
            </a:extLst>
          </p:cNvPr>
          <p:cNvSpPr/>
          <p:nvPr/>
        </p:nvSpPr>
        <p:spPr>
          <a:xfrm>
            <a:off x="3298590" y="2941875"/>
            <a:ext cx="3493304" cy="523220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A14AA-B26A-4B77-9D4B-FAFBEE975B6D}"/>
              </a:ext>
            </a:extLst>
          </p:cNvPr>
          <p:cNvSpPr txBox="1"/>
          <p:nvPr/>
        </p:nvSpPr>
        <p:spPr>
          <a:xfrm>
            <a:off x="1085415" y="647115"/>
            <a:ext cx="10177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고등학생이 생각하는 </a:t>
            </a:r>
            <a:endParaRPr lang="en-US" altLang="ko-KR" sz="5400" dirty="0">
              <a:solidFill>
                <a:srgbClr val="0070C0"/>
              </a:solidFill>
              <a:latin typeface="- 본문1" panose="02020603020101020101" pitchFamily="18" charset="-127"/>
              <a:ea typeface="- 본문1" panose="020206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현재 자유학기제의 문제점</a:t>
            </a:r>
            <a:r>
              <a:rPr lang="en-US" altLang="ko-KR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?</a:t>
            </a:r>
            <a:endParaRPr lang="ko-KR" altLang="en-US" sz="5400" dirty="0">
              <a:solidFill>
                <a:srgbClr val="0070C0"/>
              </a:solidFill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13672E-688F-4EEF-94F0-675D1016BE25}"/>
              </a:ext>
            </a:extLst>
          </p:cNvPr>
          <p:cNvSpPr/>
          <p:nvPr/>
        </p:nvSpPr>
        <p:spPr>
          <a:xfrm>
            <a:off x="816075" y="2953907"/>
            <a:ext cx="9276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1. </a:t>
            </a:r>
            <a:r>
              <a:rPr lang="ko-KR" altLang="en-US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참여자 수요 </a:t>
            </a:r>
            <a:r>
              <a:rPr lang="en-US" altLang="ko-KR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&lt; </a:t>
            </a:r>
            <a:r>
              <a:rPr lang="ko-KR" altLang="en-US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정해진 예산이나 접근성과 같은 현실적인 요인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16EB90-C282-43FE-B9DF-2CEC74B30AD9}"/>
              </a:ext>
            </a:extLst>
          </p:cNvPr>
          <p:cNvSpPr/>
          <p:nvPr/>
        </p:nvSpPr>
        <p:spPr>
          <a:xfrm>
            <a:off x="6852054" y="3769782"/>
            <a:ext cx="2899608" cy="523220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9F3FCE-E389-4E81-BB21-B5DA0C8A857A}"/>
              </a:ext>
            </a:extLst>
          </p:cNvPr>
          <p:cNvSpPr/>
          <p:nvPr/>
        </p:nvSpPr>
        <p:spPr>
          <a:xfrm>
            <a:off x="1249211" y="4642259"/>
            <a:ext cx="2049379" cy="523220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BCA4AC-8A2E-4C72-8F9C-534699EAA5A5}"/>
              </a:ext>
            </a:extLst>
          </p:cNvPr>
          <p:cNvSpPr/>
          <p:nvPr/>
        </p:nvSpPr>
        <p:spPr>
          <a:xfrm>
            <a:off x="1249211" y="5486435"/>
            <a:ext cx="2450567" cy="523220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817BA7-E13B-46FA-8E68-B1CCAAA875CF}"/>
              </a:ext>
            </a:extLst>
          </p:cNvPr>
          <p:cNvSpPr/>
          <p:nvPr/>
        </p:nvSpPr>
        <p:spPr>
          <a:xfrm>
            <a:off x="816075" y="3798083"/>
            <a:ext cx="9030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2. </a:t>
            </a:r>
            <a:r>
              <a:rPr lang="ko-KR" altLang="en-US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개개인의 진로나 적성을 고려하지 않은 획일화된 진로 체험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402150-4CAB-4A5C-8044-BABDC1F0A3C3}"/>
              </a:ext>
            </a:extLst>
          </p:cNvPr>
          <p:cNvSpPr/>
          <p:nvPr/>
        </p:nvSpPr>
        <p:spPr>
          <a:xfrm>
            <a:off x="816075" y="4642259"/>
            <a:ext cx="6619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3. </a:t>
            </a:r>
            <a:r>
              <a:rPr lang="ko-KR" altLang="en-US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이론적으로만 다루는 부분이 많음</a:t>
            </a:r>
            <a:r>
              <a:rPr lang="en-US" altLang="ko-KR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(</a:t>
            </a:r>
            <a:r>
              <a:rPr lang="ko-KR" altLang="en-US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평면적</a:t>
            </a:r>
            <a:r>
              <a:rPr lang="en-US" altLang="ko-KR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)</a:t>
            </a:r>
            <a:endParaRPr lang="ko-KR" altLang="en-US" sz="2800" dirty="0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DFF19E-A000-4E59-93E5-413196CBB543}"/>
              </a:ext>
            </a:extLst>
          </p:cNvPr>
          <p:cNvSpPr/>
          <p:nvPr/>
        </p:nvSpPr>
        <p:spPr>
          <a:xfrm>
            <a:off x="816075" y="5486435"/>
            <a:ext cx="10559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4. </a:t>
            </a:r>
            <a:r>
              <a:rPr lang="ko-KR" altLang="en-US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중고등학생 수준에서의 직업 체험이 어려움</a:t>
            </a:r>
            <a:r>
              <a:rPr lang="en-US" altLang="ko-KR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(</a:t>
            </a:r>
            <a:r>
              <a:rPr lang="ko-KR" altLang="en-US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지방 학생들은 더 큰 문제</a:t>
            </a:r>
            <a:r>
              <a:rPr lang="en-US" altLang="ko-KR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)</a:t>
            </a:r>
            <a:r>
              <a:rPr lang="ko-KR" altLang="en-US" sz="2800" dirty="0">
                <a:latin typeface="- 본문1" panose="02020603020101020101" pitchFamily="18" charset="-127"/>
                <a:ea typeface="- 본문1" panose="02020603020101020101" pitchFamily="18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8436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A14AA-B26A-4B77-9D4B-FAFBEE975B6D}"/>
              </a:ext>
            </a:extLst>
          </p:cNvPr>
          <p:cNvSpPr txBox="1"/>
          <p:nvPr/>
        </p:nvSpPr>
        <p:spPr>
          <a:xfrm>
            <a:off x="-411798" y="1859340"/>
            <a:ext cx="13015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우리나라에도 </a:t>
            </a:r>
            <a:endParaRPr lang="en-US" altLang="ko-KR" sz="4800" dirty="0">
              <a:solidFill>
                <a:srgbClr val="0070C0"/>
              </a:solidFill>
              <a:latin typeface="- 본문1" panose="02020603020101020101" pitchFamily="18" charset="-127"/>
              <a:ea typeface="- 본문1" panose="02020603020101020101" pitchFamily="18" charset="-127"/>
            </a:endParaRPr>
          </a:p>
          <a:p>
            <a:pPr algn="ctr"/>
            <a:r>
              <a:rPr lang="ko-KR" altLang="en-US" sz="48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직업체험 교육을 활성화할 수 없을까</a:t>
            </a:r>
            <a:r>
              <a:rPr lang="en-US" altLang="ko-KR" sz="48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FE2AD-863C-4699-A7B8-343112C88481}"/>
              </a:ext>
            </a:extLst>
          </p:cNvPr>
          <p:cNvSpPr txBox="1"/>
          <p:nvPr/>
        </p:nvSpPr>
        <p:spPr>
          <a:xfrm>
            <a:off x="950496" y="4186989"/>
            <a:ext cx="229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 본문1" panose="02020603020101020101" pitchFamily="18" charset="-127"/>
                <a:ea typeface="- 본문1" panose="02020603020101020101" pitchFamily="18" charset="-127"/>
              </a:rPr>
              <a:t>교육소외계층</a:t>
            </a: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26A27F5F-7340-4B2D-A9D1-A472FA4B79E3}"/>
              </a:ext>
            </a:extLst>
          </p:cNvPr>
          <p:cNvSpPr/>
          <p:nvPr/>
        </p:nvSpPr>
        <p:spPr>
          <a:xfrm>
            <a:off x="3699710" y="4096751"/>
            <a:ext cx="493295" cy="642139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E9641C-8AEE-4CF0-B890-A2A4823D7121}"/>
              </a:ext>
            </a:extLst>
          </p:cNvPr>
          <p:cNvSpPr txBox="1"/>
          <p:nvPr/>
        </p:nvSpPr>
        <p:spPr>
          <a:xfrm>
            <a:off x="5027198" y="4186987"/>
            <a:ext cx="229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 본문1" panose="02020603020101020101" pitchFamily="18" charset="-127"/>
                <a:ea typeface="- 본문1" panose="02020603020101020101" pitchFamily="18" charset="-127"/>
              </a:rPr>
              <a:t>직업계고 학생들</a:t>
            </a: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BCABBA7D-E794-43FC-AD95-918E165614EB}"/>
              </a:ext>
            </a:extLst>
          </p:cNvPr>
          <p:cNvSpPr/>
          <p:nvPr/>
        </p:nvSpPr>
        <p:spPr>
          <a:xfrm>
            <a:off x="7912774" y="4096751"/>
            <a:ext cx="493295" cy="642139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D20478-A2BD-468D-9D4C-773EA82F853E}"/>
              </a:ext>
            </a:extLst>
          </p:cNvPr>
          <p:cNvSpPr txBox="1"/>
          <p:nvPr/>
        </p:nvSpPr>
        <p:spPr>
          <a:xfrm>
            <a:off x="9492915" y="4186986"/>
            <a:ext cx="175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 본문1" panose="02020603020101020101" pitchFamily="18" charset="-127"/>
                <a:ea typeface="- 본문1" panose="02020603020101020101" pitchFamily="18" charset="-127"/>
              </a:rPr>
              <a:t>일반 학생들</a:t>
            </a:r>
          </a:p>
        </p:txBody>
      </p:sp>
    </p:spTree>
    <p:extLst>
      <p:ext uri="{BB962C8B-B14F-4D97-AF65-F5344CB8AC3E}">
        <p14:creationId xmlns:p14="http://schemas.microsoft.com/office/powerpoint/2010/main" val="408531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5" grpId="0"/>
      <p:bldP spid="19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346FD40-F311-458D-BF82-08642CC2205F}"/>
              </a:ext>
            </a:extLst>
          </p:cNvPr>
          <p:cNvSpPr/>
          <p:nvPr/>
        </p:nvSpPr>
        <p:spPr>
          <a:xfrm>
            <a:off x="489149" y="2482930"/>
            <a:ext cx="2446555" cy="609600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1B354C6B-F656-4AA4-A033-268342E507AA}"/>
              </a:ext>
            </a:extLst>
          </p:cNvPr>
          <p:cNvSpPr/>
          <p:nvPr/>
        </p:nvSpPr>
        <p:spPr>
          <a:xfrm>
            <a:off x="0" y="0"/>
            <a:ext cx="1170940" cy="2324100"/>
          </a:xfrm>
          <a:prstGeom prst="diagStripe">
            <a:avLst/>
          </a:prstGeom>
          <a:solidFill>
            <a:srgbClr val="0070C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A14AA-B26A-4B77-9D4B-FAFBEE975B6D}"/>
              </a:ext>
            </a:extLst>
          </p:cNvPr>
          <p:cNvSpPr txBox="1"/>
          <p:nvPr/>
        </p:nvSpPr>
        <p:spPr>
          <a:xfrm>
            <a:off x="1601470" y="600500"/>
            <a:ext cx="9573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프락티쿰</a:t>
            </a:r>
            <a:r>
              <a:rPr lang="en-US" altLang="ko-KR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(</a:t>
            </a:r>
            <a:r>
              <a:rPr lang="en-US" altLang="ko-KR" sz="5400" dirty="0" err="1">
                <a:solidFill>
                  <a:srgbClr val="0070C0"/>
                </a:solidFill>
              </a:rPr>
              <a:t>Praktikum</a:t>
            </a:r>
            <a:r>
              <a:rPr lang="en-US" altLang="ko-KR" sz="5400" dirty="0">
                <a:solidFill>
                  <a:srgbClr val="0070C0"/>
                </a:solidFill>
              </a:rPr>
              <a:t>)</a:t>
            </a:r>
            <a:r>
              <a:rPr lang="ko-KR" altLang="en-US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이란</a:t>
            </a:r>
            <a:r>
              <a:rPr lang="en-US" altLang="ko-KR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?</a:t>
            </a:r>
            <a:endParaRPr lang="ko-KR" altLang="en-US" sz="5400" dirty="0">
              <a:solidFill>
                <a:srgbClr val="0070C0"/>
              </a:solidFill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FB29ED5C-011F-4D2E-A621-8A2F53409941}"/>
              </a:ext>
            </a:extLst>
          </p:cNvPr>
          <p:cNvSpPr/>
          <p:nvPr/>
        </p:nvSpPr>
        <p:spPr>
          <a:xfrm rot="5400000">
            <a:off x="-445770" y="415290"/>
            <a:ext cx="2032000" cy="1201420"/>
          </a:xfrm>
          <a:prstGeom prst="diagStripe">
            <a:avLst/>
          </a:prstGeom>
          <a:solidFill>
            <a:srgbClr val="0070C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81254-BC09-4B50-B17C-A132C933852D}"/>
              </a:ext>
            </a:extLst>
          </p:cNvPr>
          <p:cNvSpPr txBox="1"/>
          <p:nvPr/>
        </p:nvSpPr>
        <p:spPr>
          <a:xfrm>
            <a:off x="469900" y="2504182"/>
            <a:ext cx="1125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- 본문1" panose="02020603020101020101" pitchFamily="18" charset="-127"/>
                <a:ea typeface="- 본문1" panose="02020603020101020101" pitchFamily="18" charset="-127"/>
              </a:rPr>
              <a:t>학교교육 과정 또는 구직과정에서 앞으로 일하고자 하는 회사나 </a:t>
            </a:r>
            <a:endParaRPr lang="en-US" altLang="ko-KR" sz="3200" dirty="0">
              <a:latin typeface="- 본문1" panose="02020603020101020101" pitchFamily="18" charset="-127"/>
              <a:ea typeface="- 본문1" panose="02020603020101020101" pitchFamily="18" charset="-127"/>
            </a:endParaRPr>
          </a:p>
          <a:p>
            <a:r>
              <a:rPr lang="ko-KR" altLang="en-US" sz="3200" dirty="0">
                <a:latin typeface="- 본문1" panose="02020603020101020101" pitchFamily="18" charset="-127"/>
                <a:ea typeface="- 본문1" panose="02020603020101020101" pitchFamily="18" charset="-127"/>
              </a:rPr>
              <a:t>기관에 가서 일정 기간 동안 일을 해보는 직업실습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B9BEFE-44A9-48C2-88C1-A943C939ED0E}"/>
              </a:ext>
            </a:extLst>
          </p:cNvPr>
          <p:cNvSpPr/>
          <p:nvPr/>
        </p:nvSpPr>
        <p:spPr>
          <a:xfrm>
            <a:off x="966470" y="3842762"/>
            <a:ext cx="5709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독일의 </a:t>
            </a:r>
            <a:r>
              <a:rPr lang="ko-KR" altLang="en-US" sz="2400" dirty="0" err="1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김나지움에서</a:t>
            </a:r>
            <a:r>
              <a:rPr lang="ko-KR" altLang="en-US" sz="24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9</a:t>
            </a:r>
            <a:r>
              <a:rPr lang="ko-KR" altLang="en-US" sz="24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학년부터 </a:t>
            </a:r>
            <a:r>
              <a:rPr lang="en-US" altLang="ko-KR" sz="24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10</a:t>
            </a:r>
            <a:r>
              <a:rPr lang="ko-KR" altLang="en-US" sz="24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학년 때 학교와 다양한 지자체 주도 하에 이루어지는 학생 인턴 및 직업체험교육</a:t>
            </a:r>
            <a:endParaRPr lang="ko-KR" altLang="en-US" sz="2400" dirty="0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31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1B354C6B-F656-4AA4-A033-268342E507AA}"/>
              </a:ext>
            </a:extLst>
          </p:cNvPr>
          <p:cNvSpPr/>
          <p:nvPr/>
        </p:nvSpPr>
        <p:spPr>
          <a:xfrm>
            <a:off x="0" y="0"/>
            <a:ext cx="1170940" cy="2324100"/>
          </a:xfrm>
          <a:prstGeom prst="diagStripe">
            <a:avLst/>
          </a:prstGeom>
          <a:solidFill>
            <a:srgbClr val="0070C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A14AA-B26A-4B77-9D4B-FAFBEE975B6D}"/>
              </a:ext>
            </a:extLst>
          </p:cNvPr>
          <p:cNvSpPr txBox="1"/>
          <p:nvPr/>
        </p:nvSpPr>
        <p:spPr>
          <a:xfrm>
            <a:off x="1601470" y="600500"/>
            <a:ext cx="9573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프락티쿰</a:t>
            </a:r>
            <a:r>
              <a:rPr lang="en-US" altLang="ko-KR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(</a:t>
            </a:r>
            <a:r>
              <a:rPr lang="en-US" altLang="ko-KR" sz="5400" dirty="0" err="1">
                <a:solidFill>
                  <a:srgbClr val="0070C0"/>
                </a:solidFill>
              </a:rPr>
              <a:t>Praktikum</a:t>
            </a:r>
            <a:r>
              <a:rPr lang="en-US" altLang="ko-KR" sz="5400" dirty="0">
                <a:solidFill>
                  <a:srgbClr val="0070C0"/>
                </a:solidFill>
              </a:rPr>
              <a:t>)</a:t>
            </a:r>
            <a:r>
              <a:rPr lang="ko-KR" altLang="en-US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이란</a:t>
            </a:r>
            <a:r>
              <a:rPr lang="en-US" altLang="ko-KR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?</a:t>
            </a:r>
            <a:endParaRPr lang="ko-KR" altLang="en-US" sz="5400" dirty="0">
              <a:solidFill>
                <a:srgbClr val="0070C0"/>
              </a:solidFill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FB29ED5C-011F-4D2E-A621-8A2F53409941}"/>
              </a:ext>
            </a:extLst>
          </p:cNvPr>
          <p:cNvSpPr/>
          <p:nvPr/>
        </p:nvSpPr>
        <p:spPr>
          <a:xfrm rot="5400000">
            <a:off x="-445770" y="415290"/>
            <a:ext cx="2032000" cy="1201420"/>
          </a:xfrm>
          <a:prstGeom prst="diagStripe">
            <a:avLst/>
          </a:prstGeom>
          <a:solidFill>
            <a:srgbClr val="0070C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8A04E4-15BD-487E-A1D1-0A34D64539DA}"/>
              </a:ext>
            </a:extLst>
          </p:cNvPr>
          <p:cNvSpPr/>
          <p:nvPr/>
        </p:nvSpPr>
        <p:spPr>
          <a:xfrm>
            <a:off x="585470" y="4681478"/>
            <a:ext cx="58433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2</a:t>
            </a:r>
            <a:r>
              <a:rPr lang="ko-KR" altLang="en-US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주 동안 혼자서 </a:t>
            </a:r>
            <a:endParaRPr lang="en-US" altLang="ko-KR" sz="2800" dirty="0">
              <a:solidFill>
                <a:srgbClr val="000000"/>
              </a:solidFill>
              <a:latin typeface="- 본문1" panose="02020603020101020101" pitchFamily="18" charset="-127"/>
              <a:ea typeface="- 본문1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원하는 기업 혹은 현장에 가서 </a:t>
            </a:r>
            <a:endParaRPr lang="en-US" altLang="ko-KR" sz="2800" dirty="0">
              <a:solidFill>
                <a:srgbClr val="000000"/>
              </a:solidFill>
              <a:latin typeface="- 본문1" panose="02020603020101020101" pitchFamily="18" charset="-127"/>
              <a:ea typeface="- 본문1" panose="0202060302010102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실제 직원처럼 일을 수행</a:t>
            </a:r>
            <a:endParaRPr lang="ko-KR" altLang="en-US" sz="2800" dirty="0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3E2B75-ECA1-40EF-B514-B0C9DC906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1" y="2032000"/>
            <a:ext cx="2281394" cy="22813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676495-92D0-4D53-9112-96F57389F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87" y="2032000"/>
            <a:ext cx="2281394" cy="22813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13672E-688F-4EEF-94F0-675D1016BE25}"/>
              </a:ext>
            </a:extLst>
          </p:cNvPr>
          <p:cNvSpPr/>
          <p:nvPr/>
        </p:nvSpPr>
        <p:spPr>
          <a:xfrm>
            <a:off x="7585715" y="4821564"/>
            <a:ext cx="2640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사후 보고서 작성</a:t>
            </a:r>
            <a:endParaRPr lang="ko-KR" altLang="en-US" sz="2800" dirty="0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1B354C6B-F656-4AA4-A033-268342E507AA}"/>
              </a:ext>
            </a:extLst>
          </p:cNvPr>
          <p:cNvSpPr/>
          <p:nvPr/>
        </p:nvSpPr>
        <p:spPr>
          <a:xfrm>
            <a:off x="0" y="0"/>
            <a:ext cx="1170940" cy="2324100"/>
          </a:xfrm>
          <a:prstGeom prst="diagStripe">
            <a:avLst/>
          </a:prstGeom>
          <a:solidFill>
            <a:srgbClr val="0070C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A14AA-B26A-4B77-9D4B-FAFBEE975B6D}"/>
              </a:ext>
            </a:extLst>
          </p:cNvPr>
          <p:cNvSpPr txBox="1"/>
          <p:nvPr/>
        </p:nvSpPr>
        <p:spPr>
          <a:xfrm>
            <a:off x="1601470" y="600500"/>
            <a:ext cx="9573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(</a:t>
            </a:r>
            <a:r>
              <a:rPr lang="ko-KR" altLang="en-US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한국</a:t>
            </a:r>
            <a:r>
              <a:rPr lang="en-US" altLang="ko-KR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) </a:t>
            </a:r>
            <a:r>
              <a:rPr lang="ko-KR" altLang="en-US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유사 사례</a:t>
            </a: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FB29ED5C-011F-4D2E-A621-8A2F53409941}"/>
              </a:ext>
            </a:extLst>
          </p:cNvPr>
          <p:cNvSpPr/>
          <p:nvPr/>
        </p:nvSpPr>
        <p:spPr>
          <a:xfrm rot="5400000">
            <a:off x="-445770" y="415290"/>
            <a:ext cx="2032000" cy="1201420"/>
          </a:xfrm>
          <a:prstGeom prst="diagStripe">
            <a:avLst/>
          </a:prstGeom>
          <a:solidFill>
            <a:srgbClr val="0070C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B8C752-09A0-4683-9A17-E82216912748}"/>
              </a:ext>
            </a:extLst>
          </p:cNvPr>
          <p:cNvSpPr/>
          <p:nvPr/>
        </p:nvSpPr>
        <p:spPr>
          <a:xfrm>
            <a:off x="1911015" y="1847046"/>
            <a:ext cx="87249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한국교육개발원 발표 </a:t>
            </a:r>
            <a:r>
              <a:rPr lang="en-US" altLang="ko-KR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-</a:t>
            </a:r>
            <a:r>
              <a:rPr lang="ko-KR" altLang="en-US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‘데이터기반 교육정책 분석연구</a:t>
            </a:r>
            <a:r>
              <a:rPr lang="en-US" altLang="ko-KR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(V): </a:t>
            </a:r>
            <a:r>
              <a:rPr lang="ko-KR" altLang="en-US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교육소외계층을 위한 교육지원 실태 분석 보고서’</a:t>
            </a:r>
            <a:r>
              <a:rPr lang="en-US" altLang="ko-KR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(2016)</a:t>
            </a:r>
            <a:endParaRPr lang="ko-KR" altLang="en-US" sz="2800" dirty="0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4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45F7499-EF84-4C1F-A0E8-4AAFC73A8619}"/>
              </a:ext>
            </a:extLst>
          </p:cNvPr>
          <p:cNvSpPr/>
          <p:nvPr/>
        </p:nvSpPr>
        <p:spPr>
          <a:xfrm>
            <a:off x="5939454" y="4167351"/>
            <a:ext cx="5598830" cy="368554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4274C5-F6EA-4A34-9694-2D2A29EFAC29}"/>
              </a:ext>
            </a:extLst>
          </p:cNvPr>
          <p:cNvSpPr/>
          <p:nvPr/>
        </p:nvSpPr>
        <p:spPr>
          <a:xfrm>
            <a:off x="1916895" y="4535905"/>
            <a:ext cx="8334009" cy="368554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C556A2-E92E-4557-B219-1E37C9265A9E}"/>
              </a:ext>
            </a:extLst>
          </p:cNvPr>
          <p:cNvSpPr/>
          <p:nvPr/>
        </p:nvSpPr>
        <p:spPr>
          <a:xfrm>
            <a:off x="653715" y="1933243"/>
            <a:ext cx="1088456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‘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2012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년부터 </a:t>
            </a:r>
            <a:r>
              <a:rPr lang="ko-KR" altLang="en-US" sz="2400" i="1" dirty="0" err="1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탈북학생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 중 핵심인재를 발굴하고 육성하기 위하여 분야별 역량계발 프로그램을 운영하고 있다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. (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중략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) 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이 프로그램은 중학교 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1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학년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-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고등학교 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2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학년에 재학 중인 </a:t>
            </a:r>
            <a:r>
              <a:rPr lang="ko-KR" altLang="en-US" sz="2400" i="1" dirty="0" err="1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탈북학생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 중에서 외국어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(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영어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, 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중국어 등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), 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기초과학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(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수학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, 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과학 등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), 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인문학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(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독서지도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, 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논술 등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), IT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･기계공학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, 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문화예술체육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, 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직업능력 등 다양한 분야에서 발전 가능성을 보이는 우수학생을 선발하여 지역의 전문가와 연계하여 맞춤형 교육을 진행하는 것이다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. 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전문가는 해당 분야별 전공 </a:t>
            </a:r>
            <a:r>
              <a:rPr lang="ko-KR" altLang="en-US" sz="2400" i="1" dirty="0" err="1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석･박사학위를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 보유했거나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, 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해당 분야에서 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10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년 내외의 경력을 보유하고 있는 재능기부자로 구성된다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. 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기존 공교육 시스템 내의 맞춤형 교육의 한계를 벗어나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, 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조금 더 구체화된 </a:t>
            </a:r>
            <a:r>
              <a:rPr lang="en-US" altLang="ko-KR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1:1 </a:t>
            </a:r>
            <a:r>
              <a:rPr lang="ko-KR" altLang="en-US" sz="2400" i="1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맞춤형 교육모델로 평가할 수 있다’</a:t>
            </a:r>
            <a:endParaRPr lang="ko-KR" altLang="en-US" sz="2400" b="0" dirty="0">
              <a:effectLst/>
              <a:latin typeface="- 본문1" panose="02020603020101020101" pitchFamily="18" charset="-127"/>
              <a:ea typeface="- 본문1" panose="02020603020101020101" pitchFamily="18" charset="-127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7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줄무늬 5">
            <a:extLst>
              <a:ext uri="{FF2B5EF4-FFF2-40B4-BE49-F238E27FC236}">
                <a16:creationId xmlns:a16="http://schemas.microsoft.com/office/drawing/2014/main" id="{1B354C6B-F656-4AA4-A033-268342E507AA}"/>
              </a:ext>
            </a:extLst>
          </p:cNvPr>
          <p:cNvSpPr/>
          <p:nvPr/>
        </p:nvSpPr>
        <p:spPr>
          <a:xfrm>
            <a:off x="0" y="0"/>
            <a:ext cx="1170940" cy="2324100"/>
          </a:xfrm>
          <a:prstGeom prst="diagStripe">
            <a:avLst/>
          </a:prstGeom>
          <a:solidFill>
            <a:srgbClr val="0070C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>
            <a:extLst>
              <a:ext uri="{FF2B5EF4-FFF2-40B4-BE49-F238E27FC236}">
                <a16:creationId xmlns:a16="http://schemas.microsoft.com/office/drawing/2014/main" id="{FB29ED5C-011F-4D2E-A621-8A2F53409941}"/>
              </a:ext>
            </a:extLst>
          </p:cNvPr>
          <p:cNvSpPr/>
          <p:nvPr/>
        </p:nvSpPr>
        <p:spPr>
          <a:xfrm rot="5400000">
            <a:off x="-445770" y="415290"/>
            <a:ext cx="2032000" cy="1201420"/>
          </a:xfrm>
          <a:prstGeom prst="diagStripe">
            <a:avLst/>
          </a:prstGeom>
          <a:solidFill>
            <a:srgbClr val="0070C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B8C752-09A0-4683-9A17-E82216912748}"/>
              </a:ext>
            </a:extLst>
          </p:cNvPr>
          <p:cNvSpPr/>
          <p:nvPr/>
        </p:nvSpPr>
        <p:spPr>
          <a:xfrm>
            <a:off x="1911015" y="1847046"/>
            <a:ext cx="87249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한국교육개발원 발표 </a:t>
            </a:r>
            <a:r>
              <a:rPr lang="en-US" altLang="ko-KR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-</a:t>
            </a:r>
            <a:r>
              <a:rPr lang="ko-KR" altLang="en-US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‘데이터기반 교육정책 분석연구</a:t>
            </a:r>
            <a:r>
              <a:rPr lang="en-US" altLang="ko-KR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(V): </a:t>
            </a:r>
            <a:r>
              <a:rPr lang="ko-KR" altLang="en-US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교육소외계층을 위한 교육지원 실태 분석 보고서’</a:t>
            </a:r>
            <a:r>
              <a:rPr lang="en-US" altLang="ko-KR" sz="2800" dirty="0">
                <a:solidFill>
                  <a:srgbClr val="00000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(2016)</a:t>
            </a:r>
            <a:endParaRPr lang="ko-KR" altLang="en-US" sz="2800" dirty="0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1F7F22-ECC8-449A-A982-E3B1B1EE4238}"/>
              </a:ext>
            </a:extLst>
          </p:cNvPr>
          <p:cNvSpPr/>
          <p:nvPr/>
        </p:nvSpPr>
        <p:spPr>
          <a:xfrm>
            <a:off x="2026148" y="3243473"/>
            <a:ext cx="84946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교육부</a:t>
            </a:r>
            <a:r>
              <a:rPr lang="en-US" altLang="ko-KR" sz="3200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, </a:t>
            </a:r>
            <a:r>
              <a:rPr lang="ko-KR" altLang="en-US" sz="3200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학생 진로체험 인증기관 </a:t>
            </a:r>
            <a:r>
              <a:rPr lang="en-US" altLang="ko-KR" sz="3200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180</a:t>
            </a:r>
            <a:r>
              <a:rPr lang="ko-KR" altLang="en-US" sz="3200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곳 발표</a:t>
            </a:r>
            <a:r>
              <a:rPr lang="en-US" altLang="ko-KR" sz="3200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(</a:t>
            </a:r>
            <a:r>
              <a:rPr lang="ko-KR" altLang="en-US" sz="3200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기사</a:t>
            </a:r>
            <a:r>
              <a:rPr lang="en-US" altLang="ko-KR" sz="3200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)</a:t>
            </a:r>
            <a:endParaRPr lang="ko-KR" altLang="en-US" sz="3200" dirty="0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30F548-9D71-48B0-B1B5-C18BE3595020}"/>
              </a:ext>
            </a:extLst>
          </p:cNvPr>
          <p:cNvSpPr/>
          <p:nvPr/>
        </p:nvSpPr>
        <p:spPr>
          <a:xfrm>
            <a:off x="4925953" y="3792152"/>
            <a:ext cx="5877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출처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: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에듀진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 인터넷 교육신문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(http://www.edujin.co.kr)</a:t>
            </a:r>
            <a:endParaRPr lang="ko-KR" altLang="en-US" dirty="0">
              <a:latin typeface="- 본문1" panose="02020603020101020101" pitchFamily="18" charset="-127"/>
              <a:ea typeface="- 본문1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0DF0F-306E-4E91-A24D-938DE6C087E9}"/>
              </a:ext>
            </a:extLst>
          </p:cNvPr>
          <p:cNvSpPr txBox="1"/>
          <p:nvPr/>
        </p:nvSpPr>
        <p:spPr>
          <a:xfrm>
            <a:off x="1601470" y="600500"/>
            <a:ext cx="9573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(</a:t>
            </a:r>
            <a:r>
              <a:rPr lang="ko-KR" altLang="en-US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한국</a:t>
            </a:r>
            <a:r>
              <a:rPr lang="en-US" altLang="ko-KR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) </a:t>
            </a:r>
            <a:r>
              <a:rPr lang="ko-KR" altLang="en-US" sz="5400" dirty="0">
                <a:solidFill>
                  <a:srgbClr val="0070C0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유사 사례</a:t>
            </a:r>
          </a:p>
        </p:txBody>
      </p:sp>
    </p:spTree>
    <p:extLst>
      <p:ext uri="{BB962C8B-B14F-4D97-AF65-F5344CB8AC3E}">
        <p14:creationId xmlns:p14="http://schemas.microsoft.com/office/powerpoint/2010/main" val="307553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86EA77E-134C-4E7D-9B49-CD93F638A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422" y="3040842"/>
            <a:ext cx="9585156" cy="239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E1DCB05-B015-4B0D-8FE5-2B723D2E6798}"/>
              </a:ext>
            </a:extLst>
          </p:cNvPr>
          <p:cNvSpPr/>
          <p:nvPr/>
        </p:nvSpPr>
        <p:spPr>
          <a:xfrm>
            <a:off x="4571999" y="1973535"/>
            <a:ext cx="6308112" cy="368554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ED9E3B-278F-4F30-819E-377122F26A28}"/>
              </a:ext>
            </a:extLst>
          </p:cNvPr>
          <p:cNvSpPr/>
          <p:nvPr/>
        </p:nvSpPr>
        <p:spPr>
          <a:xfrm>
            <a:off x="3673641" y="2342089"/>
            <a:ext cx="4936959" cy="368554"/>
          </a:xfrm>
          <a:prstGeom prst="rect">
            <a:avLst/>
          </a:prstGeom>
          <a:solidFill>
            <a:srgbClr val="0070C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3EB958-32DC-4EA0-B747-53403A9A6A27}"/>
              </a:ext>
            </a:extLst>
          </p:cNvPr>
          <p:cNvSpPr/>
          <p:nvPr/>
        </p:nvSpPr>
        <p:spPr>
          <a:xfrm>
            <a:off x="1435767" y="1563514"/>
            <a:ext cx="94528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‘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교육기부 진로체험 </a:t>
            </a:r>
            <a:r>
              <a:rPr lang="ko-KR" altLang="en-US" sz="2400" b="0" i="0" dirty="0" err="1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인증제</a:t>
            </a:r>
            <a:r>
              <a:rPr lang="en-US" altLang="ko-KR" sz="2400" dirty="0">
                <a:solidFill>
                  <a:srgbClr val="222222"/>
                </a:solidFill>
                <a:latin typeface="- 본문1" panose="02020603020101020101" pitchFamily="18" charset="-127"/>
                <a:ea typeface="- 본문1" panose="02020603020101020101" pitchFamily="18" charset="-127"/>
              </a:rPr>
              <a:t>’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는 인증 신청일 기준 지난 </a:t>
            </a:r>
            <a:r>
              <a:rPr lang="en-US" altLang="ko-KR" sz="2400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1</a:t>
            </a:r>
            <a:r>
              <a:rPr lang="ko-KR" altLang="en-US" sz="2400" b="0" i="0" dirty="0">
                <a:solidFill>
                  <a:srgbClr val="222222"/>
                </a:solidFill>
                <a:effectLst/>
                <a:latin typeface="- 본문1" panose="02020603020101020101" pitchFamily="18" charset="-127"/>
                <a:ea typeface="- 본문1" panose="02020603020101020101" pitchFamily="18" charset="-127"/>
              </a:rPr>
              <a:t>년간 학생들에게 체험비를 받지 않고 무료로 양질의 진로체험 프로그램을 제공한 기관들을 심사해 교육부가 인증 효력을 부여하는 제도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30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405</Words>
  <Application>Microsoft Office PowerPoint</Application>
  <PresentationFormat>와이드스크린</PresentationFormat>
  <Paragraphs>48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- 본문1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채린</dc:creator>
  <cp:lastModifiedBy>김 채린</cp:lastModifiedBy>
  <cp:revision>13</cp:revision>
  <dcterms:created xsi:type="dcterms:W3CDTF">2019-11-22T09:51:21Z</dcterms:created>
  <dcterms:modified xsi:type="dcterms:W3CDTF">2019-11-23T03:46:14Z</dcterms:modified>
</cp:coreProperties>
</file>