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A1EA-634D-6296-4424-A379F1F6E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5DA4D-0ECF-121D-D042-B736ADB04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AFAE1-02A7-2307-D349-F9AEC6E9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2885-E0F2-4D43-A962-28ED629C2CD3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12760-7977-AB7C-53E6-BE0BD62C5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3FF1F-0606-83DD-2094-5EC95543F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A07B1-6FAE-49B6-9C4B-1B7503D95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90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8AA4-FC44-FFD5-5781-4A1F96AE5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536A7-3EF3-422D-6964-0C2C97A0D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21D96-1C4D-2B00-A831-88DE1909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2885-E0F2-4D43-A962-28ED629C2CD3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F174B-47DB-DF1C-1D48-4D8C5275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5975-64BE-14E6-AE44-120EA463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A07B1-6FAE-49B6-9C4B-1B7503D95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6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384A6A-573A-76B0-EE8B-41FB86331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790EB-F56D-6A3F-2746-4A0041BD8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14C60-7692-26CD-C12F-D445B4DB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2885-E0F2-4D43-A962-28ED629C2CD3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958A1-CF3F-57F5-5F94-84FE0927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8EB66-A1D8-EEC8-D41A-A3675315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A07B1-6FAE-49B6-9C4B-1B7503D95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70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D031-B981-A28D-A9B9-99869214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90F34-3A62-C65B-332C-106D4C42D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728B1-C613-A260-458C-30FE33FDB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2885-E0F2-4D43-A962-28ED629C2CD3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8271B-B784-D8F3-F3A1-A9C166E7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F81C8-4447-7280-FC5D-93C5AA57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A07B1-6FAE-49B6-9C4B-1B7503D95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6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FA92-916F-1972-CA5F-88292864A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39D3-541E-9E52-1785-DB1EE5191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3C592-B600-5E33-FECC-3A6FB4F4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2885-E0F2-4D43-A962-28ED629C2CD3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E6EEE-9217-EE23-A227-4DD6E684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2D009-ED9E-C65E-1FAA-C1E67C3A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A07B1-6FAE-49B6-9C4B-1B7503D95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8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5D36-E572-A31D-E16E-D219B69D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E1526-8332-7313-BD5B-1A2B56ACD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6A8A1-466A-10F2-9297-8F5E1A287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9E16E-37A1-9B79-CC7F-FE901900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2885-E0F2-4D43-A962-28ED629C2CD3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7B01E-5BDF-B6EC-BB1D-E5234EB2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87F2B-A4D8-BEFC-43F0-5BF75700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A07B1-6FAE-49B6-9C4B-1B7503D95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22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901AA-E5A3-02CE-074C-DB9F618E8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3AE89-E6C3-C0E3-AD24-8C8EADE66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C8C58-92ED-7CBE-2322-DF4BE16C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9CDEC-5ED7-5DA9-9CD1-79655EF53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3C05D-ED00-B2C8-CC28-9D191E151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23AF7-29ED-D2B3-112C-AC46A0A8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2885-E0F2-4D43-A962-28ED629C2CD3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57CAF-8606-C405-E435-D4A1977B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0ED329-FB95-969B-29BD-587886E9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A07B1-6FAE-49B6-9C4B-1B7503D95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20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9756-BD7B-0206-2043-E842BBE2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A04E6-89BE-F56A-64C2-168034DB3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2885-E0F2-4D43-A962-28ED629C2CD3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168E11-7E92-27AC-1683-AA5A50C5A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EDD7E-22C0-646F-43D6-30B4E4C1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A07B1-6FAE-49B6-9C4B-1B7503D95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83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E241B6-CE0A-482F-C9E5-B16001A7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2885-E0F2-4D43-A962-28ED629C2CD3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73C45-4B73-DC54-8195-88C52CB5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66AB2-4223-61FB-6451-6C95D944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A07B1-6FAE-49B6-9C4B-1B7503D95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70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3392C-5C3E-E85B-AE4F-6A69E4C05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303FE-CF5F-2F27-F1DC-DF6065EF1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B47F2-0A1A-D315-962E-3CFC0F5BE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C90D1-E431-E3B6-E8C1-F1BEB964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2885-E0F2-4D43-A962-28ED629C2CD3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8F814-DBE6-689F-8566-26D61EB4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6B2C6-E7DE-EC6C-0C12-878DF2CC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A07B1-6FAE-49B6-9C4B-1B7503D95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05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F427-ABB0-2A0A-9289-456F9F47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EC6DCC-EA27-7F1B-7418-4C849B38F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5443C-FF30-F810-A5F6-85B1A7CCB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C9EBE-F90A-6E2F-3B04-36318090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2885-E0F2-4D43-A962-28ED629C2CD3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20B95-FB5B-1C8E-85F3-B610B32F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F6713-584E-557A-4B72-1BFCCA83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A07B1-6FAE-49B6-9C4B-1B7503D95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40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3F47F0-2A7C-11BF-1899-DA9B05D6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6188A-DD17-E0DD-B7FB-3941201F9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A27FB-5DDE-9686-6F27-FEF0DBE73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82885-E0F2-4D43-A962-28ED629C2CD3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7F444-AB2B-590A-F605-2FADC79F3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517D0-4810-B31B-BDCC-56BDA6259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A07B1-6FAE-49B6-9C4B-1B7503D95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60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A789-CFED-43F6-CE4C-1F2CEC18A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9" y="2913529"/>
            <a:ext cx="9583271" cy="596434"/>
          </a:xfrm>
        </p:spPr>
        <p:txBody>
          <a:bodyPr>
            <a:normAutofit fontScale="90000"/>
          </a:bodyPr>
          <a:lstStyle/>
          <a:p>
            <a:r>
              <a:rPr lang="en-IN" dirty="0"/>
              <a:t>Machine Learning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B9A45-C698-D781-46BF-E287DDCF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2058"/>
            <a:ext cx="2947696" cy="58162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 descr="Why Machine Learning Needs Semantics Not Just Statistics">
            <a:extLst>
              <a:ext uri="{FF2B5EF4-FFF2-40B4-BE49-F238E27FC236}">
                <a16:creationId xmlns:a16="http://schemas.microsoft.com/office/drawing/2014/main" id="{A4448D42-6767-B6A7-2175-5F0AEC7C5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268941"/>
            <a:ext cx="3208693" cy="206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10C2C1-8F49-8CA8-6C63-DCD5ED41A5A6}"/>
              </a:ext>
            </a:extLst>
          </p:cNvPr>
          <p:cNvSpPr txBox="1"/>
          <p:nvPr/>
        </p:nvSpPr>
        <p:spPr>
          <a:xfrm>
            <a:off x="1398495" y="2960131"/>
            <a:ext cx="1302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Machine learning is basically the training of a machine to operate tasks better than the humans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AFA50-CEA2-76EF-DB09-983855FEA9D5}"/>
              </a:ext>
            </a:extLst>
          </p:cNvPr>
          <p:cNvSpPr txBox="1"/>
          <p:nvPr/>
        </p:nvSpPr>
        <p:spPr>
          <a:xfrm>
            <a:off x="1473848" y="4359564"/>
            <a:ext cx="962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 can train our model using machine learning to perform various predictions, analysing and more….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996116-C9E9-CED4-1C9A-44EB3431A853}"/>
              </a:ext>
            </a:extLst>
          </p:cNvPr>
          <p:cNvSpPr txBox="1"/>
          <p:nvPr/>
        </p:nvSpPr>
        <p:spPr>
          <a:xfrm>
            <a:off x="9984509" y="5846618"/>
            <a:ext cx="20638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By-AVI PRUTHI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1284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B506-CB44-11ED-C6C1-F0CCDDCB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97BE9-7700-FB53-432E-6797806A2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Importation: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SFMono-Regular"/>
              </a:rPr>
              <a:t>	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SFMono-Regular"/>
              </a:rPr>
              <a:t>from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SFMono-Regular"/>
              </a:rPr>
              <a:t>sklearn.ensemble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SFMono-Regular"/>
              </a:rPr>
              <a:t>import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RandomForestClassifier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IN" dirty="0"/>
              <a:t>Initialization, training and predicting score </a:t>
            </a:r>
          </a:p>
          <a:p>
            <a:pPr marL="457200" lvl="1" indent="0">
              <a:buNone/>
            </a:pPr>
            <a:r>
              <a:rPr lang="en-IN" dirty="0"/>
              <a:t>	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RandomForest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n_estimators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=10).fit(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x_train,y_train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</a:rPr>
              <a:t>	 </a:t>
            </a:r>
            <a:r>
              <a:rPr lang="en-US" dirty="0" err="1">
                <a:latin typeface="Arial" panose="020B0604020202020204" pitchFamily="34" charset="0"/>
              </a:rPr>
              <a:t>clf.score</a:t>
            </a:r>
            <a:r>
              <a:rPr lang="en-US" dirty="0">
                <a:latin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</a:rPr>
              <a:t>x_test,y_test</a:t>
            </a:r>
            <a:r>
              <a:rPr lang="en-US" dirty="0">
                <a:latin typeface="Arial" panose="020B0604020202020204" pitchFamily="34" charset="0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088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0501-1FC4-C609-4820-ACF4564A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5.Support Vector Machine(SVM)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4338B-1374-4F17-6F65-CFD6FCEF1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goal of SVM algorithm is to create the best line or decision boundary that can segregate n-dimensional space into classes so that we can easily but the new data point in correct category in future.</a:t>
            </a:r>
          </a:p>
          <a:p>
            <a:r>
              <a:rPr lang="en-IN" dirty="0"/>
              <a:t>The aim is to create a boundary line called hyperplane which is created so as to obtain maximum margin.</a:t>
            </a:r>
          </a:p>
          <a:p>
            <a:r>
              <a:rPr lang="en-IN" dirty="0"/>
              <a:t>It is used for both classification and regression.</a:t>
            </a:r>
          </a:p>
          <a:p>
            <a:endParaRPr lang="en-IN" dirty="0"/>
          </a:p>
        </p:txBody>
      </p:sp>
      <p:pic>
        <p:nvPicPr>
          <p:cNvPr id="9218" name="Picture 2" descr="SVM_1">
            <a:extLst>
              <a:ext uri="{FF2B5EF4-FFF2-40B4-BE49-F238E27FC236}">
                <a16:creationId xmlns:a16="http://schemas.microsoft.com/office/drawing/2014/main" id="{3256B538-B8D6-6436-1844-49777CF4D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482" y="4639913"/>
            <a:ext cx="3003451" cy="214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981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B506-CB44-11ED-C6C1-F0CCDDCB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97BE9-7700-FB53-432E-6797806A2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Importation: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SFMono-Regular"/>
              </a:rPr>
              <a:t>	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SFMono-Regular"/>
              </a:rPr>
              <a:t>sklearn.svm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SFMono-Regular"/>
              </a:rPr>
              <a:t>import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IN" dirty="0"/>
              <a:t>Initialization, training and predicting score </a:t>
            </a:r>
          </a:p>
          <a:p>
            <a:pPr marL="457200" lvl="1" indent="0">
              <a:buNone/>
            </a:pPr>
            <a:r>
              <a:rPr lang="en-IN" dirty="0"/>
              <a:t>	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US" altLang="en-US" dirty="0">
                <a:latin typeface="Arial" panose="020B0604020202020204" pitchFamily="34" charset="0"/>
              </a:rPr>
              <a:t>SVC().fit(</a:t>
            </a:r>
            <a:r>
              <a:rPr lang="en-US" altLang="en-US" dirty="0" err="1">
                <a:latin typeface="Arial" panose="020B0604020202020204" pitchFamily="34" charset="0"/>
              </a:rPr>
              <a:t>x_train,y_train</a:t>
            </a:r>
            <a:r>
              <a:rPr lang="en-US" altLang="en-US" dirty="0">
                <a:latin typeface="Arial" panose="020B0604020202020204" pitchFamily="34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</a:rPr>
              <a:t>	 </a:t>
            </a:r>
            <a:r>
              <a:rPr lang="en-US" dirty="0" err="1">
                <a:latin typeface="Arial" panose="020B0604020202020204" pitchFamily="34" charset="0"/>
              </a:rPr>
              <a:t>clf.score</a:t>
            </a:r>
            <a:r>
              <a:rPr lang="en-US" dirty="0">
                <a:latin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</a:rPr>
              <a:t>x_test,y_test</a:t>
            </a:r>
            <a:r>
              <a:rPr lang="en-US" dirty="0">
                <a:latin typeface="Arial" panose="020B0604020202020204" pitchFamily="34" charset="0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934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5986-1D3C-E85C-934D-FFA1EC521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04836-AA14-5F5E-54C4-343DC5BE1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Supervised Learning:</a:t>
            </a:r>
            <a:r>
              <a:rPr lang="en-IN" dirty="0"/>
              <a:t> </a:t>
            </a:r>
          </a:p>
          <a:p>
            <a:pPr lvl="7"/>
            <a:r>
              <a:rPr lang="en-IN" sz="2400" dirty="0"/>
              <a:t>which works with labelled data </a:t>
            </a:r>
            <a:r>
              <a:rPr lang="en-IN" sz="2400" dirty="0" err="1"/>
              <a:t>i.e</a:t>
            </a:r>
            <a:r>
              <a:rPr lang="en-IN" sz="2400" dirty="0"/>
              <a:t> in which inputs and target variables are known.</a:t>
            </a:r>
          </a:p>
          <a:p>
            <a:pPr lvl="7"/>
            <a:r>
              <a:rPr lang="en-IN" sz="2400" b="1" u="sng" dirty="0"/>
              <a:t>Techniques used</a:t>
            </a:r>
            <a:r>
              <a:rPr lang="en-IN" sz="2400" b="1" dirty="0"/>
              <a:t> </a:t>
            </a:r>
            <a:r>
              <a:rPr lang="en-IN" sz="2400" dirty="0"/>
              <a:t>in supervised learning are-</a:t>
            </a:r>
          </a:p>
          <a:p>
            <a:pPr lvl="7"/>
            <a:r>
              <a:rPr lang="en-IN" sz="2400" dirty="0"/>
              <a:t>Classification</a:t>
            </a:r>
          </a:p>
          <a:p>
            <a:pPr lvl="7"/>
            <a:r>
              <a:rPr lang="en-IN" sz="2400" dirty="0"/>
              <a:t>Regression</a:t>
            </a:r>
          </a:p>
          <a:p>
            <a:pPr lvl="7"/>
            <a:r>
              <a:rPr lang="en-IN" sz="2400" dirty="0"/>
              <a:t>Algorithms based on them has already been discussed-linear regression, </a:t>
            </a:r>
            <a:r>
              <a:rPr lang="en-IN" sz="2400" dirty="0" err="1"/>
              <a:t>logisitic</a:t>
            </a:r>
            <a:r>
              <a:rPr lang="en-IN" sz="2400" dirty="0"/>
              <a:t> ….. Etc.</a:t>
            </a:r>
          </a:p>
        </p:txBody>
      </p:sp>
    </p:spTree>
    <p:extLst>
      <p:ext uri="{BB962C8B-B14F-4D97-AF65-F5344CB8AC3E}">
        <p14:creationId xmlns:p14="http://schemas.microsoft.com/office/powerpoint/2010/main" val="2495109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D8FA-C7C9-B12E-500A-66B448B2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D0BDB-6B56-C695-7311-160394F65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837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b="1" u="sng" dirty="0"/>
              <a:t>Unsupervised Learning:</a:t>
            </a:r>
            <a:endParaRPr lang="en-IN" dirty="0"/>
          </a:p>
          <a:p>
            <a:pPr lvl="8"/>
            <a:r>
              <a:rPr lang="en-IN" sz="2400" dirty="0"/>
              <a:t>works with unlabelled data in which the inputs and target classes are not known and we try to find various relationships between different features.</a:t>
            </a:r>
          </a:p>
          <a:p>
            <a:pPr lvl="8"/>
            <a:r>
              <a:rPr lang="en-IN" sz="2400" dirty="0"/>
              <a:t>Techniques used here are-</a:t>
            </a:r>
          </a:p>
          <a:p>
            <a:pPr lvl="8"/>
            <a:r>
              <a:rPr lang="en-IN" sz="2400" b="1" u="sng" dirty="0"/>
              <a:t>Clustering-</a:t>
            </a:r>
            <a:r>
              <a:rPr lang="en-IN" sz="2400" b="1" dirty="0"/>
              <a:t> </a:t>
            </a:r>
            <a:r>
              <a:rPr lang="en-IN" sz="2400" dirty="0"/>
              <a:t>involves partitioning of dataset into groups called as clusters. The goal is to group data into similar clusters.</a:t>
            </a:r>
          </a:p>
          <a:p>
            <a:pPr lvl="8"/>
            <a:r>
              <a:rPr lang="en-IN" sz="2400" b="1" u="sng" dirty="0"/>
              <a:t>Association-</a:t>
            </a:r>
            <a:r>
              <a:rPr lang="en-IN" sz="2400" dirty="0"/>
              <a:t>involves to find the dependency of one data item on another so as to generate maximum profit.</a:t>
            </a:r>
          </a:p>
          <a:p>
            <a:pPr lvl="8"/>
            <a:r>
              <a:rPr lang="en-IN" sz="2400" b="1" u="sng" dirty="0"/>
              <a:t>Examples-</a:t>
            </a:r>
            <a:r>
              <a:rPr lang="en-IN" sz="2400" dirty="0"/>
              <a:t> K-means Clustering Algorithm, Principal Component Analysis etc…</a:t>
            </a:r>
            <a:r>
              <a:rPr lang="en-IN" sz="2400" b="1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0786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D2F3-68CC-BC8B-4CFF-EDC2609F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0EC7E-C607-2829-13A7-173DD7E87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Semi-Supervised Learning:</a:t>
            </a:r>
          </a:p>
          <a:p>
            <a:pPr lvl="8"/>
            <a:endParaRPr lang="en-IN" b="1" u="sng" dirty="0"/>
          </a:p>
          <a:p>
            <a:pPr lvl="8"/>
            <a:r>
              <a:rPr lang="en-IN" sz="2400" dirty="0"/>
              <a:t>is a type of machine learning algorithm that lies between supervised and unsupervised machine learning.</a:t>
            </a:r>
          </a:p>
          <a:p>
            <a:pPr lvl="8"/>
            <a:endParaRPr lang="en-IN" sz="2400" dirty="0"/>
          </a:p>
          <a:p>
            <a:pPr lvl="8"/>
            <a:r>
              <a:rPr lang="en-IN" sz="2400" dirty="0"/>
              <a:t>It uses the combination of both labelled as well as unlabelled data during the training period.</a:t>
            </a:r>
          </a:p>
        </p:txBody>
      </p:sp>
    </p:spTree>
    <p:extLst>
      <p:ext uri="{BB962C8B-B14F-4D97-AF65-F5344CB8AC3E}">
        <p14:creationId xmlns:p14="http://schemas.microsoft.com/office/powerpoint/2010/main" val="3436049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4505-0641-F56C-EF4B-993D0E1A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</a:t>
            </a:r>
            <a:r>
              <a:rPr lang="en-IN" b="1" dirty="0"/>
              <a:t>K-means Clustering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C33D5-E272-4A24-5AC3-2B2BDD6F4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Is an unsupervised machine learning algorithm that forms clusters of data based on the similarity between data instances.</a:t>
            </a:r>
          </a:p>
          <a:p>
            <a:r>
              <a:rPr lang="en-IN" dirty="0"/>
              <a:t>The main parameter used is ‘ </a:t>
            </a:r>
            <a:r>
              <a:rPr lang="en-IN" i="1" u="sng" dirty="0" err="1"/>
              <a:t>n_clusters</a:t>
            </a:r>
            <a:r>
              <a:rPr lang="en-IN" dirty="0"/>
              <a:t>‘ which separates the data and apply clustering technique to train and predict.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</a:p>
        </p:txBody>
      </p:sp>
      <p:pic>
        <p:nvPicPr>
          <p:cNvPr id="12290" name="Picture 2" descr="K-Means Clustering Algorithm - Javatpoint">
            <a:extLst>
              <a:ext uri="{FF2B5EF4-FFF2-40B4-BE49-F238E27FC236}">
                <a16:creationId xmlns:a16="http://schemas.microsoft.com/office/drawing/2014/main" id="{A32AC30B-8C07-469C-FA24-6FAF23D05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558" y="3696653"/>
            <a:ext cx="5343525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551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B506-CB44-11ED-C6C1-F0CCDDCB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97BE9-7700-FB53-432E-6797806A2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Importation: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SFMono-Regular"/>
              </a:rPr>
              <a:t>	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SFMono-Regular"/>
              </a:rPr>
              <a:t>sklearn.cluster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SFMono-Regular"/>
              </a:rPr>
              <a:t>import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KMeans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IN" dirty="0"/>
              <a:t>Initialization, training and predicting score </a:t>
            </a:r>
          </a:p>
          <a:p>
            <a:pPr marL="457200" lvl="1" indent="0">
              <a:buNone/>
            </a:pPr>
            <a:r>
              <a:rPr lang="en-IN" dirty="0"/>
              <a:t>	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clf</a:t>
            </a:r>
            <a:r>
              <a:rPr lang="en-US" altLang="en-US" dirty="0">
                <a:latin typeface="Arial" panose="020B0604020202020204" pitchFamily="34" charset="0"/>
              </a:rPr>
              <a:t>=</a:t>
            </a:r>
            <a:r>
              <a:rPr lang="en-US" altLang="en-US" dirty="0" err="1">
                <a:latin typeface="Arial" panose="020B0604020202020204" pitchFamily="34" charset="0"/>
              </a:rPr>
              <a:t>KMeans</a:t>
            </a:r>
            <a:r>
              <a:rPr lang="en-US" altLang="en-US" dirty="0">
                <a:latin typeface="Arial" panose="020B0604020202020204" pitchFamily="34" charset="0"/>
              </a:rPr>
              <a:t>(</a:t>
            </a:r>
            <a:r>
              <a:rPr lang="en-US" altLang="en-US" dirty="0" err="1">
                <a:latin typeface="Arial" panose="020B0604020202020204" pitchFamily="34" charset="0"/>
              </a:rPr>
              <a:t>n_clusters</a:t>
            </a:r>
            <a:r>
              <a:rPr lang="en-US" altLang="en-US" dirty="0">
                <a:latin typeface="Arial" panose="020B0604020202020204" pitchFamily="34" charset="0"/>
              </a:rPr>
              <a:t>=3).</a:t>
            </a:r>
            <a:r>
              <a:rPr lang="en-US" altLang="en-US" dirty="0" err="1">
                <a:latin typeface="Arial" panose="020B0604020202020204" pitchFamily="34" charset="0"/>
              </a:rPr>
              <a:t>fit_predict</a:t>
            </a:r>
            <a:r>
              <a:rPr lang="en-US" altLang="en-US" dirty="0">
                <a:latin typeface="Arial" panose="020B0604020202020204" pitchFamily="34" charset="0"/>
              </a:rPr>
              <a:t>(</a:t>
            </a:r>
            <a:r>
              <a:rPr lang="en-US" altLang="en-US" dirty="0" err="1">
                <a:latin typeface="Arial" panose="020B0604020202020204" pitchFamily="34" charset="0"/>
              </a:rPr>
              <a:t>x,y</a:t>
            </a:r>
            <a:r>
              <a:rPr lang="en-US" altLang="en-US" dirty="0">
                <a:latin typeface="Arial" panose="020B0604020202020204" pitchFamily="34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494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EE53-0288-6CFC-2450-4E003CC3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7.Naïve Bayes Classifier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200B5-64E4-66EA-1CAC-C755F5B81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Is a statistical classification technique based on Bayes Theorem. It is one of the simplest supervised learning algorithm</a:t>
            </a:r>
          </a:p>
          <a:p>
            <a:r>
              <a:rPr lang="en-IN" dirty="0"/>
              <a:t>It consists of 2 words – </a:t>
            </a:r>
          </a:p>
          <a:p>
            <a:pPr lvl="1"/>
            <a:r>
              <a:rPr lang="en-IN" u="sng" dirty="0"/>
              <a:t>Naïve </a:t>
            </a:r>
            <a:r>
              <a:rPr lang="en-IN" dirty="0"/>
              <a:t>which means every feature is independent of each other.</a:t>
            </a:r>
          </a:p>
          <a:p>
            <a:pPr lvl="1"/>
            <a:r>
              <a:rPr lang="en-IN" u="sng" dirty="0"/>
              <a:t>Bayes</a:t>
            </a:r>
            <a:r>
              <a:rPr lang="en-IN" dirty="0"/>
              <a:t> which means it used Bayes theorem  </a:t>
            </a:r>
          </a:p>
        </p:txBody>
      </p:sp>
      <p:pic>
        <p:nvPicPr>
          <p:cNvPr id="14338" name="Picture 2" descr="Bayes Theorem - Statement, Proof, Formula, Derivation &amp; Examples">
            <a:extLst>
              <a:ext uri="{FF2B5EF4-FFF2-40B4-BE49-F238E27FC236}">
                <a16:creationId xmlns:a16="http://schemas.microsoft.com/office/drawing/2014/main" id="{40D54424-6A81-0FFB-C66C-2DF3B3368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00" y="4266523"/>
            <a:ext cx="4770754" cy="222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642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5917-1BE9-B258-31D7-C841BCBB5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9B710-6437-ED25-79EA-9A54E2677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Basically Naïve Bayes is a collection of various algorithms-</a:t>
            </a:r>
          </a:p>
          <a:p>
            <a:pPr marL="0" indent="0">
              <a:buNone/>
            </a:pPr>
            <a:r>
              <a:rPr lang="en-IN" dirty="0"/>
              <a:t> 	1.Gaussian Naïve Bayes: is used when predictor values are continuous and are expected to follow Gaussian distribution.</a:t>
            </a:r>
          </a:p>
          <a:p>
            <a:pPr marL="0" indent="0">
              <a:buNone/>
            </a:pPr>
            <a:r>
              <a:rPr lang="en-IN" dirty="0"/>
              <a:t>2.Bernoulli Naïve Bayes: is used when predictors are Boolean in nature and are expected to follow Bernoulli Distribution.</a:t>
            </a:r>
          </a:p>
          <a:p>
            <a:pPr marL="0" indent="0">
              <a:buNone/>
            </a:pPr>
            <a:r>
              <a:rPr lang="en-IN" dirty="0"/>
              <a:t>3.Multinomial Naïve Bayes- makes use of Multinomial distribution and is often used to solve issues involving document or text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42602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E0C3-9BA3-4954-DE93-4E07E905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terms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7761E-6743-631C-B514-D28187D66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1.Classifcation:- in which model draws a conclusion from observed fit </a:t>
            </a:r>
            <a:r>
              <a:rPr lang="en-IN" dirty="0" err="1"/>
              <a:t>i.e</a:t>
            </a:r>
            <a:r>
              <a:rPr lang="en-IN" dirty="0"/>
              <a:t> finds the decision boundary.</a:t>
            </a:r>
          </a:p>
          <a:p>
            <a:pPr marL="0" indent="0">
              <a:buNone/>
            </a:pPr>
            <a:r>
              <a:rPr lang="en-IN" dirty="0"/>
              <a:t>	Like creating a model to check if mail is spam or not, problems like yes/no , speech recognition comes under the category of classification.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2.Regression:- in which model tries to estimate the best fit line </a:t>
            </a:r>
            <a:r>
              <a:rPr lang="en-IN" dirty="0" err="1"/>
              <a:t>i.e</a:t>
            </a:r>
            <a:r>
              <a:rPr lang="en-IN" dirty="0"/>
              <a:t> finds relation among variables</a:t>
            </a:r>
          </a:p>
          <a:p>
            <a:pPr marL="0" indent="0">
              <a:buNone/>
            </a:pPr>
            <a:r>
              <a:rPr lang="en-IN" dirty="0" err="1"/>
              <a:t>Eg.</a:t>
            </a:r>
            <a:r>
              <a:rPr lang="en-IN" dirty="0"/>
              <a:t> Weather prediction, house price prediction ….etc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9239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A2B2-FE37-6BB4-066E-B250552A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0" y="228600"/>
            <a:ext cx="10515600" cy="1325563"/>
          </a:xfrm>
        </p:spPr>
        <p:txBody>
          <a:bodyPr/>
          <a:lstStyle/>
          <a:p>
            <a:r>
              <a:rPr lang="en-IN" b="1" u="sng" dirty="0"/>
              <a:t>Implementations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EBADF4-81DA-7DFB-02C4-6324C88710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4080" y="1325973"/>
            <a:ext cx="9458960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SFMono-Regular"/>
              </a:rPr>
              <a:t>from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SFMono-Regular"/>
              </a:rPr>
              <a:t>sklearn.naive_bayes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SFMono-Regular"/>
              </a:rPr>
              <a:t>import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GaussianNB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endParaRPr lang="en-US" altLang="en-US" sz="3600" b="1" dirty="0">
              <a:solidFill>
                <a:srgbClr val="C65D0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GaussianNB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7B7F09E-5C8E-1069-ACBE-F33DFB43D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080" y="2921979"/>
            <a:ext cx="9625327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SFMono-Regular"/>
              </a:rPr>
              <a:t>from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SFMono-Regular"/>
              </a:rPr>
              <a:t>sklearn.naive_bayes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SFMono-Regular"/>
              </a:rPr>
              <a:t>import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BernoulliNB</a:t>
            </a:r>
            <a:endParaRPr lang="en-US" altLang="en-US" sz="3600" dirty="0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BernoulliNB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3ECCA52-D2E4-A406-3D9A-835883B19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080" y="4289795"/>
            <a:ext cx="10268132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SFMono-Regular"/>
              </a:rPr>
              <a:t>from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SFMono-Regular"/>
              </a:rPr>
              <a:t>sklearn.naive_bayes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SFMono-Regular"/>
              </a:rPr>
              <a:t>import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MultinomialNB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endParaRPr lang="en-US" altLang="en-US" sz="3600" b="1" dirty="0">
              <a:solidFill>
                <a:srgbClr val="C65D0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SFMono-Regular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MultinomialNB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09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EC66-1963-082A-A820-6588C300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4B266-1527-ADCE-119B-68449493E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Reg.fit</a:t>
            </a:r>
            <a:r>
              <a:rPr lang="en-IN" dirty="0"/>
              <a:t>(</a:t>
            </a:r>
            <a:r>
              <a:rPr lang="en-IN" dirty="0" err="1"/>
              <a:t>x_train,y_train</a:t>
            </a:r>
            <a:r>
              <a:rPr lang="en-IN" dirty="0"/>
              <a:t>)</a:t>
            </a:r>
          </a:p>
          <a:p>
            <a:r>
              <a:rPr lang="en-IN" dirty="0" err="1"/>
              <a:t>Reg.score</a:t>
            </a:r>
            <a:r>
              <a:rPr lang="en-IN" dirty="0"/>
              <a:t>(</a:t>
            </a:r>
            <a:r>
              <a:rPr lang="en-IN" dirty="0" err="1"/>
              <a:t>x_test,y_test</a:t>
            </a:r>
            <a:r>
              <a:rPr lang="en-IN" dirty="0"/>
              <a:t>)</a:t>
            </a:r>
          </a:p>
          <a:p>
            <a:r>
              <a:rPr lang="en-IN" dirty="0" err="1"/>
              <a:t>Reg.predict</a:t>
            </a:r>
            <a:r>
              <a:rPr lang="en-IN" dirty="0"/>
              <a:t>(</a:t>
            </a:r>
            <a:r>
              <a:rPr lang="en-IN" dirty="0" err="1"/>
              <a:t>x_test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251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C41B7-A207-25AD-AD72-FEA3C531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C4F2-912B-AFE5-FB6D-FA985EE64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Is used to predict a dependent variable value based on a given independent value.</a:t>
            </a:r>
          </a:p>
          <a:p>
            <a:r>
              <a:rPr lang="en-IN" dirty="0" err="1"/>
              <a:t>Eg</a:t>
            </a:r>
            <a:r>
              <a:rPr lang="en-IN" dirty="0"/>
              <a:t>: For single variable-&gt;</a:t>
            </a:r>
          </a:p>
          <a:p>
            <a:pPr marL="0" indent="0">
              <a:buNone/>
            </a:pPr>
            <a:r>
              <a:rPr lang="en-IN" dirty="0"/>
              <a:t>	Y=</a:t>
            </a:r>
            <a:r>
              <a:rPr lang="en-IN" dirty="0" err="1"/>
              <a:t>mx+c</a:t>
            </a:r>
            <a:r>
              <a:rPr lang="en-IN" dirty="0"/>
              <a:t> (y&lt;-dependent, x&lt;-independent)</a:t>
            </a:r>
          </a:p>
          <a:p>
            <a:r>
              <a:rPr lang="en-IN" dirty="0" err="1"/>
              <a:t>Eg</a:t>
            </a:r>
            <a:r>
              <a:rPr lang="en-IN" dirty="0"/>
              <a:t>: for multiple variables-&gt;</a:t>
            </a:r>
          </a:p>
          <a:p>
            <a:pPr marL="914400" lvl="2" indent="0">
              <a:buNone/>
            </a:pPr>
            <a:r>
              <a:rPr lang="en-IN" sz="2800" dirty="0"/>
              <a:t>Y=mx1+mx2+…..+ mx….</a:t>
            </a:r>
          </a:p>
          <a:p>
            <a:r>
              <a:rPr lang="en-IN" dirty="0"/>
              <a:t>Used for predicting continuous data </a:t>
            </a:r>
          </a:p>
        </p:txBody>
      </p:sp>
      <p:pic>
        <p:nvPicPr>
          <p:cNvPr id="11268" name="Picture 4" descr="Linear Regression Explained. [ — Linear Regression explained simply… | by  z_ai | Towards Data Science">
            <a:extLst>
              <a:ext uri="{FF2B5EF4-FFF2-40B4-BE49-F238E27FC236}">
                <a16:creationId xmlns:a16="http://schemas.microsoft.com/office/drawing/2014/main" id="{9491A405-8A27-875C-03F3-4062DC14C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818" y="4612639"/>
            <a:ext cx="3217582" cy="247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22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BC167-AE85-E04A-4E7F-70FFE137B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470"/>
            <a:ext cx="10515600" cy="1325563"/>
          </a:xfrm>
        </p:spPr>
        <p:txBody>
          <a:bodyPr/>
          <a:lstStyle/>
          <a:p>
            <a:r>
              <a:rPr lang="en-IN" dirty="0"/>
              <a:t>Working of this Algorithm-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5A9D6-8DE2-AEB2-8109-AB1537629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/>
              <a:t>Importation-</a:t>
            </a:r>
          </a:p>
          <a:p>
            <a:pPr marL="0" indent="0"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SFMono-Regular"/>
              </a:rPr>
              <a:t> 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SFMono-Regular"/>
              </a:rPr>
              <a:t>sklearn.linear_model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SFMono-Regular"/>
              </a:rPr>
              <a:t>import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LinearRegression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IN" u="sng" dirty="0"/>
          </a:p>
          <a:p>
            <a:r>
              <a:rPr lang="en-IN" u="sng" dirty="0"/>
              <a:t>Initialization and training:</a:t>
            </a:r>
          </a:p>
          <a:p>
            <a:pPr marL="0" indent="0">
              <a:buNone/>
            </a:pPr>
            <a:r>
              <a:rPr lang="en-IN" dirty="0"/>
              <a:t>	reg=</a:t>
            </a:r>
            <a:r>
              <a:rPr lang="en-IN" dirty="0" err="1"/>
              <a:t>LinearRegression.fit</a:t>
            </a:r>
            <a:r>
              <a:rPr lang="en-IN" dirty="0"/>
              <a:t>(</a:t>
            </a:r>
            <a:r>
              <a:rPr lang="en-IN" dirty="0" err="1"/>
              <a:t>x_train,y_train</a:t>
            </a:r>
            <a:r>
              <a:rPr lang="en-IN" dirty="0"/>
              <a:t>)</a:t>
            </a:r>
          </a:p>
          <a:p>
            <a:endParaRPr lang="en-IN" u="sng" dirty="0"/>
          </a:p>
          <a:p>
            <a:r>
              <a:rPr lang="en-IN" u="sng" dirty="0"/>
              <a:t>Calculating model score: </a:t>
            </a:r>
          </a:p>
          <a:p>
            <a:pPr marL="457200" lvl="1" indent="0">
              <a:buNone/>
            </a:pPr>
            <a:r>
              <a:rPr kumimoji="0" lang="en-IN" altLang="en-US" sz="2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</a:t>
            </a:r>
            <a:r>
              <a:rPr lang="en-US" altLang="en-US" dirty="0" err="1">
                <a:latin typeface="Arial" panose="020B0604020202020204" pitchFamily="34" charset="0"/>
              </a:rPr>
              <a:t>x_test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y_test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85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7C3B-3C6A-584C-6122-A67501D2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DD91F-3800-63B8-377F-3E819ABBB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for predicting categorical data(data which can be divided into groups)</a:t>
            </a:r>
          </a:p>
          <a:p>
            <a:r>
              <a:rPr lang="en-IN" dirty="0"/>
              <a:t>Mainly used for classification-</a:t>
            </a:r>
            <a:r>
              <a:rPr lang="en-IN" dirty="0" err="1"/>
              <a:t>binary,multiclass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100" name="Picture 4" descr="Logistic Regression In Python | Python For Data Science | Edureka">
            <a:extLst>
              <a:ext uri="{FF2B5EF4-FFF2-40B4-BE49-F238E27FC236}">
                <a16:creationId xmlns:a16="http://schemas.microsoft.com/office/drawing/2014/main" id="{FE9D166C-36AD-4C3B-13F5-EEDE624D5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343" y="3514165"/>
            <a:ext cx="4082895" cy="238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08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F17D-DD4B-C2EB-045B-7E3C6B7B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90BF2-7344-827F-4540-D101E20FD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Importation:</a:t>
            </a:r>
          </a:p>
          <a:p>
            <a:pPr marL="0" indent="0"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SFMono-Regular"/>
              </a:rPr>
              <a:t>	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SFMono-Regular"/>
              </a:rPr>
              <a:t>sklearn.linear_model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SFMono-Regular"/>
              </a:rPr>
              <a:t>import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LogisticRegression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Initialization, training and predicting score </a:t>
            </a:r>
          </a:p>
          <a:p>
            <a:pPr marL="457200" lvl="1" indent="0">
              <a:buNone/>
            </a:pPr>
            <a:r>
              <a:rPr lang="en-IN" dirty="0"/>
              <a:t>	</a:t>
            </a:r>
          </a:p>
          <a:p>
            <a:pPr marL="457200" lvl="1" indent="0">
              <a:buNone/>
            </a:pPr>
            <a:r>
              <a:rPr lang="en-IN" dirty="0"/>
              <a:t>	Reg=</a:t>
            </a:r>
            <a:r>
              <a:rPr lang="en-IN" dirty="0" err="1"/>
              <a:t>LogisiticRegression</a:t>
            </a:r>
            <a:r>
              <a:rPr lang="en-IN" dirty="0"/>
              <a:t>().fit(</a:t>
            </a:r>
            <a:r>
              <a:rPr lang="en-IN" dirty="0" err="1"/>
              <a:t>X_train,y_train</a:t>
            </a:r>
            <a:r>
              <a:rPr lang="en-IN" dirty="0"/>
              <a:t>)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err="1"/>
              <a:t>Reg.score</a:t>
            </a:r>
            <a:r>
              <a:rPr lang="en-IN" dirty="0"/>
              <a:t>(</a:t>
            </a:r>
            <a:r>
              <a:rPr lang="en-IN" dirty="0" err="1"/>
              <a:t>X_test,y_test</a:t>
            </a:r>
            <a:r>
              <a:rPr lang="en-IN" dirty="0"/>
              <a:t>)</a:t>
            </a:r>
          </a:p>
          <a:p>
            <a:pPr marL="457200" lvl="1" indent="0">
              <a:buNone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145AE3-EAB5-11EA-0166-3B90D728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0710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5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A965-C76A-F536-DC7B-B5EC1EF2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3.Decision-Tree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6BAA-DF16-59DF-8F6A-C64C77917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Trains the dataset with if-else-then conditions </a:t>
            </a:r>
            <a:r>
              <a:rPr lang="en-IN" dirty="0" err="1"/>
              <a:t>i.e</a:t>
            </a:r>
            <a:r>
              <a:rPr lang="en-IN" dirty="0"/>
              <a:t> it is used mostly where there is dependencies on previous/other variables.</a:t>
            </a:r>
          </a:p>
          <a:p>
            <a:r>
              <a:rPr lang="en-IN" dirty="0"/>
              <a:t>It 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can be used for classification as well as regression problems</a:t>
            </a:r>
            <a:r>
              <a:rPr lang="en-IN" dirty="0"/>
              <a:t> </a:t>
            </a:r>
          </a:p>
          <a:p>
            <a:r>
              <a:rPr lang="en-IN" dirty="0"/>
              <a:t>Works on concept of less entropy(less randomness).</a:t>
            </a:r>
          </a:p>
        </p:txBody>
      </p:sp>
      <p:pic>
        <p:nvPicPr>
          <p:cNvPr id="5122" name="Picture 2" descr="Entropy, Information gain, Gini Index- Decision tree algorithm |  Clairvoyant Blog">
            <a:extLst>
              <a:ext uri="{FF2B5EF4-FFF2-40B4-BE49-F238E27FC236}">
                <a16:creationId xmlns:a16="http://schemas.microsoft.com/office/drawing/2014/main" id="{40472FA4-3853-A889-2878-EF69A0997B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68"/>
          <a:stretch/>
        </p:blipFill>
        <p:spPr bwMode="auto">
          <a:xfrm>
            <a:off x="3179109" y="3795713"/>
            <a:ext cx="2916891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40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B506-CB44-11ED-C6C1-F0CCDDCB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97BE9-7700-FB53-432E-6797806A2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SFMono-Regular"/>
              </a:rPr>
              <a:t>	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SFMono-Regular"/>
              </a:rPr>
              <a:t>sklearn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SFMono-Regular"/>
              </a:rPr>
              <a:t>import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Initialization, training and predicting score </a:t>
            </a:r>
          </a:p>
          <a:p>
            <a:pPr marL="457200" lvl="1" indent="0">
              <a:buNone/>
            </a:pPr>
            <a:r>
              <a:rPr lang="en-IN" dirty="0"/>
              <a:t>	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tree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DecisionTreeClassifier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().fit(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x_train,y_train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</a:rPr>
              <a:t>	 </a:t>
            </a:r>
            <a:r>
              <a:rPr lang="en-US" dirty="0" err="1">
                <a:latin typeface="Arial" panose="020B0604020202020204" pitchFamily="34" charset="0"/>
              </a:rPr>
              <a:t>clf.score</a:t>
            </a:r>
            <a:r>
              <a:rPr lang="en-US" dirty="0">
                <a:latin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</a:rPr>
              <a:t>x_test,y_test</a:t>
            </a:r>
            <a:r>
              <a:rPr lang="en-US" dirty="0">
                <a:latin typeface="Arial" panose="020B0604020202020204" pitchFamily="34" charset="0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67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B244-389B-B332-914D-13EB72B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6B994-92CF-6B77-BC9E-44685C883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Is a set of decision trees from a randomly selected subset of the training set and then it collects the vote from different decision to decide the final predictions.</a:t>
            </a:r>
          </a:p>
          <a:p>
            <a:r>
              <a:rPr lang="en-IN" dirty="0"/>
              <a:t>The main parameter used here is ‘</a:t>
            </a:r>
            <a:r>
              <a:rPr lang="en-IN" i="1" u="sng" dirty="0" err="1"/>
              <a:t>n_estimators</a:t>
            </a:r>
            <a:r>
              <a:rPr lang="en-IN" i="1" u="sng" dirty="0"/>
              <a:t>’ </a:t>
            </a:r>
            <a:r>
              <a:rPr lang="en-IN" i="1" dirty="0"/>
              <a:t> </a:t>
            </a:r>
            <a:r>
              <a:rPr lang="en-IN" dirty="0"/>
              <a:t>which basically determines the number of decision trees to be formed and on basis of their prediction a final Random forest model is formed</a:t>
            </a:r>
            <a:endParaRPr lang="en-IN" u="sng" dirty="0"/>
          </a:p>
        </p:txBody>
      </p:sp>
      <p:pic>
        <p:nvPicPr>
          <p:cNvPr id="7172" name="Picture 4" descr="How Does the Random Forest Algorithm Work in Machine Learning - Open Data  Science - Your News Source for AI, Machine Learning &amp; more">
            <a:extLst>
              <a:ext uri="{FF2B5EF4-FFF2-40B4-BE49-F238E27FC236}">
                <a16:creationId xmlns:a16="http://schemas.microsoft.com/office/drawing/2014/main" id="{AA1F4C61-1772-3CFA-7284-C450DADDB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894" y="4332657"/>
            <a:ext cx="4488797" cy="252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063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1090</Words>
  <Application>Microsoft Office PowerPoint</Application>
  <PresentationFormat>Widescreen</PresentationFormat>
  <Paragraphs>119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Lato</vt:lpstr>
      <vt:lpstr>SFMono-Regular</vt:lpstr>
      <vt:lpstr>Office Theme</vt:lpstr>
      <vt:lpstr>Machine Learning </vt:lpstr>
      <vt:lpstr>Important terms used:</vt:lpstr>
      <vt:lpstr>1.Linear Regression</vt:lpstr>
      <vt:lpstr>Working of this Algorithm-</vt:lpstr>
      <vt:lpstr>2.Logistic Regression</vt:lpstr>
      <vt:lpstr>Working</vt:lpstr>
      <vt:lpstr>3.Decision-Tree</vt:lpstr>
      <vt:lpstr>Working</vt:lpstr>
      <vt:lpstr>4.Random Forest Classifier</vt:lpstr>
      <vt:lpstr>Working</vt:lpstr>
      <vt:lpstr>5.Support Vector Machine(SVM)</vt:lpstr>
      <vt:lpstr>Working</vt:lpstr>
      <vt:lpstr>Types of Machine Learning</vt:lpstr>
      <vt:lpstr>PowerPoint Presentation</vt:lpstr>
      <vt:lpstr>PowerPoint Presentation</vt:lpstr>
      <vt:lpstr>6.K-means Clustering Algorithm </vt:lpstr>
      <vt:lpstr>Working</vt:lpstr>
      <vt:lpstr>7.Naïve Bayes Classifier Algorithm</vt:lpstr>
      <vt:lpstr>PowerPoint Presentation</vt:lpstr>
      <vt:lpstr>Implementations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avi pruthi</dc:creator>
  <cp:lastModifiedBy>avi pruthi</cp:lastModifiedBy>
  <cp:revision>5</cp:revision>
  <dcterms:created xsi:type="dcterms:W3CDTF">2022-05-10T11:55:39Z</dcterms:created>
  <dcterms:modified xsi:type="dcterms:W3CDTF">2022-05-10T13:20:15Z</dcterms:modified>
</cp:coreProperties>
</file>