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63" r:id="rId6"/>
    <p:sldId id="264" r:id="rId7"/>
    <p:sldId id="265" r:id="rId8"/>
    <p:sldId id="266" r:id="rId9"/>
    <p:sldId id="261" r:id="rId10"/>
    <p:sldId id="259" r:id="rId11"/>
  </p:sldIdLst>
  <p:sldSz cx="18288000" cy="10287000"/>
  <p:notesSz cx="6858000" cy="9144000"/>
  <p:embeddedFontLst>
    <p:embeddedFont>
      <p:font typeface="Big Shoulders Display Bold"/>
      <p:bold r:id="rId15"/>
    </p:embeddedFont>
    <p:embeddedFont>
      <p:font typeface="Big Shoulders Display"/>
      <p:regular r:id="rId16"/>
    </p:embeddedFont>
    <p:embeddedFont>
      <p:font typeface="Lato" panose="020F0502020204030203"/>
      <p:regular r:id="rId17"/>
    </p:embeddedFont>
    <p:embeddedFont>
      <p:font typeface="Calibri" panose="020F050202020403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5" Type="http://schemas.openxmlformats.org/officeDocument/2006/relationships/slideLayout" Target="../slideLayouts/slideLayout7.xml"/><Relationship Id="rId14" Type="http://schemas.openxmlformats.org/officeDocument/2006/relationships/image" Target="../media/image8.png"/><Relationship Id="rId13" Type="http://schemas.openxmlformats.org/officeDocument/2006/relationships/image" Target="../media/image6.svg"/><Relationship Id="rId12" Type="http://schemas.openxmlformats.org/officeDocument/2006/relationships/image" Target="../media/image7.png"/><Relationship Id="rId11" Type="http://schemas.openxmlformats.org/officeDocument/2006/relationships/image" Target="../media/image5.svg"/><Relationship Id="rId10" Type="http://schemas.openxmlformats.org/officeDocument/2006/relationships/image" Target="../media/image6.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3.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png"/><Relationship Id="rId7" Type="http://schemas.openxmlformats.org/officeDocument/2006/relationships/image" Target="../media/image4.png"/><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3.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png"/><Relationship Id="rId7" Type="http://schemas.openxmlformats.org/officeDocument/2006/relationships/image" Target="../media/image4.png"/><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3.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png"/><Relationship Id="rId7" Type="http://schemas.openxmlformats.org/officeDocument/2006/relationships/image" Target="../media/image4.png"/><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3.sv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image" Target="../media/image4.png"/><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3.sv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png"/><Relationship Id="rId7" Type="http://schemas.openxmlformats.org/officeDocument/2006/relationships/image" Target="../media/image4.png"/><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3.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png"/><Relationship Id="rId7" Type="http://schemas.openxmlformats.org/officeDocument/2006/relationships/image" Target="../media/image4.png"/><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3.sv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939"/>
        </a:solidFill>
        <a:effectLst/>
      </p:bgPr>
    </p:bg>
    <p:spTree>
      <p:nvGrpSpPr>
        <p:cNvPr id="1" name=""/>
        <p:cNvGrpSpPr/>
        <p:nvPr/>
      </p:nvGrpSpPr>
      <p:grpSpPr>
        <a:xfrm>
          <a:off x="0" y="0"/>
          <a:ext cx="0" cy="0"/>
          <a:chOff x="0" y="0"/>
          <a:chExt cx="0" cy="0"/>
        </a:xfrm>
      </p:grpSpPr>
      <p:sp>
        <p:nvSpPr>
          <p:cNvPr id="2" name="AutoShape 2"/>
          <p:cNvSpPr/>
          <p:nvPr/>
        </p:nvSpPr>
        <p:spPr>
          <a:xfrm>
            <a:off x="15721248" y="-108411"/>
            <a:ext cx="9525" cy="10503822"/>
          </a:xfrm>
          <a:prstGeom prst="rect">
            <a:avLst/>
          </a:prstGeom>
          <a:solidFill>
            <a:srgbClr val="FFFFFF"/>
          </a:solidFill>
        </p:spPr>
      </p:sp>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4528499" y="7809616"/>
            <a:ext cx="854503" cy="79468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81075" y="1028700"/>
            <a:ext cx="453254" cy="453254"/>
          </a:xfrm>
          <a:prstGeom prst="rect">
            <a:avLst/>
          </a:prstGeom>
        </p:spPr>
      </p:pic>
      <p:sp>
        <p:nvSpPr>
          <p:cNvPr id="5" name="AutoShape 5"/>
          <p:cNvSpPr/>
          <p:nvPr/>
        </p:nvSpPr>
        <p:spPr>
          <a:xfrm>
            <a:off x="-2566752" y="9077325"/>
            <a:ext cx="18288000" cy="9525"/>
          </a:xfrm>
          <a:prstGeom prst="rect">
            <a:avLst/>
          </a:prstGeom>
          <a:solidFill>
            <a:srgbClr val="FFFFFF"/>
          </a:solidFill>
        </p:spPr>
      </p:sp>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28700" y="9539656"/>
            <a:ext cx="431173" cy="190500"/>
          </a:xfrm>
          <a:prstGeom prst="rect">
            <a:avLst/>
          </a:prstGeom>
        </p:spPr>
      </p:pic>
      <p:pic>
        <p:nvPicPr>
          <p:cNvPr id="7" name="Picture 7"/>
          <p:cNvPicPr>
            <a:picLocks noChangeAspect="1"/>
          </p:cNvPicPr>
          <p:nvPr/>
        </p:nvPicPr>
        <p:blipFill>
          <a:blip r:embed="rId7"/>
          <a:srcRect/>
          <a:stretch>
            <a:fillRect/>
          </a:stretch>
        </p:blipFill>
        <p:spPr>
          <a:xfrm>
            <a:off x="1839289" y="9407364"/>
            <a:ext cx="2338183" cy="455083"/>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1571192" y="272562"/>
            <a:ext cx="4150055" cy="4114800"/>
          </a:xfrm>
          <a:prstGeom prst="rect">
            <a:avLst/>
          </a:prstGeom>
        </p:spPr>
      </p:pic>
      <p:grpSp>
        <p:nvGrpSpPr>
          <p:cNvPr id="9" name="Group 9"/>
          <p:cNvGrpSpPr/>
          <p:nvPr/>
        </p:nvGrpSpPr>
        <p:grpSpPr>
          <a:xfrm rot="0">
            <a:off x="7140390" y="1028700"/>
            <a:ext cx="7388109" cy="7388109"/>
            <a:chOff x="0" y="0"/>
            <a:chExt cx="9850812" cy="9850812"/>
          </a:xfrm>
        </p:grpSpPr>
        <p:pic>
          <p:nvPicPr>
            <p:cNvPr id="10" name="Picture 1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5400000">
              <a:off x="0" y="0"/>
              <a:ext cx="9850812" cy="9850812"/>
            </a:xfrm>
            <a:prstGeom prst="rect">
              <a:avLst/>
            </a:prstGeom>
          </p:spPr>
        </p:pic>
        <p:pic>
          <p:nvPicPr>
            <p:cNvPr id="11" name="Picture 11"/>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41142" y="41142"/>
              <a:ext cx="9768527" cy="9768527"/>
            </a:xfrm>
            <a:prstGeom prst="rect">
              <a:avLst/>
            </a:prstGeom>
          </p:spPr>
        </p:pic>
      </p:grpSp>
      <p:pic>
        <p:nvPicPr>
          <p:cNvPr id="12" name="Picture 12"/>
          <p:cNvPicPr>
            <a:picLocks noChangeAspect="1"/>
          </p:cNvPicPr>
          <p:nvPr/>
        </p:nvPicPr>
        <p:blipFill>
          <a:blip r:embed="rId14"/>
          <a:srcRect/>
          <a:stretch>
            <a:fillRect/>
          </a:stretch>
        </p:blipFill>
        <p:spPr>
          <a:xfrm>
            <a:off x="6582515" y="2329962"/>
            <a:ext cx="5122970" cy="5245361"/>
          </a:xfrm>
          <a:prstGeom prst="rect">
            <a:avLst/>
          </a:prstGeom>
        </p:spPr>
      </p:pic>
      <p:grpSp>
        <p:nvGrpSpPr>
          <p:cNvPr id="13" name="Group 13"/>
          <p:cNvGrpSpPr/>
          <p:nvPr/>
        </p:nvGrpSpPr>
        <p:grpSpPr>
          <a:xfrm rot="0">
            <a:off x="1207702" y="3889451"/>
            <a:ext cx="8507409" cy="3242708"/>
            <a:chOff x="0" y="0"/>
            <a:chExt cx="11343212" cy="4323610"/>
          </a:xfrm>
        </p:grpSpPr>
        <p:sp>
          <p:nvSpPr>
            <p:cNvPr id="14" name="TextBox 14"/>
            <p:cNvSpPr txBox="1"/>
            <p:nvPr/>
          </p:nvSpPr>
          <p:spPr>
            <a:xfrm>
              <a:off x="0" y="51146"/>
              <a:ext cx="11343212" cy="3429017"/>
            </a:xfrm>
            <a:prstGeom prst="rect">
              <a:avLst/>
            </a:prstGeom>
          </p:spPr>
          <p:txBody>
            <a:bodyPr lIns="0" tIns="0" rIns="0" bIns="0" rtlCol="0" anchor="t">
              <a:spAutoFit/>
            </a:bodyPr>
            <a:lstStyle/>
            <a:p>
              <a:pPr>
                <a:lnSpc>
                  <a:spcPts val="9900"/>
                </a:lnSpc>
              </a:pPr>
              <a:r>
                <a:rPr lang="en-US" sz="9000">
                  <a:solidFill>
                    <a:srgbClr val="FFFFFF"/>
                  </a:solidFill>
                  <a:latin typeface="Big Shoulders Display Bold"/>
                </a:rPr>
                <a:t>HOT ROLLED STEEL</a:t>
              </a:r>
              <a:endParaRPr lang="en-US" sz="9000">
                <a:solidFill>
                  <a:srgbClr val="FFFFFF"/>
                </a:solidFill>
                <a:latin typeface="Big Shoulders Display Bold"/>
              </a:endParaRPr>
            </a:p>
            <a:p>
              <a:pPr>
                <a:lnSpc>
                  <a:spcPts val="9900"/>
                </a:lnSpc>
              </a:pPr>
            </a:p>
          </p:txBody>
        </p:sp>
        <p:sp>
          <p:nvSpPr>
            <p:cNvPr id="15" name="TextBox 15"/>
            <p:cNvSpPr txBox="1"/>
            <p:nvPr/>
          </p:nvSpPr>
          <p:spPr>
            <a:xfrm>
              <a:off x="0" y="3803545"/>
              <a:ext cx="11343212" cy="525145"/>
            </a:xfrm>
            <a:prstGeom prst="rect">
              <a:avLst/>
            </a:prstGeom>
          </p:spPr>
          <p:txBody>
            <a:bodyPr lIns="0" tIns="0" rIns="0" bIns="0" rtlCol="0" anchor="t">
              <a:spAutoFit/>
            </a:bodyPr>
            <a:lstStyle/>
            <a:p>
              <a:pPr>
                <a:lnSpc>
                  <a:spcPts val="3360"/>
                </a:lnSpc>
              </a:pPr>
            </a:p>
          </p:txBody>
        </p:sp>
      </p:grpSp>
      <p:sp>
        <p:nvSpPr>
          <p:cNvPr id="16" name="TextBox 16"/>
          <p:cNvSpPr txBox="1"/>
          <p:nvPr/>
        </p:nvSpPr>
        <p:spPr>
          <a:xfrm>
            <a:off x="16439110" y="1195809"/>
            <a:ext cx="1124259" cy="805664"/>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001</a:t>
            </a:r>
            <a:endParaRPr lang="en-US" sz="5600">
              <a:solidFill>
                <a:srgbClr val="FFFFFF"/>
              </a:solidFill>
              <a:latin typeface="Big Shoulders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2" name="Group 2"/>
          <p:cNvGrpSpPr/>
          <p:nvPr/>
        </p:nvGrpSpPr>
        <p:grpSpPr>
          <a:xfrm rot="0">
            <a:off x="1028700" y="9539656"/>
            <a:ext cx="1400283" cy="190500"/>
            <a:chOff x="0" y="0"/>
            <a:chExt cx="1867044" cy="254000"/>
          </a:xfrm>
        </p:grpSpPr>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92147" y="0"/>
              <a:ext cx="574897" cy="254000"/>
            </a:xfrm>
            <a:prstGeom prst="rect">
              <a:avLst/>
            </a:prstGeom>
          </p:spPr>
        </p:pic>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10800000">
              <a:off x="0" y="0"/>
              <a:ext cx="574897" cy="254000"/>
            </a:xfrm>
            <a:prstGeom prst="rect">
              <a:avLst/>
            </a:prstGeom>
          </p:spPr>
        </p:pic>
      </p:grpSp>
      <p:sp>
        <p:nvSpPr>
          <p:cNvPr id="5" name="AutoShape 5"/>
          <p:cNvSpPr/>
          <p:nvPr/>
        </p:nvSpPr>
        <p:spPr>
          <a:xfrm>
            <a:off x="15721248" y="-108411"/>
            <a:ext cx="9525" cy="10503822"/>
          </a:xfrm>
          <a:prstGeom prst="rect">
            <a:avLst/>
          </a:prstGeom>
          <a:solidFill>
            <a:srgbClr val="FFFFFF"/>
          </a:solidFill>
        </p:spPr>
      </p:sp>
      <p:sp>
        <p:nvSpPr>
          <p:cNvPr id="6" name="AutoShape 6"/>
          <p:cNvSpPr/>
          <p:nvPr/>
        </p:nvSpPr>
        <p:spPr>
          <a:xfrm>
            <a:off x="-2566752" y="9077325"/>
            <a:ext cx="18288000" cy="9525"/>
          </a:xfrm>
          <a:prstGeom prst="rect">
            <a:avLst/>
          </a:prstGeom>
          <a:solidFill>
            <a:srgbClr val="FFFFFF"/>
          </a:solidFill>
        </p:spPr>
      </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8700" y="1028700"/>
            <a:ext cx="453254" cy="453254"/>
          </a:xfrm>
          <a:prstGeom prst="rect">
            <a:avLst/>
          </a:prstGeom>
        </p:spPr>
      </p:pic>
      <p:pic>
        <p:nvPicPr>
          <p:cNvPr id="8" name="Picture 8"/>
          <p:cNvPicPr>
            <a:picLocks noChangeAspect="1"/>
          </p:cNvPicPr>
          <p:nvPr/>
        </p:nvPicPr>
        <p:blipFill>
          <a:blip r:embed="rId5"/>
          <a:srcRect/>
          <a:stretch>
            <a:fillRect/>
          </a:stretch>
        </p:blipFill>
        <p:spPr>
          <a:xfrm>
            <a:off x="15865053" y="9502614"/>
            <a:ext cx="2338183" cy="455083"/>
          </a:xfrm>
          <a:prstGeom prst="rect">
            <a:avLst/>
          </a:prstGeom>
        </p:spPr>
      </p:pic>
      <p:pic>
        <p:nvPicPr>
          <p:cNvPr id="9" name="Picture 9"/>
          <p:cNvPicPr>
            <a:picLocks noChangeAspect="1"/>
          </p:cNvPicPr>
          <p:nvPr/>
        </p:nvPicPr>
        <p:blipFill>
          <a:blip r:embed="rId6"/>
          <a:srcRect/>
          <a:stretch>
            <a:fillRect/>
          </a:stretch>
        </p:blipFill>
        <p:spPr>
          <a:xfrm>
            <a:off x="2951296" y="1447569"/>
            <a:ext cx="11394068" cy="7629756"/>
          </a:xfrm>
          <a:prstGeom prst="rect">
            <a:avLst/>
          </a:prstGeom>
        </p:spPr>
      </p:pic>
      <p:sp>
        <p:nvSpPr>
          <p:cNvPr id="10" name="TextBox 10"/>
          <p:cNvSpPr txBox="1"/>
          <p:nvPr/>
        </p:nvSpPr>
        <p:spPr>
          <a:xfrm>
            <a:off x="3200084" y="393683"/>
            <a:ext cx="10461003" cy="1088390"/>
          </a:xfrm>
          <a:prstGeom prst="rect">
            <a:avLst/>
          </a:prstGeom>
        </p:spPr>
        <p:txBody>
          <a:bodyPr lIns="0" tIns="0" rIns="0" bIns="0" rtlCol="0" anchor="t">
            <a:spAutoFit/>
          </a:bodyPr>
          <a:lstStyle/>
          <a:p>
            <a:pPr>
              <a:lnSpc>
                <a:spcPts val="8490"/>
              </a:lnSpc>
            </a:pPr>
            <a:r>
              <a:rPr lang="en-US" sz="5400">
                <a:solidFill>
                  <a:srgbClr val="FFFFFF"/>
                </a:solidFill>
                <a:latin typeface="Big Shoulders Display"/>
              </a:rPr>
              <a:t>OVERVIEWMANUFACTURING PROCESS &amp; EQUIPMENT</a:t>
            </a:r>
            <a:endParaRPr lang="en-US" sz="5400">
              <a:solidFill>
                <a:srgbClr val="FFFFFF"/>
              </a:solidFill>
              <a:latin typeface="Big Shoulders Display"/>
            </a:endParaRPr>
          </a:p>
        </p:txBody>
      </p:sp>
      <p:sp>
        <p:nvSpPr>
          <p:cNvPr id="11" name="TextBox 11"/>
          <p:cNvSpPr txBox="1"/>
          <p:nvPr/>
        </p:nvSpPr>
        <p:spPr>
          <a:xfrm>
            <a:off x="16472015" y="1078368"/>
            <a:ext cx="1124259" cy="795553"/>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002</a:t>
            </a:r>
            <a:endParaRPr lang="en-US" sz="5600">
              <a:solidFill>
                <a:srgbClr val="FFFFFF"/>
              </a:solidFill>
              <a:latin typeface="Big Shoulders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2" name="Group 2"/>
          <p:cNvGrpSpPr/>
          <p:nvPr/>
        </p:nvGrpSpPr>
        <p:grpSpPr>
          <a:xfrm rot="0">
            <a:off x="9858333" y="9067800"/>
            <a:ext cx="1400283" cy="190500"/>
            <a:chOff x="0" y="0"/>
            <a:chExt cx="1867044" cy="254000"/>
          </a:xfrm>
        </p:grpSpPr>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92147" y="0"/>
              <a:ext cx="574897" cy="254000"/>
            </a:xfrm>
            <a:prstGeom prst="rect">
              <a:avLst/>
            </a:prstGeom>
          </p:spPr>
        </p:pic>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10800000">
              <a:off x="0" y="0"/>
              <a:ext cx="574897" cy="254000"/>
            </a:xfrm>
            <a:prstGeom prst="rect">
              <a:avLst/>
            </a:prstGeom>
          </p:spPr>
        </p:pic>
      </p:grpSp>
      <p:sp>
        <p:nvSpPr>
          <p:cNvPr id="5" name="AutoShape 5"/>
          <p:cNvSpPr/>
          <p:nvPr/>
        </p:nvSpPr>
        <p:spPr>
          <a:xfrm>
            <a:off x="10553712" y="-108411"/>
            <a:ext cx="9525" cy="10503822"/>
          </a:xfrm>
          <a:prstGeom prst="rect">
            <a:avLst/>
          </a:prstGeom>
          <a:solidFill>
            <a:srgbClr val="FFFFFF"/>
          </a:solidFill>
        </p:spPr>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404797" y="8463612"/>
            <a:ext cx="854503" cy="794688"/>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28700" y="1028700"/>
            <a:ext cx="453254" cy="453254"/>
          </a:xfrm>
          <a:prstGeom prst="rect">
            <a:avLst/>
          </a:prstGeom>
        </p:spPr>
      </p:pic>
      <p:pic>
        <p:nvPicPr>
          <p:cNvPr id="8" name="Picture 8"/>
          <p:cNvPicPr>
            <a:picLocks noChangeAspect="1"/>
          </p:cNvPicPr>
          <p:nvPr/>
        </p:nvPicPr>
        <p:blipFill>
          <a:blip r:embed="rId7"/>
          <a:srcRect/>
          <a:stretch>
            <a:fillRect/>
          </a:stretch>
        </p:blipFill>
        <p:spPr>
          <a:xfrm>
            <a:off x="1028700" y="9407364"/>
            <a:ext cx="2338183" cy="455083"/>
          </a:xfrm>
          <a:prstGeom prst="rect">
            <a:avLst/>
          </a:prstGeom>
        </p:spPr>
      </p:pic>
      <p:pic>
        <p:nvPicPr>
          <p:cNvPr id="9" name="Picture 9"/>
          <p:cNvPicPr>
            <a:picLocks noChangeAspect="1"/>
          </p:cNvPicPr>
          <p:nvPr/>
        </p:nvPicPr>
        <p:blipFill>
          <a:blip r:embed="rId8"/>
          <a:srcRect/>
          <a:stretch>
            <a:fillRect/>
          </a:stretch>
        </p:blipFill>
        <p:spPr>
          <a:xfrm>
            <a:off x="10684224" y="1878976"/>
            <a:ext cx="7209623" cy="8170186"/>
          </a:xfrm>
          <a:prstGeom prst="rect">
            <a:avLst/>
          </a:prstGeom>
        </p:spPr>
      </p:pic>
      <p:sp>
        <p:nvSpPr>
          <p:cNvPr id="10" name="TextBox 10"/>
          <p:cNvSpPr txBox="1"/>
          <p:nvPr/>
        </p:nvSpPr>
        <p:spPr>
          <a:xfrm>
            <a:off x="1971919" y="1255327"/>
            <a:ext cx="8296043" cy="3325820"/>
          </a:xfrm>
          <a:prstGeom prst="rect">
            <a:avLst/>
          </a:prstGeom>
        </p:spPr>
        <p:txBody>
          <a:bodyPr lIns="0" tIns="0" rIns="0" bIns="0" rtlCol="0" anchor="t">
            <a:spAutoFit/>
          </a:bodyPr>
          <a:lstStyle/>
          <a:p>
            <a:pPr>
              <a:lnSpc>
                <a:spcPts val="6765"/>
              </a:lnSpc>
            </a:pPr>
            <a:r>
              <a:rPr lang="en-US" sz="5640">
                <a:solidFill>
                  <a:srgbClr val="FFFFFF"/>
                </a:solidFill>
                <a:latin typeface="Big Shoulders Display Bold"/>
              </a:rPr>
              <a:t>INSPECTION FLOW OF STEEL PLATE</a:t>
            </a:r>
            <a:endParaRPr lang="en-US" sz="5640">
              <a:solidFill>
                <a:srgbClr val="FFFFFF"/>
              </a:solidFill>
              <a:latin typeface="Big Shoulders Display Bold"/>
            </a:endParaRPr>
          </a:p>
          <a:p>
            <a:pPr>
              <a:lnSpc>
                <a:spcPts val="9785"/>
              </a:lnSpc>
            </a:pPr>
          </a:p>
          <a:p>
            <a:pPr>
              <a:lnSpc>
                <a:spcPts val="9785"/>
              </a:lnSpc>
            </a:pPr>
          </a:p>
        </p:txBody>
      </p:sp>
      <p:sp>
        <p:nvSpPr>
          <p:cNvPr id="11" name="TextBox 11"/>
          <p:cNvSpPr txBox="1"/>
          <p:nvPr/>
        </p:nvSpPr>
        <p:spPr>
          <a:xfrm>
            <a:off x="2133403" y="4076813"/>
            <a:ext cx="7660541" cy="1784373"/>
          </a:xfrm>
          <a:prstGeom prst="rect">
            <a:avLst/>
          </a:prstGeom>
        </p:spPr>
        <p:txBody>
          <a:bodyPr lIns="0" tIns="0" rIns="0" bIns="0" rtlCol="0" anchor="t">
            <a:spAutoFit/>
          </a:bodyPr>
          <a:lstStyle/>
          <a:p>
            <a:pPr marL="373380" lvl="1" indent="-186690">
              <a:lnSpc>
                <a:spcPts val="3615"/>
              </a:lnSpc>
              <a:buFont typeface="Arial" panose="020B0604020202020204"/>
              <a:buChar char="•"/>
            </a:pPr>
            <a:r>
              <a:rPr lang="en-US" sz="2260">
                <a:solidFill>
                  <a:srgbClr val="FFFFFF"/>
                </a:solidFill>
                <a:latin typeface="Lato" panose="020F0502020204030203"/>
              </a:rPr>
              <a:t>POSCO has the automated quality assurance system. Automated monitoring and concurrent feedback using a computer-based information </a:t>
            </a:r>
            <a:endParaRPr lang="en-US" sz="2260">
              <a:solidFill>
                <a:srgbClr val="FFFFFF"/>
              </a:solidFill>
              <a:latin typeface="Lato" panose="020F0502020204030203"/>
            </a:endParaRPr>
          </a:p>
          <a:p>
            <a:pPr marL="373380" lvl="1" indent="-186690">
              <a:lnSpc>
                <a:spcPts val="3615"/>
              </a:lnSpc>
              <a:buFont typeface="Arial" panose="020B0604020202020204"/>
              <a:buChar char="•"/>
            </a:pPr>
            <a:r>
              <a:rPr lang="en-US" sz="2260">
                <a:solidFill>
                  <a:srgbClr val="FFFFFF"/>
                </a:solidFill>
                <a:latin typeface="Lato" panose="020F0502020204030203"/>
              </a:rPr>
              <a:t>system make POSCO best quality assurance company.</a:t>
            </a:r>
            <a:endParaRPr lang="en-US" sz="2260">
              <a:solidFill>
                <a:srgbClr val="FFFFFF"/>
              </a:solidFill>
              <a:latin typeface="Lato" panose="020F0502020204030203"/>
            </a:endParaRPr>
          </a:p>
        </p:txBody>
      </p:sp>
      <p:sp>
        <p:nvSpPr>
          <p:cNvPr id="12" name="TextBox 12"/>
          <p:cNvSpPr txBox="1"/>
          <p:nvPr/>
        </p:nvSpPr>
        <p:spPr>
          <a:xfrm>
            <a:off x="16230291" y="1078368"/>
            <a:ext cx="1124259" cy="795553"/>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003</a:t>
            </a:r>
            <a:endParaRPr lang="en-US" sz="5600">
              <a:solidFill>
                <a:srgbClr val="FFFFFF"/>
              </a:solidFill>
              <a:latin typeface="Big Shoulders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2" name="Group 2"/>
          <p:cNvGrpSpPr/>
          <p:nvPr/>
        </p:nvGrpSpPr>
        <p:grpSpPr>
          <a:xfrm rot="0">
            <a:off x="9372558" y="9105900"/>
            <a:ext cx="1400283" cy="190500"/>
            <a:chOff x="0" y="0"/>
            <a:chExt cx="1867044" cy="254000"/>
          </a:xfrm>
        </p:grpSpPr>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92147" y="0"/>
              <a:ext cx="574897" cy="254000"/>
            </a:xfrm>
            <a:prstGeom prst="rect">
              <a:avLst/>
            </a:prstGeom>
          </p:spPr>
        </p:pic>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10800000">
              <a:off x="0" y="0"/>
              <a:ext cx="574897" cy="254000"/>
            </a:xfrm>
            <a:prstGeom prst="rect">
              <a:avLst/>
            </a:prstGeom>
          </p:spPr>
        </p:pic>
      </p:grpSp>
      <p:sp>
        <p:nvSpPr>
          <p:cNvPr id="5" name="AutoShape 5"/>
          <p:cNvSpPr/>
          <p:nvPr/>
        </p:nvSpPr>
        <p:spPr>
          <a:xfrm>
            <a:off x="10069207" y="-107776"/>
            <a:ext cx="9525" cy="10503822"/>
          </a:xfrm>
          <a:prstGeom prst="rect">
            <a:avLst/>
          </a:prstGeom>
          <a:solidFill>
            <a:srgbClr val="FFFFFF"/>
          </a:solidFill>
        </p:spPr>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404797" y="8463612"/>
            <a:ext cx="854503" cy="794688"/>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28700" y="1028700"/>
            <a:ext cx="453254" cy="453254"/>
          </a:xfrm>
          <a:prstGeom prst="rect">
            <a:avLst/>
          </a:prstGeom>
        </p:spPr>
      </p:pic>
      <p:pic>
        <p:nvPicPr>
          <p:cNvPr id="8" name="Picture 8"/>
          <p:cNvPicPr>
            <a:picLocks noChangeAspect="1"/>
          </p:cNvPicPr>
          <p:nvPr/>
        </p:nvPicPr>
        <p:blipFill>
          <a:blip r:embed="rId7"/>
          <a:srcRect/>
          <a:stretch>
            <a:fillRect/>
          </a:stretch>
        </p:blipFill>
        <p:spPr>
          <a:xfrm>
            <a:off x="1028700" y="9407364"/>
            <a:ext cx="2338183" cy="455083"/>
          </a:xfrm>
          <a:prstGeom prst="rect">
            <a:avLst/>
          </a:prstGeom>
        </p:spPr>
      </p:pic>
      <p:sp>
        <p:nvSpPr>
          <p:cNvPr id="10" name="TextBox 10"/>
          <p:cNvSpPr txBox="1"/>
          <p:nvPr/>
        </p:nvSpPr>
        <p:spPr>
          <a:xfrm>
            <a:off x="1971919" y="1255327"/>
            <a:ext cx="8296043" cy="1254760"/>
          </a:xfrm>
          <a:prstGeom prst="rect">
            <a:avLst/>
          </a:prstGeom>
        </p:spPr>
        <p:txBody>
          <a:bodyPr lIns="0" tIns="0" rIns="0" bIns="0" rtlCol="0" anchor="t">
            <a:spAutoFit/>
          </a:bodyPr>
          <a:lstStyle/>
          <a:p>
            <a:pPr>
              <a:lnSpc>
                <a:spcPts val="9785"/>
              </a:lnSpc>
            </a:pPr>
            <a:r>
              <a:rPr lang="en-US" sz="5640">
                <a:solidFill>
                  <a:srgbClr val="FFFFFF"/>
                </a:solidFill>
                <a:latin typeface="Big Shoulders Display Bold"/>
              </a:rPr>
              <a:t>Reheating</a:t>
            </a:r>
            <a:endParaRPr lang="en-US"/>
          </a:p>
        </p:txBody>
      </p:sp>
      <p:sp>
        <p:nvSpPr>
          <p:cNvPr id="11" name="TextBox 11"/>
          <p:cNvSpPr txBox="1"/>
          <p:nvPr/>
        </p:nvSpPr>
        <p:spPr>
          <a:xfrm>
            <a:off x="2133403" y="4076813"/>
            <a:ext cx="7660541" cy="2317750"/>
          </a:xfrm>
          <a:prstGeom prst="rect">
            <a:avLst/>
          </a:prstGeom>
        </p:spPr>
        <p:txBody>
          <a:bodyPr lIns="0" tIns="0" rIns="0" bIns="0" rtlCol="0" anchor="t">
            <a:spAutoFit/>
          </a:bodyPr>
          <a:lstStyle/>
          <a:p>
            <a:pPr marL="373380" lvl="1" indent="-186690">
              <a:lnSpc>
                <a:spcPts val="3615"/>
              </a:lnSpc>
              <a:buFont typeface="Arial" panose="020B0604020202020204"/>
              <a:buChar char="•"/>
            </a:pPr>
            <a:r>
              <a:rPr lang="en-US" sz="2260">
                <a:solidFill>
                  <a:srgbClr val="FFFFFF"/>
                </a:solidFill>
                <a:latin typeface="Lato" panose="020F0502020204030203"/>
              </a:rPr>
              <a:t>Steel slabs, which are produced in a continuous casting plant, are first conditioned in a reheating furnace before being transferred to the steel rolling works. In order to remove the thick scale which can form on the surface of a hot slab, Scale Breakers (VSB) are used.</a:t>
            </a:r>
            <a:endParaRPr lang="en-US" sz="2260">
              <a:solidFill>
                <a:srgbClr val="FFFFFF"/>
              </a:solidFill>
              <a:latin typeface="Lato" panose="020F0502020204030203"/>
            </a:endParaRPr>
          </a:p>
        </p:txBody>
      </p:sp>
      <p:sp>
        <p:nvSpPr>
          <p:cNvPr id="12" name="TextBox 12"/>
          <p:cNvSpPr txBox="1"/>
          <p:nvPr/>
        </p:nvSpPr>
        <p:spPr>
          <a:xfrm>
            <a:off x="16230291" y="1078368"/>
            <a:ext cx="1124259" cy="789940"/>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004</a:t>
            </a:r>
            <a:endParaRPr lang="en-US" sz="5600">
              <a:solidFill>
                <a:srgbClr val="FFFFFF"/>
              </a:solidFill>
              <a:latin typeface="Big Shoulders Display"/>
            </a:endParaRPr>
          </a:p>
        </p:txBody>
      </p:sp>
      <p:pic>
        <p:nvPicPr>
          <p:cNvPr id="13" name="Picture 12"/>
          <p:cNvPicPr>
            <a:picLocks noChangeAspect="1"/>
          </p:cNvPicPr>
          <p:nvPr/>
        </p:nvPicPr>
        <p:blipFill>
          <a:blip r:embed="rId8"/>
          <a:stretch>
            <a:fillRect/>
          </a:stretch>
        </p:blipFill>
        <p:spPr>
          <a:xfrm>
            <a:off x="10668000" y="3086100"/>
            <a:ext cx="6877050" cy="457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2" name="Group 2"/>
          <p:cNvGrpSpPr/>
          <p:nvPr/>
        </p:nvGrpSpPr>
        <p:grpSpPr>
          <a:xfrm rot="0">
            <a:off x="9372558" y="9105900"/>
            <a:ext cx="1400283" cy="190500"/>
            <a:chOff x="0" y="0"/>
            <a:chExt cx="1867044" cy="254000"/>
          </a:xfrm>
        </p:grpSpPr>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92147" y="0"/>
              <a:ext cx="574897" cy="254000"/>
            </a:xfrm>
            <a:prstGeom prst="rect">
              <a:avLst/>
            </a:prstGeom>
          </p:spPr>
        </p:pic>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10800000">
              <a:off x="0" y="0"/>
              <a:ext cx="574897" cy="254000"/>
            </a:xfrm>
            <a:prstGeom prst="rect">
              <a:avLst/>
            </a:prstGeom>
          </p:spPr>
        </p:pic>
      </p:grpSp>
      <p:sp>
        <p:nvSpPr>
          <p:cNvPr id="5" name="AutoShape 5"/>
          <p:cNvSpPr/>
          <p:nvPr/>
        </p:nvSpPr>
        <p:spPr>
          <a:xfrm>
            <a:off x="10069207" y="-107776"/>
            <a:ext cx="9525" cy="10503822"/>
          </a:xfrm>
          <a:prstGeom prst="rect">
            <a:avLst/>
          </a:prstGeom>
          <a:solidFill>
            <a:srgbClr val="FFFFFF"/>
          </a:solidFill>
        </p:spPr>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404797" y="8463612"/>
            <a:ext cx="854503" cy="794688"/>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28700" y="1028700"/>
            <a:ext cx="453254" cy="453254"/>
          </a:xfrm>
          <a:prstGeom prst="rect">
            <a:avLst/>
          </a:prstGeom>
        </p:spPr>
      </p:pic>
      <p:pic>
        <p:nvPicPr>
          <p:cNvPr id="8" name="Picture 8"/>
          <p:cNvPicPr>
            <a:picLocks noChangeAspect="1"/>
          </p:cNvPicPr>
          <p:nvPr/>
        </p:nvPicPr>
        <p:blipFill>
          <a:blip r:embed="rId7"/>
          <a:srcRect/>
          <a:stretch>
            <a:fillRect/>
          </a:stretch>
        </p:blipFill>
        <p:spPr>
          <a:xfrm>
            <a:off x="1028700" y="9407364"/>
            <a:ext cx="2338183" cy="455083"/>
          </a:xfrm>
          <a:prstGeom prst="rect">
            <a:avLst/>
          </a:prstGeom>
        </p:spPr>
      </p:pic>
      <p:sp>
        <p:nvSpPr>
          <p:cNvPr id="10" name="TextBox 10"/>
          <p:cNvSpPr txBox="1"/>
          <p:nvPr/>
        </p:nvSpPr>
        <p:spPr>
          <a:xfrm>
            <a:off x="1971919" y="1255327"/>
            <a:ext cx="8296043" cy="1254760"/>
          </a:xfrm>
          <a:prstGeom prst="rect">
            <a:avLst/>
          </a:prstGeom>
        </p:spPr>
        <p:txBody>
          <a:bodyPr lIns="0" tIns="0" rIns="0" bIns="0" rtlCol="0" anchor="t">
            <a:spAutoFit/>
          </a:bodyPr>
          <a:lstStyle/>
          <a:p>
            <a:pPr>
              <a:lnSpc>
                <a:spcPts val="9785"/>
              </a:lnSpc>
            </a:pPr>
            <a:r>
              <a:rPr lang="en-US" sz="5640">
                <a:solidFill>
                  <a:srgbClr val="FFFFFF"/>
                </a:solidFill>
                <a:latin typeface="Big Shoulders Display Bold"/>
              </a:rPr>
              <a:t>Roughing</a:t>
            </a:r>
            <a:endParaRPr lang="en-US"/>
          </a:p>
        </p:txBody>
      </p:sp>
      <p:sp>
        <p:nvSpPr>
          <p:cNvPr id="11" name="TextBox 11"/>
          <p:cNvSpPr txBox="1"/>
          <p:nvPr/>
        </p:nvSpPr>
        <p:spPr>
          <a:xfrm>
            <a:off x="2133403" y="4076813"/>
            <a:ext cx="7660541" cy="2781300"/>
          </a:xfrm>
          <a:prstGeom prst="rect">
            <a:avLst/>
          </a:prstGeom>
        </p:spPr>
        <p:txBody>
          <a:bodyPr lIns="0" tIns="0" rIns="0" bIns="0" rtlCol="0" anchor="t">
            <a:spAutoFit/>
          </a:bodyPr>
          <a:lstStyle/>
          <a:p>
            <a:pPr marL="373380" lvl="1" indent="-186690">
              <a:lnSpc>
                <a:spcPts val="3615"/>
              </a:lnSpc>
              <a:buFont typeface="Arial" panose="020B0604020202020204"/>
              <a:buChar char="•"/>
            </a:pPr>
            <a:r>
              <a:rPr lang="en-US" sz="2260">
                <a:solidFill>
                  <a:srgbClr val="FFFFFF"/>
                </a:solidFill>
                <a:latin typeface="Lato" panose="020F0502020204030203"/>
              </a:rPr>
              <a:t>In this process, slabs whose surface scale share has been removed are made into rolled materials with the proper shape, thickness, and width. In the entry and exit area of the roughing mill, an edger rolls the strip in the width direction using an Automatic Width Control (AWC) system.</a:t>
            </a:r>
            <a:endParaRPr lang="en-US" sz="2260">
              <a:solidFill>
                <a:srgbClr val="FFFFFF"/>
              </a:solidFill>
              <a:latin typeface="Lato" panose="020F0502020204030203"/>
            </a:endParaRPr>
          </a:p>
        </p:txBody>
      </p:sp>
      <p:sp>
        <p:nvSpPr>
          <p:cNvPr id="12" name="TextBox 12"/>
          <p:cNvSpPr txBox="1"/>
          <p:nvPr/>
        </p:nvSpPr>
        <p:spPr>
          <a:xfrm>
            <a:off x="16230291" y="1078368"/>
            <a:ext cx="1124259" cy="789940"/>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005</a:t>
            </a:r>
            <a:endParaRPr lang="en-US" sz="5600">
              <a:solidFill>
                <a:srgbClr val="FFFFFF"/>
              </a:solidFill>
              <a:latin typeface="Big Shoulders Display"/>
            </a:endParaRPr>
          </a:p>
        </p:txBody>
      </p:sp>
      <p:pic>
        <p:nvPicPr>
          <p:cNvPr id="9" name="Picture 8"/>
          <p:cNvPicPr>
            <a:picLocks noChangeAspect="1"/>
          </p:cNvPicPr>
          <p:nvPr/>
        </p:nvPicPr>
        <p:blipFill>
          <a:blip r:embed="rId8"/>
          <a:stretch>
            <a:fillRect/>
          </a:stretch>
        </p:blipFill>
        <p:spPr>
          <a:xfrm>
            <a:off x="10668000" y="3238500"/>
            <a:ext cx="6934200" cy="4581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2" name="Group 2"/>
          <p:cNvGrpSpPr/>
          <p:nvPr/>
        </p:nvGrpSpPr>
        <p:grpSpPr>
          <a:xfrm rot="0">
            <a:off x="9372558" y="9105900"/>
            <a:ext cx="1400283" cy="190500"/>
            <a:chOff x="0" y="0"/>
            <a:chExt cx="1867044" cy="254000"/>
          </a:xfrm>
        </p:grpSpPr>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92147" y="0"/>
              <a:ext cx="574897" cy="254000"/>
            </a:xfrm>
            <a:prstGeom prst="rect">
              <a:avLst/>
            </a:prstGeom>
          </p:spPr>
        </p:pic>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10800000">
              <a:off x="0" y="0"/>
              <a:ext cx="574897" cy="254000"/>
            </a:xfrm>
            <a:prstGeom prst="rect">
              <a:avLst/>
            </a:prstGeom>
          </p:spPr>
        </p:pic>
      </p:grpSp>
      <p:sp>
        <p:nvSpPr>
          <p:cNvPr id="5" name="AutoShape 5"/>
          <p:cNvSpPr/>
          <p:nvPr/>
        </p:nvSpPr>
        <p:spPr>
          <a:xfrm>
            <a:off x="10069207" y="-107776"/>
            <a:ext cx="9525" cy="10503822"/>
          </a:xfrm>
          <a:prstGeom prst="rect">
            <a:avLst/>
          </a:prstGeom>
          <a:solidFill>
            <a:srgbClr val="FFFFFF"/>
          </a:solidFill>
        </p:spPr>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404797" y="8463612"/>
            <a:ext cx="854503" cy="794688"/>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28700" y="1028700"/>
            <a:ext cx="453254" cy="453254"/>
          </a:xfrm>
          <a:prstGeom prst="rect">
            <a:avLst/>
          </a:prstGeom>
        </p:spPr>
      </p:pic>
      <p:pic>
        <p:nvPicPr>
          <p:cNvPr id="8" name="Picture 8"/>
          <p:cNvPicPr>
            <a:picLocks noChangeAspect="1"/>
          </p:cNvPicPr>
          <p:nvPr/>
        </p:nvPicPr>
        <p:blipFill>
          <a:blip r:embed="rId7"/>
          <a:srcRect/>
          <a:stretch>
            <a:fillRect/>
          </a:stretch>
        </p:blipFill>
        <p:spPr>
          <a:xfrm>
            <a:off x="1028700" y="9407364"/>
            <a:ext cx="2338183" cy="455083"/>
          </a:xfrm>
          <a:prstGeom prst="rect">
            <a:avLst/>
          </a:prstGeom>
        </p:spPr>
      </p:pic>
      <p:sp>
        <p:nvSpPr>
          <p:cNvPr id="10" name="TextBox 10"/>
          <p:cNvSpPr txBox="1"/>
          <p:nvPr/>
        </p:nvSpPr>
        <p:spPr>
          <a:xfrm>
            <a:off x="1971919" y="1255327"/>
            <a:ext cx="8296043" cy="1254760"/>
          </a:xfrm>
          <a:prstGeom prst="rect">
            <a:avLst/>
          </a:prstGeom>
        </p:spPr>
        <p:txBody>
          <a:bodyPr lIns="0" tIns="0" rIns="0" bIns="0" rtlCol="0" anchor="t">
            <a:spAutoFit/>
          </a:bodyPr>
          <a:lstStyle/>
          <a:p>
            <a:pPr>
              <a:lnSpc>
                <a:spcPts val="9785"/>
              </a:lnSpc>
            </a:pPr>
            <a:r>
              <a:rPr lang="en-US" sz="5640">
                <a:solidFill>
                  <a:srgbClr val="FFFFFF"/>
                </a:solidFill>
                <a:latin typeface="Big Shoulders Display Bold"/>
              </a:rPr>
              <a:t>Finishing Rolling</a:t>
            </a:r>
            <a:endParaRPr lang="en-US"/>
          </a:p>
        </p:txBody>
      </p:sp>
      <p:sp>
        <p:nvSpPr>
          <p:cNvPr id="11" name="TextBox 11"/>
          <p:cNvSpPr txBox="1"/>
          <p:nvPr/>
        </p:nvSpPr>
        <p:spPr>
          <a:xfrm>
            <a:off x="1971478" y="3518013"/>
            <a:ext cx="7660541" cy="3708400"/>
          </a:xfrm>
          <a:prstGeom prst="rect">
            <a:avLst/>
          </a:prstGeom>
        </p:spPr>
        <p:txBody>
          <a:bodyPr lIns="0" tIns="0" rIns="0" bIns="0" rtlCol="0" anchor="t">
            <a:spAutoFit/>
          </a:bodyPr>
          <a:lstStyle/>
          <a:p>
            <a:pPr marL="373380" lvl="1" indent="-186690">
              <a:lnSpc>
                <a:spcPts val="3615"/>
              </a:lnSpc>
              <a:buFont typeface="Arial" panose="020B0604020202020204"/>
              <a:buChar char="•"/>
            </a:pPr>
            <a:r>
              <a:rPr lang="en-US" sz="2260">
                <a:solidFill>
                  <a:srgbClr val="FFFFFF"/>
                </a:solidFill>
                <a:latin typeface="Lato" panose="020F0502020204030203"/>
              </a:rPr>
              <a:t>The purpose of finishing rolling is to adjust the thickness and width of a coil to the specified dimensions and to produce a smooth surface and shape at the desired finishing temperature appropriate for its intended use. Our up-to-date equipment, including Work Roll Shift Mills, Pair Cross Mills and On-line Roll Grinders (ORG), enhances plant productivity and improves the quality of the finished coils by controlling the crown shape.</a:t>
            </a:r>
            <a:endParaRPr lang="en-US" sz="2260">
              <a:solidFill>
                <a:srgbClr val="FFFFFF"/>
              </a:solidFill>
              <a:latin typeface="Lato" panose="020F0502020204030203"/>
            </a:endParaRPr>
          </a:p>
        </p:txBody>
      </p:sp>
      <p:sp>
        <p:nvSpPr>
          <p:cNvPr id="12" name="TextBox 12"/>
          <p:cNvSpPr txBox="1"/>
          <p:nvPr/>
        </p:nvSpPr>
        <p:spPr>
          <a:xfrm>
            <a:off x="16230291" y="1078368"/>
            <a:ext cx="1124259" cy="789940"/>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006</a:t>
            </a:r>
            <a:endParaRPr lang="en-US" sz="5600">
              <a:solidFill>
                <a:srgbClr val="FFFFFF"/>
              </a:solidFill>
              <a:latin typeface="Big Shoulders Display"/>
            </a:endParaRPr>
          </a:p>
        </p:txBody>
      </p:sp>
      <p:pic>
        <p:nvPicPr>
          <p:cNvPr id="9" name="Picture 8"/>
          <p:cNvPicPr>
            <a:picLocks noChangeAspect="1"/>
          </p:cNvPicPr>
          <p:nvPr/>
        </p:nvPicPr>
        <p:blipFill>
          <a:blip r:embed="rId8"/>
          <a:stretch>
            <a:fillRect/>
          </a:stretch>
        </p:blipFill>
        <p:spPr>
          <a:xfrm>
            <a:off x="10668000" y="3086100"/>
            <a:ext cx="6915150"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2" name="Group 2"/>
          <p:cNvGrpSpPr/>
          <p:nvPr/>
        </p:nvGrpSpPr>
        <p:grpSpPr>
          <a:xfrm rot="0">
            <a:off x="9372558" y="9105900"/>
            <a:ext cx="1400283" cy="190500"/>
            <a:chOff x="0" y="0"/>
            <a:chExt cx="1867044" cy="254000"/>
          </a:xfrm>
        </p:grpSpPr>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92147" y="0"/>
              <a:ext cx="574897" cy="254000"/>
            </a:xfrm>
            <a:prstGeom prst="rect">
              <a:avLst/>
            </a:prstGeom>
          </p:spPr>
        </p:pic>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10800000">
              <a:off x="0" y="0"/>
              <a:ext cx="574897" cy="254000"/>
            </a:xfrm>
            <a:prstGeom prst="rect">
              <a:avLst/>
            </a:prstGeom>
          </p:spPr>
        </p:pic>
      </p:grpSp>
      <p:sp>
        <p:nvSpPr>
          <p:cNvPr id="5" name="AutoShape 5"/>
          <p:cNvSpPr/>
          <p:nvPr/>
        </p:nvSpPr>
        <p:spPr>
          <a:xfrm>
            <a:off x="10069207" y="-107776"/>
            <a:ext cx="9525" cy="10503822"/>
          </a:xfrm>
          <a:prstGeom prst="rect">
            <a:avLst/>
          </a:prstGeom>
          <a:solidFill>
            <a:srgbClr val="FFFFFF"/>
          </a:solidFill>
        </p:spPr>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404797" y="8463612"/>
            <a:ext cx="854503" cy="794688"/>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28700" y="1028700"/>
            <a:ext cx="453254" cy="453254"/>
          </a:xfrm>
          <a:prstGeom prst="rect">
            <a:avLst/>
          </a:prstGeom>
        </p:spPr>
      </p:pic>
      <p:pic>
        <p:nvPicPr>
          <p:cNvPr id="8" name="Picture 8"/>
          <p:cNvPicPr>
            <a:picLocks noChangeAspect="1"/>
          </p:cNvPicPr>
          <p:nvPr/>
        </p:nvPicPr>
        <p:blipFill>
          <a:blip r:embed="rId7"/>
          <a:srcRect/>
          <a:stretch>
            <a:fillRect/>
          </a:stretch>
        </p:blipFill>
        <p:spPr>
          <a:xfrm>
            <a:off x="1028700" y="9407364"/>
            <a:ext cx="2338183" cy="455083"/>
          </a:xfrm>
          <a:prstGeom prst="rect">
            <a:avLst/>
          </a:prstGeom>
        </p:spPr>
      </p:pic>
      <p:sp>
        <p:nvSpPr>
          <p:cNvPr id="10" name="TextBox 10"/>
          <p:cNvSpPr txBox="1"/>
          <p:nvPr/>
        </p:nvSpPr>
        <p:spPr>
          <a:xfrm>
            <a:off x="1971919" y="1255327"/>
            <a:ext cx="8296043" cy="1254760"/>
          </a:xfrm>
          <a:prstGeom prst="rect">
            <a:avLst/>
          </a:prstGeom>
        </p:spPr>
        <p:txBody>
          <a:bodyPr lIns="0" tIns="0" rIns="0" bIns="0" rtlCol="0" anchor="t">
            <a:spAutoFit/>
          </a:bodyPr>
          <a:lstStyle/>
          <a:p>
            <a:pPr>
              <a:lnSpc>
                <a:spcPts val="9785"/>
              </a:lnSpc>
            </a:pPr>
            <a:r>
              <a:rPr lang="en-US" sz="5640">
                <a:solidFill>
                  <a:srgbClr val="FFFFFF"/>
                </a:solidFill>
                <a:latin typeface="Big Shoulders Display Bold"/>
              </a:rPr>
              <a:t>Run-out table and coiling</a:t>
            </a:r>
            <a:endParaRPr lang="en-US"/>
          </a:p>
        </p:txBody>
      </p:sp>
      <p:sp>
        <p:nvSpPr>
          <p:cNvPr id="11" name="TextBox 11"/>
          <p:cNvSpPr txBox="1"/>
          <p:nvPr/>
        </p:nvSpPr>
        <p:spPr>
          <a:xfrm>
            <a:off x="2133403" y="4076813"/>
            <a:ext cx="7660541" cy="1854200"/>
          </a:xfrm>
          <a:prstGeom prst="rect">
            <a:avLst/>
          </a:prstGeom>
        </p:spPr>
        <p:txBody>
          <a:bodyPr lIns="0" tIns="0" rIns="0" bIns="0" rtlCol="0" anchor="t">
            <a:spAutoFit/>
          </a:bodyPr>
          <a:lstStyle/>
          <a:p>
            <a:pPr marL="373380" lvl="1" indent="-186690">
              <a:lnSpc>
                <a:spcPts val="3615"/>
              </a:lnSpc>
              <a:buFont typeface="Arial" panose="020B0604020202020204"/>
              <a:buChar char="•"/>
            </a:pPr>
            <a:r>
              <a:rPr lang="en-US" sz="2260">
                <a:solidFill>
                  <a:srgbClr val="FFFFFF"/>
                </a:solidFill>
                <a:latin typeface="Lato" panose="020F0502020204030203"/>
              </a:rPr>
              <a:t>Steel strips, after the finishing mill, are passed to the run-out table where they are coiled. While being rolled on the table, the strips are sprayed with water to cool them to the proper temperature for coiling.</a:t>
            </a:r>
            <a:endParaRPr lang="en-US" sz="2260">
              <a:solidFill>
                <a:srgbClr val="FFFFFF"/>
              </a:solidFill>
              <a:latin typeface="Lato" panose="020F0502020204030203"/>
            </a:endParaRPr>
          </a:p>
        </p:txBody>
      </p:sp>
      <p:sp>
        <p:nvSpPr>
          <p:cNvPr id="12" name="TextBox 12"/>
          <p:cNvSpPr txBox="1"/>
          <p:nvPr/>
        </p:nvSpPr>
        <p:spPr>
          <a:xfrm>
            <a:off x="16230291" y="1078368"/>
            <a:ext cx="1124259" cy="789940"/>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004</a:t>
            </a:r>
            <a:endParaRPr lang="en-US" sz="5600">
              <a:solidFill>
                <a:srgbClr val="FFFFFF"/>
              </a:solidFill>
              <a:latin typeface="Big Shoulders Display"/>
            </a:endParaRPr>
          </a:p>
        </p:txBody>
      </p:sp>
      <p:pic>
        <p:nvPicPr>
          <p:cNvPr id="9" name="Picture 8"/>
          <p:cNvPicPr>
            <a:picLocks noChangeAspect="1"/>
          </p:cNvPicPr>
          <p:nvPr/>
        </p:nvPicPr>
        <p:blipFill>
          <a:blip r:embed="rId8"/>
          <a:stretch>
            <a:fillRect/>
          </a:stretch>
        </p:blipFill>
        <p:spPr>
          <a:xfrm>
            <a:off x="10591800" y="3210560"/>
            <a:ext cx="6915150" cy="4552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2" name="Group 2"/>
          <p:cNvGrpSpPr/>
          <p:nvPr/>
        </p:nvGrpSpPr>
        <p:grpSpPr>
          <a:xfrm rot="0">
            <a:off x="9858333" y="9067800"/>
            <a:ext cx="1400283" cy="190500"/>
            <a:chOff x="0" y="0"/>
            <a:chExt cx="1867044" cy="254000"/>
          </a:xfrm>
        </p:grpSpPr>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92147" y="0"/>
              <a:ext cx="574897" cy="254000"/>
            </a:xfrm>
            <a:prstGeom prst="rect">
              <a:avLst/>
            </a:prstGeom>
          </p:spPr>
        </p:pic>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10800000">
              <a:off x="0" y="0"/>
              <a:ext cx="574897" cy="254000"/>
            </a:xfrm>
            <a:prstGeom prst="rect">
              <a:avLst/>
            </a:prstGeom>
          </p:spPr>
        </p:pic>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404797" y="8463612"/>
            <a:ext cx="854503" cy="794688"/>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28700" y="1028700"/>
            <a:ext cx="453254" cy="453254"/>
          </a:xfrm>
          <a:prstGeom prst="rect">
            <a:avLst/>
          </a:prstGeom>
        </p:spPr>
      </p:pic>
      <p:pic>
        <p:nvPicPr>
          <p:cNvPr id="8" name="Picture 8"/>
          <p:cNvPicPr>
            <a:picLocks noChangeAspect="1"/>
          </p:cNvPicPr>
          <p:nvPr/>
        </p:nvPicPr>
        <p:blipFill>
          <a:blip r:embed="rId7"/>
          <a:srcRect/>
          <a:stretch>
            <a:fillRect/>
          </a:stretch>
        </p:blipFill>
        <p:spPr>
          <a:xfrm>
            <a:off x="1028700" y="9407364"/>
            <a:ext cx="2338183" cy="455083"/>
          </a:xfrm>
          <a:prstGeom prst="rect">
            <a:avLst/>
          </a:prstGeom>
        </p:spPr>
      </p:pic>
      <p:sp>
        <p:nvSpPr>
          <p:cNvPr id="10" name="TextBox 10"/>
          <p:cNvSpPr txBox="1"/>
          <p:nvPr/>
        </p:nvSpPr>
        <p:spPr>
          <a:xfrm>
            <a:off x="10210800" y="3619500"/>
            <a:ext cx="7540625" cy="2509520"/>
          </a:xfrm>
          <a:prstGeom prst="rect">
            <a:avLst/>
          </a:prstGeom>
        </p:spPr>
        <p:txBody>
          <a:bodyPr wrap="square" lIns="0" tIns="0" rIns="0" bIns="0" rtlCol="0" anchor="t">
            <a:spAutoFit/>
          </a:bodyPr>
          <a:lstStyle/>
          <a:p>
            <a:pPr>
              <a:lnSpc>
                <a:spcPts val="9785"/>
              </a:lnSpc>
            </a:pPr>
            <a:r>
              <a:rPr lang="en-US" sz="5640">
                <a:solidFill>
                  <a:srgbClr val="FFFFFF"/>
                </a:solidFill>
                <a:latin typeface="Big Shoulders Display Bold"/>
              </a:rPr>
              <a:t>Some other machines</a:t>
            </a:r>
            <a:endParaRPr lang="en-US" sz="5640">
              <a:solidFill>
                <a:srgbClr val="FFFFFF"/>
              </a:solidFill>
              <a:latin typeface="Big Shoulders Display Bold"/>
            </a:endParaRPr>
          </a:p>
          <a:p>
            <a:pPr>
              <a:lnSpc>
                <a:spcPts val="9785"/>
              </a:lnSpc>
            </a:pPr>
          </a:p>
        </p:txBody>
      </p:sp>
      <p:sp>
        <p:nvSpPr>
          <p:cNvPr id="12" name="TextBox 12"/>
          <p:cNvSpPr txBox="1"/>
          <p:nvPr/>
        </p:nvSpPr>
        <p:spPr>
          <a:xfrm>
            <a:off x="16230291" y="1078368"/>
            <a:ext cx="1124259" cy="789940"/>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004</a:t>
            </a:r>
            <a:endParaRPr lang="en-US" sz="5600">
              <a:solidFill>
                <a:srgbClr val="FFFFFF"/>
              </a:solidFill>
              <a:latin typeface="Big Shoulders Display"/>
            </a:endParaRPr>
          </a:p>
        </p:txBody>
      </p:sp>
      <p:pic>
        <p:nvPicPr>
          <p:cNvPr id="13" name="Picture 12"/>
          <p:cNvPicPr>
            <a:picLocks noChangeAspect="1"/>
          </p:cNvPicPr>
          <p:nvPr/>
        </p:nvPicPr>
        <p:blipFill>
          <a:blip r:embed="rId8"/>
          <a:stretch>
            <a:fillRect/>
          </a:stretch>
        </p:blipFill>
        <p:spPr>
          <a:xfrm>
            <a:off x="2133600" y="1256665"/>
            <a:ext cx="6794500" cy="8001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2" name="Group 2"/>
          <p:cNvGrpSpPr/>
          <p:nvPr/>
        </p:nvGrpSpPr>
        <p:grpSpPr>
          <a:xfrm rot="0">
            <a:off x="3729755" y="1478918"/>
            <a:ext cx="10828489" cy="7329165"/>
            <a:chOff x="0" y="0"/>
            <a:chExt cx="14437985" cy="9772219"/>
          </a:xfrm>
        </p:grpSpPr>
        <p:sp>
          <p:nvSpPr>
            <p:cNvPr id="3" name="TextBox 3"/>
            <p:cNvSpPr txBox="1"/>
            <p:nvPr/>
          </p:nvSpPr>
          <p:spPr>
            <a:xfrm rot="-592460">
              <a:off x="321423" y="1551946"/>
              <a:ext cx="13634597" cy="4125035"/>
            </a:xfrm>
            <a:prstGeom prst="rect">
              <a:avLst/>
            </a:prstGeom>
          </p:spPr>
          <p:txBody>
            <a:bodyPr lIns="0" tIns="0" rIns="0" bIns="0" rtlCol="0" anchor="t">
              <a:spAutoFit/>
            </a:bodyPr>
            <a:lstStyle/>
            <a:p>
              <a:pPr algn="ctr">
                <a:lnSpc>
                  <a:spcPts val="22455"/>
                </a:lnSpc>
                <a:spcBef>
                  <a:spcPct val="0"/>
                </a:spcBef>
              </a:pPr>
              <a:r>
                <a:rPr lang="en-US" sz="22455">
                  <a:solidFill>
                    <a:srgbClr val="F6F3E4"/>
                  </a:solidFill>
                  <a:latin typeface="Bukhari Script Bold"/>
                </a:rPr>
                <a:t>Thank</a:t>
              </a:r>
              <a:endParaRPr lang="en-US" sz="22455">
                <a:solidFill>
                  <a:srgbClr val="F6F3E4"/>
                </a:solidFill>
                <a:latin typeface="Bukhari Script Bold"/>
              </a:endParaRPr>
            </a:p>
          </p:txBody>
        </p:sp>
        <p:sp>
          <p:nvSpPr>
            <p:cNvPr id="4" name="TextBox 4"/>
            <p:cNvSpPr txBox="1"/>
            <p:nvPr/>
          </p:nvSpPr>
          <p:spPr>
            <a:xfrm rot="-515361">
              <a:off x="1792625" y="5132967"/>
              <a:ext cx="12434519" cy="3731897"/>
            </a:xfrm>
            <a:prstGeom prst="rect">
              <a:avLst/>
            </a:prstGeom>
          </p:spPr>
          <p:txBody>
            <a:bodyPr lIns="0" tIns="0" rIns="0" bIns="0" rtlCol="0" anchor="t">
              <a:spAutoFit/>
            </a:bodyPr>
            <a:lstStyle/>
            <a:p>
              <a:pPr algn="ctr">
                <a:lnSpc>
                  <a:spcPts val="20210"/>
                </a:lnSpc>
                <a:spcBef>
                  <a:spcPct val="0"/>
                </a:spcBef>
              </a:pPr>
              <a:r>
                <a:rPr lang="en-US" sz="20210">
                  <a:solidFill>
                    <a:srgbClr val="F6F3E4"/>
                  </a:solidFill>
                  <a:latin typeface="Bukhari Script Bold"/>
                </a:rPr>
                <a:t>you!</a:t>
              </a:r>
              <a:endParaRPr lang="en-US" sz="20210">
                <a:solidFill>
                  <a:srgbClr val="F6F3E4"/>
                </a:solidFill>
                <a:latin typeface="Bukhari Script Bold"/>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1582</Words>
  <Application>WPS Presentation</Application>
  <PresentationFormat>On-screen Show (4:3)</PresentationFormat>
  <Paragraphs>51</Paragraphs>
  <Slides>9</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9</vt:i4>
      </vt:variant>
    </vt:vector>
  </HeadingPairs>
  <TitlesOfParts>
    <vt:vector size="34" baseType="lpstr">
      <vt:lpstr>Arial</vt:lpstr>
      <vt:lpstr>SimSun</vt:lpstr>
      <vt:lpstr>Wingdings</vt:lpstr>
      <vt:lpstr>Big Shoulders Display Bold</vt:lpstr>
      <vt:lpstr>Big Shoulders Display</vt:lpstr>
      <vt:lpstr>Arial</vt:lpstr>
      <vt:lpstr>Lato</vt:lpstr>
      <vt:lpstr>Bukhari Script Bold</vt:lpstr>
      <vt:lpstr>Segoe Print</vt:lpstr>
      <vt:lpstr>Microsoft YaHei</vt:lpstr>
      <vt:lpstr>Arial Unicode MS</vt:lpstr>
      <vt:lpstr>Calibri</vt:lpstr>
      <vt:lpstr>Arial Black</vt:lpstr>
      <vt:lpstr>Agency FB</vt:lpstr>
      <vt:lpstr>Bahnschrift SemiBold Condensed</vt:lpstr>
      <vt:lpstr>Bahnschrift SemiBold SemiCondensed</vt:lpstr>
      <vt:lpstr>Bahnschrift SemiLight</vt:lpstr>
      <vt:lpstr>Bauhaus 93</vt:lpstr>
      <vt:lpstr>Bahnschrift Condensed</vt:lpstr>
      <vt:lpstr>Impact</vt:lpstr>
      <vt:lpstr>Javanese Text</vt:lpstr>
      <vt:lpstr>Magneto</vt:lpstr>
      <vt:lpstr>Matura MT Script Capitals</vt:lpstr>
      <vt:lpstr>Maiandra GD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Roller Steel</dc:title>
  <dc:creator/>
  <cp:lastModifiedBy>PC</cp:lastModifiedBy>
  <cp:revision>5</cp:revision>
  <dcterms:created xsi:type="dcterms:W3CDTF">2006-08-16T00:00:00Z</dcterms:created>
  <dcterms:modified xsi:type="dcterms:W3CDTF">2023-01-18T07:50:46Z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753E449EA6D249E8B68488B993F12E8C</vt:lpwstr>
  </property>
  <property fmtid="{D5CDD505-2E9C-101B-9397-08002B2CF9AE}" pid="3" name="KSOProductBuildVer">
    <vt:lpwstr>1033-11.2.0.11440</vt:lpwstr>
  </property>
</Properties>
</file>